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5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3.jpg" ContentType="image/jpeg"/>
  <Override PartName="/ppt/media/image44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22" r:id="rId1"/>
  </p:sldMasterIdLst>
  <p:notesMasterIdLst>
    <p:notesMasterId r:id="rId37"/>
  </p:notesMasterIdLst>
  <p:handoutMasterIdLst>
    <p:handoutMasterId r:id="rId38"/>
  </p:handoutMasterIdLst>
  <p:sldIdLst>
    <p:sldId id="557" r:id="rId2"/>
    <p:sldId id="866" r:id="rId3"/>
    <p:sldId id="867" r:id="rId4"/>
    <p:sldId id="785" r:id="rId5"/>
    <p:sldId id="845" r:id="rId6"/>
    <p:sldId id="846" r:id="rId7"/>
    <p:sldId id="847" r:id="rId8"/>
    <p:sldId id="848" r:id="rId9"/>
    <p:sldId id="856" r:id="rId10"/>
    <p:sldId id="855" r:id="rId11"/>
    <p:sldId id="789" r:id="rId12"/>
    <p:sldId id="837" r:id="rId13"/>
    <p:sldId id="849" r:id="rId14"/>
    <p:sldId id="883" r:id="rId15"/>
    <p:sldId id="884" r:id="rId16"/>
    <p:sldId id="885" r:id="rId17"/>
    <p:sldId id="857" r:id="rId18"/>
    <p:sldId id="859" r:id="rId19"/>
    <p:sldId id="860" r:id="rId20"/>
    <p:sldId id="863" r:id="rId21"/>
    <p:sldId id="886" r:id="rId22"/>
    <p:sldId id="875" r:id="rId23"/>
    <p:sldId id="876" r:id="rId24"/>
    <p:sldId id="877" r:id="rId25"/>
    <p:sldId id="869" r:id="rId26"/>
    <p:sldId id="870" r:id="rId27"/>
    <p:sldId id="871" r:id="rId28"/>
    <p:sldId id="872" r:id="rId29"/>
    <p:sldId id="873" r:id="rId30"/>
    <p:sldId id="874" r:id="rId31"/>
    <p:sldId id="878" r:id="rId32"/>
    <p:sldId id="879" r:id="rId33"/>
    <p:sldId id="880" r:id="rId34"/>
    <p:sldId id="881" r:id="rId35"/>
    <p:sldId id="784" r:id="rId36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FF"/>
    <a:srgbClr val="008000"/>
    <a:srgbClr val="003366"/>
    <a:srgbClr val="0000FF"/>
    <a:srgbClr val="66CCFF"/>
    <a:srgbClr val="009900"/>
    <a:srgbClr val="0033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83333" autoAdjust="0"/>
  </p:normalViewPr>
  <p:slideViewPr>
    <p:cSldViewPr>
      <p:cViewPr varScale="1">
        <p:scale>
          <a:sx n="96" d="100"/>
          <a:sy n="96" d="100"/>
        </p:scale>
        <p:origin x="21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2130" y="-72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0" tIns="46029" rIns="92060" bIns="46029" numCol="1" anchor="t" anchorCtr="0" compatLnSpc="1">
            <a:prstTxWarp prst="textNoShape">
              <a:avLst/>
            </a:prstTxWarp>
          </a:bodyPr>
          <a:lstStyle>
            <a:lvl1pPr defTabSz="92063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0" tIns="46029" rIns="92060" bIns="46029" numCol="1" anchor="t" anchorCtr="0" compatLnSpc="1">
            <a:prstTxWarp prst="textNoShape">
              <a:avLst/>
            </a:prstTxWarp>
          </a:bodyPr>
          <a:lstStyle>
            <a:lvl1pPr algn="r" defTabSz="92063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1339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0" tIns="46029" rIns="92060" bIns="46029" numCol="1" anchor="b" anchorCtr="0" compatLnSpc="1">
            <a:prstTxWarp prst="textNoShape">
              <a:avLst/>
            </a:prstTxWarp>
          </a:bodyPr>
          <a:lstStyle>
            <a:lvl1pPr defTabSz="92063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9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0" tIns="46029" rIns="92060" bIns="46029" numCol="1" anchor="b" anchorCtr="0" compatLnSpc="1">
            <a:prstTxWarp prst="textNoShape">
              <a:avLst/>
            </a:prstTxWarp>
          </a:bodyPr>
          <a:lstStyle>
            <a:lvl1pPr algn="r" defTabSz="92063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BF64AE5-DA23-4A48-B74D-26B896C758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539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0" tIns="46029" rIns="92060" bIns="46029" numCol="1" anchor="t" anchorCtr="0" compatLnSpc="1">
            <a:prstTxWarp prst="textNoShape">
              <a:avLst/>
            </a:prstTxWarp>
          </a:bodyPr>
          <a:lstStyle>
            <a:lvl1pPr defTabSz="92063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0" tIns="46029" rIns="92060" bIns="46029" numCol="1" anchor="t" anchorCtr="0" compatLnSpc="1">
            <a:prstTxWarp prst="textNoShape">
              <a:avLst/>
            </a:prstTxWarp>
          </a:bodyPr>
          <a:lstStyle>
            <a:lvl1pPr algn="r" defTabSz="92063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7287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14876"/>
            <a:ext cx="49815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0" tIns="46029" rIns="92060" bIns="460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339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0" tIns="46029" rIns="92060" bIns="46029" numCol="1" anchor="b" anchorCtr="0" compatLnSpc="1">
            <a:prstTxWarp prst="textNoShape">
              <a:avLst/>
            </a:prstTxWarp>
          </a:bodyPr>
          <a:lstStyle>
            <a:lvl1pPr defTabSz="92063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9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0" tIns="46029" rIns="92060" bIns="46029" numCol="1" anchor="b" anchorCtr="0" compatLnSpc="1">
            <a:prstTxWarp prst="textNoShape">
              <a:avLst/>
            </a:prstTxWarp>
          </a:bodyPr>
          <a:lstStyle>
            <a:lvl1pPr algn="r" defTabSz="92063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214DEC4-F080-43C8-90A2-3126113DFB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7626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63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55" indent="-285713" defTabSz="92063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54" indent="-228571" defTabSz="92063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96" indent="-228571" defTabSz="92063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37" indent="-228571" defTabSz="92063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79" indent="-228571" defTabSz="9206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421" indent="-228571" defTabSz="9206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62" indent="-228571" defTabSz="9206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704" indent="-228571" defTabSz="9206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ED45D8E-797C-401D-A395-4C8468BD378C}" type="slidenum">
              <a:rPr lang="it-IT" smtClean="0">
                <a:latin typeface="Times New Roman" pitchFamily="18" charset="0"/>
              </a:rPr>
              <a:pPr/>
              <a:t>1</a:t>
            </a:fld>
            <a:endParaRPr lang="it-IT" dirty="0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F85F4F-D921-4632-9DFE-47F48FEFC6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99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F85F4F-D921-4632-9DFE-47F48FEFC6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103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F85F4F-D921-4632-9DFE-47F48FEFC6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294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F85F4F-D921-4632-9DFE-47F48FEFC6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789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0C446-A8AA-48BD-9872-A77FEC2F86A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477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dirty="0"/>
          </a:p>
        </p:txBody>
      </p:sp>
      <p:sp>
        <p:nvSpPr>
          <p:cNvPr id="542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55" indent="-2857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54" indent="-22857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96" indent="-22857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37" indent="-22857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79" indent="-228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421" indent="-228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62" indent="-228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704" indent="-2285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397883-88B6-4C42-9A22-FB0F8C087DCB}" type="slidenum">
              <a:rPr lang="it-IT" smtClean="0"/>
              <a:pPr eaLnBrk="1" hangingPunct="1"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E74DAB-70E9-4F3F-A0A7-6B10D5BA4887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847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E74DAB-70E9-4F3F-A0A7-6B10D5BA4887}" type="slidenum">
              <a:rPr lang="it-IT" smtClean="0"/>
              <a:pPr>
                <a:defRPr/>
              </a:pPr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104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Tipo 1: moneta virtuale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chiusa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non convertibile 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in moneta legale spendibile solo all’interno di una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community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; </a:t>
            </a:r>
          </a:p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Tipo 2: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non convertibile 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in moneta legale, spendibile per beni e servizi solo on-line o per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beni e servizi reali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;</a:t>
            </a:r>
          </a:p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Tipo 3: schema con flussi bidirezionali, in cui la moneta è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acquistata e riconvertita in moneta legale 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senza alcun vincolo (es. </a:t>
            </a:r>
            <a:r>
              <a:rPr lang="it-IT" sz="2000" b="1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bitcoin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)</a:t>
            </a:r>
          </a:p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endParaRPr lang="it-IT" sz="2000" kern="1200" dirty="0">
              <a:solidFill>
                <a:srgbClr val="003399"/>
              </a:solidFill>
              <a:latin typeface="Times New Roman" pitchFamily="18" charset="0"/>
              <a:ea typeface="+mn-ea"/>
              <a:cs typeface="+mn-cs"/>
            </a:endParaRPr>
          </a:p>
          <a:p>
            <a:pPr lvl="1" indent="-342900" algn="just">
              <a:buClr>
                <a:srgbClr val="0000FF"/>
              </a:buClr>
              <a:defRPr/>
            </a:pP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Fonte: BCE, “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Virtual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currency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schemes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- a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further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analysis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”, febbraio 2015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06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14DEC4-F080-43C8-90A2-3126113DFBB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06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156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Tipo 1: moneta virtuale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chiusa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non convertibile 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in moneta legale spendibile solo all’interno di una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community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; </a:t>
            </a:r>
          </a:p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Tipo 2: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non convertibile 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in moneta legale, spendibile per beni e servizi solo on-line o per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beni e servizi reali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;</a:t>
            </a:r>
          </a:p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Tipo 3: schema con flussi bidirezionali, in cui la moneta è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acquistata e riconvertita in moneta legale 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senza alcun vincolo (es. </a:t>
            </a:r>
            <a:r>
              <a:rPr lang="it-IT" sz="2000" b="1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bitcoin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)</a:t>
            </a:r>
          </a:p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endParaRPr lang="it-IT" sz="2000" kern="1200" dirty="0">
              <a:solidFill>
                <a:srgbClr val="003399"/>
              </a:solidFill>
              <a:latin typeface="Times New Roman" pitchFamily="18" charset="0"/>
              <a:ea typeface="+mn-ea"/>
              <a:cs typeface="+mn-cs"/>
            </a:endParaRPr>
          </a:p>
          <a:p>
            <a:pPr lvl="1" indent="-342900" algn="just">
              <a:buClr>
                <a:srgbClr val="0000FF"/>
              </a:buClr>
              <a:defRPr/>
            </a:pP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Fonte: BCE, “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Virtual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currency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schemes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- a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further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analysis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”, febbraio 2015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06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14DEC4-F080-43C8-90A2-3126113DFBB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06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86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Tipo 1: moneta virtuale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chiusa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non convertibile 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in moneta legale spendibile solo all’interno di una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community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; </a:t>
            </a:r>
          </a:p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Tipo 2: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non convertibile 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in moneta legale, spendibile per beni e servizi solo on-line o per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beni e servizi reali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;</a:t>
            </a:r>
          </a:p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Tipo 3: schema con flussi bidirezionali, in cui la moneta è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acquistata e riconvertita in moneta legale 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senza alcun vincolo (es. </a:t>
            </a:r>
            <a:r>
              <a:rPr lang="it-IT" sz="2000" b="1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bitcoin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)</a:t>
            </a:r>
          </a:p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endParaRPr lang="it-IT" sz="2000" kern="1200" dirty="0">
              <a:solidFill>
                <a:srgbClr val="003399"/>
              </a:solidFill>
              <a:latin typeface="Times New Roman" pitchFamily="18" charset="0"/>
              <a:ea typeface="+mn-ea"/>
              <a:cs typeface="+mn-cs"/>
            </a:endParaRPr>
          </a:p>
          <a:p>
            <a:pPr lvl="1" indent="-342900" algn="just">
              <a:buClr>
                <a:srgbClr val="0000FF"/>
              </a:buClr>
              <a:defRPr/>
            </a:pP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Fonte: BCE, “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Virtual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currency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schemes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- a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further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analysis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”, febbraio 2015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06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14DEC4-F080-43C8-90A2-3126113DFBB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06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37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Tipo 1: moneta virtuale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chiusa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non convertibile 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in moneta legale spendibile solo all’interno di una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community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; </a:t>
            </a:r>
          </a:p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Tipo 2: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non convertibile 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in moneta legale, spendibile per beni e servizi solo on-line o per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beni e servizi reali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;</a:t>
            </a:r>
          </a:p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Tipo 3: schema con flussi bidirezionali, in cui la moneta è </a:t>
            </a:r>
            <a:r>
              <a:rPr lang="it-IT" sz="2000" b="1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acquistata e riconvertita in moneta legale 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senza alcun vincolo (es. </a:t>
            </a:r>
            <a:r>
              <a:rPr lang="it-IT" sz="2000" b="1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bitcoin</a:t>
            </a:r>
            <a:r>
              <a:rPr lang="it-IT" sz="20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)</a:t>
            </a:r>
          </a:p>
          <a:p>
            <a:pPr lvl="1" indent="-342900" algn="just">
              <a:buClr>
                <a:srgbClr val="0000FF"/>
              </a:buClr>
              <a:buFont typeface="Wingdings" pitchFamily="2" charset="2"/>
              <a:buChar char="§"/>
              <a:defRPr/>
            </a:pPr>
            <a:endParaRPr lang="it-IT" sz="2000" kern="1200" dirty="0">
              <a:solidFill>
                <a:srgbClr val="003399"/>
              </a:solidFill>
              <a:latin typeface="Times New Roman" pitchFamily="18" charset="0"/>
              <a:ea typeface="+mn-ea"/>
              <a:cs typeface="+mn-cs"/>
            </a:endParaRPr>
          </a:p>
          <a:p>
            <a:pPr lvl="1" indent="-342900" algn="just">
              <a:buClr>
                <a:srgbClr val="0000FF"/>
              </a:buClr>
              <a:defRPr/>
            </a:pP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Fonte: BCE, “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Virtual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currency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schemes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- a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further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it-IT" sz="1600" kern="1200" dirty="0" err="1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analysis</a:t>
            </a:r>
            <a:r>
              <a:rPr lang="it-IT" sz="1600" kern="1200" dirty="0">
                <a:solidFill>
                  <a:srgbClr val="003399"/>
                </a:solidFill>
                <a:latin typeface="Times New Roman" pitchFamily="18" charset="0"/>
                <a:ea typeface="+mn-ea"/>
                <a:cs typeface="+mn-cs"/>
              </a:rPr>
              <a:t>”, febbraio 2015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063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14DEC4-F080-43C8-90A2-3126113DFBB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06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563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…è un flusso di denaro ottenuto in un dato periodo di tempo cioè l’insieme delle entrate che si ottengono dal proprio lavoro o facendo fruttare i beni che si possiedono.</a:t>
            </a:r>
          </a:p>
          <a:p>
            <a:r>
              <a:rPr lang="it-IT" dirty="0" smtClean="0"/>
              <a:t>Il reddito può essere definito a seconda dell’origine, cioè per “fonti di reddito”.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DB21B-0E2C-4D1C-9364-0C5BB00DF5D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774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F85F4F-D921-4632-9DFE-47F48FEFC65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93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6" name="Picture 11" descr="Logo-EF_BI-senz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8713"/>
            <a:ext cx="13668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8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 anchor="ctr"/>
          <a:lstStyle>
            <a:lvl1pPr>
              <a:defRPr sz="3200"/>
            </a:lvl1pPr>
          </a:lstStyle>
          <a:p>
            <a:pPr lvl="0"/>
            <a:r>
              <a:rPr lang="en-GB" altLang="en-US" noProof="0"/>
              <a:t>Fare clic per modificare lo stile del titolo</a:t>
            </a:r>
          </a:p>
        </p:txBody>
      </p:sp>
      <p:sp>
        <p:nvSpPr>
          <p:cNvPr id="1488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/>
            </a:lvl1pPr>
          </a:lstStyle>
          <a:p>
            <a:pPr lvl="0"/>
            <a:r>
              <a:rPr lang="en-GB" altLang="en-US" noProof="0" dirty="0"/>
              <a:t>Fare </a:t>
            </a:r>
            <a:r>
              <a:rPr lang="en-GB" altLang="en-US" noProof="0" dirty="0" err="1"/>
              <a:t>clic</a:t>
            </a:r>
            <a:r>
              <a:rPr lang="en-GB" altLang="en-US" noProof="0" dirty="0"/>
              <a:t> per </a:t>
            </a:r>
            <a:r>
              <a:rPr lang="en-GB" altLang="en-US" noProof="0" dirty="0" err="1"/>
              <a:t>modificare</a:t>
            </a:r>
            <a:r>
              <a:rPr lang="en-GB" altLang="en-US" noProof="0" dirty="0"/>
              <a:t> lo stile del </a:t>
            </a:r>
            <a:r>
              <a:rPr lang="en-GB" altLang="en-US" noProof="0" dirty="0" err="1"/>
              <a:t>sottotitolo</a:t>
            </a:r>
            <a:r>
              <a:rPr lang="en-GB" altLang="en-US" noProof="0" dirty="0"/>
              <a:t> </a:t>
            </a:r>
            <a:r>
              <a:rPr lang="en-GB" altLang="en-US" noProof="0" dirty="0" err="1"/>
              <a:t>dello</a:t>
            </a:r>
            <a:r>
              <a:rPr lang="en-GB" altLang="en-US" noProof="0" dirty="0"/>
              <a:t> schema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9B8B6-11B8-4F69-867A-FD710CF0D7EA}" type="slidenum">
              <a:rPr lang="en-GB" altLang="en-US"/>
              <a:pPr>
                <a:defRPr/>
              </a:pPr>
              <a:t>‹N›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1102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16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12650-1895-4E30-89E1-5BEBEF6077E4}" type="slidenum">
              <a:rPr lang="en-GB" altLang="en-US"/>
              <a:pPr>
                <a:defRPr/>
              </a:pPr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882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28042-E154-4F6A-A352-DEAAE4947E55}" type="slidenum">
              <a:rPr lang="en-GB" altLang="en-US"/>
              <a:pPr>
                <a:defRPr/>
              </a:pPr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27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DBC86-7698-4938-AA4A-2052382385BE}" type="slidenum">
              <a:rPr lang="en-GB" altLang="en-US"/>
              <a:pPr>
                <a:defRPr/>
              </a:pPr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57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3E174-26DF-4A4E-916E-DDD244CA47AC}" type="slidenum">
              <a:rPr lang="en-GB" altLang="en-US"/>
              <a:pPr>
                <a:defRPr/>
              </a:pPr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588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E45CA-13D3-4C79-BCD3-855BB3236E23}" type="slidenum">
              <a:rPr lang="en-GB" altLang="en-US"/>
              <a:pPr>
                <a:defRPr/>
              </a:pPr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29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32880-853E-46FC-A8A1-7C3C8650DAA1}" type="slidenum">
              <a:rPr lang="en-GB" altLang="en-US"/>
              <a:pPr>
                <a:defRPr/>
              </a:pPr>
              <a:t>‹N›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89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28650" y="38404"/>
            <a:ext cx="7886700" cy="1325563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rgbClr val="335BA6"/>
                </a:solidFill>
              </a:defRPr>
            </a:lvl1pPr>
          </a:lstStyle>
          <a:p>
            <a:r>
              <a:rPr lang="it-IT" dirty="0" smtClean="0"/>
              <a:t>Di cosa parliamo oggi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4E9F-FED3-4B9E-8B53-2D8EC522AB42}" type="datetime1">
              <a:rPr lang="en-GB" smtClean="0"/>
              <a:t>09/10/2023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6D7C4-8977-4046-9A36-F4E9EE214BF2}" type="slidenum">
              <a:rPr lang="en-GB" smtClean="0"/>
              <a:t>‹N›</a:t>
            </a:fld>
            <a:endParaRPr lang="en-GB"/>
          </a:p>
        </p:txBody>
      </p:sp>
      <p:sp>
        <p:nvSpPr>
          <p:cNvPr id="16" name="CasellaDiTesto 15"/>
          <p:cNvSpPr txBox="1"/>
          <p:nvPr userDrawn="1"/>
        </p:nvSpPr>
        <p:spPr>
          <a:xfrm>
            <a:off x="3629487" y="1854768"/>
            <a:ext cx="188502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13" dirty="0"/>
          </a:p>
        </p:txBody>
      </p:sp>
      <p:sp>
        <p:nvSpPr>
          <p:cNvPr id="17" name="CasellaDiTesto 16"/>
          <p:cNvSpPr txBox="1"/>
          <p:nvPr userDrawn="1"/>
        </p:nvSpPr>
        <p:spPr>
          <a:xfrm>
            <a:off x="6630322" y="3973715"/>
            <a:ext cx="188502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13" dirty="0"/>
          </a:p>
        </p:txBody>
      </p:sp>
    </p:spTree>
    <p:extLst>
      <p:ext uri="{BB962C8B-B14F-4D97-AF65-F5344CB8AC3E}">
        <p14:creationId xmlns:p14="http://schemas.microsoft.com/office/powerpoint/2010/main" val="173458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2"/>
          </p:nvPr>
        </p:nvSpPr>
        <p:spPr>
          <a:xfrm>
            <a:off x="539554" y="1124744"/>
            <a:ext cx="8064896" cy="4824536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432048"/>
          </a:xfrm>
        </p:spPr>
        <p:txBody>
          <a:bodyPr/>
          <a:lstStyle>
            <a:lvl1pPr>
              <a:defRPr b="1">
                <a:solidFill>
                  <a:srgbClr val="FF660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9" name="Titolo 5"/>
          <p:cNvSpPr txBox="1">
            <a:spLocks/>
          </p:cNvSpPr>
          <p:nvPr userDrawn="1"/>
        </p:nvSpPr>
        <p:spPr>
          <a:xfrm>
            <a:off x="426369" y="260648"/>
            <a:ext cx="8219256" cy="432048"/>
          </a:xfrm>
          <a:prstGeom prst="rect">
            <a:avLst/>
          </a:prstGeom>
        </p:spPr>
        <p:txBody>
          <a:bodyPr vert="horz" lIns="40920" tIns="20460" rIns="40920" bIns="204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1611" dirty="0">
              <a:solidFill>
                <a:prstClr val="black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7593518-3FA3-4F6F-8599-F37CD486A32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148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3399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8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3399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48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3399"/>
                </a:solidFill>
                <a:latin typeface="+mn-lt"/>
              </a:defRPr>
            </a:lvl1pPr>
          </a:lstStyle>
          <a:p>
            <a:pPr>
              <a:defRPr/>
            </a:pPr>
            <a:fld id="{17341396-F8EA-4712-90DE-F4F3E68F7624}" type="slidenum">
              <a:rPr lang="en-GB" altLang="en-US"/>
              <a:pPr>
                <a:defRPr/>
              </a:pPr>
              <a:t>‹N›</a:t>
            </a:fld>
            <a:endParaRPr lang="en-GB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033" name="Picture 11" descr="Logo-EF_BI-senza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8713"/>
            <a:ext cx="13668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30000"/>
        </a:spcAft>
        <a:buClr>
          <a:schemeClr val="accent1"/>
        </a:buClr>
        <a:buFont typeface="Wingdings" pitchFamily="2" charset="2"/>
        <a:buChar char="q"/>
        <a:defRPr sz="2400">
          <a:solidFill>
            <a:srgbClr val="003399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30000"/>
        </a:spcAft>
        <a:buClr>
          <a:srgbClr val="003366"/>
        </a:buClr>
        <a:buSzPct val="70000"/>
        <a:buFont typeface="Wingdings" pitchFamily="2" charset="2"/>
        <a:buChar char="§"/>
        <a:defRPr sz="2200">
          <a:solidFill>
            <a:srgbClr val="003399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30000"/>
        </a:spcAft>
        <a:buClr>
          <a:schemeClr val="accent1"/>
        </a:buClr>
        <a:buSzPct val="65000"/>
        <a:buFont typeface="Wingdings" pitchFamily="2" charset="2"/>
        <a:buChar char="q"/>
        <a:defRPr>
          <a:solidFill>
            <a:srgbClr val="003399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30000"/>
        </a:spcAft>
        <a:buClr>
          <a:srgbClr val="003366"/>
        </a:buClr>
        <a:buSzPct val="60000"/>
        <a:buFont typeface="Wingdings" pitchFamily="2" charset="2"/>
        <a:buChar char="§"/>
        <a:defRPr sz="1600">
          <a:solidFill>
            <a:srgbClr val="003399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30000"/>
        </a:spcAft>
        <a:buClr>
          <a:schemeClr val="accent1"/>
        </a:buClr>
        <a:buSzPct val="55000"/>
        <a:buFont typeface="Wingdings" pitchFamily="2" charset="2"/>
        <a:buChar char="q"/>
        <a:defRPr sz="1400">
          <a:solidFill>
            <a:srgbClr val="003399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30000"/>
        </a:spcAft>
        <a:buClr>
          <a:schemeClr val="accent1"/>
        </a:buClr>
        <a:buSzPct val="55000"/>
        <a:buFont typeface="Wingdings" pitchFamily="2" charset="2"/>
        <a:buChar char="q"/>
        <a:defRPr sz="1500">
          <a:solidFill>
            <a:srgbClr val="003399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30000"/>
        </a:spcAft>
        <a:buClr>
          <a:schemeClr val="accent1"/>
        </a:buClr>
        <a:buSzPct val="55000"/>
        <a:buFont typeface="Wingdings" pitchFamily="2" charset="2"/>
        <a:buChar char="q"/>
        <a:defRPr sz="1500">
          <a:solidFill>
            <a:srgbClr val="003399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30000"/>
        </a:spcAft>
        <a:buClr>
          <a:schemeClr val="accent1"/>
        </a:buClr>
        <a:buSzPct val="55000"/>
        <a:buFont typeface="Wingdings" pitchFamily="2" charset="2"/>
        <a:buChar char="q"/>
        <a:defRPr sz="1500">
          <a:solidFill>
            <a:srgbClr val="003399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30000"/>
        </a:spcAft>
        <a:buClr>
          <a:schemeClr val="accent1"/>
        </a:buClr>
        <a:buSzPct val="55000"/>
        <a:buFont typeface="Wingdings" pitchFamily="2" charset="2"/>
        <a:buChar char="q"/>
        <a:defRPr sz="1500">
          <a:solidFill>
            <a:srgbClr val="003399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rBkAhfaEUQ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economiapertutti.bancaditalia.it/video/video-comportamentali/video-1573238425335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economiapertutti.bancaditalia.it/quiz/anche-tu-sei-caduto-in-trappola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economiapertutti.bancaditalia.it/crucipuzzle/pianificazione-e-risparmio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00113" y="1340768"/>
            <a:ext cx="7848351" cy="2520279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it-IT" sz="4000" dirty="0" smtClean="0">
                <a:latin typeface="Bodoni MT" panose="02070603080606020203" pitchFamily="18" charset="0"/>
              </a:rPr>
              <a:t>MONETA, PREZZI PIANIFICAZIONE</a:t>
            </a:r>
            <a:br>
              <a:rPr lang="it-IT" sz="4000" dirty="0" smtClean="0">
                <a:latin typeface="Bodoni MT" panose="02070603080606020203" pitchFamily="18" charset="0"/>
              </a:rPr>
            </a:br>
            <a:r>
              <a:rPr lang="it-IT" sz="2800" dirty="0">
                <a:latin typeface="Bodoni MT" panose="02070603080606020203" pitchFamily="18" charset="0"/>
              </a:rPr>
              <a:t/>
            </a:r>
            <a:br>
              <a:rPr lang="it-IT" sz="2800" dirty="0">
                <a:latin typeface="Bodoni MT" panose="02070603080606020203" pitchFamily="18" charset="0"/>
              </a:rPr>
            </a:br>
            <a:r>
              <a:rPr lang="it-IT" sz="2400" dirty="0" smtClean="0">
                <a:latin typeface="Bodoni MT" panose="02070603080606020203" pitchFamily="18" charset="0"/>
              </a:rPr>
              <a:t>per non perdersi in tempi incerti</a:t>
            </a:r>
            <a:endParaRPr lang="it-IT" sz="4000" dirty="0">
              <a:latin typeface="Bodoni MT" panose="02070603080606020203" pitchFamily="18" charset="0"/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1514475" y="2879725"/>
            <a:ext cx="1212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1200" dirty="0">
                <a:latin typeface="Times New Roman" pitchFamily="18" charset="0"/>
                <a:cs typeface="Times New Roman" pitchFamily="18" charset="0"/>
              </a:rPr>
              <a:t>         	   </a:t>
            </a:r>
            <a:endParaRPr lang="it-IT" sz="2400" dirty="0">
              <a:latin typeface="Times New Roman" pitchFamily="18" charset="0"/>
            </a:endParaRPr>
          </a:p>
        </p:txBody>
      </p:sp>
      <p:sp>
        <p:nvSpPr>
          <p:cNvPr id="10" name="Rectangle 2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02619" y="4062830"/>
            <a:ext cx="7418387" cy="195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it-IT" sz="2800" b="1" dirty="0" smtClean="0">
                <a:latin typeface="Bodoni MT" panose="02070603080606020203" pitchFamily="18" charset="0"/>
              </a:rPr>
              <a:t>Dai valore al tuo futuro</a:t>
            </a:r>
          </a:p>
          <a:p>
            <a:pPr lvl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it-IT" sz="2800" b="1" dirty="0">
                <a:latin typeface="Bodoni MT" panose="02070603080606020203" pitchFamily="18" charset="0"/>
              </a:rPr>
              <a:t>L</a:t>
            </a:r>
            <a:r>
              <a:rPr lang="it-IT" sz="2800" b="1" dirty="0" smtClean="0">
                <a:latin typeface="Bodoni MT" panose="02070603080606020203" pitchFamily="18" charset="0"/>
              </a:rPr>
              <a:t>a gestione familiare </a:t>
            </a:r>
          </a:p>
          <a:p>
            <a:pPr lvl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it-IT" sz="2000" dirty="0" smtClean="0">
                <a:latin typeface="Bodoni MT" panose="02070603080606020203" pitchFamily="18" charset="0"/>
              </a:rPr>
              <a:t>Piacenza</a:t>
            </a:r>
            <a:r>
              <a:rPr kumimoji="0" lang="it-IT" sz="240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Bodoni MT" panose="02070603080606020203" pitchFamily="18" charset="0"/>
              </a:rPr>
              <a:t>,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Bodoni MT" panose="02070603080606020203" pitchFamily="18" charset="0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Bodoni MT" panose="02070603080606020203" pitchFamily="18" charset="0"/>
              </a:rPr>
              <a:t>9 ottobre 2023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Bodoni MT" panose="02070603080606020203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31" y="4198216"/>
            <a:ext cx="2237426" cy="167654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4198216"/>
            <a:ext cx="1579001" cy="1944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971600" y="493837"/>
            <a:ext cx="7149480" cy="702915"/>
          </a:xfrm>
        </p:spPr>
        <p:txBody>
          <a:bodyPr/>
          <a:lstStyle/>
          <a:p>
            <a:r>
              <a:rPr lang="it-IT" sz="32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ALTERNATIVE</a:t>
            </a:r>
            <a:br>
              <a:rPr lang="it-IT" sz="3200" dirty="0" smtClean="0">
                <a:solidFill>
                  <a:srgbClr val="FF0000"/>
                </a:solidFill>
                <a:latin typeface="Bodoni MT" panose="02070603080606020203" pitchFamily="18" charset="0"/>
              </a:rPr>
            </a:br>
            <a:r>
              <a:rPr lang="it-IT" sz="28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/>
            </a:r>
            <a:br>
              <a:rPr lang="it-IT" sz="2800" dirty="0" smtClean="0">
                <a:solidFill>
                  <a:srgbClr val="FF0000"/>
                </a:solidFill>
                <a:latin typeface="Bodoni MT" panose="02070603080606020203" pitchFamily="18" charset="0"/>
              </a:rPr>
            </a:b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824536"/>
          </a:xfrm>
        </p:spPr>
        <p:txBody>
          <a:bodyPr/>
          <a:lstStyle/>
          <a:p>
            <a:pPr marL="0" indent="0">
              <a:buClr>
                <a:srgbClr val="CC00CC"/>
              </a:buClr>
              <a:buNone/>
            </a:pPr>
            <a:r>
              <a:rPr lang="it-IT" dirty="0"/>
              <a:t>		</a:t>
            </a:r>
          </a:p>
          <a:p>
            <a:pPr>
              <a:buClr>
                <a:srgbClr val="CC00CC"/>
              </a:buClr>
            </a:pPr>
            <a:endParaRPr lang="it-IT" sz="1600" dirty="0" smtClean="0">
              <a:solidFill>
                <a:srgbClr val="FF0000"/>
              </a:solidFill>
              <a:latin typeface="Bodoni MT" panose="02070603080606020203" pitchFamily="18" charset="0"/>
            </a:endParaRPr>
          </a:p>
          <a:p>
            <a:pPr>
              <a:buClr>
                <a:srgbClr val="CC00CC"/>
              </a:buClr>
            </a:pPr>
            <a:r>
              <a:rPr lang="it-IT" sz="28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CARTA </a:t>
            </a:r>
            <a:r>
              <a:rPr lang="it-IT" sz="2800" dirty="0">
                <a:solidFill>
                  <a:srgbClr val="FF0000"/>
                </a:solidFill>
                <a:latin typeface="Bodoni MT" panose="02070603080606020203" pitchFamily="18" charset="0"/>
              </a:rPr>
              <a:t>DI </a:t>
            </a:r>
            <a:r>
              <a:rPr lang="it-IT" sz="28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CREDITO</a:t>
            </a:r>
          </a:p>
          <a:p>
            <a:pPr>
              <a:buClr>
                <a:srgbClr val="CC00CC"/>
              </a:buClr>
            </a:pPr>
            <a:r>
              <a:rPr lang="it-IT" sz="28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CARTA </a:t>
            </a:r>
            <a:r>
              <a:rPr lang="it-IT" sz="2800" dirty="0">
                <a:solidFill>
                  <a:srgbClr val="FF0000"/>
                </a:solidFill>
                <a:latin typeface="Bodoni MT" panose="02070603080606020203" pitchFamily="18" charset="0"/>
              </a:rPr>
              <a:t>DI </a:t>
            </a:r>
            <a:r>
              <a:rPr lang="it-IT" sz="28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DEBITO</a:t>
            </a:r>
          </a:p>
          <a:p>
            <a:pPr>
              <a:buClr>
                <a:srgbClr val="CC00CC"/>
              </a:buClr>
            </a:pPr>
            <a:r>
              <a:rPr lang="it-IT" sz="28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CARTE PREPAGATE</a:t>
            </a:r>
          </a:p>
          <a:p>
            <a:pPr>
              <a:buClr>
                <a:srgbClr val="CC00CC"/>
              </a:buClr>
            </a:pPr>
            <a:r>
              <a:rPr lang="it-IT" sz="28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E-PAYMENTS</a:t>
            </a:r>
          </a:p>
          <a:p>
            <a:pPr>
              <a:buClr>
                <a:srgbClr val="CC00CC"/>
              </a:buClr>
            </a:pPr>
            <a:r>
              <a:rPr lang="it-IT" sz="28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MOBILE-PAYMENTS</a:t>
            </a:r>
            <a:r>
              <a:rPr lang="it-IT" dirty="0"/>
              <a:t/>
            </a:r>
            <a:br>
              <a:rPr lang="it-IT" dirty="0"/>
            </a:b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772816"/>
            <a:ext cx="1505843" cy="85351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706" y="3605830"/>
            <a:ext cx="1816765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Bodoni MT" panose="02070603080606020203" pitchFamily="18" charset="0"/>
              </a:rPr>
              <a:t>USO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1488" y="836712"/>
            <a:ext cx="8404968" cy="5040560"/>
          </a:xfrm>
        </p:spPr>
        <p:txBody>
          <a:bodyPr/>
          <a:lstStyle/>
          <a:p>
            <a:pPr marL="0" indent="0">
              <a:buNone/>
            </a:pPr>
            <a:endParaRPr lang="it-IT" dirty="0" smtClean="0">
              <a:latin typeface="Bodoni MT" panose="02070603080606020203" pitchFamily="18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it-IT" dirty="0" smtClean="0">
                <a:latin typeface="Bodoni MT" panose="02070603080606020203" pitchFamily="18" charset="0"/>
              </a:rPr>
              <a:t>acquisti al dettaglio presso esercizi commerciali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it-IT" dirty="0" smtClean="0">
                <a:latin typeface="Bodoni MT" panose="02070603080606020203" pitchFamily="18" charset="0"/>
              </a:rPr>
              <a:t>pagamenti </a:t>
            </a:r>
            <a:r>
              <a:rPr lang="it-IT" dirty="0">
                <a:latin typeface="Bodoni MT" panose="02070603080606020203" pitchFamily="18" charset="0"/>
              </a:rPr>
              <a:t>verso Pubblica Amministrazione</a:t>
            </a:r>
          </a:p>
          <a:p>
            <a:endParaRPr lang="it-IT" dirty="0">
              <a:latin typeface="Bodoni MT" panose="02070603080606020203" pitchFamily="18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it-IT" dirty="0">
                <a:latin typeface="Bodoni MT" panose="02070603080606020203" pitchFamily="18" charset="0"/>
              </a:rPr>
              <a:t>“colletta” tra amici (regali, pizza, ecc.)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it-IT" dirty="0">
                <a:latin typeface="Bodoni MT" panose="02070603080606020203" pitchFamily="18" charset="0"/>
              </a:rPr>
              <a:t>“paghetta” ai figli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it-IT" dirty="0">
                <a:latin typeface="Bodoni MT" panose="02070603080606020203" pitchFamily="18" charset="0"/>
              </a:rPr>
              <a:t>pagamento servizi artigiani (idraulico, …)</a:t>
            </a:r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q"/>
            </a:pPr>
            <a:endParaRPr lang="it-IT" sz="2400" dirty="0">
              <a:latin typeface="Bodoni MT" panose="02070603080606020203" pitchFamily="18" charset="0"/>
              <a:ea typeface="+mn-ea"/>
              <a:cs typeface="+mn-cs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it-IT" dirty="0">
                <a:latin typeface="Bodoni MT" panose="02070603080606020203" pitchFamily="18" charset="0"/>
              </a:rPr>
              <a:t>biglietti trasporto pubblico locale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it-IT" dirty="0">
                <a:latin typeface="Bodoni MT" panose="02070603080606020203" pitchFamily="18" charset="0"/>
              </a:rPr>
              <a:t>intrattenimento (cinema, teatro, eventi, ecc.)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it-IT" dirty="0">
                <a:latin typeface="Bodoni MT" panose="02070603080606020203" pitchFamily="18" charset="0"/>
              </a:rPr>
              <a:t>parcheggio auto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15F51D-E514-4DA9-BE4A-97395307C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16" y="3933056"/>
            <a:ext cx="1558963" cy="87593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844824"/>
            <a:ext cx="913284" cy="913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195" y="3789040"/>
            <a:ext cx="2565285" cy="1368152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611560" y="764704"/>
            <a:ext cx="5544616" cy="3593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it-IT" sz="30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ATTENZIONE ALLE FRODI</a:t>
            </a:r>
            <a:endParaRPr lang="it-IT" sz="3000" b="1" dirty="0" smtClean="0">
              <a:solidFill>
                <a:srgbClr val="FF0000"/>
              </a:solidFill>
              <a:latin typeface="Bodoni MT" panose="02070603080606020203" pitchFamily="18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it-IT" sz="2200" b="1" dirty="0">
              <a:latin typeface="Bodoni MT" panose="02070603080606020203" pitchFamily="18" charset="0"/>
            </a:endParaRPr>
          </a:p>
          <a:p>
            <a:pPr marL="800100" lvl="1" indent="-342900" eaLnBrk="1" hangingPunct="1">
              <a:spcBef>
                <a:spcPts val="300"/>
              </a:spcBef>
              <a:spcAft>
                <a:spcPts val="300"/>
              </a:spcAft>
              <a:buFontTx/>
              <a:buChar char="-"/>
              <a:defRPr/>
            </a:pPr>
            <a:r>
              <a:rPr lang="it-IT" sz="19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custodiamo </a:t>
            </a:r>
            <a:r>
              <a:rPr lang="it-IT" sz="1900" dirty="0">
                <a:solidFill>
                  <a:srgbClr val="FF0000"/>
                </a:solidFill>
                <a:latin typeface="Bodoni MT" panose="02070603080606020203" pitchFamily="18" charset="0"/>
              </a:rPr>
              <a:t>con cura il PIN delle </a:t>
            </a:r>
            <a:r>
              <a:rPr lang="it-IT" sz="19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carte</a:t>
            </a:r>
          </a:p>
          <a:p>
            <a:pPr marL="800100" lvl="1" indent="-342900" eaLnBrk="1" hangingPunct="1">
              <a:spcBef>
                <a:spcPts val="300"/>
              </a:spcBef>
              <a:spcAft>
                <a:spcPts val="300"/>
              </a:spcAft>
              <a:buFontTx/>
              <a:buChar char="-"/>
              <a:defRPr/>
            </a:pPr>
            <a:r>
              <a:rPr lang="it-IT" sz="19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controlliamo </a:t>
            </a:r>
            <a:r>
              <a:rPr lang="it-IT" sz="1900" dirty="0">
                <a:solidFill>
                  <a:srgbClr val="FF0000"/>
                </a:solidFill>
                <a:latin typeface="Bodoni MT" panose="02070603080606020203" pitchFamily="18" charset="0"/>
              </a:rPr>
              <a:t>le spese (</a:t>
            </a:r>
            <a:r>
              <a:rPr lang="it-IT" sz="19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SMS)</a:t>
            </a:r>
          </a:p>
          <a:p>
            <a:pPr marL="800100" lvl="1" indent="-342900">
              <a:spcBef>
                <a:spcPts val="300"/>
              </a:spcBef>
              <a:spcAft>
                <a:spcPts val="300"/>
              </a:spcAft>
              <a:buFontTx/>
              <a:buChar char="-"/>
              <a:defRPr/>
            </a:pPr>
            <a:r>
              <a:rPr lang="it-IT" sz="1900" i="1" dirty="0">
                <a:solidFill>
                  <a:srgbClr val="FF0000"/>
                </a:solidFill>
                <a:latin typeface="Bodoni MT" panose="02070603080606020203" pitchFamily="18" charset="0"/>
              </a:rPr>
              <a:t>s</a:t>
            </a:r>
            <a:r>
              <a:rPr lang="it-IT" sz="1900" dirty="0">
                <a:solidFill>
                  <a:srgbClr val="FF0000"/>
                </a:solidFill>
                <a:latin typeface="Bodoni MT" panose="02070603080606020203" pitchFamily="18" charset="0"/>
              </a:rPr>
              <a:t>ervirsi di siti ad alto standard di sicurezza</a:t>
            </a:r>
          </a:p>
          <a:p>
            <a:pPr marL="800100" lvl="1" indent="-342900">
              <a:spcBef>
                <a:spcPts val="300"/>
              </a:spcBef>
              <a:spcAft>
                <a:spcPts val="300"/>
              </a:spcAft>
              <a:buFontTx/>
              <a:buChar char="-"/>
              <a:defRPr/>
            </a:pPr>
            <a:r>
              <a:rPr lang="it-IT" sz="19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prudente </a:t>
            </a:r>
            <a:r>
              <a:rPr lang="it-IT" sz="1900" dirty="0">
                <a:solidFill>
                  <a:srgbClr val="FF0000"/>
                </a:solidFill>
                <a:latin typeface="Bodoni MT" panose="02070603080606020203" pitchFamily="18" charset="0"/>
              </a:rPr>
              <a:t>gestione delle credenziali di accesso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it-IT" sz="1900" dirty="0" smtClean="0">
              <a:latin typeface="Bodoni MT" panose="02070603080606020203" pitchFamily="18" charset="0"/>
            </a:endParaRP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it-IT" sz="1900" dirty="0">
              <a:latin typeface="Bodoni MT" panose="02070603080606020203" pitchFamily="18" charset="0"/>
            </a:endParaRP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it-IT" sz="1900" dirty="0" smtClean="0">
              <a:latin typeface="Bodoni MT" panose="02070603080606020203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445C61B-0378-43AD-93B9-F08497E9CA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94" y="1340768"/>
            <a:ext cx="1290496" cy="9678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829C49B-8B72-4794-B03A-A9FA6B0FD4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429000"/>
            <a:ext cx="2229946" cy="23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907704" y="474381"/>
            <a:ext cx="554461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30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ATTENZIONE!</a:t>
            </a:r>
            <a:endParaRPr kumimoji="0" lang="it-IT" sz="3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doni MT" panose="02070603080606020203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doni MT" panose="02070603080606020203" pitchFamily="18" charset="0"/>
              <a:ea typeface="+mn-ea"/>
              <a:cs typeface="+mn-cs"/>
            </a:endParaRPr>
          </a:p>
        </p:txBody>
      </p:sp>
      <p:pic>
        <p:nvPicPr>
          <p:cNvPr id="1026" name="Picture 2" descr="Attenti alle truffe: come difendersi da phishing, smishing e vis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97" y="1268760"/>
            <a:ext cx="7323806" cy="418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8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45512" y="458260"/>
            <a:ext cx="4818575" cy="698304"/>
          </a:xfrm>
        </p:spPr>
        <p:txBody>
          <a:bodyPr/>
          <a:lstStyle/>
          <a:p>
            <a:r>
              <a:rPr lang="it-IT" sz="2052" dirty="0">
                <a:solidFill>
                  <a:srgbClr val="1F71B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CONTO CORRENTE</a:t>
            </a:r>
            <a:r>
              <a:rPr lang="it-IT" sz="2052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it-IT" sz="2052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2052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it-IT" sz="2052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it-IT" sz="2052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91063" y="1602022"/>
            <a:ext cx="7219497" cy="4065135"/>
          </a:xfrm>
          <a:ln>
            <a:noFill/>
          </a:ln>
        </p:spPr>
        <p:txBody>
          <a:bodyPr/>
          <a:lstStyle/>
          <a:p>
            <a:pPr marL="0" indent="0" algn="just">
              <a:buClr>
                <a:srgbClr val="CC9900"/>
              </a:buClr>
              <a:buNone/>
            </a:pPr>
            <a:endParaRPr lang="it-IT" b="1" dirty="0" smtClean="0"/>
          </a:p>
          <a:p>
            <a:pPr marL="574662" indent="-574662" algn="ctr">
              <a:buNone/>
            </a:pP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9D4C38-27B9-4155-96AB-B5566B9A134D}" type="slidenum">
              <a:rPr lang="en-GB" altLang="en-US" smtClean="0"/>
              <a:pPr>
                <a:defRPr/>
              </a:pPr>
              <a:t>14</a:t>
            </a:fld>
            <a:endParaRPr lang="en-GB" alt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387" y="599534"/>
            <a:ext cx="2061622" cy="147143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491064" y="2205024"/>
            <a:ext cx="7373946" cy="2986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81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Semplifica la gestione del denaro</a:t>
            </a:r>
            <a:endParaRPr lang="it-IT" dirty="0" smtClean="0">
              <a:solidFill>
                <a:srgbClr val="0070C0"/>
              </a:solidFill>
            </a:endParaRPr>
          </a:p>
          <a:p>
            <a:r>
              <a:rPr lang="it-IT" sz="188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cliente deposita in banca il denaro, la banca lo custodisce e offre una serie di servizi: l’accredito dello stipendio, i bonifici, la domiciliazione delle bollette, le carte di debito e di credito.</a:t>
            </a:r>
          </a:p>
          <a:p>
            <a:endParaRPr lang="it-IT" sz="1881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1881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Consente di usare i soldi in modo responsabile</a:t>
            </a:r>
          </a:p>
          <a:p>
            <a:pPr marL="293248" indent="-293248">
              <a:buFontTx/>
              <a:buChar char="-"/>
            </a:pPr>
            <a:r>
              <a:rPr lang="it-IT" sz="188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posso controllare le spese e gestire il mio bilancio domestico (entrate e uscite)</a:t>
            </a:r>
          </a:p>
          <a:p>
            <a:pPr marL="293248" indent="-293248">
              <a:buFontTx/>
              <a:buChar char="-"/>
            </a:pPr>
            <a:r>
              <a:rPr lang="it-IT" sz="188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posso pianificare le mie scelte finanziarie.</a:t>
            </a:r>
          </a:p>
        </p:txBody>
      </p:sp>
    </p:spTree>
    <p:extLst>
      <p:ext uri="{BB962C8B-B14F-4D97-AF65-F5344CB8AC3E}">
        <p14:creationId xmlns:p14="http://schemas.microsoft.com/office/powerpoint/2010/main" val="7454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380093"/>
            <a:ext cx="7347224" cy="730548"/>
          </a:xfrm>
        </p:spPr>
        <p:txBody>
          <a:bodyPr/>
          <a:lstStyle/>
          <a:p>
            <a:r>
              <a:rPr lang="it-IT" sz="2395" dirty="0">
                <a:latin typeface="Verdana" panose="020B0604030504040204" pitchFamily="34" charset="0"/>
                <a:ea typeface="Verdana" panose="020B0604030504040204" pitchFamily="34" charset="0"/>
              </a:rPr>
              <a:t>Come sceglierlo?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34187" y="1211218"/>
            <a:ext cx="7219497" cy="1656086"/>
          </a:xfrm>
          <a:ln>
            <a:noFill/>
          </a:ln>
        </p:spPr>
        <p:txBody>
          <a:bodyPr/>
          <a:lstStyle/>
          <a:p>
            <a:pPr marL="0" indent="0" algn="just">
              <a:buClr>
                <a:srgbClr val="CC9900"/>
              </a:buClr>
              <a:buNone/>
            </a:pPr>
            <a:r>
              <a:rPr lang="it-IT" sz="1881" dirty="0">
                <a:latin typeface="Verdana" panose="020B0604030504040204" pitchFamily="34" charset="0"/>
                <a:ea typeface="Verdana" panose="020B0604030504040204" pitchFamily="34" charset="0"/>
              </a:rPr>
              <a:t>È bene individuare il conto corrente più utile ed economico rispetto alle nostre esigenze. Prima di sceglierlo, interroghiamoci su questioni che nel tempo potrebbero creare tensioni nel rapporto con la banca.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9D4C38-27B9-4155-96AB-B5566B9A134D}" type="slidenum">
              <a:rPr lang="en-GB" altLang="en-US" smtClean="0"/>
              <a:pPr>
                <a:defRPr/>
              </a:pPr>
              <a:t>15</a:t>
            </a:fld>
            <a:endParaRPr lang="en-GB" altLang="en-US" dirty="0"/>
          </a:p>
        </p:txBody>
      </p:sp>
      <p:sp>
        <p:nvSpPr>
          <p:cNvPr id="7" name="Nuvola 6"/>
          <p:cNvSpPr/>
          <p:nvPr/>
        </p:nvSpPr>
        <p:spPr>
          <a:xfrm>
            <a:off x="3583303" y="2973801"/>
            <a:ext cx="2629609" cy="896034"/>
          </a:xfrm>
          <a:prstGeom prst="cloud">
            <a:avLst/>
          </a:prstGeom>
          <a:solidFill>
            <a:srgbClr val="66CCFF"/>
          </a:solidFill>
          <a:ln w="25400" cap="flat" cmpd="sng" algn="ctr">
            <a:solidFill>
              <a:srgbClr val="33CCCC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1848" b="1" kern="0" dirty="0">
                <a:solidFill>
                  <a:srgbClr val="003366">
                    <a:lumMod val="50000"/>
                  </a:srgbClr>
                </a:solidFill>
                <a:latin typeface="Arial"/>
              </a:rPr>
              <a:t>On line o tradizionale?</a:t>
            </a:r>
            <a:endParaRPr lang="it-IT" sz="1697" b="1" kern="0" dirty="0">
              <a:solidFill>
                <a:srgbClr val="003366">
                  <a:lumMod val="50000"/>
                </a:srgbClr>
              </a:solidFill>
              <a:latin typeface="Arial"/>
            </a:endParaRPr>
          </a:p>
        </p:txBody>
      </p:sp>
      <p:sp>
        <p:nvSpPr>
          <p:cNvPr id="8" name="Nuvola 7"/>
          <p:cNvSpPr/>
          <p:nvPr/>
        </p:nvSpPr>
        <p:spPr>
          <a:xfrm rot="805844">
            <a:off x="6182210" y="2951121"/>
            <a:ext cx="2759849" cy="882456"/>
          </a:xfrm>
          <a:prstGeom prst="cloud">
            <a:avLst/>
          </a:prstGeom>
          <a:solidFill>
            <a:srgbClr val="FFFF00"/>
          </a:solidFill>
          <a:ln w="25400" cap="flat" cmpd="sng" algn="ctr">
            <a:solidFill>
              <a:srgbClr val="33CCCC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1848" b="1" kern="0" dirty="0">
                <a:solidFill>
                  <a:srgbClr val="003366">
                    <a:lumMod val="50000"/>
                  </a:srgbClr>
                </a:solidFill>
                <a:latin typeface="Arial"/>
              </a:rPr>
              <a:t>Quante operazioni?</a:t>
            </a:r>
            <a:endParaRPr lang="it-IT" sz="1697" b="1" kern="0" dirty="0">
              <a:solidFill>
                <a:srgbClr val="003366">
                  <a:lumMod val="50000"/>
                </a:srgbClr>
              </a:solidFill>
              <a:latin typeface="Arial"/>
            </a:endParaRPr>
          </a:p>
        </p:txBody>
      </p:sp>
      <p:sp>
        <p:nvSpPr>
          <p:cNvPr id="9" name="Nuvola 8"/>
          <p:cNvSpPr/>
          <p:nvPr/>
        </p:nvSpPr>
        <p:spPr>
          <a:xfrm rot="1018192">
            <a:off x="5830101" y="4186671"/>
            <a:ext cx="2672661" cy="747652"/>
          </a:xfrm>
          <a:prstGeom prst="cloud">
            <a:avLst/>
          </a:prstGeom>
          <a:solidFill>
            <a:srgbClr val="FF0000"/>
          </a:solidFill>
          <a:ln w="25400" cap="flat" cmpd="sng" algn="ctr">
            <a:solidFill>
              <a:srgbClr val="33CCCC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1697" b="1" kern="0" dirty="0">
                <a:solidFill>
                  <a:srgbClr val="003366">
                    <a:lumMod val="50000"/>
                  </a:srgbClr>
                </a:solidFill>
                <a:latin typeface="Arial"/>
              </a:rPr>
              <a:t>Ho bisogno di un fido?</a:t>
            </a:r>
          </a:p>
        </p:txBody>
      </p:sp>
      <p:sp>
        <p:nvSpPr>
          <p:cNvPr id="11" name="Nuvola 10"/>
          <p:cNvSpPr/>
          <p:nvPr/>
        </p:nvSpPr>
        <p:spPr>
          <a:xfrm rot="20203103">
            <a:off x="1249792" y="2920006"/>
            <a:ext cx="2589459" cy="699890"/>
          </a:xfrm>
          <a:prstGeom prst="cloud">
            <a:avLst/>
          </a:prstGeom>
          <a:solidFill>
            <a:srgbClr val="92D050"/>
          </a:solidFill>
          <a:ln w="25400" cap="flat" cmpd="sng" algn="ctr">
            <a:solidFill>
              <a:srgbClr val="33CCCC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1368" b="1" kern="0" dirty="0">
                <a:solidFill>
                  <a:srgbClr val="003366">
                    <a:lumMod val="50000"/>
                  </a:srgbClr>
                </a:solidFill>
                <a:latin typeface="Arial"/>
              </a:rPr>
              <a:t>Le mie esigenze…</a:t>
            </a:r>
            <a:endParaRPr lang="it-IT" sz="1697" b="1" kern="0" dirty="0">
              <a:solidFill>
                <a:srgbClr val="003366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2" name="Nuvola 11"/>
          <p:cNvSpPr/>
          <p:nvPr/>
        </p:nvSpPr>
        <p:spPr>
          <a:xfrm>
            <a:off x="1903826" y="4190933"/>
            <a:ext cx="2885402" cy="701877"/>
          </a:xfrm>
          <a:prstGeom prst="cloud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rgbClr val="33CCCC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1848" b="1" kern="0" dirty="0">
                <a:solidFill>
                  <a:srgbClr val="003366">
                    <a:lumMod val="50000"/>
                  </a:srgbClr>
                </a:solidFill>
                <a:latin typeface="Arial"/>
              </a:rPr>
              <a:t>Quali servizi?</a:t>
            </a:r>
            <a:endParaRPr lang="it-IT" sz="1697" b="1" kern="0" dirty="0">
              <a:solidFill>
                <a:srgbClr val="003366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5" name="Nuvola 14"/>
          <p:cNvSpPr/>
          <p:nvPr/>
        </p:nvSpPr>
        <p:spPr>
          <a:xfrm rot="20964835">
            <a:off x="3652996" y="4984714"/>
            <a:ext cx="2853884" cy="822311"/>
          </a:xfrm>
          <a:prstGeom prst="cloud">
            <a:avLst/>
          </a:prstGeom>
          <a:solidFill>
            <a:srgbClr val="FFC000"/>
          </a:solidFill>
          <a:ln w="25400" cap="flat" cmpd="sng" algn="ctr">
            <a:solidFill>
              <a:srgbClr val="33CCCC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1848" b="1" kern="0" dirty="0">
                <a:solidFill>
                  <a:srgbClr val="003366">
                    <a:lumMod val="50000"/>
                  </a:srgbClr>
                </a:solidFill>
                <a:latin typeface="Arial"/>
              </a:rPr>
              <a:t>Carta di debito o di credito?</a:t>
            </a:r>
            <a:endParaRPr lang="it-IT" sz="1697" b="1" kern="0" dirty="0">
              <a:solidFill>
                <a:srgbClr val="003366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5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Bodoni MT" panose="02070603080606020203" pitchFamily="18" charset="0"/>
                <a:ea typeface="Verdana" panose="020B0604030504040204" pitchFamily="34" charset="0"/>
              </a:rPr>
              <a:t>PREZZI E INFLAZIONE</a:t>
            </a:r>
            <a:endParaRPr lang="it-IT" dirty="0">
              <a:solidFill>
                <a:srgbClr val="FF0000"/>
              </a:solidFill>
              <a:latin typeface="Bodoni MT" panose="02070603080606020203" pitchFamily="18" charset="0"/>
              <a:ea typeface="Verdana" panose="020B0604030504040204" pitchFamily="34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CasellaDiTesto 3"/>
          <p:cNvSpPr txBox="1"/>
          <p:nvPr/>
        </p:nvSpPr>
        <p:spPr>
          <a:xfrm>
            <a:off x="457200" y="198884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spcAft>
                <a:spcPct val="30000"/>
              </a:spcAft>
              <a:buClr>
                <a:srgbClr val="CC9900"/>
              </a:buClr>
              <a:buFont typeface="Wingdings" pitchFamily="2" charset="2"/>
              <a:buChar char="q"/>
            </a:pPr>
            <a:r>
              <a:rPr lang="it-IT" sz="2400" kern="0">
                <a:solidFill>
                  <a:srgbClr val="003399"/>
                </a:solidFill>
                <a:latin typeface="Bodoni MT" panose="02070603080606020203" pitchFamily="18" charset="0"/>
              </a:rPr>
              <a:t>Prezzi, inflazione, potere d’acquisto</a:t>
            </a:r>
          </a:p>
          <a:p>
            <a:pPr marL="342900" lvl="0" indent="-342900" eaLnBrk="0" hangingPunct="0">
              <a:spcBef>
                <a:spcPct val="20000"/>
              </a:spcBef>
              <a:spcAft>
                <a:spcPct val="30000"/>
              </a:spcAft>
              <a:buClr>
                <a:srgbClr val="CC9900"/>
              </a:buClr>
              <a:buFont typeface="Wingdings" pitchFamily="2" charset="2"/>
              <a:buChar char="q"/>
            </a:pPr>
            <a:r>
              <a:rPr lang="it-IT" sz="2400" kern="0">
                <a:solidFill>
                  <a:srgbClr val="003399"/>
                </a:solidFill>
                <a:latin typeface="Bodoni MT" panose="02070603080606020203" pitchFamily="18" charset="0"/>
              </a:rPr>
              <a:t>Reddito e pianificazione</a:t>
            </a:r>
            <a:endParaRPr lang="it-IT" sz="2400" kern="0" dirty="0">
              <a:solidFill>
                <a:srgbClr val="003399"/>
              </a:solidFill>
              <a:latin typeface="Bodoni MT" panose="02070603080606020203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3284984"/>
            <a:ext cx="2024047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47"/>
            <a:ext cx="8229600" cy="486858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Bodoni MT" panose="02070603080606020203" pitchFamily="18" charset="0"/>
                <a:cs typeface="Times New Roman" pitchFamily="18" charset="0"/>
              </a:rPr>
              <a:t>COME NASCE UN PREZZO?</a:t>
            </a:r>
            <a:endParaRPr lang="it-IT" dirty="0">
              <a:solidFill>
                <a:srgbClr val="FF0000"/>
              </a:solidFill>
              <a:latin typeface="Bodoni MT" panose="02070603080606020203" pitchFamily="18" charset="0"/>
              <a:cs typeface="Times New Roman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29802"/>
            <a:ext cx="8003232" cy="466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47"/>
            <a:ext cx="8229600" cy="486858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Bodoni MT" panose="02070603080606020203" pitchFamily="18" charset="0"/>
                <a:cs typeface="Times New Roman" pitchFamily="18" charset="0"/>
              </a:rPr>
              <a:t>INFLAZIONE E DEFLAZIONE</a:t>
            </a:r>
            <a:endParaRPr lang="it-IT" dirty="0">
              <a:solidFill>
                <a:srgbClr val="FF0000"/>
              </a:solidFill>
              <a:latin typeface="Bodoni MT" panose="02070603080606020203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71600" y="1340768"/>
            <a:ext cx="741682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lang="it-IT" sz="2000" b="1" spc="-5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INFLAZIONE</a:t>
            </a:r>
            <a:endParaRPr lang="it-IT" dirty="0">
              <a:solidFill>
                <a:schemeClr val="accent6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  <a:p>
            <a:pPr marL="555625" indent="-362585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555625" algn="l"/>
                <a:tab pos="556260" algn="l"/>
              </a:tabLst>
            </a:pPr>
            <a:r>
              <a:rPr lang="it-IT" b="1" i="1" spc="-2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AUMENTO</a:t>
            </a:r>
            <a:r>
              <a:rPr lang="it-IT" b="1" i="1" dirty="0">
                <a:solidFill>
                  <a:srgbClr val="00B04F"/>
                </a:solidFill>
                <a:latin typeface="Calibri"/>
                <a:cs typeface="Calibri"/>
              </a:rPr>
              <a:t> </a:t>
            </a:r>
            <a:r>
              <a:rPr lang="it-IT" b="1" i="1" spc="-5" dirty="0">
                <a:solidFill>
                  <a:srgbClr val="0099FF"/>
                </a:solidFill>
                <a:latin typeface="Calibri"/>
                <a:cs typeface="Calibri"/>
              </a:rPr>
              <a:t>CONTINUO</a:t>
            </a:r>
            <a:r>
              <a:rPr lang="it-IT" b="1" i="1" spc="-10" dirty="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lang="it-IT" b="1" i="1" spc="-5" dirty="0">
                <a:solidFill>
                  <a:srgbClr val="0099FF"/>
                </a:solidFill>
                <a:latin typeface="Calibri"/>
                <a:cs typeface="Calibri"/>
              </a:rPr>
              <a:t>E</a:t>
            </a:r>
            <a:r>
              <a:rPr lang="it-IT" b="1" i="1" dirty="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lang="it-IT" b="1" i="1" spc="-25" dirty="0">
                <a:solidFill>
                  <a:srgbClr val="0099FF"/>
                </a:solidFill>
                <a:latin typeface="Calibri"/>
                <a:cs typeface="Calibri"/>
              </a:rPr>
              <a:t>GENERALIZZATO</a:t>
            </a:r>
            <a:r>
              <a:rPr lang="it-IT" b="1" i="1" spc="10" dirty="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lang="it-IT" b="1" i="1" spc="-5" dirty="0">
                <a:solidFill>
                  <a:srgbClr val="0099FF"/>
                </a:solidFill>
                <a:latin typeface="Calibri"/>
                <a:cs typeface="Calibri"/>
              </a:rPr>
              <a:t>DEI</a:t>
            </a:r>
            <a:r>
              <a:rPr lang="it-IT" b="1" i="1" spc="15" dirty="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lang="it-IT" b="1" i="1" spc="-10" dirty="0">
                <a:solidFill>
                  <a:srgbClr val="0099FF"/>
                </a:solidFill>
                <a:latin typeface="Calibri"/>
                <a:cs typeface="Calibri"/>
              </a:rPr>
              <a:t>PREZZI</a:t>
            </a:r>
            <a:r>
              <a:rPr lang="it-IT" b="1" i="1" spc="15" dirty="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lang="it-IT" b="1" i="1" spc="-25" dirty="0">
                <a:solidFill>
                  <a:srgbClr val="0099FF"/>
                </a:solidFill>
                <a:latin typeface="Calibri"/>
                <a:cs typeface="Calibri"/>
              </a:rPr>
              <a:t>MONETARI</a:t>
            </a:r>
            <a:endParaRPr lang="it-IT" dirty="0">
              <a:solidFill>
                <a:srgbClr val="0099FF"/>
              </a:solidFill>
              <a:latin typeface="Calibri"/>
              <a:cs typeface="Calibri"/>
            </a:endParaRPr>
          </a:p>
          <a:p>
            <a:pPr marL="555625">
              <a:lnSpc>
                <a:spcPct val="100000"/>
              </a:lnSpc>
              <a:spcBef>
                <a:spcPts val="600"/>
              </a:spcBef>
            </a:pPr>
            <a:r>
              <a:rPr lang="it-IT" spc="-5" dirty="0">
                <a:solidFill>
                  <a:srgbClr val="C00000"/>
                </a:solidFill>
                <a:latin typeface="Calibri"/>
                <a:cs typeface="Calibri"/>
              </a:rPr>
              <a:t>‐</a:t>
            </a:r>
            <a:r>
              <a:rPr lang="it-IT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la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5" dirty="0">
                <a:solidFill>
                  <a:srgbClr val="C00000"/>
                </a:solidFill>
                <a:latin typeface="Calibri"/>
                <a:cs typeface="Calibri"/>
              </a:rPr>
              <a:t>quantità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di</a:t>
            </a:r>
            <a:r>
              <a:rPr lang="it-IT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moneta</a:t>
            </a:r>
            <a:r>
              <a:rPr lang="it-IT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è </a:t>
            </a:r>
            <a:r>
              <a:rPr lang="it-IT" b="1" i="1" spc="-5" dirty="0">
                <a:solidFill>
                  <a:srgbClr val="C00000"/>
                </a:solidFill>
                <a:latin typeface="Calibri"/>
                <a:cs typeface="Calibri"/>
              </a:rPr>
              <a:t>in </a:t>
            </a:r>
            <a:r>
              <a:rPr lang="it-IT" b="1" i="1" spc="-10" dirty="0">
                <a:solidFill>
                  <a:srgbClr val="C00000"/>
                </a:solidFill>
                <a:latin typeface="Calibri"/>
                <a:cs typeface="Calibri"/>
              </a:rPr>
              <a:t>eccesso</a:t>
            </a:r>
            <a:r>
              <a:rPr lang="it-IT" b="1" i="1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5" dirty="0">
                <a:solidFill>
                  <a:srgbClr val="C00000"/>
                </a:solidFill>
                <a:latin typeface="Calibri"/>
                <a:cs typeface="Calibri"/>
              </a:rPr>
              <a:t>rispetto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alla</a:t>
            </a:r>
            <a:r>
              <a:rPr lang="it-IT" i="1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5" dirty="0">
                <a:solidFill>
                  <a:srgbClr val="C00000"/>
                </a:solidFill>
                <a:latin typeface="Calibri"/>
                <a:cs typeface="Calibri"/>
              </a:rPr>
              <a:t>quantità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di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beni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servizi</a:t>
            </a:r>
            <a:endParaRPr lang="it-IT" dirty="0">
              <a:latin typeface="Calibri"/>
              <a:cs typeface="Calibri"/>
            </a:endParaRPr>
          </a:p>
          <a:p>
            <a:pPr marL="555625">
              <a:lnSpc>
                <a:spcPct val="100000"/>
              </a:lnSpc>
              <a:spcBef>
                <a:spcPts val="600"/>
              </a:spcBef>
            </a:pPr>
            <a:r>
              <a:rPr lang="it-IT" spc="-5" dirty="0">
                <a:solidFill>
                  <a:srgbClr val="C00000"/>
                </a:solidFill>
                <a:latin typeface="Calibri"/>
                <a:cs typeface="Calibri"/>
              </a:rPr>
              <a:t>‐</a:t>
            </a:r>
            <a:r>
              <a:rPr lang="it-IT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redistribuzione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arbitraria</a:t>
            </a:r>
            <a:r>
              <a:rPr lang="it-IT" i="1" spc="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di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reddito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i="1" spc="-5" dirty="0">
                <a:solidFill>
                  <a:srgbClr val="C00000"/>
                </a:solidFill>
                <a:latin typeface="Calibri"/>
                <a:cs typeface="Calibri"/>
              </a:rPr>
              <a:t>da creditori</a:t>
            </a:r>
            <a:r>
              <a:rPr lang="it-IT" b="1" i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i="1" spc="-5" dirty="0">
                <a:solidFill>
                  <a:srgbClr val="C00000"/>
                </a:solidFill>
                <a:latin typeface="Calibri"/>
                <a:cs typeface="Calibri"/>
              </a:rPr>
              <a:t>a </a:t>
            </a:r>
            <a:r>
              <a:rPr lang="it-IT" b="1" i="1" spc="-10" dirty="0" smtClean="0">
                <a:solidFill>
                  <a:srgbClr val="C00000"/>
                </a:solidFill>
                <a:latin typeface="Calibri"/>
                <a:cs typeface="Calibri"/>
              </a:rPr>
              <a:t>debitori   </a:t>
            </a:r>
          </a:p>
          <a:p>
            <a:pPr marL="555625">
              <a:lnSpc>
                <a:spcPct val="100000"/>
              </a:lnSpc>
              <a:spcBef>
                <a:spcPts val="600"/>
              </a:spcBef>
            </a:pPr>
            <a:endParaRPr lang="it-IT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it-IT"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it-IT" sz="2000" b="1" spc="-10" dirty="0">
                <a:solidFill>
                  <a:srgbClr val="0099FF"/>
                </a:solidFill>
                <a:latin typeface="Calibri"/>
                <a:cs typeface="Calibri"/>
              </a:rPr>
              <a:t>DEFLAZIONE</a:t>
            </a:r>
            <a:endParaRPr lang="it-IT" dirty="0">
              <a:solidFill>
                <a:srgbClr val="0099FF"/>
              </a:solidFill>
              <a:latin typeface="Calibri"/>
              <a:cs typeface="Calibri"/>
            </a:endParaRPr>
          </a:p>
          <a:p>
            <a:pPr marL="555625" indent="-362585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555625" algn="l"/>
                <a:tab pos="556260" algn="l"/>
              </a:tabLst>
            </a:pPr>
            <a:r>
              <a:rPr lang="it-IT" b="1" i="1" spc="-5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RIDUZIONE</a:t>
            </a:r>
            <a:r>
              <a:rPr lang="it-IT" b="1" i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it-IT" b="1" i="1" spc="-15" dirty="0">
                <a:solidFill>
                  <a:srgbClr val="0099FF"/>
                </a:solidFill>
                <a:latin typeface="Calibri"/>
                <a:cs typeface="Calibri"/>
              </a:rPr>
              <a:t>CONTINUA</a:t>
            </a:r>
            <a:r>
              <a:rPr lang="it-IT" b="1" i="1" spc="-5" dirty="0">
                <a:solidFill>
                  <a:srgbClr val="0099FF"/>
                </a:solidFill>
                <a:latin typeface="Calibri"/>
                <a:cs typeface="Calibri"/>
              </a:rPr>
              <a:t> E</a:t>
            </a:r>
            <a:r>
              <a:rPr lang="it-IT" b="1" i="1" dirty="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lang="it-IT" b="1" i="1" spc="-30" dirty="0">
                <a:solidFill>
                  <a:srgbClr val="0099FF"/>
                </a:solidFill>
                <a:latin typeface="Calibri"/>
                <a:cs typeface="Calibri"/>
              </a:rPr>
              <a:t>GENERALIZZATA</a:t>
            </a:r>
            <a:r>
              <a:rPr lang="it-IT" b="1" i="1" spc="10" dirty="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lang="it-IT" b="1" i="1" spc="-5" dirty="0">
                <a:solidFill>
                  <a:srgbClr val="0099FF"/>
                </a:solidFill>
                <a:latin typeface="Calibri"/>
                <a:cs typeface="Calibri"/>
              </a:rPr>
              <a:t>DEI</a:t>
            </a:r>
            <a:r>
              <a:rPr lang="it-IT" b="1" i="1" spc="20" dirty="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lang="it-IT" b="1" i="1" spc="-10" dirty="0">
                <a:solidFill>
                  <a:srgbClr val="0099FF"/>
                </a:solidFill>
                <a:latin typeface="Calibri"/>
                <a:cs typeface="Calibri"/>
              </a:rPr>
              <a:t>PREZZI</a:t>
            </a:r>
            <a:r>
              <a:rPr lang="it-IT" b="1" i="1" dirty="0">
                <a:solidFill>
                  <a:srgbClr val="0099FF"/>
                </a:solidFill>
                <a:latin typeface="Calibri"/>
                <a:cs typeface="Calibri"/>
              </a:rPr>
              <a:t> </a:t>
            </a:r>
            <a:r>
              <a:rPr lang="it-IT" b="1" i="1" spc="-25" dirty="0">
                <a:solidFill>
                  <a:srgbClr val="0099FF"/>
                </a:solidFill>
                <a:latin typeface="Calibri"/>
                <a:cs typeface="Calibri"/>
              </a:rPr>
              <a:t>MONETARI</a:t>
            </a:r>
            <a:endParaRPr lang="it-IT" dirty="0">
              <a:solidFill>
                <a:srgbClr val="0099FF"/>
              </a:solidFill>
              <a:latin typeface="Calibri"/>
              <a:cs typeface="Calibri"/>
            </a:endParaRPr>
          </a:p>
          <a:p>
            <a:pPr marL="555625">
              <a:lnSpc>
                <a:spcPct val="100000"/>
              </a:lnSpc>
              <a:spcBef>
                <a:spcPts val="600"/>
              </a:spcBef>
            </a:pPr>
            <a:r>
              <a:rPr lang="it-IT" spc="-5" dirty="0">
                <a:solidFill>
                  <a:srgbClr val="C00000"/>
                </a:solidFill>
                <a:latin typeface="Calibri"/>
                <a:cs typeface="Calibri"/>
              </a:rPr>
              <a:t>‐</a:t>
            </a:r>
            <a:r>
              <a:rPr lang="it-IT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la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5" dirty="0">
                <a:solidFill>
                  <a:srgbClr val="C00000"/>
                </a:solidFill>
                <a:latin typeface="Calibri"/>
                <a:cs typeface="Calibri"/>
              </a:rPr>
              <a:t>quantità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di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moneta</a:t>
            </a:r>
            <a:r>
              <a:rPr lang="it-IT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è </a:t>
            </a:r>
            <a:r>
              <a:rPr lang="it-IT" b="1" i="1" spc="-10" dirty="0">
                <a:solidFill>
                  <a:srgbClr val="C00000"/>
                </a:solidFill>
                <a:latin typeface="Calibri"/>
                <a:cs typeface="Calibri"/>
              </a:rPr>
              <a:t>scarsa</a:t>
            </a:r>
            <a:r>
              <a:rPr lang="it-IT" b="1" i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5" dirty="0">
                <a:solidFill>
                  <a:srgbClr val="C00000"/>
                </a:solidFill>
                <a:latin typeface="Calibri"/>
                <a:cs typeface="Calibri"/>
              </a:rPr>
              <a:t>rispetto</a:t>
            </a:r>
            <a:r>
              <a:rPr lang="it-IT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alla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5" dirty="0">
                <a:solidFill>
                  <a:srgbClr val="C00000"/>
                </a:solidFill>
                <a:latin typeface="Calibri"/>
                <a:cs typeface="Calibri"/>
              </a:rPr>
              <a:t>quantità</a:t>
            </a:r>
            <a:r>
              <a:rPr lang="it-IT" i="1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di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beni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e servizi</a:t>
            </a:r>
            <a:endParaRPr lang="it-IT" dirty="0">
              <a:latin typeface="Calibri"/>
              <a:cs typeface="Calibri"/>
            </a:endParaRPr>
          </a:p>
          <a:p>
            <a:pPr marL="555625">
              <a:lnSpc>
                <a:spcPct val="100000"/>
              </a:lnSpc>
              <a:spcBef>
                <a:spcPts val="600"/>
              </a:spcBef>
            </a:pPr>
            <a:r>
              <a:rPr lang="it-IT" spc="-5" dirty="0">
                <a:solidFill>
                  <a:srgbClr val="C00000"/>
                </a:solidFill>
                <a:latin typeface="Calibri"/>
                <a:cs typeface="Calibri"/>
              </a:rPr>
              <a:t>‐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redistribuzione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arbitraria</a:t>
            </a:r>
            <a:r>
              <a:rPr lang="it-IT" i="1" spc="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di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reddito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i="1" spc="-5" dirty="0">
                <a:solidFill>
                  <a:srgbClr val="C00000"/>
                </a:solidFill>
                <a:latin typeface="Calibri"/>
                <a:cs typeface="Calibri"/>
              </a:rPr>
              <a:t>da</a:t>
            </a:r>
            <a:r>
              <a:rPr lang="it-IT" b="1" i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i="1" spc="-5" dirty="0">
                <a:solidFill>
                  <a:srgbClr val="C00000"/>
                </a:solidFill>
                <a:latin typeface="Calibri"/>
                <a:cs typeface="Calibri"/>
              </a:rPr>
              <a:t>debitori</a:t>
            </a:r>
            <a:r>
              <a:rPr lang="it-IT" b="1" i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i="1" spc="-5" dirty="0">
                <a:solidFill>
                  <a:srgbClr val="C00000"/>
                </a:solidFill>
                <a:latin typeface="Calibri"/>
                <a:cs typeface="Calibri"/>
              </a:rPr>
              <a:t>a </a:t>
            </a:r>
            <a:r>
              <a:rPr lang="it-IT" b="1" i="1" spc="-5" dirty="0" smtClean="0">
                <a:solidFill>
                  <a:srgbClr val="C00000"/>
                </a:solidFill>
                <a:latin typeface="Calibri"/>
                <a:cs typeface="Calibri"/>
              </a:rPr>
              <a:t>creditori    </a:t>
            </a:r>
            <a:endParaRPr lang="it-IT" dirty="0">
              <a:latin typeface="Calibri"/>
              <a:cs typeface="Calibr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2616862"/>
            <a:ext cx="658425" cy="554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4869160"/>
            <a:ext cx="658425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47"/>
            <a:ext cx="8229600" cy="486858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Bodoni MT" panose="02070603080606020203" pitchFamily="18" charset="0"/>
                <a:cs typeface="Times New Roman" pitchFamily="18" charset="0"/>
              </a:rPr>
              <a:t>ASPETTATIVE SUI PREZZI</a:t>
            </a:r>
            <a:endParaRPr lang="it-IT" dirty="0">
              <a:solidFill>
                <a:srgbClr val="FF0000"/>
              </a:solidFill>
              <a:latin typeface="Bodoni MT" panose="02070603080606020203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83568" y="836712"/>
            <a:ext cx="7704856" cy="494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>
              <a:lnSpc>
                <a:spcPct val="100000"/>
              </a:lnSpc>
              <a:spcBef>
                <a:spcPts val="20"/>
              </a:spcBef>
              <a:buClr>
                <a:srgbClr val="C00000"/>
              </a:buClr>
              <a:buFont typeface="Arial MT"/>
              <a:buChar char="•"/>
            </a:pPr>
            <a:endParaRPr lang="it-IT" sz="1750" dirty="0"/>
          </a:p>
          <a:p>
            <a:pPr marL="990600" lvl="1" indent="-286385">
              <a:lnSpc>
                <a:spcPct val="100000"/>
              </a:lnSpc>
              <a:buFont typeface="Arial MT"/>
              <a:buChar char="•"/>
              <a:tabLst>
                <a:tab pos="990600" algn="l"/>
                <a:tab pos="991869" algn="l"/>
              </a:tabLst>
            </a:pPr>
            <a:r>
              <a:rPr lang="it-IT" b="1" spc="-30" dirty="0">
                <a:solidFill>
                  <a:srgbClr val="C00000"/>
                </a:solidFill>
                <a:latin typeface="Calibri"/>
                <a:cs typeface="Calibri"/>
              </a:rPr>
              <a:t>ASPETTATIVE</a:t>
            </a:r>
            <a:r>
              <a:rPr lang="it-IT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spc="-5" dirty="0">
                <a:solidFill>
                  <a:srgbClr val="C00000"/>
                </a:solidFill>
                <a:latin typeface="Calibri"/>
                <a:cs typeface="Calibri"/>
              </a:rPr>
              <a:t>DI</a:t>
            </a:r>
            <a:r>
              <a:rPr lang="it-IT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i="1" dirty="0">
                <a:solidFill>
                  <a:srgbClr val="00B04F"/>
                </a:solidFill>
                <a:latin typeface="Calibri"/>
                <a:cs typeface="Calibri"/>
              </a:rPr>
              <a:t>INFLAZIONE</a:t>
            </a:r>
            <a:endParaRPr lang="it-IT" dirty="0">
              <a:latin typeface="Calibri"/>
              <a:cs typeface="Calibri"/>
            </a:endParaRPr>
          </a:p>
          <a:p>
            <a:pPr marL="1447800" lvl="2" indent="-28638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447800" algn="l"/>
                <a:tab pos="1449070" algn="l"/>
              </a:tabLst>
            </a:pP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I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consumatori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i="1" spc="-5" dirty="0" smtClean="0">
                <a:solidFill>
                  <a:srgbClr val="C00000"/>
                </a:solidFill>
                <a:latin typeface="Calibri"/>
                <a:cs typeface="Calibri"/>
              </a:rPr>
              <a:t>vedono</a:t>
            </a:r>
            <a:r>
              <a:rPr lang="it-IT" b="1" i="1" spc="15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 smtClean="0">
                <a:solidFill>
                  <a:srgbClr val="C00000"/>
                </a:solidFill>
                <a:latin typeface="Calibri"/>
                <a:cs typeface="Calibri"/>
              </a:rPr>
              <a:t>crescere </a:t>
            </a:r>
            <a:r>
              <a:rPr lang="it-IT" i="1" dirty="0" smtClean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lang="it-IT" i="1" spc="1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i="1" spc="-10" dirty="0">
                <a:solidFill>
                  <a:srgbClr val="C00000"/>
                </a:solidFill>
                <a:latin typeface="Calibri"/>
                <a:cs typeface="Calibri"/>
              </a:rPr>
              <a:t>prezzi</a:t>
            </a:r>
            <a:r>
              <a:rPr lang="it-IT" b="1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di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gran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parte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dei</a:t>
            </a:r>
            <a:r>
              <a:rPr lang="it-IT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beni</a:t>
            </a:r>
            <a:r>
              <a:rPr lang="it-IT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endParaRPr lang="it-IT" dirty="0">
              <a:latin typeface="Calibri"/>
              <a:cs typeface="Calibri"/>
            </a:endParaRPr>
          </a:p>
          <a:p>
            <a:pPr marL="1447800" marR="5080" lvl="2" indent="-285750">
              <a:lnSpc>
                <a:spcPct val="100000"/>
              </a:lnSpc>
              <a:spcBef>
                <a:spcPts val="300"/>
              </a:spcBef>
              <a:buFont typeface="Arial MT"/>
              <a:buChar char="•"/>
              <a:tabLst>
                <a:tab pos="1447800" algn="l"/>
                <a:tab pos="1449070" algn="l"/>
              </a:tabLst>
            </a:pPr>
            <a:r>
              <a:rPr lang="it-IT" b="1" i="1" spc="-10" dirty="0">
                <a:solidFill>
                  <a:srgbClr val="C00000"/>
                </a:solidFill>
                <a:latin typeface="Calibri"/>
                <a:cs typeface="Calibri"/>
              </a:rPr>
              <a:t>Acquistano</a:t>
            </a:r>
            <a:r>
              <a:rPr lang="it-IT" b="1" i="1" spc="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i="1" spc="-5" dirty="0">
                <a:solidFill>
                  <a:srgbClr val="C00000"/>
                </a:solidFill>
                <a:latin typeface="Calibri"/>
                <a:cs typeface="Calibri"/>
              </a:rPr>
              <a:t>già</a:t>
            </a:r>
            <a:r>
              <a:rPr lang="it-IT" b="1" i="1" spc="2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i="1" spc="-5" dirty="0">
                <a:solidFill>
                  <a:srgbClr val="C00000"/>
                </a:solidFill>
                <a:latin typeface="Calibri"/>
                <a:cs typeface="Calibri"/>
              </a:rPr>
              <a:t>oggi</a:t>
            </a:r>
            <a:r>
              <a:rPr lang="it-IT" b="1" i="1" spc="2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lang="it-IT" i="1" spc="25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beni</a:t>
            </a:r>
            <a:r>
              <a:rPr lang="it-IT" i="1" spc="2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che</a:t>
            </a:r>
            <a:r>
              <a:rPr lang="it-IT" i="1" spc="2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domani</a:t>
            </a:r>
            <a:r>
              <a:rPr lang="it-IT" i="1" spc="2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costeranno</a:t>
            </a:r>
            <a:r>
              <a:rPr lang="it-IT" i="1" spc="2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di</a:t>
            </a:r>
            <a:r>
              <a:rPr lang="it-IT" i="1" spc="2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più.</a:t>
            </a:r>
            <a:r>
              <a:rPr lang="it-IT" i="1" spc="2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endParaRPr lang="it-IT" i="1" spc="250" dirty="0" smtClean="0">
              <a:solidFill>
                <a:srgbClr val="C00000"/>
              </a:solidFill>
              <a:latin typeface="Calibri"/>
              <a:cs typeface="Calibri"/>
            </a:endParaRPr>
          </a:p>
          <a:p>
            <a:pPr marL="1447800" marR="5080" lvl="2" indent="-285750">
              <a:lnSpc>
                <a:spcPct val="100000"/>
              </a:lnSpc>
              <a:spcBef>
                <a:spcPts val="300"/>
              </a:spcBef>
              <a:buFont typeface="Arial MT"/>
              <a:buChar char="•"/>
              <a:tabLst>
                <a:tab pos="1447800" algn="l"/>
                <a:tab pos="1449070" algn="l"/>
              </a:tabLst>
            </a:pPr>
            <a:r>
              <a:rPr lang="it-IT" i="1" dirty="0" smtClean="0">
                <a:solidFill>
                  <a:srgbClr val="C00000"/>
                </a:solidFill>
                <a:latin typeface="Calibri"/>
                <a:cs typeface="Calibri"/>
              </a:rPr>
              <a:t>La</a:t>
            </a:r>
            <a:r>
              <a:rPr lang="it-IT" i="1" spc="245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domanda</a:t>
            </a:r>
            <a:r>
              <a:rPr lang="it-IT" i="1" spc="2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di </a:t>
            </a:r>
            <a:r>
              <a:rPr lang="it-IT" i="1" spc="-3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beni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aumenta</a:t>
            </a:r>
            <a:r>
              <a:rPr lang="it-IT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già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oggi</a:t>
            </a:r>
            <a:endParaRPr lang="it-IT" dirty="0">
              <a:latin typeface="Calibri"/>
              <a:cs typeface="Calibri"/>
            </a:endParaRPr>
          </a:p>
          <a:p>
            <a:pPr marL="1905000" marR="5080" lvl="3" indent="-28575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1906270" algn="l"/>
              </a:tabLst>
            </a:pP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lang="it-IT" i="1" spc="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PREZZI</a:t>
            </a:r>
            <a:r>
              <a:rPr lang="it-IT" i="1" spc="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25" dirty="0">
                <a:solidFill>
                  <a:srgbClr val="C00000"/>
                </a:solidFill>
                <a:latin typeface="Calibri"/>
                <a:cs typeface="Calibri"/>
              </a:rPr>
              <a:t>AUMENTANO</a:t>
            </a:r>
            <a:r>
              <a:rPr lang="it-IT" i="1" spc="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5" dirty="0">
                <a:solidFill>
                  <a:srgbClr val="C00000"/>
                </a:solidFill>
                <a:latin typeface="Calibri"/>
                <a:cs typeface="Calibri"/>
              </a:rPr>
              <a:t>DA</a:t>
            </a:r>
            <a:r>
              <a:rPr lang="it-IT" i="1" spc="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5" dirty="0">
                <a:solidFill>
                  <a:srgbClr val="C00000"/>
                </a:solidFill>
                <a:latin typeface="Calibri"/>
                <a:cs typeface="Calibri"/>
              </a:rPr>
              <a:t>SUBITO</a:t>
            </a:r>
            <a:r>
              <a:rPr lang="it-IT" i="1" spc="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endParaRPr lang="it-IT" i="1" spc="55" dirty="0" smtClean="0">
              <a:solidFill>
                <a:srgbClr val="C00000"/>
              </a:solidFill>
              <a:latin typeface="Calibri"/>
              <a:cs typeface="Calibri"/>
            </a:endParaRPr>
          </a:p>
          <a:p>
            <a:pPr marL="1905000" marR="5080" lvl="3" indent="-28575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1906270" algn="l"/>
              </a:tabLst>
            </a:pPr>
            <a:r>
              <a:rPr lang="it-IT" i="1" spc="-55" dirty="0" smtClean="0">
                <a:solidFill>
                  <a:srgbClr val="C00000"/>
                </a:solidFill>
                <a:latin typeface="Calibri"/>
                <a:cs typeface="Calibri"/>
              </a:rPr>
              <a:t>L’ASPETTATIVA</a:t>
            </a:r>
            <a:r>
              <a:rPr lang="it-IT" i="1" spc="95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DI</a:t>
            </a:r>
            <a:r>
              <a:rPr lang="it-IT" i="1" spc="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INFLAZIONE</a:t>
            </a:r>
            <a:r>
              <a:rPr lang="it-IT" i="1" spc="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SI </a:t>
            </a:r>
            <a:r>
              <a:rPr lang="it-IT" i="1" spc="-3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5" dirty="0" smtClean="0">
                <a:solidFill>
                  <a:srgbClr val="C00000"/>
                </a:solidFill>
                <a:latin typeface="Calibri"/>
                <a:cs typeface="Calibri"/>
              </a:rPr>
              <a:t>AUTOREALIZZA</a:t>
            </a:r>
            <a:endParaRPr lang="it-IT" dirty="0">
              <a:latin typeface="Calibri"/>
              <a:cs typeface="Calibri"/>
            </a:endParaRPr>
          </a:p>
          <a:p>
            <a:pPr marL="234950" lvl="3">
              <a:lnSpc>
                <a:spcPct val="100000"/>
              </a:lnSpc>
              <a:spcBef>
                <a:spcPts val="25"/>
              </a:spcBef>
              <a:buClr>
                <a:srgbClr val="C00000"/>
              </a:buClr>
              <a:buFont typeface="Wingdings"/>
              <a:buChar char=""/>
            </a:pPr>
            <a:endParaRPr lang="it-IT" sz="1750" dirty="0">
              <a:latin typeface="Calibri"/>
              <a:cs typeface="Calibri"/>
            </a:endParaRPr>
          </a:p>
          <a:p>
            <a:pPr marL="990600" lvl="1" indent="-286385">
              <a:lnSpc>
                <a:spcPct val="100000"/>
              </a:lnSpc>
              <a:buFont typeface="Arial MT"/>
              <a:buChar char="•"/>
              <a:tabLst>
                <a:tab pos="990600" algn="l"/>
                <a:tab pos="991869" algn="l"/>
              </a:tabLst>
            </a:pPr>
            <a:r>
              <a:rPr lang="it-IT" b="1" spc="-30" dirty="0">
                <a:solidFill>
                  <a:srgbClr val="C00000"/>
                </a:solidFill>
                <a:latin typeface="Calibri"/>
                <a:cs typeface="Calibri"/>
              </a:rPr>
              <a:t>ASPETTATIVE</a:t>
            </a:r>
            <a:r>
              <a:rPr lang="it-IT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spc="-5" dirty="0">
                <a:solidFill>
                  <a:srgbClr val="C00000"/>
                </a:solidFill>
                <a:latin typeface="Calibri"/>
                <a:cs typeface="Calibri"/>
              </a:rPr>
              <a:t>DI</a:t>
            </a:r>
            <a:r>
              <a:rPr lang="it-IT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i="1" spc="-5" dirty="0">
                <a:solidFill>
                  <a:srgbClr val="006FC0"/>
                </a:solidFill>
                <a:latin typeface="Calibri"/>
                <a:cs typeface="Calibri"/>
              </a:rPr>
              <a:t>DEFLAZIONE</a:t>
            </a:r>
            <a:endParaRPr lang="it-IT" dirty="0">
              <a:latin typeface="Calibri"/>
              <a:cs typeface="Calibri"/>
            </a:endParaRPr>
          </a:p>
          <a:p>
            <a:pPr marL="1447800" lvl="2" indent="-28638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447800" algn="l"/>
                <a:tab pos="1449070" algn="l"/>
              </a:tabLst>
            </a:pP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consumatori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b="1" i="1" spc="-5" dirty="0" smtClean="0">
                <a:solidFill>
                  <a:srgbClr val="C00000"/>
                </a:solidFill>
                <a:latin typeface="Calibri"/>
                <a:cs typeface="Calibri"/>
              </a:rPr>
              <a:t>vedono</a:t>
            </a:r>
            <a:r>
              <a:rPr lang="it-IT" b="1" i="1" spc="1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 smtClean="0">
                <a:solidFill>
                  <a:srgbClr val="C00000"/>
                </a:solidFill>
                <a:latin typeface="Calibri"/>
                <a:cs typeface="Calibri"/>
              </a:rPr>
              <a:t>diminuire</a:t>
            </a:r>
            <a:r>
              <a:rPr lang="it-IT" i="1" spc="1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i </a:t>
            </a:r>
            <a:r>
              <a:rPr lang="it-IT" b="1" i="1" spc="-10" dirty="0">
                <a:solidFill>
                  <a:srgbClr val="C00000"/>
                </a:solidFill>
                <a:latin typeface="Calibri"/>
                <a:cs typeface="Calibri"/>
              </a:rPr>
              <a:t>prezzi</a:t>
            </a:r>
            <a:r>
              <a:rPr lang="it-IT" b="1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di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gran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parte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 dei</a:t>
            </a:r>
            <a:r>
              <a:rPr lang="it-IT" i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 smtClean="0">
                <a:solidFill>
                  <a:srgbClr val="C00000"/>
                </a:solidFill>
                <a:latin typeface="Calibri"/>
                <a:cs typeface="Calibri"/>
              </a:rPr>
              <a:t>beni</a:t>
            </a:r>
            <a:endParaRPr lang="it-IT" dirty="0">
              <a:latin typeface="Calibri"/>
              <a:cs typeface="Calibri"/>
            </a:endParaRPr>
          </a:p>
          <a:p>
            <a:pPr marL="1447800" lvl="2" indent="-28638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448435" algn="l"/>
                <a:tab pos="1449070" algn="l"/>
              </a:tabLst>
            </a:pPr>
            <a:r>
              <a:rPr lang="it-IT" b="1" i="1" spc="-5" dirty="0">
                <a:solidFill>
                  <a:srgbClr val="C00000"/>
                </a:solidFill>
                <a:latin typeface="Calibri"/>
                <a:cs typeface="Calibri"/>
              </a:rPr>
              <a:t>Rinviano</a:t>
            </a:r>
            <a:r>
              <a:rPr lang="it-IT" b="1" i="1" dirty="0">
                <a:solidFill>
                  <a:srgbClr val="C00000"/>
                </a:solidFill>
                <a:latin typeface="Calibri"/>
                <a:cs typeface="Calibri"/>
              </a:rPr>
              <a:t> al </a:t>
            </a:r>
            <a:r>
              <a:rPr lang="it-IT" b="1" i="1" spc="-5" dirty="0">
                <a:solidFill>
                  <a:srgbClr val="C00000"/>
                </a:solidFill>
                <a:latin typeface="Calibri"/>
                <a:cs typeface="Calibri"/>
              </a:rPr>
              <a:t>futuro</a:t>
            </a:r>
            <a:r>
              <a:rPr lang="it-IT" b="1" i="1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25" dirty="0">
                <a:solidFill>
                  <a:srgbClr val="C00000"/>
                </a:solidFill>
                <a:latin typeface="Calibri"/>
                <a:cs typeface="Calibri"/>
              </a:rPr>
              <a:t>l’acquisto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dei</a:t>
            </a:r>
            <a:r>
              <a:rPr lang="it-IT" i="1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beni.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endParaRPr lang="it-IT" i="1" dirty="0" smtClean="0">
              <a:solidFill>
                <a:srgbClr val="C00000"/>
              </a:solidFill>
              <a:latin typeface="Calibri"/>
              <a:cs typeface="Calibri"/>
            </a:endParaRPr>
          </a:p>
          <a:p>
            <a:pPr marL="1447800" lvl="2" indent="-286385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1448435" algn="l"/>
                <a:tab pos="1449070" algn="l"/>
              </a:tabLst>
            </a:pPr>
            <a:r>
              <a:rPr lang="it-IT" i="1" spc="-5" dirty="0" smtClean="0">
                <a:solidFill>
                  <a:srgbClr val="C00000"/>
                </a:solidFill>
                <a:latin typeface="Calibri"/>
                <a:cs typeface="Calibri"/>
              </a:rPr>
              <a:t>La</a:t>
            </a:r>
            <a:r>
              <a:rPr lang="it-IT" i="1" spc="1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domanda</a:t>
            </a:r>
            <a:r>
              <a:rPr lang="it-IT" i="1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di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beni</a:t>
            </a:r>
            <a:r>
              <a:rPr lang="it-IT" i="1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si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riduce</a:t>
            </a:r>
            <a:r>
              <a:rPr lang="it-IT" i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già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oggi</a:t>
            </a:r>
            <a:endParaRPr lang="it-IT" dirty="0">
              <a:latin typeface="Calibri"/>
              <a:cs typeface="Calibri"/>
            </a:endParaRPr>
          </a:p>
          <a:p>
            <a:pPr marL="1905000" marR="5080" lvl="3" indent="-28575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1906270" algn="l"/>
                <a:tab pos="2124075" algn="l"/>
                <a:tab pos="2907030" algn="l"/>
                <a:tab pos="3844290" algn="l"/>
                <a:tab pos="4275455" algn="l"/>
                <a:tab pos="5121910" algn="l"/>
                <a:tab pos="6670675" algn="l"/>
                <a:tab pos="7029450" algn="l"/>
                <a:tab pos="8348980" algn="l"/>
              </a:tabLst>
            </a:pPr>
            <a:r>
              <a:rPr lang="it-IT" i="1" dirty="0" smtClean="0">
                <a:solidFill>
                  <a:srgbClr val="C00000"/>
                </a:solidFill>
                <a:latin typeface="Calibri"/>
                <a:cs typeface="Calibri"/>
              </a:rPr>
              <a:t>I P</a:t>
            </a:r>
            <a:r>
              <a:rPr lang="it-IT" i="1" spc="-5" dirty="0" smtClean="0">
                <a:solidFill>
                  <a:srgbClr val="C00000"/>
                </a:solidFill>
                <a:latin typeface="Calibri"/>
                <a:cs typeface="Calibri"/>
              </a:rPr>
              <a:t>R</a:t>
            </a:r>
            <a:r>
              <a:rPr lang="it-IT" i="1" spc="-15" dirty="0" smtClean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lang="it-IT" i="1" spc="-10" dirty="0" smtClean="0">
                <a:solidFill>
                  <a:srgbClr val="C00000"/>
                </a:solidFill>
                <a:latin typeface="Calibri"/>
                <a:cs typeface="Calibri"/>
              </a:rPr>
              <a:t>Z</a:t>
            </a:r>
            <a:r>
              <a:rPr lang="it-IT" i="1" spc="-5" dirty="0" smtClean="0">
                <a:solidFill>
                  <a:srgbClr val="C00000"/>
                </a:solidFill>
                <a:latin typeface="Calibri"/>
                <a:cs typeface="Calibri"/>
              </a:rPr>
              <a:t>Z</a:t>
            </a:r>
            <a:r>
              <a:rPr lang="it-IT" i="1" dirty="0" smtClean="0">
                <a:solidFill>
                  <a:srgbClr val="C00000"/>
                </a:solidFill>
                <a:latin typeface="Calibri"/>
                <a:cs typeface="Calibri"/>
              </a:rPr>
              <a:t>I </a:t>
            </a:r>
            <a:r>
              <a:rPr lang="it-IT" i="1" spc="-10" dirty="0" smtClean="0">
                <a:solidFill>
                  <a:srgbClr val="C00000"/>
                </a:solidFill>
                <a:latin typeface="Calibri"/>
                <a:cs typeface="Calibri"/>
              </a:rPr>
              <a:t>C</a:t>
            </a:r>
            <a:r>
              <a:rPr lang="it-IT" i="1" dirty="0" smtClean="0">
                <a:solidFill>
                  <a:srgbClr val="C00000"/>
                </a:solidFill>
                <a:latin typeface="Calibri"/>
                <a:cs typeface="Calibri"/>
              </a:rPr>
              <a:t>ALANO </a:t>
            </a:r>
            <a:r>
              <a:rPr lang="it-IT" i="1" spc="-25" dirty="0" smtClean="0">
                <a:solidFill>
                  <a:srgbClr val="C00000"/>
                </a:solidFill>
                <a:latin typeface="Calibri"/>
                <a:cs typeface="Calibri"/>
              </a:rPr>
              <a:t>D</a:t>
            </a:r>
            <a:r>
              <a:rPr lang="it-IT" i="1" dirty="0" smtClean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	S</a:t>
            </a:r>
            <a:r>
              <a:rPr lang="it-IT" i="1" spc="-10" dirty="0">
                <a:solidFill>
                  <a:srgbClr val="C00000"/>
                </a:solidFill>
                <a:latin typeface="Calibri"/>
                <a:cs typeface="Calibri"/>
              </a:rPr>
              <a:t>UB</a:t>
            </a:r>
            <a:r>
              <a:rPr lang="it-IT" i="1" spc="-5" dirty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lang="it-IT" i="1" spc="-50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lang="it-IT" i="1" dirty="0">
                <a:solidFill>
                  <a:srgbClr val="C00000"/>
                </a:solidFill>
                <a:latin typeface="Calibri"/>
                <a:cs typeface="Calibri"/>
              </a:rPr>
              <a:t>O	</a:t>
            </a:r>
            <a:endParaRPr lang="it-IT" i="1" dirty="0" smtClean="0">
              <a:solidFill>
                <a:srgbClr val="C00000"/>
              </a:solidFill>
              <a:latin typeface="Calibri"/>
              <a:cs typeface="Calibri"/>
            </a:endParaRPr>
          </a:p>
          <a:p>
            <a:pPr marL="1905000" marR="5080" lvl="3" indent="-28575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1906270" algn="l"/>
                <a:tab pos="2124075" algn="l"/>
                <a:tab pos="2907030" algn="l"/>
                <a:tab pos="3844290" algn="l"/>
                <a:tab pos="4275455" algn="l"/>
                <a:tab pos="5121910" algn="l"/>
                <a:tab pos="6670675" algn="l"/>
                <a:tab pos="7029450" algn="l"/>
                <a:tab pos="8348980" algn="l"/>
              </a:tabLst>
            </a:pPr>
            <a:r>
              <a:rPr lang="it-IT" i="1" spc="-130" dirty="0" smtClean="0">
                <a:solidFill>
                  <a:srgbClr val="C00000"/>
                </a:solidFill>
                <a:latin typeface="Calibri"/>
                <a:cs typeface="Calibri"/>
              </a:rPr>
              <a:t>L</a:t>
            </a:r>
            <a:r>
              <a:rPr lang="it-IT" i="1" spc="-204" dirty="0" smtClean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it-IT" i="1" dirty="0" smtClean="0">
                <a:solidFill>
                  <a:srgbClr val="C00000"/>
                </a:solidFill>
                <a:latin typeface="Calibri"/>
                <a:cs typeface="Calibri"/>
              </a:rPr>
              <a:t>ASPE</a:t>
            </a:r>
            <a:r>
              <a:rPr lang="it-IT" i="1" spc="20" dirty="0" smtClean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lang="it-IT" i="1" spc="-135" dirty="0" smtClean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lang="it-IT" i="1" spc="-155" dirty="0" smtClean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lang="it-IT" i="1" spc="-10" dirty="0" smtClean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lang="it-IT" i="1" spc="-5" dirty="0" smtClean="0">
                <a:solidFill>
                  <a:srgbClr val="C00000"/>
                </a:solidFill>
                <a:latin typeface="Calibri"/>
                <a:cs typeface="Calibri"/>
              </a:rPr>
              <a:t>I</a:t>
            </a:r>
            <a:r>
              <a:rPr lang="it-IT" i="1" spc="-80" dirty="0" smtClean="0">
                <a:solidFill>
                  <a:srgbClr val="C00000"/>
                </a:solidFill>
                <a:latin typeface="Calibri"/>
                <a:cs typeface="Calibri"/>
              </a:rPr>
              <a:t>V</a:t>
            </a:r>
            <a:r>
              <a:rPr lang="it-IT" i="1" dirty="0" smtClean="0">
                <a:solidFill>
                  <a:srgbClr val="C00000"/>
                </a:solidFill>
                <a:latin typeface="Calibri"/>
                <a:cs typeface="Calibri"/>
              </a:rPr>
              <a:t>A DI D</a:t>
            </a:r>
            <a:r>
              <a:rPr lang="it-IT" i="1" spc="-5" dirty="0" smtClean="0">
                <a:solidFill>
                  <a:srgbClr val="C00000"/>
                </a:solidFill>
                <a:latin typeface="Calibri"/>
                <a:cs typeface="Calibri"/>
              </a:rPr>
              <a:t>EFLAZION</a:t>
            </a:r>
            <a:r>
              <a:rPr lang="it-IT" i="1" dirty="0" smtClean="0">
                <a:solidFill>
                  <a:srgbClr val="C00000"/>
                </a:solidFill>
                <a:latin typeface="Calibri"/>
                <a:cs typeface="Calibri"/>
              </a:rPr>
              <a:t>E </a:t>
            </a:r>
            <a:r>
              <a:rPr lang="it-IT" i="1" spc="-5" dirty="0" smtClean="0">
                <a:solidFill>
                  <a:srgbClr val="C00000"/>
                </a:solidFill>
                <a:latin typeface="Calibri"/>
                <a:cs typeface="Calibri"/>
              </a:rPr>
              <a:t>S</a:t>
            </a:r>
            <a:r>
              <a:rPr lang="it-IT" i="1" dirty="0" smtClean="0">
                <a:solidFill>
                  <a:srgbClr val="C00000"/>
                </a:solidFill>
                <a:latin typeface="Calibri"/>
                <a:cs typeface="Calibri"/>
              </a:rPr>
              <a:t>I </a:t>
            </a:r>
            <a:r>
              <a:rPr lang="it-IT" i="1" spc="-15" dirty="0" smtClean="0">
                <a:solidFill>
                  <a:srgbClr val="C00000"/>
                </a:solidFill>
                <a:latin typeface="Calibri"/>
                <a:cs typeface="Calibri"/>
              </a:rPr>
              <a:t>AUTOREALIZZA</a:t>
            </a:r>
            <a:endParaRPr lang="it-IT" dirty="0">
              <a:latin typeface="Calibri"/>
              <a:cs typeface="Calibri"/>
            </a:endParaRPr>
          </a:p>
          <a:p>
            <a:pPr marL="234950">
              <a:lnSpc>
                <a:spcPct val="100000"/>
              </a:lnSpc>
              <a:spcBef>
                <a:spcPts val="5"/>
              </a:spcBef>
            </a:pPr>
            <a:endParaRPr lang="it-IT" sz="19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336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LE ATTIVITÀ DELLA BANCA D’TALIA</a:t>
            </a:r>
            <a:endParaRPr lang="it-IT" sz="32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0161" y="1772816"/>
            <a:ext cx="8229600" cy="3917032"/>
          </a:xfrm>
        </p:spPr>
        <p:txBody>
          <a:bodyPr/>
          <a:lstStyle/>
          <a:p>
            <a:pPr marL="0" indent="0">
              <a:buNone/>
            </a:pPr>
            <a:endParaRPr lang="it-IT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6" name="AutoShape 6" descr="Truffe on line: tramite un fasullo sito e-commerce fingono di vendere un  motore d'auto - La Stamp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1"/>
          <a:stretch/>
        </p:blipFill>
        <p:spPr>
          <a:xfrm>
            <a:off x="2051720" y="980728"/>
            <a:ext cx="5040560" cy="508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47"/>
            <a:ext cx="8229600" cy="486858"/>
          </a:xfrm>
        </p:spPr>
        <p:txBody>
          <a:bodyPr/>
          <a:lstStyle/>
          <a:p>
            <a:r>
              <a:rPr lang="it-IT" dirty="0" smtClean="0">
                <a:solidFill>
                  <a:srgbClr val="00B0F0"/>
                </a:solidFill>
                <a:latin typeface="Bodoni MT" panose="02070603080606020203" pitchFamily="18" charset="0"/>
                <a:cs typeface="Times New Roman" pitchFamily="18" charset="0"/>
              </a:rPr>
              <a:t>CAUSE</a:t>
            </a:r>
            <a:r>
              <a:rPr lang="it-IT" dirty="0" smtClean="0">
                <a:solidFill>
                  <a:srgbClr val="FF0000"/>
                </a:solidFill>
                <a:latin typeface="Bodoni MT" panose="02070603080606020203" pitchFamily="18" charset="0"/>
                <a:cs typeface="Times New Roman" pitchFamily="18" charset="0"/>
              </a:rPr>
              <a:t> DELL’ATTUALE INFLAZIONE</a:t>
            </a:r>
            <a:endParaRPr lang="it-IT" dirty="0">
              <a:solidFill>
                <a:srgbClr val="FF0000"/>
              </a:solidFill>
              <a:latin typeface="Bodoni MT" panose="02070603080606020203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99592" y="908720"/>
            <a:ext cx="7344816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it-IT" dirty="0" smtClean="0">
                <a:solidFill>
                  <a:srgbClr val="C00000"/>
                </a:solidFill>
                <a:latin typeface="Calibri"/>
                <a:cs typeface="Calibri"/>
              </a:rPr>
              <a:t>Da</a:t>
            </a:r>
            <a:r>
              <a:rPr lang="it-IT" spc="-5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C00000"/>
                </a:solidFill>
                <a:latin typeface="Calibri"/>
                <a:cs typeface="Calibri"/>
              </a:rPr>
              <a:t>un</a:t>
            </a:r>
            <a:r>
              <a:rPr lang="it-IT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C00000"/>
                </a:solidFill>
                <a:latin typeface="Calibri"/>
                <a:cs typeface="Calibri"/>
              </a:rPr>
              <a:t>anno</a:t>
            </a:r>
            <a:r>
              <a:rPr lang="it-IT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lang="it-IT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spc="-15" dirty="0">
                <a:solidFill>
                  <a:srgbClr val="C00000"/>
                </a:solidFill>
                <a:latin typeface="Calibri"/>
                <a:cs typeface="Calibri"/>
              </a:rPr>
              <a:t>mezzo</a:t>
            </a:r>
            <a:r>
              <a:rPr lang="it-IT" dirty="0">
                <a:solidFill>
                  <a:srgbClr val="C00000"/>
                </a:solidFill>
                <a:latin typeface="Calibri"/>
                <a:cs typeface="Calibri"/>
              </a:rPr>
              <a:t> a oggi</a:t>
            </a:r>
            <a:r>
              <a:rPr lang="it-IT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C00000"/>
                </a:solidFill>
                <a:latin typeface="Calibri"/>
                <a:cs typeface="Calibri"/>
              </a:rPr>
              <a:t>la</a:t>
            </a:r>
            <a:r>
              <a:rPr lang="it-IT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C00000"/>
                </a:solidFill>
                <a:latin typeface="Calibri"/>
                <a:cs typeface="Calibri"/>
              </a:rPr>
              <a:t>situazione è</a:t>
            </a:r>
            <a:r>
              <a:rPr lang="it-IT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spc="-10" dirty="0">
                <a:solidFill>
                  <a:srgbClr val="C00000"/>
                </a:solidFill>
                <a:latin typeface="Calibri"/>
                <a:cs typeface="Calibri"/>
              </a:rPr>
              <a:t>influenzata</a:t>
            </a:r>
            <a:r>
              <a:rPr lang="it-IT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C00000"/>
                </a:solidFill>
                <a:latin typeface="Calibri"/>
                <a:cs typeface="Calibri"/>
              </a:rPr>
              <a:t>da:</a:t>
            </a:r>
            <a:endParaRPr lang="it-IT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it-IT" sz="175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lang="it-IT" sz="2000" b="1" spc="-45" dirty="0">
                <a:solidFill>
                  <a:srgbClr val="00328F"/>
                </a:solidFill>
                <a:latin typeface="Calibri"/>
                <a:cs typeface="Calibri"/>
              </a:rPr>
              <a:t>FATTORI</a:t>
            </a:r>
            <a:r>
              <a:rPr lang="it-IT" sz="2000" b="1" spc="-20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sz="2000" b="1" spc="-5" dirty="0">
                <a:solidFill>
                  <a:srgbClr val="00328F"/>
                </a:solidFill>
                <a:latin typeface="Calibri"/>
                <a:cs typeface="Calibri"/>
              </a:rPr>
              <a:t>DI</a:t>
            </a:r>
            <a:r>
              <a:rPr lang="it-IT" sz="2000" b="1" spc="-20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sz="2000" b="1" spc="-10" dirty="0">
                <a:solidFill>
                  <a:srgbClr val="00B050"/>
                </a:solidFill>
                <a:latin typeface="Calibri"/>
                <a:cs typeface="Calibri"/>
              </a:rPr>
              <a:t>DOMANDA</a:t>
            </a:r>
            <a:endParaRPr lang="it-IT" sz="2000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buFont typeface="Arial MT"/>
              <a:buChar char="•"/>
              <a:tabLst>
                <a:tab pos="755015" algn="l"/>
                <a:tab pos="756285" algn="l"/>
              </a:tabLst>
            </a:pPr>
            <a:r>
              <a:rPr lang="it-IT" b="1" spc="-5" dirty="0">
                <a:solidFill>
                  <a:srgbClr val="FF0000"/>
                </a:solidFill>
                <a:latin typeface="Calibri"/>
                <a:cs typeface="Calibri"/>
              </a:rPr>
              <a:t>Riavvio</a:t>
            </a:r>
            <a:r>
              <a:rPr lang="it-IT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b="1" spc="-5" dirty="0">
                <a:solidFill>
                  <a:srgbClr val="FF0000"/>
                </a:solidFill>
                <a:latin typeface="Calibri"/>
                <a:cs typeface="Calibri"/>
              </a:rPr>
              <a:t>delle</a:t>
            </a:r>
            <a:r>
              <a:rPr lang="it-IT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b="1" spc="-10" dirty="0">
                <a:solidFill>
                  <a:srgbClr val="FF0000"/>
                </a:solidFill>
                <a:latin typeface="Calibri"/>
                <a:cs typeface="Calibri"/>
              </a:rPr>
              <a:t>attività</a:t>
            </a:r>
            <a:r>
              <a:rPr lang="it-IT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b="1" spc="-5" dirty="0">
                <a:solidFill>
                  <a:srgbClr val="FF0000"/>
                </a:solidFill>
                <a:latin typeface="Calibri"/>
                <a:cs typeface="Calibri"/>
              </a:rPr>
              <a:t>economiche</a:t>
            </a:r>
            <a:r>
              <a:rPr lang="it-IT" b="1" spc="-5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00328F"/>
                </a:solidFill>
                <a:latin typeface="Calibri"/>
                <a:cs typeface="Calibri"/>
              </a:rPr>
              <a:t>e</a:t>
            </a:r>
            <a:r>
              <a:rPr lang="it-IT" spc="-5" dirty="0">
                <a:solidFill>
                  <a:srgbClr val="00328F"/>
                </a:solidFill>
                <a:latin typeface="Calibri"/>
                <a:cs typeface="Calibri"/>
              </a:rPr>
              <a:t> degli</a:t>
            </a:r>
            <a:r>
              <a:rPr lang="it-IT" spc="10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spc="-5" dirty="0">
                <a:solidFill>
                  <a:srgbClr val="00328F"/>
                </a:solidFill>
                <a:latin typeface="Calibri"/>
                <a:cs typeface="Calibri"/>
              </a:rPr>
              <a:t>acquisti</a:t>
            </a:r>
            <a:r>
              <a:rPr lang="it-IT" dirty="0">
                <a:solidFill>
                  <a:srgbClr val="00328F"/>
                </a:solidFill>
                <a:latin typeface="Calibri"/>
                <a:cs typeface="Calibri"/>
              </a:rPr>
              <a:t> di beni</a:t>
            </a:r>
            <a:r>
              <a:rPr lang="it-IT" spc="10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00328F"/>
                </a:solidFill>
                <a:latin typeface="Calibri"/>
                <a:cs typeface="Calibri"/>
              </a:rPr>
              <a:t>e</a:t>
            </a:r>
            <a:r>
              <a:rPr lang="it-IT" spc="5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00328F"/>
                </a:solidFill>
                <a:latin typeface="Calibri"/>
                <a:cs typeface="Calibri"/>
              </a:rPr>
              <a:t>servizi</a:t>
            </a:r>
            <a:r>
              <a:rPr lang="it-IT" spc="-5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dirty="0" smtClean="0">
                <a:solidFill>
                  <a:srgbClr val="00328F"/>
                </a:solidFill>
                <a:latin typeface="Calibri"/>
                <a:cs typeface="Calibri"/>
              </a:rPr>
              <a:t>dopo la pandemia</a:t>
            </a:r>
            <a:endParaRPr lang="it-IT" dirty="0">
              <a:latin typeface="Calibri"/>
              <a:cs typeface="Calibri"/>
            </a:endParaRPr>
          </a:p>
          <a:p>
            <a:pPr marL="755650" marR="184150" lvl="1" indent="-285750">
              <a:lnSpc>
                <a:spcPct val="100000"/>
              </a:lnSpc>
              <a:buFont typeface="Arial MT"/>
              <a:buChar char="•"/>
              <a:tabLst>
                <a:tab pos="755015" algn="l"/>
                <a:tab pos="756285" algn="l"/>
              </a:tabLst>
            </a:pPr>
            <a:r>
              <a:rPr lang="it-IT" b="1" spc="-10" dirty="0">
                <a:solidFill>
                  <a:srgbClr val="FF0000"/>
                </a:solidFill>
                <a:latin typeface="Calibri"/>
                <a:cs typeface="Calibri"/>
              </a:rPr>
              <a:t>Eccesso</a:t>
            </a:r>
            <a:r>
              <a:rPr lang="it-IT" b="1" dirty="0">
                <a:solidFill>
                  <a:srgbClr val="FF0000"/>
                </a:solidFill>
                <a:latin typeface="Calibri"/>
                <a:cs typeface="Calibri"/>
              </a:rPr>
              <a:t> di</a:t>
            </a:r>
            <a:r>
              <a:rPr lang="it-IT" b="1" spc="-5" dirty="0">
                <a:solidFill>
                  <a:srgbClr val="FF0000"/>
                </a:solidFill>
                <a:latin typeface="Calibri"/>
                <a:cs typeface="Calibri"/>
              </a:rPr>
              <a:t> domanda</a:t>
            </a:r>
            <a:r>
              <a:rPr lang="it-IT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b="1" dirty="0">
                <a:solidFill>
                  <a:srgbClr val="00328F"/>
                </a:solidFill>
                <a:latin typeface="Calibri"/>
                <a:cs typeface="Calibri"/>
              </a:rPr>
              <a:t>di </a:t>
            </a:r>
            <a:r>
              <a:rPr lang="it-IT" b="1" spc="-10" dirty="0">
                <a:solidFill>
                  <a:srgbClr val="00328F"/>
                </a:solidFill>
                <a:latin typeface="Calibri"/>
                <a:cs typeface="Calibri"/>
              </a:rPr>
              <a:t>materie</a:t>
            </a:r>
            <a:r>
              <a:rPr lang="it-IT" b="1" spc="-15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b="1" dirty="0">
                <a:solidFill>
                  <a:srgbClr val="00328F"/>
                </a:solidFill>
                <a:latin typeface="Calibri"/>
                <a:cs typeface="Calibri"/>
              </a:rPr>
              <a:t>prime</a:t>
            </a:r>
            <a:r>
              <a:rPr lang="it-IT" b="1" spc="-25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spc="-10" dirty="0">
                <a:solidFill>
                  <a:srgbClr val="00328F"/>
                </a:solidFill>
                <a:latin typeface="Calibri"/>
                <a:cs typeface="Calibri"/>
              </a:rPr>
              <a:t>energetiche</a:t>
            </a:r>
            <a:r>
              <a:rPr lang="it-IT" spc="20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00328F"/>
                </a:solidFill>
                <a:latin typeface="Calibri"/>
                <a:cs typeface="Calibri"/>
              </a:rPr>
              <a:t>e</a:t>
            </a:r>
            <a:r>
              <a:rPr lang="it-IT" spc="15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spc="-5" dirty="0">
                <a:solidFill>
                  <a:srgbClr val="00328F"/>
                </a:solidFill>
                <a:latin typeface="Calibri"/>
                <a:cs typeface="Calibri"/>
              </a:rPr>
              <a:t>non</a:t>
            </a:r>
            <a:r>
              <a:rPr lang="it-IT" spc="15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spc="-10" dirty="0">
                <a:solidFill>
                  <a:srgbClr val="00328F"/>
                </a:solidFill>
                <a:latin typeface="Calibri"/>
                <a:cs typeface="Calibri"/>
              </a:rPr>
              <a:t>energetiche</a:t>
            </a:r>
            <a:r>
              <a:rPr lang="it-IT" spc="30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00328F"/>
                </a:solidFill>
                <a:latin typeface="Calibri"/>
                <a:cs typeface="Calibri"/>
              </a:rPr>
              <a:t>(ad</a:t>
            </a:r>
            <a:r>
              <a:rPr lang="it-IT" spc="10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spc="-5" dirty="0">
                <a:solidFill>
                  <a:srgbClr val="00328F"/>
                </a:solidFill>
                <a:latin typeface="Calibri"/>
                <a:cs typeface="Calibri"/>
              </a:rPr>
              <a:t>es. </a:t>
            </a:r>
            <a:r>
              <a:rPr lang="it-IT" spc="-390" dirty="0">
                <a:solidFill>
                  <a:srgbClr val="00328F"/>
                </a:solidFill>
                <a:latin typeface="Calibri"/>
                <a:cs typeface="Calibri"/>
              </a:rPr>
              <a:t> </a:t>
            </a:r>
            <a:r>
              <a:rPr lang="it-IT" spc="-5" dirty="0">
                <a:solidFill>
                  <a:srgbClr val="00328F"/>
                </a:solidFill>
                <a:latin typeface="Calibri"/>
                <a:cs typeface="Calibri"/>
              </a:rPr>
              <a:t>transizione </a:t>
            </a:r>
            <a:r>
              <a:rPr lang="it-IT" spc="-15" dirty="0">
                <a:solidFill>
                  <a:srgbClr val="00328F"/>
                </a:solidFill>
                <a:latin typeface="Calibri"/>
                <a:cs typeface="Calibri"/>
              </a:rPr>
              <a:t>verso</a:t>
            </a:r>
            <a:r>
              <a:rPr lang="it-IT" dirty="0">
                <a:solidFill>
                  <a:srgbClr val="00328F"/>
                </a:solidFill>
                <a:latin typeface="Calibri"/>
                <a:cs typeface="Calibri"/>
              </a:rPr>
              <a:t> la </a:t>
            </a:r>
            <a:r>
              <a:rPr lang="it-IT" spc="-5" dirty="0">
                <a:solidFill>
                  <a:srgbClr val="00328F"/>
                </a:solidFill>
                <a:latin typeface="Calibri"/>
                <a:cs typeface="Calibri"/>
              </a:rPr>
              <a:t>motorizzazione</a:t>
            </a:r>
            <a:r>
              <a:rPr lang="it-IT" spc="-10" dirty="0">
                <a:solidFill>
                  <a:srgbClr val="00328F"/>
                </a:solidFill>
                <a:latin typeface="Calibri"/>
                <a:cs typeface="Calibri"/>
              </a:rPr>
              <a:t> elettrica)</a:t>
            </a:r>
            <a:endParaRPr lang="it-IT" dirty="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har char="•"/>
            </a:pPr>
            <a:endParaRPr lang="it-IT" sz="1750"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buFont typeface="Arial MT"/>
              <a:buChar char="•"/>
              <a:tabLst>
                <a:tab pos="297815" algn="l"/>
                <a:tab pos="299085" algn="l"/>
              </a:tabLst>
            </a:pPr>
            <a:r>
              <a:rPr lang="it-IT" sz="2000" b="1" spc="-45" dirty="0">
                <a:solidFill>
                  <a:srgbClr val="843B0B"/>
                </a:solidFill>
                <a:latin typeface="Calibri"/>
                <a:cs typeface="Calibri"/>
              </a:rPr>
              <a:t>FATTORI</a:t>
            </a:r>
            <a:r>
              <a:rPr lang="it-IT" sz="2000" b="1" spc="-2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sz="2000" b="1" spc="-5" dirty="0">
                <a:solidFill>
                  <a:srgbClr val="843B0B"/>
                </a:solidFill>
                <a:latin typeface="Calibri"/>
                <a:cs typeface="Calibri"/>
              </a:rPr>
              <a:t>DI</a:t>
            </a:r>
            <a:r>
              <a:rPr lang="it-IT" sz="2000" b="1" spc="-2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sz="2000" b="1" spc="-25" dirty="0">
                <a:solidFill>
                  <a:srgbClr val="00B050"/>
                </a:solidFill>
                <a:latin typeface="Calibri"/>
                <a:cs typeface="Calibri"/>
              </a:rPr>
              <a:t>OFFERTA</a:t>
            </a:r>
            <a:endParaRPr lang="it-IT" sz="2000" dirty="0">
              <a:solidFill>
                <a:srgbClr val="00B050"/>
              </a:solidFill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buFont typeface="Arial MT"/>
              <a:buChar char="•"/>
              <a:tabLst>
                <a:tab pos="755015" algn="l"/>
                <a:tab pos="756285" algn="l"/>
              </a:tabLst>
            </a:pPr>
            <a:r>
              <a:rPr lang="it-IT" b="1" dirty="0">
                <a:solidFill>
                  <a:srgbClr val="843B0B"/>
                </a:solidFill>
                <a:latin typeface="Calibri"/>
                <a:cs typeface="Calibri"/>
              </a:rPr>
              <a:t>Difficile</a:t>
            </a:r>
            <a:r>
              <a:rPr lang="it-IT" b="1" spc="-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b="1" spc="-10" dirty="0">
                <a:solidFill>
                  <a:srgbClr val="843B0B"/>
                </a:solidFill>
                <a:latin typeface="Calibri"/>
                <a:cs typeface="Calibri"/>
              </a:rPr>
              <a:t>ripristino </a:t>
            </a:r>
            <a:r>
              <a:rPr lang="it-IT" b="1" dirty="0">
                <a:solidFill>
                  <a:srgbClr val="843B0B"/>
                </a:solidFill>
                <a:latin typeface="Calibri"/>
                <a:cs typeface="Calibri"/>
              </a:rPr>
              <a:t>delle</a:t>
            </a:r>
            <a:r>
              <a:rPr lang="it-IT" b="1" spc="-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b="1" spc="-15" dirty="0">
                <a:solidFill>
                  <a:srgbClr val="843B0B"/>
                </a:solidFill>
                <a:latin typeface="Calibri"/>
                <a:cs typeface="Calibri"/>
              </a:rPr>
              <a:t>catene</a:t>
            </a:r>
            <a:r>
              <a:rPr lang="it-IT" b="1" spc="-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b="1" dirty="0">
                <a:solidFill>
                  <a:srgbClr val="843B0B"/>
                </a:solidFill>
                <a:latin typeface="Calibri"/>
                <a:cs typeface="Calibri"/>
              </a:rPr>
              <a:t>di </a:t>
            </a:r>
            <a:r>
              <a:rPr lang="it-IT" b="1" spc="-10" dirty="0">
                <a:solidFill>
                  <a:srgbClr val="843B0B"/>
                </a:solidFill>
                <a:latin typeface="Calibri"/>
                <a:cs typeface="Calibri"/>
              </a:rPr>
              <a:t>approvvigionamento</a:t>
            </a:r>
            <a:r>
              <a:rPr lang="it-IT" b="1" spc="-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843B0B"/>
                </a:solidFill>
                <a:latin typeface="Calibri"/>
                <a:cs typeface="Calibri"/>
              </a:rPr>
              <a:t>dopo</a:t>
            </a:r>
            <a:r>
              <a:rPr lang="it-IT" spc="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spc="-10" dirty="0">
                <a:solidFill>
                  <a:srgbClr val="843B0B"/>
                </a:solidFill>
                <a:latin typeface="Calibri"/>
                <a:cs typeface="Calibri"/>
              </a:rPr>
              <a:t>emergenza</a:t>
            </a:r>
            <a:r>
              <a:rPr lang="it-IT" spc="20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spc="-5" dirty="0" err="1">
                <a:solidFill>
                  <a:srgbClr val="843B0B"/>
                </a:solidFill>
                <a:latin typeface="Calibri"/>
                <a:cs typeface="Calibri"/>
              </a:rPr>
              <a:t>Covid</a:t>
            </a:r>
            <a:endParaRPr lang="it-IT" dirty="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buFont typeface="Arial MT"/>
              <a:buChar char="•"/>
              <a:tabLst>
                <a:tab pos="755650" algn="l"/>
                <a:tab pos="756285" algn="l"/>
              </a:tabLst>
            </a:pPr>
            <a:r>
              <a:rPr lang="it-IT" b="1" spc="-10" dirty="0">
                <a:solidFill>
                  <a:srgbClr val="FF0000"/>
                </a:solidFill>
                <a:latin typeface="Calibri"/>
                <a:cs typeface="Calibri"/>
              </a:rPr>
              <a:t>Carenza </a:t>
            </a:r>
            <a:r>
              <a:rPr lang="it-IT" b="1" dirty="0">
                <a:solidFill>
                  <a:srgbClr val="FF0000"/>
                </a:solidFill>
                <a:latin typeface="Calibri"/>
                <a:cs typeface="Calibri"/>
              </a:rPr>
              <a:t>di</a:t>
            </a:r>
            <a:r>
              <a:rPr lang="it-IT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b="1" spc="-10" dirty="0">
                <a:solidFill>
                  <a:srgbClr val="FF0000"/>
                </a:solidFill>
                <a:latin typeface="Calibri"/>
                <a:cs typeface="Calibri"/>
              </a:rPr>
              <a:t>navi</a:t>
            </a:r>
            <a:r>
              <a:rPr lang="it-IT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it-IT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b="1" spc="-10" dirty="0">
                <a:solidFill>
                  <a:srgbClr val="FF0000"/>
                </a:solidFill>
                <a:latin typeface="Calibri"/>
                <a:cs typeface="Calibri"/>
              </a:rPr>
              <a:t>container </a:t>
            </a:r>
            <a:r>
              <a:rPr lang="it-IT" spc="-5" dirty="0">
                <a:solidFill>
                  <a:srgbClr val="843B0B"/>
                </a:solidFill>
                <a:latin typeface="Calibri"/>
                <a:cs typeface="Calibri"/>
              </a:rPr>
              <a:t>(nel </a:t>
            </a:r>
            <a:r>
              <a:rPr lang="it-IT" spc="-15" dirty="0">
                <a:solidFill>
                  <a:srgbClr val="843B0B"/>
                </a:solidFill>
                <a:latin typeface="Calibri"/>
                <a:cs typeface="Calibri"/>
              </a:rPr>
              <a:t>corso</a:t>
            </a:r>
            <a:r>
              <a:rPr lang="it-IT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spc="-5" dirty="0">
                <a:solidFill>
                  <a:srgbClr val="843B0B"/>
                </a:solidFill>
                <a:latin typeface="Calibri"/>
                <a:cs typeface="Calibri"/>
              </a:rPr>
              <a:t>del</a:t>
            </a:r>
            <a:r>
              <a:rPr lang="it-IT" spc="10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spc="-5" dirty="0">
                <a:solidFill>
                  <a:srgbClr val="843B0B"/>
                </a:solidFill>
                <a:latin typeface="Calibri"/>
                <a:cs typeface="Calibri"/>
              </a:rPr>
              <a:t>2021)</a:t>
            </a:r>
            <a:endParaRPr lang="it-IT" dirty="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buFont typeface="Arial MT"/>
              <a:buChar char="•"/>
              <a:tabLst>
                <a:tab pos="755650" algn="l"/>
                <a:tab pos="756285" algn="l"/>
              </a:tabLst>
            </a:pPr>
            <a:r>
              <a:rPr lang="it-IT" spc="-10" dirty="0">
                <a:solidFill>
                  <a:srgbClr val="843B0B"/>
                </a:solidFill>
                <a:latin typeface="Calibri"/>
                <a:cs typeface="Calibri"/>
              </a:rPr>
              <a:t>Carenza</a:t>
            </a:r>
            <a:r>
              <a:rPr lang="it-IT" spc="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b="1" spc="-10" dirty="0">
                <a:solidFill>
                  <a:srgbClr val="843B0B"/>
                </a:solidFill>
                <a:latin typeface="Calibri"/>
                <a:cs typeface="Calibri"/>
              </a:rPr>
              <a:t>semiconduttori</a:t>
            </a:r>
            <a:r>
              <a:rPr lang="it-IT" b="1" spc="-1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spc="-5" dirty="0">
                <a:solidFill>
                  <a:srgbClr val="843B0B"/>
                </a:solidFill>
                <a:latin typeface="Calibri"/>
                <a:cs typeface="Calibri"/>
              </a:rPr>
              <a:t>(molto</a:t>
            </a:r>
            <a:r>
              <a:rPr lang="it-IT" spc="-10" dirty="0">
                <a:solidFill>
                  <a:srgbClr val="843B0B"/>
                </a:solidFill>
                <a:latin typeface="Calibri"/>
                <a:cs typeface="Calibri"/>
              </a:rPr>
              <a:t> usati</a:t>
            </a:r>
            <a:r>
              <a:rPr lang="it-IT" spc="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spc="-5" dirty="0">
                <a:solidFill>
                  <a:srgbClr val="843B0B"/>
                </a:solidFill>
                <a:latin typeface="Calibri"/>
                <a:cs typeface="Calibri"/>
              </a:rPr>
              <a:t>per</a:t>
            </a:r>
            <a:r>
              <a:rPr lang="it-IT" spc="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843B0B"/>
                </a:solidFill>
                <a:latin typeface="Calibri"/>
                <a:cs typeface="Calibri"/>
              </a:rPr>
              <a:t>i </a:t>
            </a:r>
            <a:r>
              <a:rPr lang="it-IT" spc="-5" dirty="0">
                <a:solidFill>
                  <a:srgbClr val="843B0B"/>
                </a:solidFill>
                <a:latin typeface="Calibri"/>
                <a:cs typeface="Calibri"/>
              </a:rPr>
              <a:t>motori</a:t>
            </a:r>
            <a:r>
              <a:rPr lang="it-IT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spc="-5" dirty="0">
                <a:solidFill>
                  <a:srgbClr val="843B0B"/>
                </a:solidFill>
                <a:latin typeface="Calibri"/>
                <a:cs typeface="Calibri"/>
              </a:rPr>
              <a:t>elettrici)</a:t>
            </a:r>
            <a:endParaRPr lang="it-IT" dirty="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buFont typeface="Arial MT"/>
              <a:buChar char="•"/>
              <a:tabLst>
                <a:tab pos="755650" algn="l"/>
                <a:tab pos="756285" algn="l"/>
              </a:tabLst>
            </a:pPr>
            <a:r>
              <a:rPr lang="it-IT" b="1" spc="-15" dirty="0">
                <a:solidFill>
                  <a:srgbClr val="FF0000"/>
                </a:solidFill>
                <a:latin typeface="Calibri"/>
                <a:cs typeface="Calibri"/>
              </a:rPr>
              <a:t>Prezzo</a:t>
            </a:r>
            <a:r>
              <a:rPr lang="it-IT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Calibri"/>
                <a:cs typeface="Calibri"/>
              </a:rPr>
              <a:t>dei</a:t>
            </a:r>
            <a:r>
              <a:rPr lang="it-IT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Calibri"/>
                <a:cs typeface="Calibri"/>
              </a:rPr>
              <a:t>beni</a:t>
            </a:r>
            <a:r>
              <a:rPr lang="it-IT" b="1" spc="-15" dirty="0">
                <a:solidFill>
                  <a:srgbClr val="FF0000"/>
                </a:solidFill>
                <a:latin typeface="Calibri"/>
                <a:cs typeface="Calibri"/>
              </a:rPr>
              <a:t> energetici</a:t>
            </a:r>
            <a:r>
              <a:rPr lang="it-IT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843B0B"/>
                </a:solidFill>
                <a:latin typeface="Calibri"/>
                <a:cs typeface="Calibri"/>
              </a:rPr>
              <a:t>(monopoli)</a:t>
            </a:r>
            <a:r>
              <a:rPr lang="it-IT" spc="10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dirty="0">
                <a:solidFill>
                  <a:srgbClr val="843B0B"/>
                </a:solidFill>
                <a:latin typeface="Calibri"/>
                <a:cs typeface="Calibri"/>
              </a:rPr>
              <a:t>in </a:t>
            </a:r>
            <a:r>
              <a:rPr lang="it-IT" spc="-15" dirty="0">
                <a:solidFill>
                  <a:srgbClr val="843B0B"/>
                </a:solidFill>
                <a:latin typeface="Calibri"/>
                <a:cs typeface="Calibri"/>
              </a:rPr>
              <a:t>forte</a:t>
            </a:r>
            <a:r>
              <a:rPr lang="it-IT" spc="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spc="-10" dirty="0">
                <a:solidFill>
                  <a:srgbClr val="843B0B"/>
                </a:solidFill>
                <a:latin typeface="Calibri"/>
                <a:cs typeface="Calibri"/>
              </a:rPr>
              <a:t>rialzo con</a:t>
            </a:r>
            <a:r>
              <a:rPr lang="it-IT" spc="10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spc="-10" dirty="0">
                <a:solidFill>
                  <a:srgbClr val="843B0B"/>
                </a:solidFill>
                <a:latin typeface="Calibri"/>
                <a:cs typeface="Calibri"/>
              </a:rPr>
              <a:t>aumento</a:t>
            </a:r>
            <a:r>
              <a:rPr lang="it-IT" spc="20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spc="-5" dirty="0">
                <a:solidFill>
                  <a:srgbClr val="843B0B"/>
                </a:solidFill>
                <a:latin typeface="Calibri"/>
                <a:cs typeface="Calibri"/>
              </a:rPr>
              <a:t>dei</a:t>
            </a:r>
            <a:r>
              <a:rPr lang="it-IT" spc="15" dirty="0">
                <a:solidFill>
                  <a:srgbClr val="843B0B"/>
                </a:solidFill>
                <a:latin typeface="Calibri"/>
                <a:cs typeface="Calibri"/>
              </a:rPr>
              <a:t> </a:t>
            </a:r>
            <a:r>
              <a:rPr lang="it-IT" spc="-10" dirty="0">
                <a:solidFill>
                  <a:srgbClr val="843B0B"/>
                </a:solidFill>
                <a:latin typeface="Calibri"/>
                <a:cs typeface="Calibri"/>
              </a:rPr>
              <a:t>costi</a:t>
            </a:r>
            <a:endParaRPr lang="it-IT" dirty="0">
              <a:latin typeface="Calibri"/>
              <a:cs typeface="Calibri"/>
            </a:endParaRPr>
          </a:p>
          <a:p>
            <a:pPr marL="755015" lvl="1" indent="-286385">
              <a:lnSpc>
                <a:spcPct val="100000"/>
              </a:lnSpc>
              <a:buFont typeface="Arial MT"/>
              <a:buChar char="•"/>
              <a:tabLst>
                <a:tab pos="755015" algn="l"/>
                <a:tab pos="755650" algn="l"/>
              </a:tabLst>
            </a:pPr>
            <a:r>
              <a:rPr lang="it-IT" b="1" spc="-10" dirty="0">
                <a:solidFill>
                  <a:srgbClr val="FF0000"/>
                </a:solidFill>
                <a:latin typeface="Calibri"/>
                <a:cs typeface="Calibri"/>
              </a:rPr>
              <a:t>Invasione</a:t>
            </a:r>
            <a:r>
              <a:rPr lang="it-IT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it-IT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b="1" spc="-10" dirty="0">
                <a:solidFill>
                  <a:srgbClr val="FF0000"/>
                </a:solidFill>
                <a:latin typeface="Calibri"/>
                <a:cs typeface="Calibri"/>
              </a:rPr>
              <a:t>guerra </a:t>
            </a:r>
            <a:r>
              <a:rPr lang="it-IT" b="1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lang="it-IT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b="1" spc="-10" dirty="0">
                <a:solidFill>
                  <a:srgbClr val="FF0000"/>
                </a:solidFill>
                <a:latin typeface="Calibri"/>
                <a:cs typeface="Calibri"/>
              </a:rPr>
              <a:t>Ucraina</a:t>
            </a:r>
            <a:endParaRPr lang="it-IT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234950" marR="0" lvl="0" indent="0" algn="l" defTabSz="914400" rtl="0" eaLnBrk="1" fontAlgn="base" latinLnBrk="0" hangingPunct="1">
              <a:lnSpc>
                <a:spcPct val="100000"/>
              </a:lnSpc>
              <a:spcBef>
                <a:spcPts val="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9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4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  <a:latin typeface="Bodoni MT" panose="02070603080606020203" pitchFamily="18" charset="0"/>
                <a:ea typeface="Verdana" panose="020B0604030504040204" pitchFamily="34" charset="0"/>
              </a:rPr>
              <a:t>PIANIFICAZIONE</a:t>
            </a:r>
            <a:endParaRPr lang="it-IT" dirty="0">
              <a:solidFill>
                <a:srgbClr val="FF0000"/>
              </a:solidFill>
              <a:latin typeface="Bodoni MT" panose="02070603080606020203" pitchFamily="18" charset="0"/>
              <a:ea typeface="Verdana" panose="020B0604030504040204" pitchFamily="34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57200" y="1988839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Clr>
                <a:srgbClr val="CC9900"/>
              </a:buClr>
              <a:buSzTx/>
              <a:buFont typeface="Wingdings" pitchFamily="2" charset="2"/>
              <a:buChar char="q"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Bodoni MT" panose="02070603080606020203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Clr>
                <a:srgbClr val="CC9900"/>
              </a:buClr>
              <a:buSzTx/>
              <a:buFont typeface="Wingdings" pitchFamily="2" charset="2"/>
              <a:buChar char="q"/>
              <a:tabLst/>
              <a:defRPr/>
            </a:pPr>
            <a:endParaRPr lang="it-IT" sz="2400" kern="0" dirty="0">
              <a:solidFill>
                <a:srgbClr val="003399"/>
              </a:solidFill>
              <a:latin typeface="Bodoni MT" panose="02070603080606020203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30000"/>
              </a:spcAft>
              <a:buClr>
                <a:srgbClr val="CC9900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Reddito e pianificazione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Bodoni MT" panose="02070603080606020203" pitchFamily="18" charset="0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219672"/>
            <a:ext cx="2902002" cy="24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477115"/>
            <a:ext cx="7886700" cy="654292"/>
          </a:xfrm>
        </p:spPr>
        <p:txBody>
          <a:bodyPr>
            <a:normAutofit/>
          </a:bodyPr>
          <a:lstStyle/>
          <a:p>
            <a:r>
              <a:rPr lang="it-IT" sz="2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Il reddito</a:t>
            </a:r>
            <a:endParaRPr lang="en-GB" sz="21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egnaposto testo 2"/>
          <p:cNvSpPr txBox="1">
            <a:spLocks/>
          </p:cNvSpPr>
          <p:nvPr/>
        </p:nvSpPr>
        <p:spPr>
          <a:xfrm>
            <a:off x="766848" y="1335164"/>
            <a:ext cx="7381703" cy="5508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30113">
              <a:spcBef>
                <a:spcPts val="689"/>
              </a:spcBef>
              <a:buNone/>
              <a:defRPr/>
            </a:pPr>
            <a:r>
              <a:rPr lang="it-IT" sz="24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</a:rPr>
              <a:t>un flusso di denaro ottenuto in un dato periodo di tempo</a:t>
            </a:r>
          </a:p>
          <a:p>
            <a:pPr algn="ctr" defTabSz="630113">
              <a:spcBef>
                <a:spcPts val="689"/>
              </a:spcBef>
              <a:defRPr/>
            </a:pPr>
            <a:endParaRPr lang="it-IT" sz="2400" dirty="0">
              <a:solidFill>
                <a:prstClr val="black"/>
              </a:solidFill>
              <a:latin typeface="Calibri" panose="020F0502020204030204"/>
              <a:ea typeface="Verdana" panose="020B060403050404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955" t="2241" r="1845" b="3319"/>
          <a:stretch/>
        </p:blipFill>
        <p:spPr>
          <a:xfrm>
            <a:off x="1547664" y="2204864"/>
            <a:ext cx="6078813" cy="3240360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E596D7C4-8977-4046-9A36-F4E9EE214BF2}" type="slidenum">
              <a:rPr lang="en-GB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342900"/>
              <a:t>22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8908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808" y="332656"/>
            <a:ext cx="8229600" cy="558899"/>
          </a:xfrm>
        </p:spPr>
        <p:txBody>
          <a:bodyPr/>
          <a:lstStyle/>
          <a:p>
            <a:r>
              <a:rPr lang="it-IT" sz="2100" dirty="0">
                <a:latin typeface="+mn-lt"/>
              </a:rPr>
              <a:t>Il reddito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808" y="1340768"/>
            <a:ext cx="8229600" cy="4530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Il reddito si misura relativamente ad un intervallo di tempo.</a:t>
            </a:r>
          </a:p>
          <a:p>
            <a:pPr marL="0" indent="0">
              <a:buNone/>
            </a:pPr>
            <a:r>
              <a:rPr lang="it-IT" sz="1800" dirty="0"/>
              <a:t>Il patrimonio si misura relativamente ad una data.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Il reddito è contraddistinto da variabilità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Esistono varie tipologie di reddito:</a:t>
            </a:r>
          </a:p>
          <a:p>
            <a:pPr>
              <a:buFontTx/>
              <a:buChar char="-"/>
            </a:pPr>
            <a:r>
              <a:rPr lang="it-IT" sz="1800" dirty="0"/>
              <a:t>Redditi da lavoro dipendente;</a:t>
            </a:r>
          </a:p>
          <a:p>
            <a:pPr>
              <a:buFontTx/>
              <a:buChar char="-"/>
            </a:pPr>
            <a:r>
              <a:rPr lang="it-IT" sz="1800" dirty="0"/>
              <a:t>Redditi da lavoro autonomo;</a:t>
            </a:r>
          </a:p>
          <a:p>
            <a:pPr>
              <a:buFontTx/>
              <a:buChar char="-"/>
            </a:pPr>
            <a:r>
              <a:rPr lang="it-IT" sz="1800" dirty="0"/>
              <a:t>Redditi d’impresa;</a:t>
            </a:r>
          </a:p>
          <a:p>
            <a:pPr>
              <a:buFontTx/>
              <a:buChar char="-"/>
            </a:pPr>
            <a:r>
              <a:rPr lang="it-IT" sz="1800" dirty="0"/>
              <a:t>Redditi da capitale;</a:t>
            </a:r>
          </a:p>
          <a:p>
            <a:pPr>
              <a:buFontTx/>
              <a:buChar char="-"/>
            </a:pPr>
            <a:r>
              <a:rPr lang="it-IT" sz="1800" dirty="0"/>
              <a:t>Redditi fondiari.</a:t>
            </a:r>
          </a:p>
        </p:txBody>
      </p:sp>
    </p:spTree>
    <p:extLst>
      <p:ext uri="{BB962C8B-B14F-4D97-AF65-F5344CB8AC3E}">
        <p14:creationId xmlns:p14="http://schemas.microsoft.com/office/powerpoint/2010/main" val="27287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100" dirty="0">
                <a:latin typeface="+mn-lt"/>
              </a:rPr>
              <a:t>Il budget (o bilancio preventivo)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9918" y="1340768"/>
            <a:ext cx="8229600" cy="4530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reddito può essere allocato tra consumi e risparmi.</a:t>
            </a:r>
          </a:p>
          <a:p>
            <a:pPr marL="0" indent="0" algn="ctr">
              <a:buNone/>
            </a:pPr>
            <a:r>
              <a:rPr lang="it-IT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Risparmio = Reddito – </a:t>
            </a:r>
            <a:r>
              <a:rPr lang="it-IT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Consumi</a:t>
            </a:r>
          </a:p>
          <a:p>
            <a:pPr marL="0" indent="0" algn="ctr">
              <a:buNone/>
            </a:pPr>
            <a:endParaRPr lang="it-IT" sz="1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it-IT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it-IT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scelte individuali devono essere fatte con prudenza e consapevolezza </a:t>
            </a:r>
          </a:p>
          <a:p>
            <a:pPr marL="0" indent="0">
              <a:buNone/>
            </a:pPr>
            <a:endParaRPr lang="it-IT" sz="18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it-IT" sz="18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Distingui </a:t>
            </a:r>
            <a:r>
              <a:rPr lang="it-IT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 spese ordinarie e spese straordinarie, tra bisogni e desideri.</a:t>
            </a:r>
          </a:p>
          <a:p>
            <a:pPr marL="0" indent="0">
              <a:buNone/>
            </a:pPr>
            <a:endParaRPr lang="it-IT" sz="1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it-IT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</a:t>
            </a:r>
            <a:r>
              <a:rPr lang="it-IT" sz="1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budget</a:t>
            </a:r>
            <a:r>
              <a:rPr lang="it-IT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(o bilancio preventivo) è un documento con cui si effettua la previsione delle entrate e delle uscite relative ad un determinato arco temporale. </a:t>
            </a:r>
          </a:p>
          <a:p>
            <a:pPr marL="0" indent="0">
              <a:buNone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0995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623177" y="2209178"/>
            <a:ext cx="5136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spcBef>
                <a:spcPts val="675"/>
              </a:spcBef>
              <a:defRPr/>
            </a:pPr>
            <a:endParaRPr lang="it-IT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441" y="2030853"/>
            <a:ext cx="3940233" cy="318530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945978" y="908720"/>
            <a:ext cx="3437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it-IT" sz="2400" b="1" dirty="0">
                <a:solidFill>
                  <a:srgbClr val="FF0000"/>
                </a:solidFill>
                <a:latin typeface="Bodoni MT" panose="02070603080606020203" pitchFamily="18" charset="0"/>
              </a:rPr>
              <a:t>Pianificazione finanziaria</a:t>
            </a:r>
          </a:p>
        </p:txBody>
      </p:sp>
    </p:spTree>
    <p:extLst>
      <p:ext uri="{BB962C8B-B14F-4D97-AF65-F5344CB8AC3E}">
        <p14:creationId xmlns:p14="http://schemas.microsoft.com/office/powerpoint/2010/main" val="1843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623177" y="2209178"/>
            <a:ext cx="5136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spcBef>
                <a:spcPts val="675"/>
              </a:spcBef>
              <a:defRPr/>
            </a:pPr>
            <a:endParaRPr lang="it-IT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819" y="2147802"/>
            <a:ext cx="5100548" cy="312974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894596" y="980728"/>
            <a:ext cx="3437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it-IT" sz="2400" b="1" dirty="0">
                <a:solidFill>
                  <a:srgbClr val="FF0000"/>
                </a:solidFill>
                <a:latin typeface="Bodoni MT" panose="02070603080606020203" pitchFamily="18" charset="0"/>
              </a:rPr>
              <a:t>Pianificazione finanziaria</a:t>
            </a:r>
            <a:endParaRPr lang="it-IT" sz="2400" b="1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623177" y="2209178"/>
            <a:ext cx="5136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spcBef>
                <a:spcPts val="675"/>
              </a:spcBef>
              <a:defRPr/>
            </a:pPr>
            <a:endParaRPr lang="it-IT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795" y="2140598"/>
            <a:ext cx="5168408" cy="315564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853420" y="908720"/>
            <a:ext cx="3437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it-IT" sz="2400" b="1" dirty="0">
                <a:solidFill>
                  <a:srgbClr val="FF0000"/>
                </a:solidFill>
                <a:latin typeface="Bodoni MT" panose="02070603080606020203" pitchFamily="18" charset="0"/>
              </a:rPr>
              <a:t>Pianificazione finanziaria</a:t>
            </a:r>
          </a:p>
        </p:txBody>
      </p:sp>
    </p:spTree>
    <p:extLst>
      <p:ext uri="{BB962C8B-B14F-4D97-AF65-F5344CB8AC3E}">
        <p14:creationId xmlns:p14="http://schemas.microsoft.com/office/powerpoint/2010/main" val="117562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623177" y="2209178"/>
            <a:ext cx="5136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spcBef>
                <a:spcPts val="675"/>
              </a:spcBef>
              <a:defRPr/>
            </a:pPr>
            <a:endParaRPr lang="it-IT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532" y="1893194"/>
            <a:ext cx="5124406" cy="357762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952156" y="692696"/>
            <a:ext cx="3437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it-IT" sz="2400" b="1" dirty="0">
                <a:solidFill>
                  <a:srgbClr val="FF0000"/>
                </a:solidFill>
                <a:latin typeface="Bodoni MT" panose="02070603080606020203" pitchFamily="18" charset="0"/>
              </a:rPr>
              <a:t>Pianificazione finanziaria</a:t>
            </a:r>
          </a:p>
        </p:txBody>
      </p:sp>
    </p:spTree>
    <p:extLst>
      <p:ext uri="{BB962C8B-B14F-4D97-AF65-F5344CB8AC3E}">
        <p14:creationId xmlns:p14="http://schemas.microsoft.com/office/powerpoint/2010/main" val="329803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623177" y="2209178"/>
            <a:ext cx="5136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spcBef>
                <a:spcPts val="675"/>
              </a:spcBef>
              <a:defRPr/>
            </a:pPr>
            <a:endParaRPr lang="it-IT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966604" y="692696"/>
            <a:ext cx="3437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342900"/>
            <a:r>
              <a:rPr lang="it-IT" sz="2400" b="1" dirty="0">
                <a:solidFill>
                  <a:srgbClr val="FF0000"/>
                </a:solidFill>
                <a:latin typeface="Bodoni MT" panose="02070603080606020203" pitchFamily="18" charset="0"/>
              </a:rPr>
              <a:t>Pianificazione finanziaria</a:t>
            </a:r>
            <a:endParaRPr lang="it-IT" sz="2400" b="1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548" y="2016876"/>
            <a:ext cx="5415989" cy="33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4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1905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312" y="6237287"/>
            <a:ext cx="1295400" cy="43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8576" y="5855208"/>
            <a:ext cx="231635" cy="316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96807" y="6468405"/>
            <a:ext cx="122555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l" defTabSz="914400" rtl="0" eaLnBrk="1" fontAlgn="base" latinLnBrk="0" hangingPunct="1">
              <a:lnSpc>
                <a:spcPts val="13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25400" marR="0" lvl="0" indent="0" algn="l" defTabSz="914400" rtl="0" eaLnBrk="1" fontAlgn="base" latinLnBrk="0" hangingPunct="1">
                <a:lnSpc>
                  <a:spcPts val="13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87051" y="476672"/>
            <a:ext cx="6768751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it-IT" spc="-1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TUTELA DEI CLIENTI E SERVIZI AL PUBBLICO</a:t>
            </a:r>
            <a:br>
              <a:rPr lang="it-IT" spc="-10" dirty="0" smtClean="0">
                <a:solidFill>
                  <a:srgbClr val="FF0000"/>
                </a:solidFill>
                <a:latin typeface="Bodoni MT" panose="02070603080606020203" pitchFamily="18" charset="0"/>
              </a:rPr>
            </a:br>
            <a:r>
              <a:rPr lang="it-IT" sz="2000" spc="-1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 – DETTAGLIO – </a:t>
            </a:r>
            <a:endParaRPr sz="18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72" y="1754400"/>
            <a:ext cx="3952311" cy="41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75759" y="1405969"/>
            <a:ext cx="5459813" cy="296845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171960" y="4967594"/>
            <a:ext cx="3313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3"/>
              </a:rPr>
              <a:t>https://youtu.be/UrBkAhfaEUQ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297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6455"/>
          </a:xfrm>
        </p:spPr>
        <p:txBody>
          <a:bodyPr/>
          <a:lstStyle/>
          <a:p>
            <a:r>
              <a:rPr lang="it-IT" sz="2025" dirty="0"/>
              <a:t/>
            </a:r>
            <a:br>
              <a:rPr lang="it-IT" sz="2025" dirty="0"/>
            </a:br>
            <a:r>
              <a:rPr lang="it-IT" sz="2100" dirty="0">
                <a:latin typeface="+mn-lt"/>
              </a:rPr>
              <a:t>LE TRAPPOLE COMPORTAMENTALI</a:t>
            </a:r>
            <a:br>
              <a:rPr lang="it-IT" sz="2100" dirty="0">
                <a:latin typeface="+mn-lt"/>
              </a:rPr>
            </a:br>
            <a:r>
              <a:rPr lang="it-IT" sz="2100" dirty="0">
                <a:latin typeface="+mn-lt"/>
              </a:rPr>
              <a:t/>
            </a:r>
            <a:br>
              <a:rPr lang="it-IT" sz="2100" dirty="0">
                <a:latin typeface="+mn-lt"/>
              </a:rPr>
            </a:br>
            <a:endParaRPr lang="it-IT" sz="2100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418" y="1484784"/>
            <a:ext cx="7986453" cy="4464496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it-IT" sz="3800" dirty="0" smtClean="0">
                <a:latin typeface="Verdana" panose="020B0604030504040204" pitchFamily="34" charset="0"/>
                <a:ea typeface="Verdana" panose="020B0604030504040204" pitchFamily="34" charset="0"/>
              </a:rPr>
              <a:t>In un labirinto di decisioni da prendere </a:t>
            </a:r>
          </a:p>
          <a:p>
            <a:pPr marL="0" indent="0" algn="ctr">
              <a:buNone/>
            </a:pPr>
            <a:r>
              <a:rPr lang="it-IT" sz="3800" dirty="0" smtClean="0">
                <a:latin typeface="Verdana" panose="020B0604030504040204" pitchFamily="34" charset="0"/>
                <a:ea typeface="Verdana" panose="020B0604030504040204" pitchFamily="34" charset="0"/>
              </a:rPr>
              <a:t>il nostro cervello ama le scorciatoie. </a:t>
            </a:r>
          </a:p>
          <a:p>
            <a:pPr marL="0" indent="0" algn="ctr">
              <a:buNone/>
            </a:pPr>
            <a:r>
              <a:rPr lang="it-IT" sz="3800" dirty="0" smtClean="0">
                <a:latin typeface="Verdana" panose="020B0604030504040204" pitchFamily="34" charset="0"/>
                <a:ea typeface="Verdana" panose="020B0604030504040204" pitchFamily="34" charset="0"/>
              </a:rPr>
              <a:t>Esse possono rivelarsi delle trappole.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sz="3400" dirty="0" smtClean="0"/>
          </a:p>
          <a:p>
            <a:pPr marL="0" indent="0" algn="ctr">
              <a:buNone/>
            </a:pPr>
            <a:r>
              <a:rPr lang="it-IT" sz="3400" dirty="0" smtClean="0">
                <a:latin typeface="Verdana" panose="020B0604030504040204" pitchFamily="34" charset="0"/>
                <a:ea typeface="Verdana" panose="020B0604030504040204" pitchFamily="34" charset="0"/>
              </a:rPr>
              <a:t>Sono ben 188 gli errori tipici in cui la nostra mente cade!</a:t>
            </a:r>
          </a:p>
          <a:p>
            <a:pPr marL="0" indent="0" algn="ctr">
              <a:buNone/>
            </a:pPr>
            <a:endParaRPr lang="it-IT" sz="3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r">
              <a:buNone/>
            </a:pPr>
            <a:endParaRPr lang="it-IT" sz="1900" i="1" dirty="0">
              <a:latin typeface="Verdana" panose="020B0604030504040204" pitchFamily="34" charset="0"/>
              <a:ea typeface="Verdana" panose="020B0604030504040204" pitchFamily="34" charset="0"/>
              <a:hlinkClick r:id="rId2"/>
            </a:endParaRPr>
          </a:p>
          <a:p>
            <a:pPr marL="0" indent="0" algn="r">
              <a:buNone/>
            </a:pPr>
            <a:r>
              <a:rPr lang="it-IT" sz="2100" i="1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https://economiapertutti.bancaditalia.it/video/video-comportamentali/video-1573238425335/</a:t>
            </a:r>
            <a:endParaRPr lang="it-IT" sz="21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it-IT" sz="21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it-IT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375" y="2708920"/>
            <a:ext cx="3233250" cy="165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004424" cy="433880"/>
          </a:xfrm>
        </p:spPr>
        <p:txBody>
          <a:bodyPr/>
          <a:lstStyle/>
          <a:p>
            <a:r>
              <a:rPr lang="it-IT" sz="2100" dirty="0" smtClean="0">
                <a:latin typeface="+mn-lt"/>
              </a:rPr>
              <a:t>LE </a:t>
            </a:r>
            <a:r>
              <a:rPr lang="it-IT" sz="2100" dirty="0">
                <a:latin typeface="+mn-lt"/>
              </a:rPr>
              <a:t>TRAPPOLE COMPORTAMENTALI</a:t>
            </a:r>
            <a:r>
              <a:rPr lang="it-IT" sz="1013" dirty="0"/>
              <a:t/>
            </a:r>
            <a:br>
              <a:rPr lang="it-IT" sz="1013" dirty="0"/>
            </a:br>
            <a:r>
              <a:rPr lang="it-IT" dirty="0" smtClean="0"/>
              <a:t>	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124744"/>
            <a:ext cx="8229600" cy="4530725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latin typeface="Verdana" panose="020B0604030504040204" pitchFamily="34" charset="0"/>
                <a:ea typeface="Verdana" panose="020B0604030504040204" pitchFamily="34" charset="0"/>
              </a:rPr>
              <a:t>PREFERENZA PER IL PRESENTE: </a:t>
            </a:r>
            <a:r>
              <a:rPr lang="it-IT" sz="1125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CONSUMO </a:t>
            </a:r>
            <a:r>
              <a:rPr lang="it-IT" sz="1125" i="1" dirty="0">
                <a:latin typeface="Verdana" panose="020B0604030504040204" pitchFamily="34" charset="0"/>
                <a:ea typeface="Verdana" panose="020B0604030504040204" pitchFamily="34" charset="0"/>
              </a:rPr>
              <a:t>PRESENTE VS FUTURO</a:t>
            </a:r>
          </a:p>
          <a:p>
            <a:pPr marL="0" indent="0">
              <a:buNone/>
            </a:pPr>
            <a:r>
              <a:rPr lang="it-IT" dirty="0" smtClean="0">
                <a:latin typeface="Verdana" panose="020B0604030504040204" pitchFamily="34" charset="0"/>
                <a:ea typeface="Verdana" panose="020B0604030504040204" pitchFamily="34" charset="0"/>
              </a:rPr>
              <a:t>CONTABILITA’ MENTALE: </a:t>
            </a:r>
            <a:r>
              <a:rPr lang="it-IT" sz="1125" i="1" dirty="0">
                <a:latin typeface="Verdana" panose="020B0604030504040204" pitchFamily="34" charset="0"/>
                <a:ea typeface="Verdana" panose="020B0604030504040204" pitchFamily="34" charset="0"/>
              </a:rPr>
              <a:t>GLI EURO (NON) </a:t>
            </a:r>
            <a:r>
              <a:rPr lang="it-IT" sz="1125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SONO TUTTI UGUALI </a:t>
            </a:r>
          </a:p>
          <a:p>
            <a:pPr marL="0" indent="0">
              <a:buNone/>
            </a:pPr>
            <a:r>
              <a:rPr lang="it-IT" dirty="0" smtClean="0">
                <a:latin typeface="Verdana" panose="020B0604030504040204" pitchFamily="34" charset="0"/>
                <a:ea typeface="Verdana" panose="020B0604030504040204" pitchFamily="34" charset="0"/>
              </a:rPr>
              <a:t>EFFETTO DOTAZIONE: </a:t>
            </a:r>
            <a:r>
              <a:rPr lang="it-IT" sz="1125" i="1" dirty="0">
                <a:latin typeface="Verdana" panose="020B0604030504040204" pitchFamily="34" charset="0"/>
                <a:ea typeface="Verdana" panose="020B0604030504040204" pitchFamily="34" charset="0"/>
              </a:rPr>
              <a:t>SOVRASTIMIAMO CIO’ CHE POSSEDIAMO</a:t>
            </a:r>
          </a:p>
          <a:p>
            <a:pPr marL="0" indent="0">
              <a:buNone/>
            </a:pPr>
            <a:r>
              <a:rPr lang="it-IT" dirty="0" smtClean="0">
                <a:latin typeface="Verdana" panose="020B0604030504040204" pitchFamily="34" charset="0"/>
                <a:ea typeface="Verdana" panose="020B0604030504040204" pitchFamily="34" charset="0"/>
              </a:rPr>
              <a:t>EFFETTO INQUADRAMENTO: </a:t>
            </a:r>
            <a:r>
              <a:rPr lang="it-IT" sz="1125" i="1" dirty="0">
                <a:latin typeface="Verdana" panose="020B0604030504040204" pitchFamily="34" charset="0"/>
                <a:ea typeface="Verdana" panose="020B0604030504040204" pitchFamily="34" charset="0"/>
              </a:rPr>
              <a:t>GUADAGNO IL 75% O PERDO IL 25%?</a:t>
            </a:r>
          </a:p>
          <a:p>
            <a:pPr marL="0" indent="0">
              <a:buNone/>
            </a:pPr>
            <a:r>
              <a:rPr lang="it-IT" dirty="0" smtClean="0">
                <a:latin typeface="Verdana" panose="020B0604030504040204" pitchFamily="34" charset="0"/>
                <a:ea typeface="Verdana" panose="020B0604030504040204" pitchFamily="34" charset="0"/>
              </a:rPr>
              <a:t>OVERCONFIDENCE: </a:t>
            </a:r>
            <a:r>
              <a:rPr lang="it-IT" sz="1125" i="1" dirty="0">
                <a:latin typeface="Verdana" panose="020B0604030504040204" pitchFamily="34" charset="0"/>
                <a:ea typeface="Verdana" panose="020B0604030504040204" pitchFamily="34" charset="0"/>
              </a:rPr>
              <a:t>TROPPA AUTOSTIMA</a:t>
            </a:r>
          </a:p>
          <a:p>
            <a:pPr marL="0" indent="0">
              <a:buNone/>
            </a:pPr>
            <a:r>
              <a:rPr lang="it-IT" dirty="0" smtClean="0">
                <a:latin typeface="Verdana" panose="020B0604030504040204" pitchFamily="34" charset="0"/>
                <a:ea typeface="Verdana" panose="020B0604030504040204" pitchFamily="34" charset="0"/>
              </a:rPr>
              <a:t>RAPPRESENTATIVITA’: </a:t>
            </a:r>
            <a:r>
              <a:rPr lang="it-IT" sz="1125" i="1" dirty="0">
                <a:latin typeface="Verdana" panose="020B0604030504040204" pitchFamily="34" charset="0"/>
                <a:ea typeface="Verdana" panose="020B0604030504040204" pitchFamily="34" charset="0"/>
              </a:rPr>
              <a:t>E’ SEMPRE STATO COSI’…</a:t>
            </a:r>
          </a:p>
          <a:p>
            <a:pPr marL="0" indent="0">
              <a:buNone/>
            </a:pPr>
            <a:r>
              <a:rPr lang="it-IT" dirty="0" smtClean="0">
                <a:latin typeface="Verdana" panose="020B0604030504040204" pitchFamily="34" charset="0"/>
                <a:ea typeface="Verdana" panose="020B0604030504040204" pitchFamily="34" charset="0"/>
              </a:rPr>
              <a:t>DIVERSIFICAZIONE INGENUA: </a:t>
            </a:r>
            <a:r>
              <a:rPr lang="it-IT" sz="1125" i="1" dirty="0">
                <a:latin typeface="Verdana" panose="020B0604030504040204" pitchFamily="34" charset="0"/>
                <a:ea typeface="Verdana" panose="020B0604030504040204" pitchFamily="34" charset="0"/>
              </a:rPr>
              <a:t>COMPRO TITOLI AZIONARI DIVERSI</a:t>
            </a:r>
          </a:p>
          <a:p>
            <a:pPr marL="0" indent="0">
              <a:buNone/>
            </a:pPr>
            <a:endParaRPr lang="it-IT" sz="900" i="1" dirty="0">
              <a:latin typeface="Verdana" panose="020B0604030504040204" pitchFamily="34" charset="0"/>
              <a:ea typeface="Verdana" panose="020B0604030504040204" pitchFamily="34" charset="0"/>
              <a:hlinkClick r:id=""/>
            </a:endParaRPr>
          </a:p>
          <a:p>
            <a:pPr marL="0" indent="0">
              <a:buNone/>
            </a:pPr>
            <a:endParaRPr lang="it-IT" sz="900" i="1" dirty="0">
              <a:latin typeface="Verdana" panose="020B0604030504040204" pitchFamily="34" charset="0"/>
              <a:ea typeface="Verdana" panose="020B0604030504040204" pitchFamily="34" charset="0"/>
              <a:hlinkClick r:id=""/>
            </a:endParaRPr>
          </a:p>
          <a:p>
            <a:pPr marL="0" indent="0" algn="r">
              <a:buNone/>
            </a:pPr>
            <a:r>
              <a:rPr lang="it-IT" sz="1050" i="1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https://economiapertutti.bancaditalia.it/quiz/anche-tu-sei-caduto-in-trappola/</a:t>
            </a:r>
            <a:endParaRPr lang="it-IT" sz="105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it-IT" sz="1125" i="1" dirty="0"/>
          </a:p>
          <a:p>
            <a:pPr marL="0" indent="0">
              <a:buNone/>
            </a:pPr>
            <a:endParaRPr lang="it-IT" sz="1125" i="1" dirty="0"/>
          </a:p>
          <a:p>
            <a:pPr marL="0" indent="0">
              <a:buNone/>
            </a:pPr>
            <a:endParaRPr lang="it-IT" sz="1125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935A91E7-BC15-465C-8554-E30E3A232575}" type="slidenum">
              <a:rPr lang="it-IT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/>
              <a:t>32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57" y="3573016"/>
            <a:ext cx="171664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3"/>
          <a:srcRect l="13956" t="31336" r="18371" b="17258"/>
          <a:stretch/>
        </p:blipFill>
        <p:spPr bwMode="auto">
          <a:xfrm>
            <a:off x="1979712" y="1412776"/>
            <a:ext cx="5472607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83568" y="483064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it-IT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https://economiapertutti.bancaditalia.it/crucipuzzle/pianificazione-e-risparmio/</a:t>
            </a:r>
            <a:endParaRPr lang="it-IT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780741" y="980728"/>
            <a:ext cx="5915025" cy="9941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solidFill>
                  <a:srgbClr val="FF0000"/>
                </a:solidFill>
                <a:latin typeface="Bodoni MT" panose="02070603080606020203" pitchFamily="18" charset="0"/>
              </a:rPr>
              <a:t>Il portale dell’educazione finanziaria</a:t>
            </a:r>
            <a:endParaRPr lang="en-GB" sz="24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16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Bodoni MT" panose="02070603080606020203" pitchFamily="18" charset="0"/>
              </a:rPr>
              <a:t>https://economiapertutti.bancaditalia.it/</a:t>
            </a:r>
            <a:endParaRPr lang="it-IT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63" y="1772816"/>
            <a:ext cx="6792273" cy="1733792"/>
          </a:xfrm>
        </p:spPr>
      </p:pic>
      <p:sp>
        <p:nvSpPr>
          <p:cNvPr id="6" name="CasellaDiTesto 5"/>
          <p:cNvSpPr txBox="1"/>
          <p:nvPr/>
        </p:nvSpPr>
        <p:spPr>
          <a:xfrm>
            <a:off x="1175863" y="3789040"/>
            <a:ext cx="6792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donne contano</a:t>
            </a:r>
            <a:r>
              <a:rPr lang="it-IT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algn="ctr"/>
            <a:r>
              <a:rPr lang="it-IT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progetto di educazione finanziaria </a:t>
            </a:r>
          </a:p>
          <a:p>
            <a:pPr algn="ctr"/>
            <a:r>
              <a:rPr lang="it-IT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pensato per le donne</a:t>
            </a:r>
            <a:endParaRPr lang="it-IT" sz="20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9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827585" y="2349500"/>
            <a:ext cx="73448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6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Verdana" pitchFamily="34" charset="0"/>
              </a:rPr>
              <a:t>Grazie</a:t>
            </a:r>
            <a:r>
              <a:rPr lang="it-IT" sz="3600" i="1" dirty="0">
                <a:solidFill>
                  <a:srgbClr val="FFC000"/>
                </a:solidFill>
                <a:latin typeface="Verdana" pitchFamily="34" charset="0"/>
              </a:rPr>
              <a:t> </a:t>
            </a:r>
            <a:endParaRPr lang="it-IT" sz="3600" i="1" dirty="0">
              <a:solidFill>
                <a:schemeClr val="accent1">
                  <a:lumMod val="60000"/>
                  <a:lumOff val="40000"/>
                </a:schemeClr>
              </a:solidFill>
              <a:latin typeface="Verdana" pitchFamily="34" charset="0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4716016" y="5507038"/>
            <a:ext cx="40320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it-IT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odoni MT" panose="02070603080606020203" pitchFamily="18" charset="0"/>
              </a:rPr>
              <a:t>fausto.capurri@bancaditalia.it</a:t>
            </a:r>
          </a:p>
        </p:txBody>
      </p:sp>
    </p:spTree>
    <p:extLst>
      <p:ext uri="{BB962C8B-B14F-4D97-AF65-F5344CB8AC3E}">
        <p14:creationId xmlns:p14="http://schemas.microsoft.com/office/powerpoint/2010/main" val="61097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9451" y="330752"/>
            <a:ext cx="8229600" cy="1139825"/>
          </a:xfrm>
        </p:spPr>
        <p:txBody>
          <a:bodyPr/>
          <a:lstStyle/>
          <a:p>
            <a:r>
              <a:rPr lang="it-IT" sz="3200" dirty="0">
                <a:solidFill>
                  <a:srgbClr val="FF0000"/>
                </a:solidFill>
                <a:latin typeface="Bodoni MT" panose="02070603080606020203" pitchFamily="18" charset="0"/>
              </a:rPr>
              <a:t>AGENDA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0375" y="1505744"/>
            <a:ext cx="8229600" cy="3917032"/>
          </a:xfrm>
        </p:spPr>
        <p:txBody>
          <a:bodyPr/>
          <a:lstStyle/>
          <a:p>
            <a:r>
              <a:rPr lang="it-IT" dirty="0" smtClean="0">
                <a:latin typeface="Bodoni MT" panose="02070603080606020203" pitchFamily="18" charset="0"/>
              </a:rPr>
              <a:t>La Banca d’Italia </a:t>
            </a:r>
            <a:endParaRPr lang="it-IT" dirty="0" smtClean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it-IT" dirty="0" smtClean="0">
              <a:latin typeface="Bodoni MT" panose="02070603080606020203" pitchFamily="18" charset="0"/>
            </a:endParaRPr>
          </a:p>
          <a:p>
            <a:r>
              <a:rPr lang="it-IT" dirty="0" smtClean="0">
                <a:latin typeface="Bodoni MT" panose="02070603080606020203" pitchFamily="18" charset="0"/>
              </a:rPr>
              <a:t>La </a:t>
            </a:r>
            <a:r>
              <a:rPr lang="it-IT" dirty="0" smtClean="0">
                <a:latin typeface="Bodoni MT" panose="02070603080606020203" pitchFamily="18" charset="0"/>
              </a:rPr>
              <a:t>moneta</a:t>
            </a:r>
          </a:p>
          <a:p>
            <a:pPr marL="0" indent="0">
              <a:buNone/>
            </a:pPr>
            <a:endParaRPr lang="it-IT" dirty="0" smtClean="0">
              <a:latin typeface="Bodoni MT" panose="02070603080606020203" pitchFamily="18" charset="0"/>
            </a:endParaRPr>
          </a:p>
          <a:p>
            <a:r>
              <a:rPr lang="it-IT" dirty="0" smtClean="0">
                <a:latin typeface="Bodoni MT" panose="02070603080606020203" pitchFamily="18" charset="0"/>
              </a:rPr>
              <a:t>Consumi Risparmi </a:t>
            </a:r>
            <a:r>
              <a:rPr lang="it-IT" dirty="0" smtClean="0">
                <a:latin typeface="Bodoni MT" panose="02070603080606020203" pitchFamily="18" charset="0"/>
              </a:rPr>
              <a:t>Investimenti</a:t>
            </a:r>
          </a:p>
          <a:p>
            <a:pPr marL="0" indent="0">
              <a:buNone/>
            </a:pPr>
            <a:endParaRPr lang="it-IT" dirty="0" smtClean="0">
              <a:latin typeface="Bodoni MT" panose="02070603080606020203" pitchFamily="18" charset="0"/>
            </a:endParaRPr>
          </a:p>
          <a:p>
            <a:r>
              <a:rPr lang="it-IT" dirty="0" smtClean="0">
                <a:latin typeface="Bodoni MT" panose="02070603080606020203" pitchFamily="18" charset="0"/>
              </a:rPr>
              <a:t>Truffe digitali</a:t>
            </a:r>
          </a:p>
          <a:p>
            <a:pPr marL="0" indent="0">
              <a:buNone/>
            </a:pPr>
            <a:endParaRPr lang="it-IT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501" y="1406180"/>
            <a:ext cx="1400875" cy="933276"/>
          </a:xfrm>
          <a:prstGeom prst="rect">
            <a:avLst/>
          </a:prstGeom>
        </p:spPr>
      </p:pic>
      <p:sp>
        <p:nvSpPr>
          <p:cNvPr id="16" name="AutoShape 6" descr="Truffe on line: tramite un fasullo sito e-commerce fingono di vendere un  motore d'auto - La Stamp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868" y="4365104"/>
            <a:ext cx="1586508" cy="105767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780928"/>
            <a:ext cx="2016224" cy="930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1905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8312" y="6237287"/>
            <a:ext cx="1295400" cy="43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8576" y="5855208"/>
            <a:ext cx="231635" cy="316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8686" y="1371600"/>
            <a:ext cx="8070850" cy="3673442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85"/>
              </a:spcBef>
              <a:buClr>
                <a:srgbClr val="FF0000"/>
              </a:buClr>
              <a:buFont typeface="Georgia"/>
              <a:buChar char="●"/>
              <a:tabLst>
                <a:tab pos="354965" algn="l"/>
                <a:tab pos="355600" algn="l"/>
              </a:tabLst>
            </a:pPr>
            <a:r>
              <a:rPr lang="it-IT" sz="2400" b="1" spc="-5" dirty="0" smtClean="0">
                <a:solidFill>
                  <a:srgbClr val="0070C0"/>
                </a:solidFill>
                <a:latin typeface="Bodoni MT" panose="02070603080606020203" pitchFamily="18" charset="0"/>
                <a:cs typeface="Arial"/>
              </a:rPr>
              <a:t>Questione interessante…</a:t>
            </a:r>
          </a:p>
          <a:p>
            <a:pPr marL="12700">
              <a:lnSpc>
                <a:spcPct val="100000"/>
              </a:lnSpc>
              <a:spcBef>
                <a:spcPts val="1085"/>
              </a:spcBef>
              <a:buClr>
                <a:srgbClr val="FF0000"/>
              </a:buClr>
              <a:tabLst>
                <a:tab pos="354965" algn="l"/>
                <a:tab pos="355600" algn="l"/>
              </a:tabLst>
            </a:pPr>
            <a:endParaRPr lang="it-IT" sz="2400" dirty="0" smtClean="0">
              <a:latin typeface="Bodoni MT" panose="02070603080606020203" pitchFamily="18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  <a:buClr>
                <a:srgbClr val="FF0000"/>
              </a:buClr>
              <a:tabLst>
                <a:tab pos="354965" algn="l"/>
                <a:tab pos="355600" algn="l"/>
              </a:tabLst>
            </a:pPr>
            <a:endParaRPr lang="it-IT" sz="2400" dirty="0">
              <a:latin typeface="Bodoni MT" panose="02070603080606020203" pitchFamily="18" charset="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315"/>
              </a:spcBef>
              <a:buClr>
                <a:srgbClr val="FF0000"/>
              </a:buClr>
              <a:buFont typeface="Georgia"/>
              <a:buChar char="●"/>
              <a:tabLst>
                <a:tab pos="354965" algn="l"/>
                <a:tab pos="355600" algn="l"/>
              </a:tabLst>
            </a:pPr>
            <a:r>
              <a:rPr lang="it-IT" sz="2400" b="1" spc="-5" dirty="0" smtClean="0">
                <a:solidFill>
                  <a:srgbClr val="0070C0"/>
                </a:solidFill>
                <a:latin typeface="Bodoni MT" panose="02070603080606020203" pitchFamily="18" charset="0"/>
                <a:cs typeface="Arial"/>
              </a:rPr>
              <a:t>…delicata…	</a:t>
            </a:r>
          </a:p>
          <a:p>
            <a:pPr marL="12700">
              <a:lnSpc>
                <a:spcPct val="100000"/>
              </a:lnSpc>
              <a:spcBef>
                <a:spcPts val="1315"/>
              </a:spcBef>
              <a:buClr>
                <a:srgbClr val="FF0000"/>
              </a:buClr>
              <a:tabLst>
                <a:tab pos="354965" algn="l"/>
                <a:tab pos="355600" algn="l"/>
              </a:tabLst>
            </a:pPr>
            <a:endParaRPr lang="it-IT" sz="2400" dirty="0" smtClean="0">
              <a:latin typeface="Bodoni MT" panose="02070603080606020203" pitchFamily="18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15"/>
              </a:spcBef>
              <a:buClr>
                <a:srgbClr val="FF0000"/>
              </a:buClr>
              <a:tabLst>
                <a:tab pos="354965" algn="l"/>
                <a:tab pos="355600" algn="l"/>
              </a:tabLst>
            </a:pPr>
            <a:endParaRPr lang="it-IT" sz="2400" dirty="0">
              <a:latin typeface="Bodoni MT" panose="02070603080606020203" pitchFamily="18" charset="0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330"/>
              </a:spcBef>
              <a:buClr>
                <a:srgbClr val="FF0000"/>
              </a:buClr>
              <a:buFont typeface="Georgia"/>
              <a:buChar char="●"/>
              <a:tabLst>
                <a:tab pos="354965" algn="l"/>
                <a:tab pos="355600" algn="l"/>
              </a:tabLst>
            </a:pPr>
            <a:r>
              <a:rPr lang="it-IT" sz="2400" b="1" spc="-5" dirty="0" smtClean="0">
                <a:solidFill>
                  <a:srgbClr val="0070C0"/>
                </a:solidFill>
                <a:latin typeface="Bodoni MT" panose="02070603080606020203" pitchFamily="18" charset="0"/>
                <a:cs typeface="Arial"/>
              </a:rPr>
              <a:t>… pericolosa!</a:t>
            </a:r>
            <a:endParaRPr lang="it-IT" sz="2400" dirty="0">
              <a:latin typeface="Bodoni MT" panose="02070603080606020203" pitchFamily="18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96807" y="6468405"/>
            <a:ext cx="122555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75"/>
              </a:lnSpc>
            </a:pPr>
            <a:fld id="{81D60167-4931-47E6-BA6A-407CBD079E47}" type="slidenum">
              <a:rPr sz="1200" spc="-40" dirty="0">
                <a:solidFill>
                  <a:srgbClr val="003399"/>
                </a:solidFill>
                <a:latin typeface="Times New Roman"/>
                <a:cs typeface="Times New Roman"/>
              </a:rPr>
              <a:t>5</a:t>
            </a:fld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82851" y="399161"/>
            <a:ext cx="517715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it-IT" sz="3200" spc="-1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I SOLDI…</a:t>
            </a:r>
            <a:r>
              <a:rPr lang="it-IT" sz="2800" spc="-1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	</a:t>
            </a:r>
            <a:endParaRPr sz="28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5" y="1458995"/>
            <a:ext cx="1944216" cy="349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0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1905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312" y="6237287"/>
            <a:ext cx="1295400" cy="43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8576" y="5855208"/>
            <a:ext cx="231635" cy="316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5816" y="5393950"/>
            <a:ext cx="8191224" cy="570028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 marR="0" lvl="0" algn="ctr" defTabSz="914400" rtl="0" eaLnBrk="1" fontAlgn="base" latinLnBrk="0" hangingPunct="1">
              <a:lnSpc>
                <a:spcPct val="100000"/>
              </a:lnSpc>
              <a:spcBef>
                <a:spcPts val="1085"/>
              </a:spcBef>
              <a:spcAft>
                <a:spcPct val="0"/>
              </a:spcAft>
              <a:buClr>
                <a:srgbClr val="FF0000"/>
              </a:buClr>
              <a:buSzTx/>
              <a:tabLst>
                <a:tab pos="354965" algn="l"/>
                <a:tab pos="355600" algn="l"/>
              </a:tabLst>
              <a:defRPr/>
            </a:pPr>
            <a:r>
              <a:rPr kumimoji="0" lang="it-IT" sz="28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Arial"/>
              </a:rPr>
              <a:t>Le nostre fonti di finanziamento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doni MT" panose="02070603080606020203" pitchFamily="18" charset="0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96807" y="6468405"/>
            <a:ext cx="122555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l" defTabSz="914400" rtl="0" eaLnBrk="1" fontAlgn="base" latinLnBrk="0" hangingPunct="1">
              <a:lnSpc>
                <a:spcPts val="13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25400" marR="0" lvl="0" indent="0" algn="l" defTabSz="914400" rtl="0" eaLnBrk="1" fontAlgn="base" latinLnBrk="0" hangingPunct="1">
                <a:lnSpc>
                  <a:spcPts val="13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82851" y="399161"/>
            <a:ext cx="517715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it-IT" sz="3200" spc="-1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DA DOVE VENGONO?</a:t>
            </a:r>
            <a:endParaRPr sz="28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283828"/>
            <a:ext cx="2112234" cy="158417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24128" y="3419185"/>
            <a:ext cx="2173828" cy="163249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5" y="3637372"/>
            <a:ext cx="1872208" cy="140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1905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312" y="6237287"/>
            <a:ext cx="1295400" cy="43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8576" y="5855208"/>
            <a:ext cx="231635" cy="316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5816" y="5393950"/>
            <a:ext cx="8191224" cy="570028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ts val="1085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r>
              <a:rPr kumimoji="0" lang="it-IT" sz="28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Arial"/>
              </a:rPr>
              <a:t>Consumi, investimenti, risparmi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doni MT" panose="02070603080606020203" pitchFamily="18" charset="0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96807" y="6468405"/>
            <a:ext cx="122555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l" defTabSz="914400" rtl="0" eaLnBrk="1" fontAlgn="base" latinLnBrk="0" hangingPunct="1">
              <a:lnSpc>
                <a:spcPts val="13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25400" marR="0" lvl="0" indent="0" algn="l" defTabSz="914400" rtl="0" eaLnBrk="1" fontAlgn="base" latinLnBrk="0" hangingPunct="1">
                <a:lnSpc>
                  <a:spcPts val="13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82851" y="399161"/>
            <a:ext cx="517715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it-IT" sz="3200" spc="-1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DOVE VANNO?</a:t>
            </a:r>
            <a:endParaRPr sz="28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152785"/>
            <a:ext cx="1504715" cy="101773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516" y="2060848"/>
            <a:ext cx="3663823" cy="250993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661" y="4282036"/>
            <a:ext cx="1434607" cy="93249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4639" y="1067909"/>
            <a:ext cx="1512168" cy="94244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60" y="4371186"/>
            <a:ext cx="1908212" cy="107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172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1905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312" y="6237287"/>
            <a:ext cx="1295400" cy="43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8576" y="5855208"/>
            <a:ext cx="231635" cy="316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5816" y="5393950"/>
            <a:ext cx="8191224" cy="570028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ts val="1085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r>
              <a:rPr kumimoji="0" lang="it-IT" sz="28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Arial"/>
              </a:rPr>
              <a:t>Mezzi di pagamento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doni MT" panose="02070603080606020203" pitchFamily="18" charset="0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96807" y="6468405"/>
            <a:ext cx="122555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l" defTabSz="914400" rtl="0" eaLnBrk="1" fontAlgn="base" latinLnBrk="0" hangingPunct="1">
              <a:lnSpc>
                <a:spcPts val="13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25400" marR="0" lvl="0" indent="0" algn="l" defTabSz="914400" rtl="0" eaLnBrk="1" fontAlgn="base" latinLnBrk="0" hangingPunct="1">
                <a:lnSpc>
                  <a:spcPts val="13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82851" y="399161"/>
            <a:ext cx="517715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it-IT" sz="3600" spc="-1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COME?</a:t>
            </a:r>
            <a:endParaRPr sz="32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851" y="1569947"/>
            <a:ext cx="1505843" cy="85351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623" y="1510890"/>
            <a:ext cx="1816765" cy="136562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718" y="4010628"/>
            <a:ext cx="2562670" cy="1150124"/>
          </a:xfrm>
          <a:prstGeom prst="rect">
            <a:avLst/>
          </a:prstGeom>
        </p:spPr>
      </p:pic>
      <p:pic>
        <p:nvPicPr>
          <p:cNvPr id="1026" name="Picture 2" descr="Pagamenti, il ritorno del contan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40" y="3119529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7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 funzioni della moneta – Fonte: Bc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1" y="2025059"/>
            <a:ext cx="7513034" cy="22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457200" y="6172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600" y="0"/>
                </a:lnTo>
              </a:path>
            </a:pathLst>
          </a:custGeom>
          <a:ln w="19050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312" y="6237287"/>
            <a:ext cx="1295400" cy="431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8576" y="5855208"/>
            <a:ext cx="231635" cy="316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5950" y="944487"/>
            <a:ext cx="8070850" cy="1808829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085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endParaRPr kumimoji="0" lang="it-IT" sz="1900" b="1" i="0" u="none" strike="noStrike" kern="1200" cap="none" spc="-5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doni MT" panose="02070603080606020203" pitchFamily="18" charset="0"/>
              <a:ea typeface="+mn-ea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315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endParaRPr kumimoji="0" lang="it-IT" sz="1900" b="1" i="0" u="none" strike="noStrike" kern="1200" cap="none" spc="-5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doni MT" panose="02070603080606020203" pitchFamily="18" charset="0"/>
              <a:ea typeface="+mn-ea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33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endParaRPr kumimoji="0" lang="it-IT" sz="1900" b="1" i="0" u="none" strike="noStrike" kern="1200" cap="none" spc="-5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doni MT" panose="02070603080606020203" pitchFamily="18" charset="0"/>
              <a:ea typeface="+mn-ea"/>
              <a:cs typeface="Arial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33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endParaRPr kumimoji="0" lang="it-IT" sz="1900" b="1" i="0" u="none" strike="noStrike" kern="1200" cap="none" spc="-5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doni MT" panose="02070603080606020203" pitchFamily="18" charset="0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96807" y="6468405"/>
            <a:ext cx="122555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 marR="0" lvl="0" indent="0" algn="l" defTabSz="914400" rtl="0" eaLnBrk="1" fontAlgn="base" latinLnBrk="0" hangingPunct="1">
              <a:lnSpc>
                <a:spcPts val="13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25400" marR="0" lvl="0" indent="0" algn="l" defTabSz="914400" rtl="0" eaLnBrk="1" fontAlgn="base" latinLnBrk="0" hangingPunct="1">
                <a:lnSpc>
                  <a:spcPts val="13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82851" y="399161"/>
            <a:ext cx="51771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it-IT" sz="2800" spc="-1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LA  MONETA È …</a:t>
            </a:r>
            <a:endParaRPr sz="28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1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rdi">
  <a:themeElements>
    <a:clrScheme name="Bordi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Bor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099999" lon="1500000" rev="0"/>
          </a:camera>
          <a:lightRig rig="legacyFlat4" dir="b"/>
        </a:scene3d>
        <a:sp3d extrusionH="430200" prstMaterial="legacyMatte">
          <a:bevelT w="13500" h="13500" prst="angle"/>
          <a:bevelB w="13500" h="13500" prst="angle"/>
          <a:extrusionClr>
            <a:schemeClr val="accent1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099999" lon="1500000" rev="0"/>
          </a:camera>
          <a:lightRig rig="legacyFlat4" dir="b"/>
        </a:scene3d>
        <a:sp3d extrusionH="430200" prstMaterial="legacyMatte">
          <a:bevelT w="13500" h="13500" prst="angle"/>
          <a:bevelB w="13500" h="13500" prst="angle"/>
          <a:extrusionClr>
            <a:schemeClr val="accent1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ordi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i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i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i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25783</TotalTime>
  <Words>1321</Words>
  <Application>Microsoft Office PowerPoint</Application>
  <PresentationFormat>Presentazione su schermo (4:3)</PresentationFormat>
  <Paragraphs>235</Paragraphs>
  <Slides>35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45" baseType="lpstr">
      <vt:lpstr>Arial</vt:lpstr>
      <vt:lpstr>Arial MT</vt:lpstr>
      <vt:lpstr>Bodoni MT</vt:lpstr>
      <vt:lpstr>Calibri</vt:lpstr>
      <vt:lpstr>Garamond</vt:lpstr>
      <vt:lpstr>Georgia</vt:lpstr>
      <vt:lpstr>Times New Roman</vt:lpstr>
      <vt:lpstr>Verdana</vt:lpstr>
      <vt:lpstr>Wingdings</vt:lpstr>
      <vt:lpstr>Bordi</vt:lpstr>
      <vt:lpstr>MONETA, PREZZI PIANIFICAZIONE  per non perdersi in tempi incerti</vt:lpstr>
      <vt:lpstr>LE ATTIVITÀ DELLA BANCA D’TALIA</vt:lpstr>
      <vt:lpstr>TUTELA DEI CLIENTI E SERVIZI AL PUBBLICO  – DETTAGLIO – </vt:lpstr>
      <vt:lpstr>AGENDA</vt:lpstr>
      <vt:lpstr>I SOLDI… </vt:lpstr>
      <vt:lpstr>DA DOVE VENGONO?</vt:lpstr>
      <vt:lpstr>DOVE VANNO?</vt:lpstr>
      <vt:lpstr>COME?</vt:lpstr>
      <vt:lpstr>LA  MONETA È …</vt:lpstr>
      <vt:lpstr>ALTERNATIVE   </vt:lpstr>
      <vt:lpstr>USO</vt:lpstr>
      <vt:lpstr>Presentazione standard di PowerPoint</vt:lpstr>
      <vt:lpstr>Presentazione standard di PowerPoint</vt:lpstr>
      <vt:lpstr>IL CONTO CORRENTE  </vt:lpstr>
      <vt:lpstr>Come sceglierlo?</vt:lpstr>
      <vt:lpstr>PREZZI E INFLAZIONE</vt:lpstr>
      <vt:lpstr>COME NASCE UN PREZZO?</vt:lpstr>
      <vt:lpstr>INFLAZIONE E DEFLAZIONE</vt:lpstr>
      <vt:lpstr>ASPETTATIVE SUI PREZZI</vt:lpstr>
      <vt:lpstr>CAUSE DELL’ATTUALE INFLAZIONE</vt:lpstr>
      <vt:lpstr>PIANIFICAZIONE</vt:lpstr>
      <vt:lpstr>Il reddito</vt:lpstr>
      <vt:lpstr>Il reddito</vt:lpstr>
      <vt:lpstr>Il budget (o bilancio preventivo)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LE TRAPPOLE COMPORTAMENTALI  </vt:lpstr>
      <vt:lpstr>LE TRAPPOLE COMPORTAMENTALI   </vt:lpstr>
      <vt:lpstr>Presentazione standard di PowerPoint</vt:lpstr>
      <vt:lpstr>https://economiapertutti.bancaditalia.it/</vt:lpstr>
      <vt:lpstr>Presentazione standard di PowerPoint</vt:lpstr>
    </vt:vector>
  </TitlesOfParts>
  <Company>Banca d'Italia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M290916</dc:creator>
  <cp:lastModifiedBy>Fausto Capurri</cp:lastModifiedBy>
  <cp:revision>2319</cp:revision>
  <cp:lastPrinted>2023-02-07T07:26:28Z</cp:lastPrinted>
  <dcterms:created xsi:type="dcterms:W3CDTF">2003-05-20T11:08:47Z</dcterms:created>
  <dcterms:modified xsi:type="dcterms:W3CDTF">2023-10-09T13:33:39Z</dcterms:modified>
</cp:coreProperties>
</file>