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479" r:id="rId2"/>
    <p:sldId id="433" r:id="rId3"/>
    <p:sldId id="434" r:id="rId4"/>
    <p:sldId id="257" r:id="rId5"/>
    <p:sldId id="276" r:id="rId6"/>
    <p:sldId id="285" r:id="rId7"/>
    <p:sldId id="286" r:id="rId8"/>
    <p:sldId id="367" r:id="rId9"/>
    <p:sldId id="369" r:id="rId10"/>
    <p:sldId id="395" r:id="rId11"/>
    <p:sldId id="394" r:id="rId12"/>
    <p:sldId id="400" r:id="rId13"/>
    <p:sldId id="396" r:id="rId14"/>
    <p:sldId id="397" r:id="rId15"/>
    <p:sldId id="398" r:id="rId16"/>
    <p:sldId id="399" r:id="rId17"/>
    <p:sldId id="374" r:id="rId18"/>
    <p:sldId id="478" r:id="rId19"/>
    <p:sldId id="447" r:id="rId20"/>
    <p:sldId id="449" r:id="rId21"/>
    <p:sldId id="450" r:id="rId22"/>
    <p:sldId id="477" r:id="rId23"/>
  </p:sldIdLst>
  <p:sldSz cx="13444538" cy="7562850"/>
  <p:notesSz cx="10693400" cy="75628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86">
          <p15:clr>
            <a:srgbClr val="A4A3A4"/>
          </p15:clr>
        </p15:guide>
        <p15:guide id="2" pos="268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CFC"/>
    <a:srgbClr val="ED1D7A"/>
    <a:srgbClr val="DC2E64"/>
    <a:srgbClr val="F62F08"/>
    <a:srgbClr val="004258"/>
    <a:srgbClr val="A4ACB0"/>
    <a:srgbClr val="E5243B"/>
    <a:srgbClr val="19486A"/>
    <a:srgbClr val="A3AB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F66BF4-D14F-46C1-BD94-BAD92FA4E486}" v="16" dt="2023-03-19T09:10:20.183"/>
  </p1510:revLst>
</p1510:revInfo>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73" autoAdjust="0"/>
    <p:restoredTop sz="94147" autoAdjust="0"/>
  </p:normalViewPr>
  <p:slideViewPr>
    <p:cSldViewPr>
      <p:cViewPr varScale="1">
        <p:scale>
          <a:sx n="102" d="100"/>
          <a:sy n="102" d="100"/>
        </p:scale>
        <p:origin x="342" y="114"/>
      </p:cViewPr>
      <p:guideLst>
        <p:guide orient="horz" pos="2986"/>
        <p:guide pos="2685"/>
      </p:guideLst>
    </p:cSldViewPr>
  </p:slideViewPr>
  <p:notesTextViewPr>
    <p:cViewPr>
      <p:scale>
        <a:sx n="125" d="100"/>
        <a:sy n="125"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ter Vitali" userId="316648f3462f1562" providerId="LiveId" clId="{14F66BF4-D14F-46C1-BD94-BAD92FA4E486}"/>
    <pc:docChg chg="delSld modSld">
      <pc:chgData name="Walter Vitali" userId="316648f3462f1562" providerId="LiveId" clId="{14F66BF4-D14F-46C1-BD94-BAD92FA4E486}" dt="2023-03-19T09:24:09.586" v="637" actId="20577"/>
      <pc:docMkLst>
        <pc:docMk/>
      </pc:docMkLst>
      <pc:sldChg chg="modSp mod">
        <pc:chgData name="Walter Vitali" userId="316648f3462f1562" providerId="LiveId" clId="{14F66BF4-D14F-46C1-BD94-BAD92FA4E486}" dt="2023-02-24T15:09:13.480" v="268" actId="20577"/>
        <pc:sldMkLst>
          <pc:docMk/>
          <pc:sldMk cId="868485004" sldId="367"/>
        </pc:sldMkLst>
        <pc:spChg chg="mod">
          <ac:chgData name="Walter Vitali" userId="316648f3462f1562" providerId="LiveId" clId="{14F66BF4-D14F-46C1-BD94-BAD92FA4E486}" dt="2023-02-24T15:08:49.526" v="242" actId="6549"/>
          <ac:spMkLst>
            <pc:docMk/>
            <pc:sldMk cId="868485004" sldId="367"/>
            <ac:spMk id="3" creationId="{C804EEA4-5B4E-FA28-2793-74EF1551A297}"/>
          </ac:spMkLst>
        </pc:spChg>
        <pc:spChg chg="mod">
          <ac:chgData name="Walter Vitali" userId="316648f3462f1562" providerId="LiveId" clId="{14F66BF4-D14F-46C1-BD94-BAD92FA4E486}" dt="2023-02-24T15:09:13.480" v="268" actId="20577"/>
          <ac:spMkLst>
            <pc:docMk/>
            <pc:sldMk cId="868485004" sldId="367"/>
            <ac:spMk id="6" creationId="{0ACE1D7E-31C5-608F-D2F1-7DDC4D80320D}"/>
          </ac:spMkLst>
        </pc:spChg>
      </pc:sldChg>
      <pc:sldChg chg="modSp mod">
        <pc:chgData name="Walter Vitali" userId="316648f3462f1562" providerId="LiveId" clId="{14F66BF4-D14F-46C1-BD94-BAD92FA4E486}" dt="2023-02-24T15:11:05.866" v="298" actId="20577"/>
        <pc:sldMkLst>
          <pc:docMk/>
          <pc:sldMk cId="355510100" sldId="369"/>
        </pc:sldMkLst>
        <pc:spChg chg="mod">
          <ac:chgData name="Walter Vitali" userId="316648f3462f1562" providerId="LiveId" clId="{14F66BF4-D14F-46C1-BD94-BAD92FA4E486}" dt="2023-02-24T15:09:49.529" v="269" actId="6549"/>
          <ac:spMkLst>
            <pc:docMk/>
            <pc:sldMk cId="355510100" sldId="369"/>
            <ac:spMk id="3" creationId="{04713A35-E72A-A4DA-DA96-C36D184C18AD}"/>
          </ac:spMkLst>
        </pc:spChg>
        <pc:spChg chg="mod">
          <ac:chgData name="Walter Vitali" userId="316648f3462f1562" providerId="LiveId" clId="{14F66BF4-D14F-46C1-BD94-BAD92FA4E486}" dt="2023-02-24T15:11:05.866" v="298" actId="20577"/>
          <ac:spMkLst>
            <pc:docMk/>
            <pc:sldMk cId="355510100" sldId="369"/>
            <ac:spMk id="5" creationId="{89BD91B0-0833-D54E-C721-C1276E5120A9}"/>
          </ac:spMkLst>
        </pc:spChg>
        <pc:spChg chg="mod">
          <ac:chgData name="Walter Vitali" userId="316648f3462f1562" providerId="LiveId" clId="{14F66BF4-D14F-46C1-BD94-BAD92FA4E486}" dt="2023-02-24T15:10:20.248" v="271" actId="20577"/>
          <ac:spMkLst>
            <pc:docMk/>
            <pc:sldMk cId="355510100" sldId="369"/>
            <ac:spMk id="19" creationId="{22DC76D3-BD48-E233-42C8-2DB333EF0894}"/>
          </ac:spMkLst>
        </pc:spChg>
      </pc:sldChg>
      <pc:sldChg chg="modSp mod">
        <pc:chgData name="Walter Vitali" userId="316648f3462f1562" providerId="LiveId" clId="{14F66BF4-D14F-46C1-BD94-BAD92FA4E486}" dt="2023-02-20T09:28:08.139" v="42" actId="20577"/>
        <pc:sldMkLst>
          <pc:docMk/>
          <pc:sldMk cId="0" sldId="374"/>
        </pc:sldMkLst>
        <pc:spChg chg="mod">
          <ac:chgData name="Walter Vitali" userId="316648f3462f1562" providerId="LiveId" clId="{14F66BF4-D14F-46C1-BD94-BAD92FA4E486}" dt="2023-02-20T09:28:08.139" v="42" actId="20577"/>
          <ac:spMkLst>
            <pc:docMk/>
            <pc:sldMk cId="0" sldId="374"/>
            <ac:spMk id="3" creationId="{00000000-0000-0000-0000-000000000000}"/>
          </ac:spMkLst>
        </pc:spChg>
      </pc:sldChg>
      <pc:sldChg chg="modSp mod">
        <pc:chgData name="Walter Vitali" userId="316648f3462f1562" providerId="LiveId" clId="{14F66BF4-D14F-46C1-BD94-BAD92FA4E486}" dt="2023-03-19T09:22:59.984" v="604" actId="20577"/>
        <pc:sldMkLst>
          <pc:docMk/>
          <pc:sldMk cId="1295110139" sldId="394"/>
        </pc:sldMkLst>
        <pc:spChg chg="mod">
          <ac:chgData name="Walter Vitali" userId="316648f3462f1562" providerId="LiveId" clId="{14F66BF4-D14F-46C1-BD94-BAD92FA4E486}" dt="2023-02-24T15:12:59.926" v="325" actId="6549"/>
          <ac:spMkLst>
            <pc:docMk/>
            <pc:sldMk cId="1295110139" sldId="394"/>
            <ac:spMk id="3" creationId="{04713A35-E72A-A4DA-DA96-C36D184C18AD}"/>
          </ac:spMkLst>
        </pc:spChg>
        <pc:spChg chg="mod">
          <ac:chgData name="Walter Vitali" userId="316648f3462f1562" providerId="LiveId" clId="{14F66BF4-D14F-46C1-BD94-BAD92FA4E486}" dt="2023-02-24T15:13:36.484" v="340" actId="20577"/>
          <ac:spMkLst>
            <pc:docMk/>
            <pc:sldMk cId="1295110139" sldId="394"/>
            <ac:spMk id="5" creationId="{89BD91B0-0833-D54E-C721-C1276E5120A9}"/>
          </ac:spMkLst>
        </pc:spChg>
        <pc:spChg chg="mod">
          <ac:chgData name="Walter Vitali" userId="316648f3462f1562" providerId="LiveId" clId="{14F66BF4-D14F-46C1-BD94-BAD92FA4E486}" dt="2023-03-19T09:22:59.984" v="604" actId="20577"/>
          <ac:spMkLst>
            <pc:docMk/>
            <pc:sldMk cId="1295110139" sldId="394"/>
            <ac:spMk id="6" creationId="{DBAB5880-7643-DD1F-84C6-B30E586C2C68}"/>
          </ac:spMkLst>
        </pc:spChg>
      </pc:sldChg>
      <pc:sldChg chg="modSp mod">
        <pc:chgData name="Walter Vitali" userId="316648f3462f1562" providerId="LiveId" clId="{14F66BF4-D14F-46C1-BD94-BAD92FA4E486}" dt="2023-02-24T15:12:31.812" v="324" actId="20577"/>
        <pc:sldMkLst>
          <pc:docMk/>
          <pc:sldMk cId="1532698458" sldId="395"/>
        </pc:sldMkLst>
        <pc:spChg chg="mod">
          <ac:chgData name="Walter Vitali" userId="316648f3462f1562" providerId="LiveId" clId="{14F66BF4-D14F-46C1-BD94-BAD92FA4E486}" dt="2023-02-24T15:11:49.447" v="299" actId="6549"/>
          <ac:spMkLst>
            <pc:docMk/>
            <pc:sldMk cId="1532698458" sldId="395"/>
            <ac:spMk id="3" creationId="{04713A35-E72A-A4DA-DA96-C36D184C18AD}"/>
          </ac:spMkLst>
        </pc:spChg>
        <pc:spChg chg="mod">
          <ac:chgData name="Walter Vitali" userId="316648f3462f1562" providerId="LiveId" clId="{14F66BF4-D14F-46C1-BD94-BAD92FA4E486}" dt="2023-02-24T15:12:31.812" v="324" actId="20577"/>
          <ac:spMkLst>
            <pc:docMk/>
            <pc:sldMk cId="1532698458" sldId="395"/>
            <ac:spMk id="5" creationId="{89BD91B0-0833-D54E-C721-C1276E5120A9}"/>
          </ac:spMkLst>
        </pc:spChg>
      </pc:sldChg>
      <pc:sldChg chg="modSp mod">
        <pc:chgData name="Walter Vitali" userId="316648f3462f1562" providerId="LiveId" clId="{14F66BF4-D14F-46C1-BD94-BAD92FA4E486}" dt="2023-02-24T15:17:12.495" v="425" actId="20577"/>
        <pc:sldMkLst>
          <pc:docMk/>
          <pc:sldMk cId="3213116829" sldId="396"/>
        </pc:sldMkLst>
        <pc:spChg chg="mod">
          <ac:chgData name="Walter Vitali" userId="316648f3462f1562" providerId="LiveId" clId="{14F66BF4-D14F-46C1-BD94-BAD92FA4E486}" dt="2023-02-24T15:16:45.973" v="401" actId="6549"/>
          <ac:spMkLst>
            <pc:docMk/>
            <pc:sldMk cId="3213116829" sldId="396"/>
            <ac:spMk id="3" creationId="{04713A35-E72A-A4DA-DA96-C36D184C18AD}"/>
          </ac:spMkLst>
        </pc:spChg>
        <pc:spChg chg="mod">
          <ac:chgData name="Walter Vitali" userId="316648f3462f1562" providerId="LiveId" clId="{14F66BF4-D14F-46C1-BD94-BAD92FA4E486}" dt="2023-02-24T15:17:12.495" v="425" actId="20577"/>
          <ac:spMkLst>
            <pc:docMk/>
            <pc:sldMk cId="3213116829" sldId="396"/>
            <ac:spMk id="5" creationId="{89BD91B0-0833-D54E-C721-C1276E5120A9}"/>
          </ac:spMkLst>
        </pc:spChg>
      </pc:sldChg>
      <pc:sldChg chg="modSp mod">
        <pc:chgData name="Walter Vitali" userId="316648f3462f1562" providerId="LiveId" clId="{14F66BF4-D14F-46C1-BD94-BAD92FA4E486}" dt="2023-02-24T15:18:28.637" v="456" actId="20577"/>
        <pc:sldMkLst>
          <pc:docMk/>
          <pc:sldMk cId="3532737279" sldId="397"/>
        </pc:sldMkLst>
        <pc:spChg chg="mod">
          <ac:chgData name="Walter Vitali" userId="316648f3462f1562" providerId="LiveId" clId="{14F66BF4-D14F-46C1-BD94-BAD92FA4E486}" dt="2023-02-24T15:17:51.785" v="429" actId="6549"/>
          <ac:spMkLst>
            <pc:docMk/>
            <pc:sldMk cId="3532737279" sldId="397"/>
            <ac:spMk id="3" creationId="{04713A35-E72A-A4DA-DA96-C36D184C18AD}"/>
          </ac:spMkLst>
        </pc:spChg>
        <pc:spChg chg="mod">
          <ac:chgData name="Walter Vitali" userId="316648f3462f1562" providerId="LiveId" clId="{14F66BF4-D14F-46C1-BD94-BAD92FA4E486}" dt="2023-02-24T15:18:28.637" v="456" actId="20577"/>
          <ac:spMkLst>
            <pc:docMk/>
            <pc:sldMk cId="3532737279" sldId="397"/>
            <ac:spMk id="5" creationId="{89BD91B0-0833-D54E-C721-C1276E5120A9}"/>
          </ac:spMkLst>
        </pc:spChg>
      </pc:sldChg>
      <pc:sldChg chg="modSp mod">
        <pc:chgData name="Walter Vitali" userId="316648f3462f1562" providerId="LiveId" clId="{14F66BF4-D14F-46C1-BD94-BAD92FA4E486}" dt="2023-02-24T15:22:58.140" v="481" actId="20577"/>
        <pc:sldMkLst>
          <pc:docMk/>
          <pc:sldMk cId="2516955722" sldId="398"/>
        </pc:sldMkLst>
        <pc:spChg chg="mod">
          <ac:chgData name="Walter Vitali" userId="316648f3462f1562" providerId="LiveId" clId="{14F66BF4-D14F-46C1-BD94-BAD92FA4E486}" dt="2023-02-24T15:19:03.111" v="457" actId="6549"/>
          <ac:spMkLst>
            <pc:docMk/>
            <pc:sldMk cId="2516955722" sldId="398"/>
            <ac:spMk id="3" creationId="{04713A35-E72A-A4DA-DA96-C36D184C18AD}"/>
          </ac:spMkLst>
        </pc:spChg>
        <pc:spChg chg="mod">
          <ac:chgData name="Walter Vitali" userId="316648f3462f1562" providerId="LiveId" clId="{14F66BF4-D14F-46C1-BD94-BAD92FA4E486}" dt="2023-02-24T15:22:58.140" v="481" actId="20577"/>
          <ac:spMkLst>
            <pc:docMk/>
            <pc:sldMk cId="2516955722" sldId="398"/>
            <ac:spMk id="5" creationId="{89BD91B0-0833-D54E-C721-C1276E5120A9}"/>
          </ac:spMkLst>
        </pc:spChg>
      </pc:sldChg>
      <pc:sldChg chg="modSp mod">
        <pc:chgData name="Walter Vitali" userId="316648f3462f1562" providerId="LiveId" clId="{14F66BF4-D14F-46C1-BD94-BAD92FA4E486}" dt="2023-02-24T15:24:11.056" v="519" actId="20577"/>
        <pc:sldMkLst>
          <pc:docMk/>
          <pc:sldMk cId="1968231308" sldId="399"/>
        </pc:sldMkLst>
        <pc:spChg chg="mod">
          <ac:chgData name="Walter Vitali" userId="316648f3462f1562" providerId="LiveId" clId="{14F66BF4-D14F-46C1-BD94-BAD92FA4E486}" dt="2023-02-24T15:23:26.279" v="482" actId="6549"/>
          <ac:spMkLst>
            <pc:docMk/>
            <pc:sldMk cId="1968231308" sldId="399"/>
            <ac:spMk id="3" creationId="{04713A35-E72A-A4DA-DA96-C36D184C18AD}"/>
          </ac:spMkLst>
        </pc:spChg>
        <pc:spChg chg="mod">
          <ac:chgData name="Walter Vitali" userId="316648f3462f1562" providerId="LiveId" clId="{14F66BF4-D14F-46C1-BD94-BAD92FA4E486}" dt="2023-02-24T15:24:11.056" v="519" actId="20577"/>
          <ac:spMkLst>
            <pc:docMk/>
            <pc:sldMk cId="1968231308" sldId="399"/>
            <ac:spMk id="5" creationId="{89BD91B0-0833-D54E-C721-C1276E5120A9}"/>
          </ac:spMkLst>
        </pc:spChg>
      </pc:sldChg>
      <pc:sldChg chg="modSp mod">
        <pc:chgData name="Walter Vitali" userId="316648f3462f1562" providerId="LiveId" clId="{14F66BF4-D14F-46C1-BD94-BAD92FA4E486}" dt="2023-02-24T15:16:09.030" v="400" actId="20577"/>
        <pc:sldMkLst>
          <pc:docMk/>
          <pc:sldMk cId="2362947677" sldId="400"/>
        </pc:sldMkLst>
        <pc:spChg chg="mod">
          <ac:chgData name="Walter Vitali" userId="316648f3462f1562" providerId="LiveId" clId="{14F66BF4-D14F-46C1-BD94-BAD92FA4E486}" dt="2023-02-24T15:15:37.888" v="368" actId="20577"/>
          <ac:spMkLst>
            <pc:docMk/>
            <pc:sldMk cId="2362947677" sldId="400"/>
            <ac:spMk id="3" creationId="{04713A35-E72A-A4DA-DA96-C36D184C18AD}"/>
          </ac:spMkLst>
        </pc:spChg>
        <pc:spChg chg="mod">
          <ac:chgData name="Walter Vitali" userId="316648f3462f1562" providerId="LiveId" clId="{14F66BF4-D14F-46C1-BD94-BAD92FA4E486}" dt="2023-02-24T15:16:09.030" v="400" actId="20577"/>
          <ac:spMkLst>
            <pc:docMk/>
            <pc:sldMk cId="2362947677" sldId="400"/>
            <ac:spMk id="5" creationId="{89BD91B0-0833-D54E-C721-C1276E5120A9}"/>
          </ac:spMkLst>
        </pc:spChg>
      </pc:sldChg>
      <pc:sldChg chg="delSp modSp mod">
        <pc:chgData name="Walter Vitali" userId="316648f3462f1562" providerId="LiveId" clId="{14F66BF4-D14F-46C1-BD94-BAD92FA4E486}" dt="2023-03-19T09:24:09.586" v="637" actId="20577"/>
        <pc:sldMkLst>
          <pc:docMk/>
          <pc:sldMk cId="2494041092" sldId="434"/>
        </pc:sldMkLst>
        <pc:spChg chg="del mod">
          <ac:chgData name="Walter Vitali" userId="316648f3462f1562" providerId="LiveId" clId="{14F66BF4-D14F-46C1-BD94-BAD92FA4E486}" dt="2023-03-19T09:07:37.253" v="542"/>
          <ac:spMkLst>
            <pc:docMk/>
            <pc:sldMk cId="2494041092" sldId="434"/>
            <ac:spMk id="2" creationId="{7F7D5483-875B-6EF8-7B49-43AE88AA5E8C}"/>
          </ac:spMkLst>
        </pc:spChg>
        <pc:spChg chg="mod">
          <ac:chgData name="Walter Vitali" userId="316648f3462f1562" providerId="LiveId" clId="{14F66BF4-D14F-46C1-BD94-BAD92FA4E486}" dt="2023-03-19T09:24:09.586" v="637" actId="20577"/>
          <ac:spMkLst>
            <pc:docMk/>
            <pc:sldMk cId="2494041092" sldId="434"/>
            <ac:spMk id="3" creationId="{9DDEB328-9F01-1A03-364B-8DB28BAA1B7E}"/>
          </ac:spMkLst>
        </pc:spChg>
        <pc:spChg chg="mod">
          <ac:chgData name="Walter Vitali" userId="316648f3462f1562" providerId="LiveId" clId="{14F66BF4-D14F-46C1-BD94-BAD92FA4E486}" dt="2023-03-19T09:08:54.278" v="546" actId="14100"/>
          <ac:spMkLst>
            <pc:docMk/>
            <pc:sldMk cId="2494041092" sldId="434"/>
            <ac:spMk id="5" creationId="{BB9B1D28-8C31-3AB3-4845-D75FDA552676}"/>
          </ac:spMkLst>
        </pc:spChg>
        <pc:spChg chg="mod">
          <ac:chgData name="Walter Vitali" userId="316648f3462f1562" providerId="LiveId" clId="{14F66BF4-D14F-46C1-BD94-BAD92FA4E486}" dt="2023-03-19T09:08:59.824" v="547" actId="14100"/>
          <ac:spMkLst>
            <pc:docMk/>
            <pc:sldMk cId="2494041092" sldId="434"/>
            <ac:spMk id="6" creationId="{C4819A22-F01C-4F33-8CF0-A32F6A59772D}"/>
          </ac:spMkLst>
        </pc:spChg>
        <pc:picChg chg="mod">
          <ac:chgData name="Walter Vitali" userId="316648f3462f1562" providerId="LiveId" clId="{14F66BF4-D14F-46C1-BD94-BAD92FA4E486}" dt="2023-03-19T09:16:32.465" v="600" actId="1076"/>
          <ac:picMkLst>
            <pc:docMk/>
            <pc:sldMk cId="2494041092" sldId="434"/>
            <ac:picMk id="7" creationId="{9B7AF371-8AC3-FD84-AE27-51D99F88BCDE}"/>
          </ac:picMkLst>
        </pc:picChg>
      </pc:sldChg>
      <pc:sldChg chg="modSp mod">
        <pc:chgData name="Walter Vitali" userId="316648f3462f1562" providerId="LiveId" clId="{14F66BF4-D14F-46C1-BD94-BAD92FA4E486}" dt="2023-02-20T09:29:06.994" v="74" actId="20577"/>
        <pc:sldMkLst>
          <pc:docMk/>
          <pc:sldMk cId="0" sldId="447"/>
        </pc:sldMkLst>
        <pc:spChg chg="mod">
          <ac:chgData name="Walter Vitali" userId="316648f3462f1562" providerId="LiveId" clId="{14F66BF4-D14F-46C1-BD94-BAD92FA4E486}" dt="2023-02-20T09:29:06.994" v="74" actId="20577"/>
          <ac:spMkLst>
            <pc:docMk/>
            <pc:sldMk cId="0" sldId="447"/>
            <ac:spMk id="3" creationId="{00000000-0000-0000-0000-000000000000}"/>
          </ac:spMkLst>
        </pc:spChg>
      </pc:sldChg>
      <pc:sldChg chg="modSp mod">
        <pc:chgData name="Walter Vitali" userId="316648f3462f1562" providerId="LiveId" clId="{14F66BF4-D14F-46C1-BD94-BAD92FA4E486}" dt="2023-02-20T09:29:23.836" v="106" actId="20577"/>
        <pc:sldMkLst>
          <pc:docMk/>
          <pc:sldMk cId="0" sldId="449"/>
        </pc:sldMkLst>
        <pc:spChg chg="mod">
          <ac:chgData name="Walter Vitali" userId="316648f3462f1562" providerId="LiveId" clId="{14F66BF4-D14F-46C1-BD94-BAD92FA4E486}" dt="2023-02-20T09:29:23.836" v="106" actId="20577"/>
          <ac:spMkLst>
            <pc:docMk/>
            <pc:sldMk cId="0" sldId="449"/>
            <ac:spMk id="3" creationId="{00000000-0000-0000-0000-000000000000}"/>
          </ac:spMkLst>
        </pc:spChg>
      </pc:sldChg>
      <pc:sldChg chg="modSp mod">
        <pc:chgData name="Walter Vitali" userId="316648f3462f1562" providerId="LiveId" clId="{14F66BF4-D14F-46C1-BD94-BAD92FA4E486}" dt="2023-02-20T09:30:28.315" v="170" actId="20577"/>
        <pc:sldMkLst>
          <pc:docMk/>
          <pc:sldMk cId="0" sldId="450"/>
        </pc:sldMkLst>
        <pc:spChg chg="mod">
          <ac:chgData name="Walter Vitali" userId="316648f3462f1562" providerId="LiveId" clId="{14F66BF4-D14F-46C1-BD94-BAD92FA4E486}" dt="2023-02-20T09:30:28.315" v="170" actId="20577"/>
          <ac:spMkLst>
            <pc:docMk/>
            <pc:sldMk cId="0" sldId="450"/>
            <ac:spMk id="3" creationId="{00000000-0000-0000-0000-000000000000}"/>
          </ac:spMkLst>
        </pc:spChg>
      </pc:sldChg>
      <pc:sldChg chg="modSp del mod">
        <pc:chgData name="Walter Vitali" userId="316648f3462f1562" providerId="LiveId" clId="{14F66BF4-D14F-46C1-BD94-BAD92FA4E486}" dt="2023-03-05T12:07:51.577" v="520" actId="2696"/>
        <pc:sldMkLst>
          <pc:docMk/>
          <pc:sldMk cId="0" sldId="454"/>
        </pc:sldMkLst>
        <pc:spChg chg="mod">
          <ac:chgData name="Walter Vitali" userId="316648f3462f1562" providerId="LiveId" clId="{14F66BF4-D14F-46C1-BD94-BAD92FA4E486}" dt="2023-02-20T09:27:27.988" v="2" actId="20577"/>
          <ac:spMkLst>
            <pc:docMk/>
            <pc:sldMk cId="0" sldId="454"/>
            <ac:spMk id="2" creationId="{00000000-0000-0000-0000-000000000000}"/>
          </ac:spMkLst>
        </pc:spChg>
      </pc:sldChg>
      <pc:sldChg chg="modSp mod">
        <pc:chgData name="Walter Vitali" userId="316648f3462f1562" providerId="LiveId" clId="{14F66BF4-D14F-46C1-BD94-BAD92FA4E486}" dt="2023-02-20T09:30:50.243" v="202" actId="20577"/>
        <pc:sldMkLst>
          <pc:docMk/>
          <pc:sldMk cId="0" sldId="477"/>
        </pc:sldMkLst>
        <pc:spChg chg="mod">
          <ac:chgData name="Walter Vitali" userId="316648f3462f1562" providerId="LiveId" clId="{14F66BF4-D14F-46C1-BD94-BAD92FA4E486}" dt="2023-02-20T09:30:50.243" v="202" actId="20577"/>
          <ac:spMkLst>
            <pc:docMk/>
            <pc:sldMk cId="0" sldId="477"/>
            <ac:spMk id="3" creationId="{00000000-0000-0000-0000-000000000000}"/>
          </ac:spMkLst>
        </pc:spChg>
      </pc:sldChg>
      <pc:sldChg chg="modSp mod">
        <pc:chgData name="Walter Vitali" userId="316648f3462f1562" providerId="LiveId" clId="{14F66BF4-D14F-46C1-BD94-BAD92FA4E486}" dt="2023-02-20T09:30:03.218" v="138" actId="20577"/>
        <pc:sldMkLst>
          <pc:docMk/>
          <pc:sldMk cId="0" sldId="478"/>
        </pc:sldMkLst>
        <pc:spChg chg="mod">
          <ac:chgData name="Walter Vitali" userId="316648f3462f1562" providerId="LiveId" clId="{14F66BF4-D14F-46C1-BD94-BAD92FA4E486}" dt="2023-02-20T09:30:03.218" v="138" actId="20577"/>
          <ac:spMkLst>
            <pc:docMk/>
            <pc:sldMk cId="0" sldId="478"/>
            <ac:spMk id="3" creationId="{00000000-0000-0000-0000-000000000000}"/>
          </ac:spMkLst>
        </pc:spChg>
      </pc:sldChg>
      <pc:sldChg chg="modSp mod">
        <pc:chgData name="Walter Vitali" userId="316648f3462f1562" providerId="LiveId" clId="{14F66BF4-D14F-46C1-BD94-BAD92FA4E486}" dt="2023-03-19T09:07:00.588" v="538" actId="20577"/>
        <pc:sldMkLst>
          <pc:docMk/>
          <pc:sldMk cId="0" sldId="479"/>
        </pc:sldMkLst>
        <pc:spChg chg="mod">
          <ac:chgData name="Walter Vitali" userId="316648f3462f1562" providerId="LiveId" clId="{14F66BF4-D14F-46C1-BD94-BAD92FA4E486}" dt="2023-03-19T09:07:00.588" v="538" actId="20577"/>
          <ac:spMkLst>
            <pc:docMk/>
            <pc:sldMk cId="0" sldId="479"/>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633913" cy="379413"/>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6057900" y="0"/>
            <a:ext cx="4632325" cy="379413"/>
          </a:xfrm>
          <a:prstGeom prst="rect">
            <a:avLst/>
          </a:prstGeom>
        </p:spPr>
        <p:txBody>
          <a:bodyPr vert="horz" lIns="91440" tIns="45720" rIns="91440" bIns="45720" rtlCol="0"/>
          <a:lstStyle>
            <a:lvl1pPr algn="r">
              <a:defRPr sz="1200"/>
            </a:lvl1pPr>
          </a:lstStyle>
          <a:p>
            <a:fld id="{3A02B5AF-323E-46DF-8914-CD65D7A58CC1}" type="datetimeFigureOut">
              <a:rPr lang="it-IT" smtClean="0"/>
              <a:t>19/03/2023</a:t>
            </a:fld>
            <a:endParaRPr lang="it-IT"/>
          </a:p>
        </p:txBody>
      </p:sp>
      <p:sp>
        <p:nvSpPr>
          <p:cNvPr id="4" name="Segnaposto immagine diapositiva 3"/>
          <p:cNvSpPr>
            <a:spLocks noGrp="1" noRot="1" noChangeAspect="1"/>
          </p:cNvSpPr>
          <p:nvPr>
            <p:ph type="sldImg" idx="2"/>
          </p:nvPr>
        </p:nvSpPr>
        <p:spPr>
          <a:xfrm>
            <a:off x="3079750" y="946150"/>
            <a:ext cx="4533900" cy="2551113"/>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1069975" y="3640138"/>
            <a:ext cx="8553450" cy="29781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7183438"/>
            <a:ext cx="4633913" cy="37941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6057900" y="7183438"/>
            <a:ext cx="4632325" cy="379412"/>
          </a:xfrm>
          <a:prstGeom prst="rect">
            <a:avLst/>
          </a:prstGeom>
        </p:spPr>
        <p:txBody>
          <a:bodyPr vert="horz" lIns="91440" tIns="45720" rIns="91440" bIns="45720" rtlCol="0" anchor="b"/>
          <a:lstStyle>
            <a:lvl1pPr algn="r">
              <a:defRPr sz="1200"/>
            </a:lvl1pPr>
          </a:lstStyle>
          <a:p>
            <a:fld id="{DCC4E800-A4FE-47A8-B60B-03E3A86A9FFD}" type="slidenum">
              <a:rPr lang="it-IT" smtClean="0"/>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925763" y="850900"/>
            <a:ext cx="4075112" cy="2292350"/>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C4E800-A4FE-47A8-B60B-03E3A86A9FFD}" type="slidenum">
              <a:rPr lang="it-IT" smtClean="0"/>
              <a:t>1</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079750" y="946150"/>
            <a:ext cx="4533900" cy="2551113"/>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CC4E800-A4FE-47A8-B60B-03E3A86A9FFD}" type="slidenum">
              <a:rPr lang="it-IT" smtClean="0"/>
              <a:pPr/>
              <a:t>10</a:t>
            </a:fld>
            <a:endParaRPr lang="it-IT"/>
          </a:p>
        </p:txBody>
      </p:sp>
    </p:spTree>
    <p:extLst>
      <p:ext uri="{BB962C8B-B14F-4D97-AF65-F5344CB8AC3E}">
        <p14:creationId xmlns:p14="http://schemas.microsoft.com/office/powerpoint/2010/main" val="39690829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079750" y="946150"/>
            <a:ext cx="4533900" cy="2551113"/>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CC4E800-A4FE-47A8-B60B-03E3A86A9FFD}" type="slidenum">
              <a:rPr lang="it-IT" smtClean="0"/>
              <a:pPr/>
              <a:t>11</a:t>
            </a:fld>
            <a:endParaRPr lang="it-IT"/>
          </a:p>
        </p:txBody>
      </p:sp>
    </p:spTree>
    <p:extLst>
      <p:ext uri="{BB962C8B-B14F-4D97-AF65-F5344CB8AC3E}">
        <p14:creationId xmlns:p14="http://schemas.microsoft.com/office/powerpoint/2010/main" val="27918642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079750" y="946150"/>
            <a:ext cx="4533900" cy="2551113"/>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CC4E800-A4FE-47A8-B60B-03E3A86A9FFD}" type="slidenum">
              <a:rPr lang="it-IT" smtClean="0"/>
              <a:pPr/>
              <a:t>12</a:t>
            </a:fld>
            <a:endParaRPr lang="it-IT"/>
          </a:p>
        </p:txBody>
      </p:sp>
    </p:spTree>
    <p:extLst>
      <p:ext uri="{BB962C8B-B14F-4D97-AF65-F5344CB8AC3E}">
        <p14:creationId xmlns:p14="http://schemas.microsoft.com/office/powerpoint/2010/main" val="30945246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079750" y="946150"/>
            <a:ext cx="4533900" cy="2551113"/>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CC4E800-A4FE-47A8-B60B-03E3A86A9FFD}" type="slidenum">
              <a:rPr lang="it-IT" smtClean="0"/>
              <a:pPr/>
              <a:t>13</a:t>
            </a:fld>
            <a:endParaRPr lang="it-IT"/>
          </a:p>
        </p:txBody>
      </p:sp>
    </p:spTree>
    <p:extLst>
      <p:ext uri="{BB962C8B-B14F-4D97-AF65-F5344CB8AC3E}">
        <p14:creationId xmlns:p14="http://schemas.microsoft.com/office/powerpoint/2010/main" val="2670771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079750" y="946150"/>
            <a:ext cx="4533900" cy="2551113"/>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CC4E800-A4FE-47A8-B60B-03E3A86A9FFD}" type="slidenum">
              <a:rPr lang="it-IT" smtClean="0"/>
              <a:pPr/>
              <a:t>14</a:t>
            </a:fld>
            <a:endParaRPr lang="it-IT"/>
          </a:p>
        </p:txBody>
      </p:sp>
    </p:spTree>
    <p:extLst>
      <p:ext uri="{BB962C8B-B14F-4D97-AF65-F5344CB8AC3E}">
        <p14:creationId xmlns:p14="http://schemas.microsoft.com/office/powerpoint/2010/main" val="8149366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079750" y="946150"/>
            <a:ext cx="4533900" cy="2551113"/>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CC4E800-A4FE-47A8-B60B-03E3A86A9FFD}" type="slidenum">
              <a:rPr lang="it-IT" smtClean="0"/>
              <a:pPr/>
              <a:t>15</a:t>
            </a:fld>
            <a:endParaRPr lang="it-IT"/>
          </a:p>
        </p:txBody>
      </p:sp>
    </p:spTree>
    <p:extLst>
      <p:ext uri="{BB962C8B-B14F-4D97-AF65-F5344CB8AC3E}">
        <p14:creationId xmlns:p14="http://schemas.microsoft.com/office/powerpoint/2010/main" val="42638591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079750" y="946150"/>
            <a:ext cx="4533900" cy="2551113"/>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CC4E800-A4FE-47A8-B60B-03E3A86A9FFD}" type="slidenum">
              <a:rPr lang="it-IT" smtClean="0"/>
              <a:pPr/>
              <a:t>16</a:t>
            </a:fld>
            <a:endParaRPr lang="it-IT"/>
          </a:p>
        </p:txBody>
      </p:sp>
    </p:spTree>
    <p:extLst>
      <p:ext uri="{BB962C8B-B14F-4D97-AF65-F5344CB8AC3E}">
        <p14:creationId xmlns:p14="http://schemas.microsoft.com/office/powerpoint/2010/main" val="30168771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079750" y="946150"/>
            <a:ext cx="4533900" cy="2551113"/>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C4E800-A4FE-47A8-B60B-03E3A86A9FFD}" type="slidenum">
              <a:rPr lang="it-IT" smtClean="0"/>
              <a:t>17</a:t>
            </a:fld>
            <a:endParaRPr 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079750" y="946150"/>
            <a:ext cx="4533900" cy="2551113"/>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C4E800-A4FE-47A8-B60B-03E3A86A9FFD}" type="slidenum">
              <a:rPr lang="it-IT" smtClean="0"/>
              <a:t>18</a:t>
            </a:fld>
            <a:endParaRPr lang="it-I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079750" y="946150"/>
            <a:ext cx="4533900" cy="2551113"/>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C4E800-A4FE-47A8-B60B-03E3A86A9FFD}" type="slidenum">
              <a:rPr lang="it-IT" smtClean="0"/>
              <a:t>19</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079750" y="946150"/>
            <a:ext cx="4533900" cy="2551113"/>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CC4E800-A4FE-47A8-B60B-03E3A86A9FFD}" type="slidenum">
              <a:rPr lang="it-IT" smtClean="0"/>
              <a:pPr/>
              <a:t>2</a:t>
            </a:fld>
            <a:endParaRPr lang="it-I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079750" y="946150"/>
            <a:ext cx="4533900" cy="2551113"/>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C4E800-A4FE-47A8-B60B-03E3A86A9FFD}" type="slidenum">
              <a:rPr lang="it-IT" smtClean="0"/>
              <a:t>20</a:t>
            </a:fld>
            <a:endParaRPr lang="it-IT"/>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079750" y="946150"/>
            <a:ext cx="4533900" cy="2551113"/>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C4E800-A4FE-47A8-B60B-03E3A86A9FFD}" type="slidenum">
              <a:rPr lang="it-IT" smtClean="0"/>
              <a:t>21</a:t>
            </a:fld>
            <a:endParaRPr lang="it-IT"/>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079750" y="946150"/>
            <a:ext cx="4533900" cy="2551113"/>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C4E800-A4FE-47A8-B60B-03E3A86A9FFD}" type="slidenum">
              <a:rPr lang="it-IT" smtClean="0"/>
              <a:t>22</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079750" y="946150"/>
            <a:ext cx="4533900" cy="2551113"/>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CC4E800-A4FE-47A8-B60B-03E3A86A9FFD}" type="slidenum">
              <a:rPr lang="it-IT" smtClean="0"/>
              <a:pPr/>
              <a:t>3</a:t>
            </a:fld>
            <a:endParaRPr lang="it-IT"/>
          </a:p>
        </p:txBody>
      </p:sp>
    </p:spTree>
    <p:extLst>
      <p:ext uri="{BB962C8B-B14F-4D97-AF65-F5344CB8AC3E}">
        <p14:creationId xmlns:p14="http://schemas.microsoft.com/office/powerpoint/2010/main" val="3619943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PlaceHolder 1"/>
          <p:cNvSpPr>
            <a:spLocks noGrp="1" noRot="1" noChangeAspect="1"/>
          </p:cNvSpPr>
          <p:nvPr>
            <p:ph type="sldImg"/>
          </p:nvPr>
        </p:nvSpPr>
        <p:spPr>
          <a:xfrm>
            <a:off x="3082925" y="946150"/>
            <a:ext cx="4519613" cy="2543175"/>
          </a:xfrm>
          <a:prstGeom prst="rect">
            <a:avLst/>
          </a:prstGeom>
          <a:ln w="0">
            <a:noFill/>
          </a:ln>
        </p:spPr>
      </p:sp>
      <p:sp>
        <p:nvSpPr>
          <p:cNvPr id="193" name="PlaceHolder 2"/>
          <p:cNvSpPr>
            <a:spLocks noGrp="1"/>
          </p:cNvSpPr>
          <p:nvPr>
            <p:ph type="body"/>
          </p:nvPr>
        </p:nvSpPr>
        <p:spPr>
          <a:xfrm>
            <a:off x="1069920" y="3639960"/>
            <a:ext cx="8545320" cy="2970000"/>
          </a:xfrm>
          <a:prstGeom prst="rect">
            <a:avLst/>
          </a:prstGeom>
          <a:noFill/>
          <a:ln w="0">
            <a:noFill/>
          </a:ln>
        </p:spPr>
        <p:txBody>
          <a:bodyPr lIns="0" tIns="0" rIns="0" bIns="0" anchor="t">
            <a:noAutofit/>
          </a:bodyPr>
          <a:lstStyle/>
          <a:p>
            <a:endParaRPr lang="it-IT" sz="2000" b="0" strike="noStrike" spc="-1">
              <a:latin typeface="Arial" panose="020B0604020202020204"/>
            </a:endParaRPr>
          </a:p>
        </p:txBody>
      </p:sp>
      <p:sp>
        <p:nvSpPr>
          <p:cNvPr id="194" name="CustomShape 3"/>
          <p:cNvSpPr/>
          <p:nvPr/>
        </p:nvSpPr>
        <p:spPr>
          <a:xfrm>
            <a:off x="6058080" y="7183440"/>
            <a:ext cx="4624200" cy="371160"/>
          </a:xfrm>
          <a:prstGeom prst="rect">
            <a:avLst/>
          </a:prstGeom>
          <a:noFill/>
          <a:ln w="0">
            <a:noFill/>
          </a:ln>
        </p:spPr>
        <p:style>
          <a:lnRef idx="0">
            <a:srgbClr val="FFFFFF"/>
          </a:lnRef>
          <a:fillRef idx="0">
            <a:srgbClr val="FFFFFF"/>
          </a:fillRef>
          <a:effectRef idx="0">
            <a:srgbClr val="FFFFFF"/>
          </a:effectRef>
          <a:fontRef idx="minor"/>
        </p:style>
        <p:txBody>
          <a:bodyPr lIns="90000" tIns="45000" rIns="90000" bIns="45000" anchor="b">
            <a:noAutofit/>
          </a:bodyPr>
          <a:lstStyle/>
          <a:p>
            <a:pPr algn="r">
              <a:lnSpc>
                <a:spcPct val="100000"/>
              </a:lnSpc>
              <a:buNone/>
            </a:pPr>
            <a:fld id="{7F765F9E-3E7F-4043-995B-DBC5219AEE95}" type="slidenum">
              <a:rPr lang="it-IT" sz="1200" b="0" strike="noStrike" spc="-1">
                <a:solidFill>
                  <a:srgbClr val="000000"/>
                </a:solidFill>
                <a:latin typeface="Times New Roman" panose="02020603050405020304"/>
                <a:ea typeface="+mn-ea"/>
              </a:rPr>
              <a:t>4</a:t>
            </a:fld>
            <a:endParaRPr lang="it-IT" sz="1200" b="0" strike="noStrike" spc="-1">
              <a:latin typeface="Arial" panose="020B0604020202020204"/>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PlaceHolder 1"/>
          <p:cNvSpPr>
            <a:spLocks noGrp="1" noRot="1" noChangeAspect="1"/>
          </p:cNvSpPr>
          <p:nvPr>
            <p:ph type="sldImg"/>
          </p:nvPr>
        </p:nvSpPr>
        <p:spPr>
          <a:xfrm>
            <a:off x="3082925" y="946150"/>
            <a:ext cx="4519613" cy="2543175"/>
          </a:xfrm>
          <a:prstGeom prst="rect">
            <a:avLst/>
          </a:prstGeom>
          <a:ln w="0">
            <a:noFill/>
          </a:ln>
        </p:spPr>
      </p:sp>
      <p:sp>
        <p:nvSpPr>
          <p:cNvPr id="193" name="PlaceHolder 2"/>
          <p:cNvSpPr>
            <a:spLocks noGrp="1"/>
          </p:cNvSpPr>
          <p:nvPr>
            <p:ph type="body"/>
          </p:nvPr>
        </p:nvSpPr>
        <p:spPr>
          <a:xfrm>
            <a:off x="1069920" y="3639960"/>
            <a:ext cx="8545320" cy="2970000"/>
          </a:xfrm>
          <a:prstGeom prst="rect">
            <a:avLst/>
          </a:prstGeom>
          <a:noFill/>
          <a:ln w="0">
            <a:noFill/>
          </a:ln>
        </p:spPr>
        <p:txBody>
          <a:bodyPr lIns="0" tIns="0" rIns="0" bIns="0" anchor="t">
            <a:noAutofit/>
          </a:bodyPr>
          <a:lstStyle/>
          <a:p>
            <a:endParaRPr lang="it-IT" sz="2000" b="0" strike="noStrike" spc="-1">
              <a:latin typeface="Arial" panose="020B0604020202020204"/>
            </a:endParaRPr>
          </a:p>
        </p:txBody>
      </p:sp>
      <p:sp>
        <p:nvSpPr>
          <p:cNvPr id="194" name="CustomShape 3"/>
          <p:cNvSpPr/>
          <p:nvPr/>
        </p:nvSpPr>
        <p:spPr>
          <a:xfrm>
            <a:off x="6058080" y="7183440"/>
            <a:ext cx="4624200" cy="371160"/>
          </a:xfrm>
          <a:prstGeom prst="rect">
            <a:avLst/>
          </a:prstGeom>
          <a:noFill/>
          <a:ln w="0">
            <a:noFill/>
          </a:ln>
        </p:spPr>
        <p:style>
          <a:lnRef idx="0">
            <a:srgbClr val="FFFFFF"/>
          </a:lnRef>
          <a:fillRef idx="0">
            <a:srgbClr val="FFFFFF"/>
          </a:fillRef>
          <a:effectRef idx="0">
            <a:srgbClr val="FFFFFF"/>
          </a:effectRef>
          <a:fontRef idx="minor"/>
        </p:style>
        <p:txBody>
          <a:bodyPr lIns="90000" tIns="45000" rIns="90000" bIns="45000" anchor="b">
            <a:noAutofit/>
          </a:bodyPr>
          <a:lstStyle/>
          <a:p>
            <a:pPr algn="r">
              <a:lnSpc>
                <a:spcPct val="100000"/>
              </a:lnSpc>
              <a:buNone/>
            </a:pPr>
            <a:fld id="{7F765F9E-3E7F-4043-995B-DBC5219AEE95}" type="slidenum">
              <a:rPr lang="it-IT" sz="1200" b="0" strike="noStrike" spc="-1">
                <a:solidFill>
                  <a:srgbClr val="000000"/>
                </a:solidFill>
                <a:latin typeface="Times New Roman" panose="02020603050405020304"/>
                <a:ea typeface="+mn-ea"/>
              </a:rPr>
              <a:t>5</a:t>
            </a:fld>
            <a:endParaRPr lang="it-IT" sz="1200" b="0" strike="noStrike" spc="-1">
              <a:latin typeface="Arial" panose="020B0604020202020204"/>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PlaceHolder 1"/>
          <p:cNvSpPr>
            <a:spLocks noGrp="1" noRot="1" noChangeAspect="1"/>
          </p:cNvSpPr>
          <p:nvPr>
            <p:ph type="sldImg"/>
          </p:nvPr>
        </p:nvSpPr>
        <p:spPr>
          <a:xfrm>
            <a:off x="3082925" y="946150"/>
            <a:ext cx="4519613" cy="2543175"/>
          </a:xfrm>
          <a:prstGeom prst="rect">
            <a:avLst/>
          </a:prstGeom>
          <a:ln w="0">
            <a:noFill/>
          </a:ln>
        </p:spPr>
      </p:sp>
      <p:sp>
        <p:nvSpPr>
          <p:cNvPr id="193" name="PlaceHolder 2"/>
          <p:cNvSpPr>
            <a:spLocks noGrp="1"/>
          </p:cNvSpPr>
          <p:nvPr>
            <p:ph type="body"/>
          </p:nvPr>
        </p:nvSpPr>
        <p:spPr>
          <a:xfrm>
            <a:off x="1069920" y="3639960"/>
            <a:ext cx="8545320" cy="2970000"/>
          </a:xfrm>
          <a:prstGeom prst="rect">
            <a:avLst/>
          </a:prstGeom>
          <a:noFill/>
          <a:ln w="0">
            <a:noFill/>
          </a:ln>
        </p:spPr>
        <p:txBody>
          <a:bodyPr lIns="0" tIns="0" rIns="0" bIns="0" anchor="t">
            <a:noAutofit/>
          </a:bodyPr>
          <a:lstStyle/>
          <a:p>
            <a:endParaRPr lang="it-IT" sz="2000" b="0" strike="noStrike" spc="-1">
              <a:latin typeface="Arial" panose="020B0604020202020204"/>
            </a:endParaRPr>
          </a:p>
        </p:txBody>
      </p:sp>
      <p:sp>
        <p:nvSpPr>
          <p:cNvPr id="194" name="CustomShape 3"/>
          <p:cNvSpPr/>
          <p:nvPr/>
        </p:nvSpPr>
        <p:spPr>
          <a:xfrm>
            <a:off x="6058080" y="7183440"/>
            <a:ext cx="4624200" cy="371160"/>
          </a:xfrm>
          <a:prstGeom prst="rect">
            <a:avLst/>
          </a:prstGeom>
          <a:noFill/>
          <a:ln w="0">
            <a:noFill/>
          </a:ln>
        </p:spPr>
        <p:style>
          <a:lnRef idx="0">
            <a:srgbClr val="FFFFFF"/>
          </a:lnRef>
          <a:fillRef idx="0">
            <a:srgbClr val="FFFFFF"/>
          </a:fillRef>
          <a:effectRef idx="0">
            <a:srgbClr val="FFFFFF"/>
          </a:effectRef>
          <a:fontRef idx="minor"/>
        </p:style>
        <p:txBody>
          <a:bodyPr lIns="90000" tIns="45000" rIns="90000" bIns="45000" anchor="b">
            <a:noAutofit/>
          </a:bodyPr>
          <a:lstStyle/>
          <a:p>
            <a:pPr algn="r">
              <a:lnSpc>
                <a:spcPct val="100000"/>
              </a:lnSpc>
              <a:buNone/>
            </a:pPr>
            <a:fld id="{7F765F9E-3E7F-4043-995B-DBC5219AEE95}" type="slidenum">
              <a:rPr lang="it-IT" sz="1200" b="0" strike="noStrike" spc="-1">
                <a:solidFill>
                  <a:srgbClr val="000000"/>
                </a:solidFill>
                <a:latin typeface="Times New Roman" panose="02020603050405020304"/>
                <a:ea typeface="+mn-ea"/>
              </a:rPr>
              <a:t>6</a:t>
            </a:fld>
            <a:endParaRPr lang="it-IT" sz="1200" b="0" strike="noStrike" spc="-1">
              <a:latin typeface="Arial" panose="020B0604020202020204"/>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PlaceHolder 1"/>
          <p:cNvSpPr>
            <a:spLocks noGrp="1" noRot="1" noChangeAspect="1"/>
          </p:cNvSpPr>
          <p:nvPr>
            <p:ph type="sldImg"/>
          </p:nvPr>
        </p:nvSpPr>
        <p:spPr>
          <a:xfrm>
            <a:off x="3082925" y="946150"/>
            <a:ext cx="4519613" cy="2543175"/>
          </a:xfrm>
          <a:prstGeom prst="rect">
            <a:avLst/>
          </a:prstGeom>
          <a:ln w="0">
            <a:noFill/>
          </a:ln>
        </p:spPr>
      </p:sp>
      <p:sp>
        <p:nvSpPr>
          <p:cNvPr id="193" name="PlaceHolder 2"/>
          <p:cNvSpPr>
            <a:spLocks noGrp="1"/>
          </p:cNvSpPr>
          <p:nvPr>
            <p:ph type="body"/>
          </p:nvPr>
        </p:nvSpPr>
        <p:spPr>
          <a:xfrm>
            <a:off x="1069920" y="3639960"/>
            <a:ext cx="8545320" cy="2970000"/>
          </a:xfrm>
          <a:prstGeom prst="rect">
            <a:avLst/>
          </a:prstGeom>
          <a:noFill/>
          <a:ln w="0">
            <a:noFill/>
          </a:ln>
        </p:spPr>
        <p:txBody>
          <a:bodyPr lIns="0" tIns="0" rIns="0" bIns="0" anchor="t">
            <a:noAutofit/>
          </a:bodyPr>
          <a:lstStyle/>
          <a:p>
            <a:endParaRPr lang="it-IT" sz="2000" b="0" strike="noStrike" spc="-1">
              <a:latin typeface="Arial" panose="020B0604020202020204"/>
            </a:endParaRPr>
          </a:p>
        </p:txBody>
      </p:sp>
      <p:sp>
        <p:nvSpPr>
          <p:cNvPr id="194" name="CustomShape 3"/>
          <p:cNvSpPr/>
          <p:nvPr/>
        </p:nvSpPr>
        <p:spPr>
          <a:xfrm>
            <a:off x="6058080" y="7183440"/>
            <a:ext cx="4624200" cy="371160"/>
          </a:xfrm>
          <a:prstGeom prst="rect">
            <a:avLst/>
          </a:prstGeom>
          <a:noFill/>
          <a:ln w="0">
            <a:noFill/>
          </a:ln>
        </p:spPr>
        <p:style>
          <a:lnRef idx="0">
            <a:srgbClr val="FFFFFF"/>
          </a:lnRef>
          <a:fillRef idx="0">
            <a:srgbClr val="FFFFFF"/>
          </a:fillRef>
          <a:effectRef idx="0">
            <a:srgbClr val="FFFFFF"/>
          </a:effectRef>
          <a:fontRef idx="minor"/>
        </p:style>
        <p:txBody>
          <a:bodyPr lIns="90000" tIns="45000" rIns="90000" bIns="45000" anchor="b">
            <a:noAutofit/>
          </a:bodyPr>
          <a:lstStyle/>
          <a:p>
            <a:pPr algn="r">
              <a:lnSpc>
                <a:spcPct val="100000"/>
              </a:lnSpc>
              <a:buNone/>
            </a:pPr>
            <a:fld id="{7F765F9E-3E7F-4043-995B-DBC5219AEE95}" type="slidenum">
              <a:rPr lang="it-IT" sz="1200" b="0" strike="noStrike" spc="-1">
                <a:solidFill>
                  <a:srgbClr val="000000"/>
                </a:solidFill>
                <a:latin typeface="Times New Roman" panose="02020603050405020304"/>
                <a:ea typeface="+mn-ea"/>
              </a:rPr>
              <a:t>7</a:t>
            </a:fld>
            <a:endParaRPr lang="it-IT" sz="1200" b="0" strike="noStrike" spc="-1">
              <a:latin typeface="Arial" panose="020B0604020202020204"/>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079750" y="946150"/>
            <a:ext cx="4533900" cy="2551113"/>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CC4E800-A4FE-47A8-B60B-03E3A86A9FFD}" type="slidenum">
              <a:rPr lang="it-IT" smtClean="0"/>
              <a:pPr/>
              <a:t>8</a:t>
            </a:fld>
            <a:endParaRPr lang="it-IT"/>
          </a:p>
        </p:txBody>
      </p:sp>
    </p:spTree>
    <p:extLst>
      <p:ext uri="{BB962C8B-B14F-4D97-AF65-F5344CB8AC3E}">
        <p14:creationId xmlns:p14="http://schemas.microsoft.com/office/powerpoint/2010/main" val="39183082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079750" y="946150"/>
            <a:ext cx="4533900" cy="2551113"/>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CC4E800-A4FE-47A8-B60B-03E3A86A9FFD}" type="slidenum">
              <a:rPr lang="it-IT" smtClean="0"/>
              <a:pPr/>
              <a:t>9</a:t>
            </a:fld>
            <a:endParaRPr lang="it-IT"/>
          </a:p>
        </p:txBody>
      </p:sp>
    </p:spTree>
    <p:extLst>
      <p:ext uri="{BB962C8B-B14F-4D97-AF65-F5344CB8AC3E}">
        <p14:creationId xmlns:p14="http://schemas.microsoft.com/office/powerpoint/2010/main" val="2104623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680567" y="1237717"/>
            <a:ext cx="10083404" cy="2632992"/>
          </a:xfrm>
        </p:spPr>
        <p:txBody>
          <a:bodyPr anchor="b"/>
          <a:lstStyle>
            <a:lvl1pPr algn="ctr">
              <a:defRPr sz="6615"/>
            </a:lvl1pPr>
          </a:lstStyle>
          <a:p>
            <a:r>
              <a:rPr lang="it-IT"/>
              <a:t>Fare clic per modificare lo stile del titolo dello schema</a:t>
            </a:r>
            <a:endParaRPr lang="en-US" dirty="0"/>
          </a:p>
        </p:txBody>
      </p:sp>
      <p:sp>
        <p:nvSpPr>
          <p:cNvPr id="3" name="Subtitle 2"/>
          <p:cNvSpPr>
            <a:spLocks noGrp="1"/>
          </p:cNvSpPr>
          <p:nvPr>
            <p:ph type="subTitle" idx="1" hasCustomPrompt="1"/>
          </p:nvPr>
        </p:nvSpPr>
        <p:spPr>
          <a:xfrm>
            <a:off x="1680567" y="3972247"/>
            <a:ext cx="10083404" cy="1825938"/>
          </a:xfrm>
        </p:spPr>
        <p:txBody>
          <a:bodyPr/>
          <a:lstStyle>
            <a:lvl1pPr marL="0" indent="0" algn="ctr">
              <a:buNone/>
              <a:defRPr sz="2645"/>
            </a:lvl1pPr>
            <a:lvl2pPr marL="504190" indent="0" algn="ctr">
              <a:buNone/>
              <a:defRPr sz="2205"/>
            </a:lvl2pPr>
            <a:lvl3pPr marL="1008380" indent="0" algn="ctr">
              <a:buNone/>
              <a:defRPr sz="1985"/>
            </a:lvl3pPr>
            <a:lvl4pPr marL="1512570" indent="0" algn="ctr">
              <a:buNone/>
              <a:defRPr sz="1765"/>
            </a:lvl4pPr>
            <a:lvl5pPr marL="2016760" indent="0" algn="ctr">
              <a:buNone/>
              <a:defRPr sz="1765"/>
            </a:lvl5pPr>
            <a:lvl6pPr marL="2520950" indent="0" algn="ctr">
              <a:buNone/>
              <a:defRPr sz="1765"/>
            </a:lvl6pPr>
            <a:lvl7pPr marL="3025140" indent="0" algn="ctr">
              <a:buNone/>
              <a:defRPr sz="1765"/>
            </a:lvl7pPr>
            <a:lvl8pPr marL="3529330" indent="0" algn="ctr">
              <a:buNone/>
              <a:defRPr sz="1765"/>
            </a:lvl8pPr>
            <a:lvl9pPr marL="4033520" indent="0" algn="ctr">
              <a:buNone/>
              <a:defRPr sz="1765"/>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3/19/2023</a:t>
            </a:fld>
            <a:endParaRPr lang="en-US"/>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6F15528-21DE-4FAA-801E-634DDDAF4B2B}"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hasCustomPrompt="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3/19/2023</a:t>
            </a:fld>
            <a:endParaRPr lang="en-US"/>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6F15528-21DE-4FAA-801E-634DDDAF4B2B}"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9621247" y="402652"/>
            <a:ext cx="2898979" cy="6409166"/>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hasCustomPrompt="1"/>
          </p:nvPr>
        </p:nvSpPr>
        <p:spPr>
          <a:xfrm>
            <a:off x="924312" y="402652"/>
            <a:ext cx="8528879" cy="6409166"/>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3/19/2023</a:t>
            </a:fld>
            <a:endParaRPr lang="en-US"/>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6F15528-21DE-4FAA-801E-634DDDAF4B2B}" type="slidenum">
              <a:rPr lang="it-IT" smtClean="0"/>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3/19/2023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it-IT"/>
              <a:t>Fare clic per modificare lo stile del titolo dello schema</a:t>
            </a:r>
            <a:endParaRPr lang="en-US" dirty="0"/>
          </a:p>
        </p:txBody>
      </p:sp>
      <p:sp>
        <p:nvSpPr>
          <p:cNvPr id="3" name="Content Placeholder 2"/>
          <p:cNvSpPr>
            <a:spLocks noGrp="1"/>
          </p:cNvSpPr>
          <p:nvPr>
            <p:ph idx="1" hasCustomPrompt="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3/19/2023</a:t>
            </a:fld>
            <a:endParaRPr lang="en-US"/>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6F15528-21DE-4FAA-801E-634DDDAF4B2B}"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7310" y="1885462"/>
            <a:ext cx="11595914" cy="3145935"/>
          </a:xfrm>
        </p:spPr>
        <p:txBody>
          <a:bodyPr anchor="b"/>
          <a:lstStyle>
            <a:lvl1pPr>
              <a:defRPr sz="6615"/>
            </a:lvl1pPr>
          </a:lstStyle>
          <a:p>
            <a:r>
              <a:rPr lang="it-IT"/>
              <a:t>Fare clic per modificare lo stile del titolo dello schema</a:t>
            </a:r>
            <a:endParaRPr lang="en-US" dirty="0"/>
          </a:p>
        </p:txBody>
      </p:sp>
      <p:sp>
        <p:nvSpPr>
          <p:cNvPr id="3" name="Text Placeholder 2"/>
          <p:cNvSpPr>
            <a:spLocks noGrp="1"/>
          </p:cNvSpPr>
          <p:nvPr>
            <p:ph type="body" idx="1" hasCustomPrompt="1"/>
          </p:nvPr>
        </p:nvSpPr>
        <p:spPr>
          <a:xfrm>
            <a:off x="917310" y="5061158"/>
            <a:ext cx="11595914" cy="1654373"/>
          </a:xfrm>
        </p:spPr>
        <p:txBody>
          <a:bodyPr/>
          <a:lstStyle>
            <a:lvl1pPr marL="0" indent="0">
              <a:buNone/>
              <a:defRPr sz="2645">
                <a:solidFill>
                  <a:schemeClr val="tx1">
                    <a:tint val="75000"/>
                  </a:schemeClr>
                </a:solidFill>
              </a:defRPr>
            </a:lvl1pPr>
            <a:lvl2pPr marL="504190" indent="0">
              <a:buNone/>
              <a:defRPr sz="2205">
                <a:solidFill>
                  <a:schemeClr val="tx1">
                    <a:tint val="75000"/>
                  </a:schemeClr>
                </a:solidFill>
              </a:defRPr>
            </a:lvl2pPr>
            <a:lvl3pPr marL="1008380" indent="0">
              <a:buNone/>
              <a:defRPr sz="1985">
                <a:solidFill>
                  <a:schemeClr val="tx1">
                    <a:tint val="75000"/>
                  </a:schemeClr>
                </a:solidFill>
              </a:defRPr>
            </a:lvl3pPr>
            <a:lvl4pPr marL="1512570" indent="0">
              <a:buNone/>
              <a:defRPr sz="1765">
                <a:solidFill>
                  <a:schemeClr val="tx1">
                    <a:tint val="75000"/>
                  </a:schemeClr>
                </a:solidFill>
              </a:defRPr>
            </a:lvl4pPr>
            <a:lvl5pPr marL="2016760" indent="0">
              <a:buNone/>
              <a:defRPr sz="1765">
                <a:solidFill>
                  <a:schemeClr val="tx1">
                    <a:tint val="75000"/>
                  </a:schemeClr>
                </a:solidFill>
              </a:defRPr>
            </a:lvl5pPr>
            <a:lvl6pPr marL="2520950" indent="0">
              <a:buNone/>
              <a:defRPr sz="1765">
                <a:solidFill>
                  <a:schemeClr val="tx1">
                    <a:tint val="75000"/>
                  </a:schemeClr>
                </a:solidFill>
              </a:defRPr>
            </a:lvl6pPr>
            <a:lvl7pPr marL="3025140" indent="0">
              <a:buNone/>
              <a:defRPr sz="1765">
                <a:solidFill>
                  <a:schemeClr val="tx1">
                    <a:tint val="75000"/>
                  </a:schemeClr>
                </a:solidFill>
              </a:defRPr>
            </a:lvl7pPr>
            <a:lvl8pPr marL="3529330" indent="0">
              <a:buNone/>
              <a:defRPr sz="1765">
                <a:solidFill>
                  <a:schemeClr val="tx1">
                    <a:tint val="75000"/>
                  </a:schemeClr>
                </a:solidFill>
              </a:defRPr>
            </a:lvl8pPr>
            <a:lvl9pPr marL="4033520" indent="0">
              <a:buNone/>
              <a:defRPr sz="1765">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D8BD707-D9CF-40AE-B4C6-C98DA3205C09}" type="datetimeFigureOut">
              <a:rPr lang="en-US" smtClean="0"/>
              <a:t>3/19/2023</a:t>
            </a:fld>
            <a:endParaRPr lang="en-US"/>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6F15528-21DE-4FAA-801E-634DDDAF4B2B}"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hasCustomPrompt="1"/>
          </p:nvPr>
        </p:nvSpPr>
        <p:spPr>
          <a:xfrm>
            <a:off x="924312" y="2013259"/>
            <a:ext cx="5713929" cy="479855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hasCustomPrompt="1"/>
          </p:nvPr>
        </p:nvSpPr>
        <p:spPr>
          <a:xfrm>
            <a:off x="6806297" y="2013259"/>
            <a:ext cx="5713929" cy="479855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3/19/2023</a:t>
            </a:fld>
            <a:endParaRPr lang="en-US"/>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6F15528-21DE-4FAA-801E-634DDDAF4B2B}"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26063" y="402652"/>
            <a:ext cx="11595914" cy="1461801"/>
          </a:xfrm>
        </p:spPr>
        <p:txBody>
          <a:bodyPr/>
          <a:lstStyle/>
          <a:p>
            <a:r>
              <a:rPr lang="it-IT"/>
              <a:t>Fare clic per modificare lo stile del titolo dello schema</a:t>
            </a:r>
            <a:endParaRPr lang="en-US" dirty="0"/>
          </a:p>
        </p:txBody>
      </p:sp>
      <p:sp>
        <p:nvSpPr>
          <p:cNvPr id="3" name="Text Placeholder 2"/>
          <p:cNvSpPr>
            <a:spLocks noGrp="1"/>
          </p:cNvSpPr>
          <p:nvPr>
            <p:ph type="body" idx="1" hasCustomPrompt="1"/>
          </p:nvPr>
        </p:nvSpPr>
        <p:spPr>
          <a:xfrm>
            <a:off x="926064" y="1853949"/>
            <a:ext cx="5687669" cy="908592"/>
          </a:xfrm>
        </p:spPr>
        <p:txBody>
          <a:bodyPr anchor="b"/>
          <a:lstStyle>
            <a:lvl1pPr marL="0" indent="0">
              <a:buNone/>
              <a:defRPr sz="2645" b="1"/>
            </a:lvl1pPr>
            <a:lvl2pPr marL="504190" indent="0">
              <a:buNone/>
              <a:defRPr sz="2205" b="1"/>
            </a:lvl2pPr>
            <a:lvl3pPr marL="1008380" indent="0">
              <a:buNone/>
              <a:defRPr sz="1985" b="1"/>
            </a:lvl3pPr>
            <a:lvl4pPr marL="1512570" indent="0">
              <a:buNone/>
              <a:defRPr sz="1765" b="1"/>
            </a:lvl4pPr>
            <a:lvl5pPr marL="2016760" indent="0">
              <a:buNone/>
              <a:defRPr sz="1765" b="1"/>
            </a:lvl5pPr>
            <a:lvl6pPr marL="2520950" indent="0">
              <a:buNone/>
              <a:defRPr sz="1765" b="1"/>
            </a:lvl6pPr>
            <a:lvl7pPr marL="3025140" indent="0">
              <a:buNone/>
              <a:defRPr sz="1765" b="1"/>
            </a:lvl7pPr>
            <a:lvl8pPr marL="3529330" indent="0">
              <a:buNone/>
              <a:defRPr sz="1765" b="1"/>
            </a:lvl8pPr>
            <a:lvl9pPr marL="4033520" indent="0">
              <a:buNone/>
              <a:defRPr sz="1765" b="1"/>
            </a:lvl9pPr>
          </a:lstStyle>
          <a:p>
            <a:pPr lvl="0"/>
            <a:r>
              <a:rPr lang="it-IT"/>
              <a:t>Fare clic per modificare gli stili del testo dello schema</a:t>
            </a:r>
          </a:p>
        </p:txBody>
      </p:sp>
      <p:sp>
        <p:nvSpPr>
          <p:cNvPr id="4" name="Content Placeholder 3"/>
          <p:cNvSpPr>
            <a:spLocks noGrp="1"/>
          </p:cNvSpPr>
          <p:nvPr>
            <p:ph sz="half" idx="2" hasCustomPrompt="1"/>
          </p:nvPr>
        </p:nvSpPr>
        <p:spPr>
          <a:xfrm>
            <a:off x="926064" y="2762541"/>
            <a:ext cx="5687669" cy="406328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hasCustomPrompt="1"/>
          </p:nvPr>
        </p:nvSpPr>
        <p:spPr>
          <a:xfrm>
            <a:off x="6806297" y="1853949"/>
            <a:ext cx="5715680" cy="908592"/>
          </a:xfrm>
        </p:spPr>
        <p:txBody>
          <a:bodyPr anchor="b"/>
          <a:lstStyle>
            <a:lvl1pPr marL="0" indent="0">
              <a:buNone/>
              <a:defRPr sz="2645" b="1"/>
            </a:lvl1pPr>
            <a:lvl2pPr marL="504190" indent="0">
              <a:buNone/>
              <a:defRPr sz="2205" b="1"/>
            </a:lvl2pPr>
            <a:lvl3pPr marL="1008380" indent="0">
              <a:buNone/>
              <a:defRPr sz="1985" b="1"/>
            </a:lvl3pPr>
            <a:lvl4pPr marL="1512570" indent="0">
              <a:buNone/>
              <a:defRPr sz="1765" b="1"/>
            </a:lvl4pPr>
            <a:lvl5pPr marL="2016760" indent="0">
              <a:buNone/>
              <a:defRPr sz="1765" b="1"/>
            </a:lvl5pPr>
            <a:lvl6pPr marL="2520950" indent="0">
              <a:buNone/>
              <a:defRPr sz="1765" b="1"/>
            </a:lvl6pPr>
            <a:lvl7pPr marL="3025140" indent="0">
              <a:buNone/>
              <a:defRPr sz="1765" b="1"/>
            </a:lvl7pPr>
            <a:lvl8pPr marL="3529330" indent="0">
              <a:buNone/>
              <a:defRPr sz="1765" b="1"/>
            </a:lvl8pPr>
            <a:lvl9pPr marL="4033520" indent="0">
              <a:buNone/>
              <a:defRPr sz="1765" b="1"/>
            </a:lvl9pPr>
          </a:lstStyle>
          <a:p>
            <a:pPr lvl="0"/>
            <a:r>
              <a:rPr lang="it-IT"/>
              <a:t>Fare clic per modificare gli stili del testo dello schema</a:t>
            </a:r>
          </a:p>
        </p:txBody>
      </p:sp>
      <p:sp>
        <p:nvSpPr>
          <p:cNvPr id="6" name="Content Placeholder 5"/>
          <p:cNvSpPr>
            <a:spLocks noGrp="1"/>
          </p:cNvSpPr>
          <p:nvPr>
            <p:ph sz="quarter" idx="4" hasCustomPrompt="1"/>
          </p:nvPr>
        </p:nvSpPr>
        <p:spPr>
          <a:xfrm>
            <a:off x="6806297" y="2762541"/>
            <a:ext cx="5715680" cy="406328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3/19/2023</a:t>
            </a:fld>
            <a:endParaRPr lang="en-US"/>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6F15528-21DE-4FAA-801E-634DDDAF4B2B}"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3/19/2023</a:t>
            </a:fld>
            <a:endParaRPr lang="en-US"/>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6F15528-21DE-4FAA-801E-634DDDAF4B2B}"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3/19/2023</a:t>
            </a:fld>
            <a:endParaRPr lang="en-US"/>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6F15528-21DE-4FAA-801E-634DDDAF4B2B}"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26064" y="504190"/>
            <a:ext cx="4336213" cy="1764665"/>
          </a:xfrm>
        </p:spPr>
        <p:txBody>
          <a:bodyPr anchor="b"/>
          <a:lstStyle>
            <a:lvl1pPr>
              <a:defRPr sz="3530"/>
            </a:lvl1pPr>
          </a:lstStyle>
          <a:p>
            <a:r>
              <a:rPr lang="it-IT"/>
              <a:t>Fare clic per modificare lo stile del titolo dello schema</a:t>
            </a:r>
            <a:endParaRPr lang="en-US" dirty="0"/>
          </a:p>
        </p:txBody>
      </p:sp>
      <p:sp>
        <p:nvSpPr>
          <p:cNvPr id="3" name="Content Placeholder 2"/>
          <p:cNvSpPr>
            <a:spLocks noGrp="1"/>
          </p:cNvSpPr>
          <p:nvPr>
            <p:ph idx="1" hasCustomPrompt="1"/>
          </p:nvPr>
        </p:nvSpPr>
        <p:spPr>
          <a:xfrm>
            <a:off x="5715680" y="1088911"/>
            <a:ext cx="6806297" cy="5374525"/>
          </a:xfrm>
        </p:spPr>
        <p:txBody>
          <a:bodyPr/>
          <a:lstStyle>
            <a:lvl1pPr>
              <a:defRPr sz="3530"/>
            </a:lvl1pPr>
            <a:lvl2pPr>
              <a:defRPr sz="3090"/>
            </a:lvl2pPr>
            <a:lvl3pPr>
              <a:defRPr sz="2645"/>
            </a:lvl3pPr>
            <a:lvl4pPr>
              <a:defRPr sz="2205"/>
            </a:lvl4pPr>
            <a:lvl5pPr>
              <a:defRPr sz="2205"/>
            </a:lvl5pPr>
            <a:lvl6pPr>
              <a:defRPr sz="2205"/>
            </a:lvl6pPr>
            <a:lvl7pPr>
              <a:defRPr sz="2205"/>
            </a:lvl7pPr>
            <a:lvl8pPr>
              <a:defRPr sz="2205"/>
            </a:lvl8pPr>
            <a:lvl9pPr>
              <a:defRPr sz="2205"/>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hasCustomPrompt="1"/>
          </p:nvPr>
        </p:nvSpPr>
        <p:spPr>
          <a:xfrm>
            <a:off x="926064" y="2268855"/>
            <a:ext cx="4336213" cy="4203335"/>
          </a:xfrm>
        </p:spPr>
        <p:txBody>
          <a:bodyPr/>
          <a:lstStyle>
            <a:lvl1pPr marL="0" indent="0">
              <a:buNone/>
              <a:defRPr sz="1765"/>
            </a:lvl1pPr>
            <a:lvl2pPr marL="504190" indent="0">
              <a:buNone/>
              <a:defRPr sz="1545"/>
            </a:lvl2pPr>
            <a:lvl3pPr marL="1008380" indent="0">
              <a:buNone/>
              <a:defRPr sz="1325"/>
            </a:lvl3pPr>
            <a:lvl4pPr marL="1512570" indent="0">
              <a:buNone/>
              <a:defRPr sz="1105"/>
            </a:lvl4pPr>
            <a:lvl5pPr marL="2016760" indent="0">
              <a:buNone/>
              <a:defRPr sz="1105"/>
            </a:lvl5pPr>
            <a:lvl6pPr marL="2520950" indent="0">
              <a:buNone/>
              <a:defRPr sz="1105"/>
            </a:lvl6pPr>
            <a:lvl7pPr marL="3025140" indent="0">
              <a:buNone/>
              <a:defRPr sz="1105"/>
            </a:lvl7pPr>
            <a:lvl8pPr marL="3529330" indent="0">
              <a:buNone/>
              <a:defRPr sz="1105"/>
            </a:lvl8pPr>
            <a:lvl9pPr marL="4033520" indent="0">
              <a:buNone/>
              <a:defRPr sz="1105"/>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1D8BD707-D9CF-40AE-B4C6-C98DA3205C09}" type="datetimeFigureOut">
              <a:rPr lang="en-US" smtClean="0"/>
              <a:t>3/19/2023</a:t>
            </a:fld>
            <a:endParaRPr lang="en-US"/>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6F15528-21DE-4FAA-801E-634DDDAF4B2B}"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26064" y="504190"/>
            <a:ext cx="4336213" cy="1764665"/>
          </a:xfrm>
        </p:spPr>
        <p:txBody>
          <a:bodyPr anchor="b"/>
          <a:lstStyle>
            <a:lvl1pPr>
              <a:defRPr sz="3530"/>
            </a:lvl1pPr>
          </a:lstStyle>
          <a:p>
            <a:r>
              <a:rPr lang="it-IT"/>
              <a:t>Fare clic per modificare lo stile del titolo dello schema</a:t>
            </a:r>
            <a:endParaRPr lang="en-US" dirty="0"/>
          </a:p>
        </p:txBody>
      </p:sp>
      <p:sp>
        <p:nvSpPr>
          <p:cNvPr id="3" name="Picture Placeholder 2"/>
          <p:cNvSpPr>
            <a:spLocks noGrp="1" noChangeAspect="1"/>
          </p:cNvSpPr>
          <p:nvPr>
            <p:ph type="pic" idx="1" hasCustomPrompt="1"/>
          </p:nvPr>
        </p:nvSpPr>
        <p:spPr>
          <a:xfrm>
            <a:off x="5715680" y="1088911"/>
            <a:ext cx="6806297" cy="5374525"/>
          </a:xfrm>
        </p:spPr>
        <p:txBody>
          <a:bodyPr anchor="t"/>
          <a:lstStyle>
            <a:lvl1pPr marL="0" indent="0">
              <a:buNone/>
              <a:defRPr sz="3530"/>
            </a:lvl1pPr>
            <a:lvl2pPr marL="504190" indent="0">
              <a:buNone/>
              <a:defRPr sz="3090"/>
            </a:lvl2pPr>
            <a:lvl3pPr marL="1008380" indent="0">
              <a:buNone/>
              <a:defRPr sz="2645"/>
            </a:lvl3pPr>
            <a:lvl4pPr marL="1512570" indent="0">
              <a:buNone/>
              <a:defRPr sz="2205"/>
            </a:lvl4pPr>
            <a:lvl5pPr marL="2016760" indent="0">
              <a:buNone/>
              <a:defRPr sz="2205"/>
            </a:lvl5pPr>
            <a:lvl6pPr marL="2520950" indent="0">
              <a:buNone/>
              <a:defRPr sz="2205"/>
            </a:lvl6pPr>
            <a:lvl7pPr marL="3025140" indent="0">
              <a:buNone/>
              <a:defRPr sz="2205"/>
            </a:lvl7pPr>
            <a:lvl8pPr marL="3529330" indent="0">
              <a:buNone/>
              <a:defRPr sz="2205"/>
            </a:lvl8pPr>
            <a:lvl9pPr marL="4033520" indent="0">
              <a:buNone/>
              <a:defRPr sz="2205"/>
            </a:lvl9pPr>
          </a:lstStyle>
          <a:p>
            <a:r>
              <a:rPr lang="it-IT"/>
              <a:t>Fare clic sull'icona per inserire un'immagine</a:t>
            </a:r>
            <a:endParaRPr lang="en-US" dirty="0"/>
          </a:p>
        </p:txBody>
      </p:sp>
      <p:sp>
        <p:nvSpPr>
          <p:cNvPr id="4" name="Text Placeholder 3"/>
          <p:cNvSpPr>
            <a:spLocks noGrp="1"/>
          </p:cNvSpPr>
          <p:nvPr>
            <p:ph type="body" sz="half" idx="2" hasCustomPrompt="1"/>
          </p:nvPr>
        </p:nvSpPr>
        <p:spPr>
          <a:xfrm>
            <a:off x="926064" y="2268855"/>
            <a:ext cx="4336213" cy="4203335"/>
          </a:xfrm>
        </p:spPr>
        <p:txBody>
          <a:bodyPr/>
          <a:lstStyle>
            <a:lvl1pPr marL="0" indent="0">
              <a:buNone/>
              <a:defRPr sz="1765"/>
            </a:lvl1pPr>
            <a:lvl2pPr marL="504190" indent="0">
              <a:buNone/>
              <a:defRPr sz="1545"/>
            </a:lvl2pPr>
            <a:lvl3pPr marL="1008380" indent="0">
              <a:buNone/>
              <a:defRPr sz="1325"/>
            </a:lvl3pPr>
            <a:lvl4pPr marL="1512570" indent="0">
              <a:buNone/>
              <a:defRPr sz="1105"/>
            </a:lvl4pPr>
            <a:lvl5pPr marL="2016760" indent="0">
              <a:buNone/>
              <a:defRPr sz="1105"/>
            </a:lvl5pPr>
            <a:lvl6pPr marL="2520950" indent="0">
              <a:buNone/>
              <a:defRPr sz="1105"/>
            </a:lvl6pPr>
            <a:lvl7pPr marL="3025140" indent="0">
              <a:buNone/>
              <a:defRPr sz="1105"/>
            </a:lvl7pPr>
            <a:lvl8pPr marL="3529330" indent="0">
              <a:buNone/>
              <a:defRPr sz="1105"/>
            </a:lvl8pPr>
            <a:lvl9pPr marL="4033520" indent="0">
              <a:buNone/>
              <a:defRPr sz="1105"/>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1D8BD707-D9CF-40AE-B4C6-C98DA3205C09}" type="datetimeFigureOut">
              <a:rPr lang="en-US" smtClean="0"/>
              <a:t>3/19/2023</a:t>
            </a:fld>
            <a:endParaRPr lang="en-US"/>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6F15528-21DE-4FAA-801E-634DDDAF4B2B}"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24312" y="402652"/>
            <a:ext cx="11595914" cy="1461801"/>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24312" y="2013259"/>
            <a:ext cx="11595914" cy="4798559"/>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924312" y="7009642"/>
            <a:ext cx="3025021" cy="402652"/>
          </a:xfrm>
          <a:prstGeom prst="rect">
            <a:avLst/>
          </a:prstGeom>
        </p:spPr>
        <p:txBody>
          <a:bodyPr vert="horz" lIns="91440" tIns="45720" rIns="91440" bIns="45720" rtlCol="0" anchor="ctr"/>
          <a:lstStyle>
            <a:lvl1pPr algn="l">
              <a:defRPr sz="1325">
                <a:solidFill>
                  <a:schemeClr val="tx1">
                    <a:tint val="75000"/>
                  </a:schemeClr>
                </a:solidFill>
              </a:defRPr>
            </a:lvl1pPr>
          </a:lstStyle>
          <a:p>
            <a:fld id="{1D8BD707-D9CF-40AE-B4C6-C98DA3205C09}" type="datetimeFigureOut">
              <a:rPr lang="en-US" smtClean="0"/>
              <a:t>3/19/2023</a:t>
            </a:fld>
            <a:endParaRPr lang="en-US"/>
          </a:p>
        </p:txBody>
      </p:sp>
      <p:sp>
        <p:nvSpPr>
          <p:cNvPr id="5" name="Footer Placeholder 4"/>
          <p:cNvSpPr>
            <a:spLocks noGrp="1"/>
          </p:cNvSpPr>
          <p:nvPr>
            <p:ph type="ftr" sz="quarter" idx="3"/>
          </p:nvPr>
        </p:nvSpPr>
        <p:spPr>
          <a:xfrm>
            <a:off x="4453503" y="7009642"/>
            <a:ext cx="4537532" cy="402652"/>
          </a:xfrm>
          <a:prstGeom prst="rect">
            <a:avLst/>
          </a:prstGeom>
        </p:spPr>
        <p:txBody>
          <a:bodyPr vert="horz" lIns="91440" tIns="45720" rIns="91440" bIns="45720" rtlCol="0" anchor="ctr"/>
          <a:lstStyle>
            <a:lvl1pPr algn="ctr">
              <a:defRPr sz="1325">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9495205" y="7009642"/>
            <a:ext cx="3025021" cy="402652"/>
          </a:xfrm>
          <a:prstGeom prst="rect">
            <a:avLst/>
          </a:prstGeom>
        </p:spPr>
        <p:txBody>
          <a:bodyPr vert="horz" lIns="91440" tIns="45720" rIns="91440" bIns="45720" rtlCol="0" anchor="ctr"/>
          <a:lstStyle>
            <a:lvl1pPr algn="r">
              <a:defRPr sz="1325">
                <a:solidFill>
                  <a:schemeClr val="tx1">
                    <a:tint val="75000"/>
                  </a:schemeClr>
                </a:solidFill>
              </a:defRPr>
            </a:lvl1pPr>
          </a:lstStyle>
          <a:p>
            <a:fld id="{B6F15528-21DE-4FAA-801E-634DDDAF4B2B}"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1008380"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2095" indent="-252095" algn="l" defTabSz="1008380" rtl="0" eaLnBrk="1" latinLnBrk="0" hangingPunct="1">
        <a:lnSpc>
          <a:spcPct val="90000"/>
        </a:lnSpc>
        <a:spcBef>
          <a:spcPts val="1105"/>
        </a:spcBef>
        <a:buFont typeface="Arial" panose="020B0604020202020204" pitchFamily="34" charset="0"/>
        <a:buChar char="•"/>
        <a:defRPr sz="3090" kern="1200">
          <a:solidFill>
            <a:schemeClr val="tx1"/>
          </a:solidFill>
          <a:latin typeface="+mn-lt"/>
          <a:ea typeface="+mn-ea"/>
          <a:cs typeface="+mn-cs"/>
        </a:defRPr>
      </a:lvl1pPr>
      <a:lvl2pPr marL="756285" indent="-252095" algn="l" defTabSz="1008380" rtl="0" eaLnBrk="1" latinLnBrk="0" hangingPunct="1">
        <a:lnSpc>
          <a:spcPct val="90000"/>
        </a:lnSpc>
        <a:spcBef>
          <a:spcPts val="550"/>
        </a:spcBef>
        <a:buFont typeface="Arial" panose="020B0604020202020204" pitchFamily="34" charset="0"/>
        <a:buChar char="•"/>
        <a:defRPr sz="2645" kern="1200">
          <a:solidFill>
            <a:schemeClr val="tx1"/>
          </a:solidFill>
          <a:latin typeface="+mn-lt"/>
          <a:ea typeface="+mn-ea"/>
          <a:cs typeface="+mn-cs"/>
        </a:defRPr>
      </a:lvl2pPr>
      <a:lvl3pPr marL="1260475" indent="-252095" algn="l" defTabSz="1008380" rtl="0" eaLnBrk="1" latinLnBrk="0" hangingPunct="1">
        <a:lnSpc>
          <a:spcPct val="90000"/>
        </a:lnSpc>
        <a:spcBef>
          <a:spcPts val="550"/>
        </a:spcBef>
        <a:buFont typeface="Arial" panose="020B0604020202020204" pitchFamily="34" charset="0"/>
        <a:buChar char="•"/>
        <a:defRPr sz="2205" kern="1200">
          <a:solidFill>
            <a:schemeClr val="tx1"/>
          </a:solidFill>
          <a:latin typeface="+mn-lt"/>
          <a:ea typeface="+mn-ea"/>
          <a:cs typeface="+mn-cs"/>
        </a:defRPr>
      </a:lvl3pPr>
      <a:lvl4pPr marL="1764665" indent="-252095" algn="l" defTabSz="1008380" rtl="0" eaLnBrk="1" latinLnBrk="0" hangingPunct="1">
        <a:lnSpc>
          <a:spcPct val="90000"/>
        </a:lnSpc>
        <a:spcBef>
          <a:spcPts val="550"/>
        </a:spcBef>
        <a:buFont typeface="Arial" panose="020B0604020202020204" pitchFamily="34" charset="0"/>
        <a:buChar char="•"/>
        <a:defRPr sz="1985" kern="1200">
          <a:solidFill>
            <a:schemeClr val="tx1"/>
          </a:solidFill>
          <a:latin typeface="+mn-lt"/>
          <a:ea typeface="+mn-ea"/>
          <a:cs typeface="+mn-cs"/>
        </a:defRPr>
      </a:lvl4pPr>
      <a:lvl5pPr marL="2268855" indent="-252095" algn="l" defTabSz="1008380" rtl="0" eaLnBrk="1" latinLnBrk="0" hangingPunct="1">
        <a:lnSpc>
          <a:spcPct val="90000"/>
        </a:lnSpc>
        <a:spcBef>
          <a:spcPts val="550"/>
        </a:spcBef>
        <a:buFont typeface="Arial" panose="020B0604020202020204" pitchFamily="34" charset="0"/>
        <a:buChar char="•"/>
        <a:defRPr sz="1985" kern="1200">
          <a:solidFill>
            <a:schemeClr val="tx1"/>
          </a:solidFill>
          <a:latin typeface="+mn-lt"/>
          <a:ea typeface="+mn-ea"/>
          <a:cs typeface="+mn-cs"/>
        </a:defRPr>
      </a:lvl5pPr>
      <a:lvl6pPr marL="2773045" indent="-252095" algn="l" defTabSz="1008380" rtl="0" eaLnBrk="1" latinLnBrk="0" hangingPunct="1">
        <a:lnSpc>
          <a:spcPct val="90000"/>
        </a:lnSpc>
        <a:spcBef>
          <a:spcPts val="550"/>
        </a:spcBef>
        <a:buFont typeface="Arial" panose="020B0604020202020204" pitchFamily="34" charset="0"/>
        <a:buChar char="•"/>
        <a:defRPr sz="1985" kern="1200">
          <a:solidFill>
            <a:schemeClr val="tx1"/>
          </a:solidFill>
          <a:latin typeface="+mn-lt"/>
          <a:ea typeface="+mn-ea"/>
          <a:cs typeface="+mn-cs"/>
        </a:defRPr>
      </a:lvl6pPr>
      <a:lvl7pPr marL="3277235" indent="-252095" algn="l" defTabSz="1008380" rtl="0" eaLnBrk="1" latinLnBrk="0" hangingPunct="1">
        <a:lnSpc>
          <a:spcPct val="90000"/>
        </a:lnSpc>
        <a:spcBef>
          <a:spcPts val="550"/>
        </a:spcBef>
        <a:buFont typeface="Arial" panose="020B0604020202020204" pitchFamily="34" charset="0"/>
        <a:buChar char="•"/>
        <a:defRPr sz="1985" kern="1200">
          <a:solidFill>
            <a:schemeClr val="tx1"/>
          </a:solidFill>
          <a:latin typeface="+mn-lt"/>
          <a:ea typeface="+mn-ea"/>
          <a:cs typeface="+mn-cs"/>
        </a:defRPr>
      </a:lvl7pPr>
      <a:lvl8pPr marL="3781425" indent="-252095" algn="l" defTabSz="1008380" rtl="0" eaLnBrk="1" latinLnBrk="0" hangingPunct="1">
        <a:lnSpc>
          <a:spcPct val="90000"/>
        </a:lnSpc>
        <a:spcBef>
          <a:spcPts val="550"/>
        </a:spcBef>
        <a:buFont typeface="Arial" panose="020B0604020202020204" pitchFamily="34" charset="0"/>
        <a:buChar char="•"/>
        <a:defRPr sz="1985" kern="1200">
          <a:solidFill>
            <a:schemeClr val="tx1"/>
          </a:solidFill>
          <a:latin typeface="+mn-lt"/>
          <a:ea typeface="+mn-ea"/>
          <a:cs typeface="+mn-cs"/>
        </a:defRPr>
      </a:lvl8pPr>
      <a:lvl9pPr marL="4285615" indent="-252095" algn="l" defTabSz="1008380" rtl="0" eaLnBrk="1" latinLnBrk="0" hangingPunct="1">
        <a:lnSpc>
          <a:spcPct val="90000"/>
        </a:lnSpc>
        <a:spcBef>
          <a:spcPts val="550"/>
        </a:spcBef>
        <a:buFont typeface="Arial" panose="020B0604020202020204" pitchFamily="34" charset="0"/>
        <a:buChar char="•"/>
        <a:defRPr sz="1985" kern="1200">
          <a:solidFill>
            <a:schemeClr val="tx1"/>
          </a:solidFill>
          <a:latin typeface="+mn-lt"/>
          <a:ea typeface="+mn-ea"/>
          <a:cs typeface="+mn-cs"/>
        </a:defRPr>
      </a:lvl9pPr>
    </p:bodyStyle>
    <p:otherStyle>
      <a:defPPr>
        <a:defRPr lang="en-US"/>
      </a:defPPr>
      <a:lvl1pPr marL="0" algn="l" defTabSz="1008380" rtl="0" eaLnBrk="1" latinLnBrk="0" hangingPunct="1">
        <a:defRPr sz="1985" kern="1200">
          <a:solidFill>
            <a:schemeClr val="tx1"/>
          </a:solidFill>
          <a:latin typeface="+mn-lt"/>
          <a:ea typeface="+mn-ea"/>
          <a:cs typeface="+mn-cs"/>
        </a:defRPr>
      </a:lvl1pPr>
      <a:lvl2pPr marL="504190" algn="l" defTabSz="1008380" rtl="0" eaLnBrk="1" latinLnBrk="0" hangingPunct="1">
        <a:defRPr sz="1985" kern="1200">
          <a:solidFill>
            <a:schemeClr val="tx1"/>
          </a:solidFill>
          <a:latin typeface="+mn-lt"/>
          <a:ea typeface="+mn-ea"/>
          <a:cs typeface="+mn-cs"/>
        </a:defRPr>
      </a:lvl2pPr>
      <a:lvl3pPr marL="1008380" algn="l" defTabSz="1008380" rtl="0" eaLnBrk="1" latinLnBrk="0" hangingPunct="1">
        <a:defRPr sz="1985" kern="1200">
          <a:solidFill>
            <a:schemeClr val="tx1"/>
          </a:solidFill>
          <a:latin typeface="+mn-lt"/>
          <a:ea typeface="+mn-ea"/>
          <a:cs typeface="+mn-cs"/>
        </a:defRPr>
      </a:lvl3pPr>
      <a:lvl4pPr marL="1512570" algn="l" defTabSz="1008380" rtl="0" eaLnBrk="1" latinLnBrk="0" hangingPunct="1">
        <a:defRPr sz="1985" kern="1200">
          <a:solidFill>
            <a:schemeClr val="tx1"/>
          </a:solidFill>
          <a:latin typeface="+mn-lt"/>
          <a:ea typeface="+mn-ea"/>
          <a:cs typeface="+mn-cs"/>
        </a:defRPr>
      </a:lvl4pPr>
      <a:lvl5pPr marL="2016760" algn="l" defTabSz="1008380" rtl="0" eaLnBrk="1" latinLnBrk="0" hangingPunct="1">
        <a:defRPr sz="1985" kern="1200">
          <a:solidFill>
            <a:schemeClr val="tx1"/>
          </a:solidFill>
          <a:latin typeface="+mn-lt"/>
          <a:ea typeface="+mn-ea"/>
          <a:cs typeface="+mn-cs"/>
        </a:defRPr>
      </a:lvl5pPr>
      <a:lvl6pPr marL="2520950" algn="l" defTabSz="1008380" rtl="0" eaLnBrk="1" latinLnBrk="0" hangingPunct="1">
        <a:defRPr sz="1985" kern="1200">
          <a:solidFill>
            <a:schemeClr val="tx1"/>
          </a:solidFill>
          <a:latin typeface="+mn-lt"/>
          <a:ea typeface="+mn-ea"/>
          <a:cs typeface="+mn-cs"/>
        </a:defRPr>
      </a:lvl6pPr>
      <a:lvl7pPr marL="3025140" algn="l" defTabSz="1008380" rtl="0" eaLnBrk="1" latinLnBrk="0" hangingPunct="1">
        <a:defRPr sz="1985" kern="1200">
          <a:solidFill>
            <a:schemeClr val="tx1"/>
          </a:solidFill>
          <a:latin typeface="+mn-lt"/>
          <a:ea typeface="+mn-ea"/>
          <a:cs typeface="+mn-cs"/>
        </a:defRPr>
      </a:lvl7pPr>
      <a:lvl8pPr marL="3529330" algn="l" defTabSz="1008380" rtl="0" eaLnBrk="1" latinLnBrk="0" hangingPunct="1">
        <a:defRPr sz="1985" kern="1200">
          <a:solidFill>
            <a:schemeClr val="tx1"/>
          </a:solidFill>
          <a:latin typeface="+mn-lt"/>
          <a:ea typeface="+mn-ea"/>
          <a:cs typeface="+mn-cs"/>
        </a:defRPr>
      </a:lvl8pPr>
      <a:lvl9pPr marL="4033520" algn="l" defTabSz="1008380" rtl="0" eaLnBrk="1" latinLnBrk="0" hangingPunct="1">
        <a:defRPr sz="19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ottotitolo 2"/>
          <p:cNvSpPr txBox="1"/>
          <p:nvPr/>
        </p:nvSpPr>
        <p:spPr>
          <a:xfrm>
            <a:off x="-27625" y="2330502"/>
            <a:ext cx="13444538" cy="523234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225" indent="0" algn="just">
              <a:spcAft>
                <a:spcPts val="600"/>
              </a:spcAft>
              <a:buClr>
                <a:srgbClr val="C00000"/>
              </a:buClr>
              <a:buNone/>
              <a:tabLst>
                <a:tab pos="268605" algn="l"/>
              </a:tabLst>
            </a:pPr>
            <a:endParaRPr lang="en-US" sz="2000" dirty="0">
              <a:solidFill>
                <a:schemeClr val="accent1"/>
              </a:solidFill>
              <a:cs typeface="Arial" panose="020B0604020202020204" pitchFamily="34" charset="0"/>
            </a:endParaRPr>
          </a:p>
        </p:txBody>
      </p:sp>
      <p:sp>
        <p:nvSpPr>
          <p:cNvPr id="2" name="Rettangolo 1"/>
          <p:cNvSpPr/>
          <p:nvPr/>
        </p:nvSpPr>
        <p:spPr>
          <a:xfrm>
            <a:off x="529581" y="1150442"/>
            <a:ext cx="12887332" cy="5624745"/>
          </a:xfrm>
          <a:prstGeom prst="rect">
            <a:avLst/>
          </a:prstGeom>
        </p:spPr>
        <p:txBody>
          <a:bodyPr wrap="square">
            <a:spAutoFit/>
          </a:bodyPr>
          <a:lstStyle/>
          <a:p>
            <a:pPr marL="0" indent="0" eaLnBrk="1" fontAlgn="auto" hangingPunct="1">
              <a:lnSpc>
                <a:spcPct val="107000"/>
              </a:lnSpc>
              <a:spcAft>
                <a:spcPts val="0"/>
              </a:spcAft>
              <a:buFont typeface="Arial" panose="020B0604020202020204" pitchFamily="34" charset="0"/>
              <a:buNone/>
              <a:defRPr/>
            </a:pPr>
            <a:r>
              <a:rPr lang="it-IT" altLang="it-IT" sz="2400" b="1" dirty="0">
                <a:solidFill>
                  <a:srgbClr val="002060"/>
                </a:solidFill>
                <a:ea typeface="Calibri" panose="020F0502020204030204" pitchFamily="34" charset="0"/>
                <a:cs typeface="Times New Roman" panose="02020603050405020304" pitchFamily="18" charset="0"/>
              </a:rPr>
              <a:t>																		</a:t>
            </a:r>
          </a:p>
          <a:p>
            <a:pPr marL="0" indent="0" eaLnBrk="1" fontAlgn="auto" hangingPunct="1">
              <a:lnSpc>
                <a:spcPct val="107000"/>
              </a:lnSpc>
              <a:spcAft>
                <a:spcPts val="0"/>
              </a:spcAft>
              <a:buFont typeface="Arial" panose="020B0604020202020204" pitchFamily="34" charset="0"/>
              <a:buNone/>
              <a:defRPr/>
            </a:pPr>
            <a:endParaRPr lang="it-IT" altLang="it-IT" sz="2400" b="1" dirty="0">
              <a:solidFill>
                <a:srgbClr val="002060"/>
              </a:solidFill>
              <a:ea typeface="Calibri" panose="020F0502020204030204" pitchFamily="34" charset="0"/>
              <a:cs typeface="Times New Roman" panose="02020603050405020304" pitchFamily="18" charset="0"/>
            </a:endParaRPr>
          </a:p>
          <a:p>
            <a:pPr marL="0" indent="0" algn="ctr" eaLnBrk="1" fontAlgn="auto" hangingPunct="1">
              <a:lnSpc>
                <a:spcPct val="107000"/>
              </a:lnSpc>
              <a:spcAft>
                <a:spcPts val="0"/>
              </a:spcAft>
              <a:buFont typeface="Arial" panose="020B0604020202020204" pitchFamily="34" charset="0"/>
              <a:buNone/>
              <a:defRPr/>
            </a:pPr>
            <a:endParaRPr lang="it-IT" altLang="it-IT" sz="2400" b="1" dirty="0">
              <a:solidFill>
                <a:srgbClr val="002060"/>
              </a:solidFill>
              <a:ea typeface="Calibri" panose="020F0502020204030204" pitchFamily="34" charset="0"/>
              <a:cs typeface="Times New Roman" panose="02020603050405020304" pitchFamily="18" charset="0"/>
            </a:endParaRPr>
          </a:p>
          <a:p>
            <a:pPr marL="0" indent="0" algn="ctr" eaLnBrk="1" fontAlgn="auto" hangingPunct="1">
              <a:lnSpc>
                <a:spcPct val="107000"/>
              </a:lnSpc>
              <a:spcAft>
                <a:spcPts val="0"/>
              </a:spcAft>
              <a:buFont typeface="Arial" panose="020B0604020202020204" pitchFamily="34" charset="0"/>
              <a:buNone/>
              <a:defRPr/>
            </a:pPr>
            <a:r>
              <a:rPr lang="it-IT" altLang="it-IT" sz="2400" b="1" dirty="0">
                <a:solidFill>
                  <a:srgbClr val="002060"/>
                </a:solidFill>
                <a:ea typeface="Calibri" panose="020F0502020204030204" pitchFamily="34" charset="0"/>
                <a:cs typeface="Times New Roman" panose="02020603050405020304" pitchFamily="18" charset="0"/>
              </a:rPr>
              <a:t>La territorializzazione degli Obiettivi dell’Agenda ONU 2030. </a:t>
            </a:r>
          </a:p>
          <a:p>
            <a:pPr marL="0" indent="0" algn="ctr" eaLnBrk="1" fontAlgn="auto" hangingPunct="1">
              <a:lnSpc>
                <a:spcPct val="107000"/>
              </a:lnSpc>
              <a:spcAft>
                <a:spcPts val="0"/>
              </a:spcAft>
              <a:buFont typeface="Arial" panose="020B0604020202020204" pitchFamily="34" charset="0"/>
              <a:buNone/>
              <a:defRPr/>
            </a:pPr>
            <a:r>
              <a:rPr lang="it-IT" altLang="it-IT" sz="2400" b="1" dirty="0" err="1">
                <a:solidFill>
                  <a:srgbClr val="002060"/>
                </a:solidFill>
                <a:ea typeface="Calibri" panose="020F0502020204030204" pitchFamily="34" charset="0"/>
                <a:cs typeface="Times New Roman" panose="02020603050405020304" pitchFamily="18" charset="0"/>
              </a:rPr>
              <a:t>ll</a:t>
            </a:r>
            <a:r>
              <a:rPr lang="it-IT" altLang="it-IT" sz="2400" b="1" dirty="0">
                <a:solidFill>
                  <a:srgbClr val="002060"/>
                </a:solidFill>
                <a:ea typeface="Calibri" panose="020F0502020204030204" pitchFamily="34" charset="0"/>
                <a:cs typeface="Times New Roman" panose="02020603050405020304" pitchFamily="18" charset="0"/>
              </a:rPr>
              <a:t> Sistema multilivello della Strategia per lo sviluppo sostenibile della Regione Emilia-Romagna</a:t>
            </a:r>
          </a:p>
          <a:p>
            <a:pPr marL="0" indent="0" algn="ctr" eaLnBrk="1" fontAlgn="auto" hangingPunct="1">
              <a:lnSpc>
                <a:spcPct val="107000"/>
              </a:lnSpc>
              <a:spcAft>
                <a:spcPts val="0"/>
              </a:spcAft>
              <a:buFont typeface="Arial" panose="020B0604020202020204" pitchFamily="34" charset="0"/>
              <a:buNone/>
              <a:defRPr/>
            </a:pPr>
            <a:endParaRPr lang="it-IT" altLang="it-IT" sz="2400" b="1" dirty="0">
              <a:solidFill>
                <a:srgbClr val="002060"/>
              </a:solidFill>
              <a:ea typeface="Calibri" panose="020F0502020204030204" pitchFamily="34" charset="0"/>
              <a:cs typeface="Times New Roman" panose="02020603050405020304" pitchFamily="18" charset="0"/>
            </a:endParaRPr>
          </a:p>
          <a:p>
            <a:pPr marL="0" indent="0" algn="ctr" eaLnBrk="1" fontAlgn="auto" hangingPunct="1">
              <a:lnSpc>
                <a:spcPct val="107000"/>
              </a:lnSpc>
              <a:spcAft>
                <a:spcPts val="0"/>
              </a:spcAft>
              <a:buFont typeface="Arial" panose="020B0604020202020204" pitchFamily="34" charset="0"/>
              <a:buNone/>
              <a:defRPr/>
            </a:pPr>
            <a:r>
              <a:rPr lang="it-IT" altLang="it-IT" sz="2400" b="1" dirty="0">
                <a:solidFill>
                  <a:srgbClr val="FF0000"/>
                </a:solidFill>
                <a:ea typeface="Calibri" panose="020F0502020204030204" pitchFamily="34" charset="0"/>
                <a:cs typeface="Times New Roman" panose="02020603050405020304" pitchFamily="18" charset="0"/>
              </a:rPr>
              <a:t>L’integrazione tra il Documento unico di programmazione (DUP) e gli obiettivi per lo sviluppo sostenibile del Documento regionale di economia e finanza (DEFR) 2023-2025</a:t>
            </a:r>
          </a:p>
          <a:p>
            <a:pPr marL="0" indent="0" algn="ctr" eaLnBrk="1" fontAlgn="auto" hangingPunct="1">
              <a:lnSpc>
                <a:spcPct val="107000"/>
              </a:lnSpc>
              <a:spcAft>
                <a:spcPts val="0"/>
              </a:spcAft>
              <a:buFont typeface="Arial" panose="020B0604020202020204" pitchFamily="34" charset="0"/>
              <a:buNone/>
              <a:defRPr/>
            </a:pPr>
            <a:endParaRPr lang="it-IT" altLang="it-IT" sz="2400" b="1" dirty="0">
              <a:solidFill>
                <a:srgbClr val="002060"/>
              </a:solidFill>
              <a:ea typeface="Calibri" panose="020F0502020204030204" pitchFamily="34" charset="0"/>
              <a:cs typeface="Times New Roman" panose="02020603050405020304" pitchFamily="18" charset="0"/>
            </a:endParaRPr>
          </a:p>
          <a:p>
            <a:pPr marL="0" indent="0" algn="ctr" eaLnBrk="1" fontAlgn="auto" hangingPunct="1">
              <a:lnSpc>
                <a:spcPct val="107000"/>
              </a:lnSpc>
              <a:spcAft>
                <a:spcPts val="0"/>
              </a:spcAft>
              <a:buFont typeface="Arial" panose="020B0604020202020204" pitchFamily="34" charset="0"/>
              <a:buNone/>
              <a:defRPr/>
            </a:pPr>
            <a:r>
              <a:rPr lang="it-IT" altLang="it-IT" sz="2400" b="1" dirty="0">
                <a:solidFill>
                  <a:srgbClr val="002060"/>
                </a:solidFill>
                <a:ea typeface="Calibri" panose="020F0502020204030204" pitchFamily="34" charset="0"/>
                <a:cs typeface="Times New Roman" panose="02020603050405020304" pitchFamily="18" charset="0"/>
              </a:rPr>
              <a:t>Provincia di Piacenza</a:t>
            </a:r>
          </a:p>
          <a:p>
            <a:pPr marL="0" indent="0" algn="ctr" eaLnBrk="1" fontAlgn="auto" hangingPunct="1">
              <a:lnSpc>
                <a:spcPct val="107000"/>
              </a:lnSpc>
              <a:spcAft>
                <a:spcPts val="0"/>
              </a:spcAft>
              <a:buFont typeface="Arial" panose="020B0604020202020204" pitchFamily="34" charset="0"/>
              <a:buNone/>
              <a:defRPr/>
            </a:pPr>
            <a:endParaRPr lang="it-IT" altLang="it-IT" sz="2400" b="1" dirty="0">
              <a:solidFill>
                <a:srgbClr val="002060"/>
              </a:solidFill>
              <a:ea typeface="Calibri" panose="020F0502020204030204" pitchFamily="34" charset="0"/>
              <a:cs typeface="Times New Roman" panose="02020603050405020304" pitchFamily="18" charset="0"/>
            </a:endParaRPr>
          </a:p>
          <a:p>
            <a:pPr marL="0" indent="0" algn="ctr" eaLnBrk="1" fontAlgn="auto" hangingPunct="1">
              <a:lnSpc>
                <a:spcPct val="107000"/>
              </a:lnSpc>
              <a:spcAft>
                <a:spcPts val="0"/>
              </a:spcAft>
              <a:buFont typeface="Arial" panose="020B0604020202020204" pitchFamily="34" charset="0"/>
              <a:buNone/>
              <a:defRPr/>
            </a:pPr>
            <a:r>
              <a:rPr lang="it-IT" altLang="it-IT" sz="2400" b="1" dirty="0">
                <a:solidFill>
                  <a:srgbClr val="002060"/>
                </a:solidFill>
                <a:ea typeface="Calibri" panose="020F0502020204030204" pitchFamily="34" charset="0"/>
                <a:cs typeface="Times New Roman" panose="02020603050405020304" pitchFamily="18" charset="0"/>
              </a:rPr>
              <a:t>6 aprile 2023    </a:t>
            </a:r>
          </a:p>
          <a:p>
            <a:pPr marL="0" indent="0" algn="ctr" eaLnBrk="1" fontAlgn="auto" hangingPunct="1">
              <a:lnSpc>
                <a:spcPct val="107000"/>
              </a:lnSpc>
              <a:spcAft>
                <a:spcPts val="0"/>
              </a:spcAft>
              <a:buFont typeface="Arial" panose="020B0604020202020204" pitchFamily="34" charset="0"/>
              <a:buNone/>
              <a:defRPr/>
            </a:pPr>
            <a:endParaRPr lang="it-IT" altLang="it-IT" sz="2400" b="1" dirty="0">
              <a:solidFill>
                <a:srgbClr val="002060"/>
              </a:solidFill>
              <a:ea typeface="Calibri" panose="020F0502020204030204" pitchFamily="34" charset="0"/>
              <a:cs typeface="Times New Roman" panose="02020603050405020304" pitchFamily="18" charset="0"/>
            </a:endParaRPr>
          </a:p>
          <a:p>
            <a:pPr marL="0" indent="0" algn="ctr" eaLnBrk="1" fontAlgn="auto" hangingPunct="1">
              <a:lnSpc>
                <a:spcPct val="107000"/>
              </a:lnSpc>
              <a:spcAft>
                <a:spcPts val="0"/>
              </a:spcAft>
              <a:buFont typeface="Arial" panose="020B0604020202020204" pitchFamily="34" charset="0"/>
              <a:buNone/>
              <a:defRPr/>
            </a:pPr>
            <a:r>
              <a:rPr lang="it-IT" altLang="it-IT" sz="2400" b="1" dirty="0">
                <a:solidFill>
                  <a:srgbClr val="002060"/>
                </a:solidFill>
                <a:ea typeface="Calibri" panose="020F0502020204030204" pitchFamily="34" charset="0"/>
                <a:cs typeface="Times New Roman" panose="02020603050405020304" pitchFamily="18" charset="0"/>
              </a:rPr>
              <a:t>In collaborazione con </a:t>
            </a:r>
          </a:p>
        </p:txBody>
      </p:sp>
      <p:pic>
        <p:nvPicPr>
          <p:cNvPr id="3" name="Immagin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61629" y="770217"/>
            <a:ext cx="3301365" cy="1211580"/>
          </a:xfrm>
          <a:prstGeom prst="rect">
            <a:avLst/>
          </a:prstGeom>
          <a:noFill/>
        </p:spPr>
      </p:pic>
      <p:pic>
        <p:nvPicPr>
          <p:cNvPr id="4" name="Immagine 1" descr="C:\Users\Silvana_2\Documents\URBANIT\URBAN@IT\Progetto ASVIS\Riunione 3 febbraio 2016\Logo ASviS.jpg"/>
          <p:cNvPicPr>
            <a:picLocks noGrp="1" noChangeAspect="1" noChangeArrowheads="1"/>
          </p:cNvPicPr>
          <p:nvPr>
            <p:ph idx="1"/>
          </p:nvPr>
        </p:nvPicPr>
        <p:blipFill>
          <a:blip r:embed="rId4" cstate="print">
            <a:extLst>
              <a:ext uri="{28A0092B-C50C-407E-A947-70E740481C1C}">
                <a14:useLocalDpi xmlns:a14="http://schemas.microsoft.com/office/drawing/2010/main" val="0"/>
              </a:ext>
            </a:extLst>
          </a:blip>
          <a:srcRect l="7249"/>
          <a:stretch>
            <a:fillRect/>
          </a:stretch>
        </p:blipFill>
        <p:spPr>
          <a:xfrm>
            <a:off x="8378190" y="6517640"/>
            <a:ext cx="1475740" cy="723265"/>
          </a:xfrm>
          <a:prstGeom prst="rect">
            <a:avLst/>
          </a:prstGeom>
          <a:noFill/>
          <a:ln>
            <a:noFill/>
          </a:ln>
        </p:spPr>
      </p:pic>
      <p:pic>
        <p:nvPicPr>
          <p:cNvPr id="6" name="Immagine 5"/>
          <p:cNvPicPr>
            <a:picLocks noChangeAspect="1"/>
          </p:cNvPicPr>
          <p:nvPr/>
        </p:nvPicPr>
        <p:blipFill>
          <a:blip r:embed="rId5"/>
          <a:stretch>
            <a:fillRect/>
          </a:stretch>
        </p:blipFill>
        <p:spPr>
          <a:xfrm>
            <a:off x="10724679" y="365450"/>
            <a:ext cx="3414414" cy="17907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04713A35-E72A-A4DA-DA96-C36D184C18AD}"/>
              </a:ext>
            </a:extLst>
          </p:cNvPr>
          <p:cNvSpPr txBox="1"/>
          <p:nvPr/>
        </p:nvSpPr>
        <p:spPr>
          <a:xfrm>
            <a:off x="-1" y="11962"/>
            <a:ext cx="13420155" cy="658835"/>
          </a:xfrm>
          <a:prstGeom prst="rect">
            <a:avLst/>
          </a:prstGeom>
          <a:noFill/>
        </p:spPr>
        <p:txBody>
          <a:bodyPr wrap="square">
            <a:spAutoFit/>
          </a:bodyPr>
          <a:lstStyle/>
          <a:p>
            <a:pPr algn="ctr">
              <a:lnSpc>
                <a:spcPct val="150000"/>
              </a:lnSpc>
              <a:spcAft>
                <a:spcPts val="600"/>
              </a:spcAft>
            </a:pPr>
            <a:r>
              <a:rPr lang="it-IT" sz="2800" b="1" dirty="0">
                <a:solidFill>
                  <a:srgbClr val="C00000"/>
                </a:solidFill>
                <a:latin typeface="Arial" panose="020B0604020202020204" pitchFamily="34" charset="0"/>
                <a:cs typeface="Arial" panose="020B0604020202020204" pitchFamily="34" charset="0"/>
              </a:rPr>
              <a:t>OBIETTIVI A PREVALENTE DIMENSIONE AMBIENTALE (3) </a:t>
            </a:r>
          </a:p>
        </p:txBody>
      </p:sp>
      <p:sp>
        <p:nvSpPr>
          <p:cNvPr id="5" name="CasellaDiTesto 4">
            <a:extLst>
              <a:ext uri="{FF2B5EF4-FFF2-40B4-BE49-F238E27FC236}">
                <a16:creationId xmlns:a16="http://schemas.microsoft.com/office/drawing/2014/main" id="{89BD91B0-0833-D54E-C721-C1276E5120A9}"/>
              </a:ext>
            </a:extLst>
          </p:cNvPr>
          <p:cNvSpPr txBox="1"/>
          <p:nvPr/>
        </p:nvSpPr>
        <p:spPr>
          <a:xfrm>
            <a:off x="169541" y="1117129"/>
            <a:ext cx="4248472" cy="3693319"/>
          </a:xfrm>
          <a:prstGeom prst="rect">
            <a:avLst/>
          </a:prstGeom>
          <a:noFill/>
        </p:spPr>
        <p:txBody>
          <a:bodyPr wrap="square" rtlCol="0">
            <a:spAutoFit/>
          </a:bodyPr>
          <a:lstStyle/>
          <a:p>
            <a:r>
              <a:rPr lang="it-IT" altLang="it-IT" dirty="0"/>
              <a:t>La Provincia di Piacenza (o il Comune di Piacenza o la Regione Emilia-Romagna quando non ci sono i dati) presentano un andamento:</a:t>
            </a:r>
          </a:p>
          <a:p>
            <a:endParaRPr lang="it-IT" altLang="it-IT" dirty="0"/>
          </a:p>
          <a:p>
            <a:pPr marL="285750" indent="-285750">
              <a:buFont typeface="Arial" panose="020B0604020202020204" pitchFamily="34" charset="0"/>
              <a:buChar char="•"/>
            </a:pPr>
            <a:r>
              <a:rPr lang="it-IT" altLang="it-IT" b="1" dirty="0">
                <a:solidFill>
                  <a:schemeClr val="accent2"/>
                </a:solidFill>
              </a:rPr>
              <a:t>identico al livello nazionale per 2 obiettivi:</a:t>
            </a:r>
            <a:r>
              <a:rPr lang="it-IT" altLang="it-IT" dirty="0">
                <a:solidFill>
                  <a:schemeClr val="accent2"/>
                </a:solidFill>
              </a:rPr>
              <a:t> </a:t>
            </a:r>
            <a:r>
              <a:rPr lang="it-IT" altLang="it-IT" b="1" dirty="0">
                <a:solidFill>
                  <a:schemeClr val="accent2"/>
                </a:solidFill>
              </a:rPr>
              <a:t>Aree marine protette </a:t>
            </a:r>
            <a:r>
              <a:rPr lang="it-IT" altLang="it-IT" dirty="0">
                <a:solidFill>
                  <a:schemeClr val="accent2"/>
                </a:solidFill>
              </a:rPr>
              <a:t>(Target 14.5, Regione ER); </a:t>
            </a:r>
            <a:r>
              <a:rPr lang="it-IT" altLang="it-IT" b="1" dirty="0">
                <a:solidFill>
                  <a:schemeClr val="accent2"/>
                </a:solidFill>
              </a:rPr>
              <a:t>Consumo di suolo </a:t>
            </a:r>
            <a:r>
              <a:rPr lang="it-IT" altLang="it-IT" dirty="0">
                <a:solidFill>
                  <a:schemeClr val="accent2"/>
                </a:solidFill>
              </a:rPr>
              <a:t>(Target 15.3, Provincia PC);</a:t>
            </a:r>
          </a:p>
          <a:p>
            <a:endParaRPr lang="it-IT" altLang="it-IT" dirty="0"/>
          </a:p>
          <a:p>
            <a:pPr marL="285750" indent="-285750">
              <a:buFont typeface="Arial" panose="020B0604020202020204" pitchFamily="34" charset="0"/>
              <a:buChar char="•"/>
            </a:pPr>
            <a:r>
              <a:rPr lang="it-IT" altLang="it-IT" b="1" dirty="0">
                <a:solidFill>
                  <a:srgbClr val="FF0000"/>
                </a:solidFill>
              </a:rPr>
              <a:t>peggiore del livello nazionale per 1 obiettivo: Emissioni di CO2 </a:t>
            </a:r>
            <a:r>
              <a:rPr lang="it-IT" altLang="it-IT" dirty="0">
                <a:solidFill>
                  <a:srgbClr val="FF0000"/>
                </a:solidFill>
              </a:rPr>
              <a:t>(Target 13.2, Regione ER).</a:t>
            </a:r>
          </a:p>
        </p:txBody>
      </p:sp>
      <p:sp>
        <p:nvSpPr>
          <p:cNvPr id="19" name="CasellaDiTesto 18">
            <a:extLst>
              <a:ext uri="{FF2B5EF4-FFF2-40B4-BE49-F238E27FC236}">
                <a16:creationId xmlns:a16="http://schemas.microsoft.com/office/drawing/2014/main" id="{22DC76D3-BD48-E233-42C8-2DB333EF0894}"/>
              </a:ext>
            </a:extLst>
          </p:cNvPr>
          <p:cNvSpPr txBox="1"/>
          <p:nvPr/>
        </p:nvSpPr>
        <p:spPr>
          <a:xfrm>
            <a:off x="169541" y="6575910"/>
            <a:ext cx="6746358" cy="1015663"/>
          </a:xfrm>
          <a:prstGeom prst="rect">
            <a:avLst/>
          </a:prstGeom>
          <a:noFill/>
        </p:spPr>
        <p:txBody>
          <a:bodyPr wrap="square">
            <a:spAutoFit/>
          </a:bodyPr>
          <a:lstStyle/>
          <a:p>
            <a:r>
              <a:rPr lang="it-IT" sz="1000" dirty="0">
                <a:effectLst/>
                <a:latin typeface="Calibri" panose="020F0502020204030204" pitchFamily="34" charset="0"/>
                <a:ea typeface="Times New Roman" panose="02020603050405020304" pitchFamily="18" charset="0"/>
                <a:cs typeface="Calibri" panose="020F0502020204030204" pitchFamily="34" charset="0"/>
              </a:rPr>
              <a:t>Note:</a:t>
            </a:r>
          </a:p>
          <a:p>
            <a:r>
              <a:rPr lang="it-IT" sz="1000" dirty="0">
                <a:effectLst/>
                <a:latin typeface="Calibri" panose="020F0502020204030204" pitchFamily="34" charset="0"/>
                <a:ea typeface="Times New Roman" panose="02020603050405020304" pitchFamily="18" charset="0"/>
                <a:cs typeface="Calibri" panose="020F0502020204030204" pitchFamily="34" charset="0"/>
              </a:rPr>
              <a:t>10. Obiettivo contenuto nel Green deal UE, 2019</a:t>
            </a:r>
          </a:p>
          <a:p>
            <a:r>
              <a:rPr lang="it-IT" sz="1000" dirty="0">
                <a:effectLst/>
                <a:latin typeface="Calibri" panose="020F0502020204030204" pitchFamily="34" charset="0"/>
                <a:ea typeface="Times New Roman" panose="02020603050405020304" pitchFamily="18" charset="0"/>
                <a:cs typeface="Calibri" panose="020F0502020204030204" pitchFamily="34" charset="0"/>
              </a:rPr>
              <a:t>11, 12 e 14. Obiettivi contenuti nella Strategia europea per la biodiversità, 2020  </a:t>
            </a:r>
          </a:p>
          <a:p>
            <a:r>
              <a:rPr lang="it-IT" sz="1000" dirty="0">
                <a:latin typeface="Calibri" panose="020F0502020204030204" pitchFamily="34" charset="0"/>
                <a:ea typeface="Times New Roman" panose="02020603050405020304" pitchFamily="18" charset="0"/>
                <a:cs typeface="Calibri" panose="020F0502020204030204" pitchFamily="34" charset="0"/>
              </a:rPr>
              <a:t>13. Obiettivo contenuto nel Piano per la Transizione ecologica, 2022</a:t>
            </a:r>
            <a:endParaRPr lang="it-IT" sz="1000" dirty="0">
              <a:effectLst/>
              <a:latin typeface="Calibri" panose="020F0502020204030204" pitchFamily="34" charset="0"/>
              <a:ea typeface="Times New Roman" panose="02020603050405020304" pitchFamily="18" charset="0"/>
              <a:cs typeface="Calibri" panose="020F0502020204030204" pitchFamily="34" charset="0"/>
            </a:endParaRPr>
          </a:p>
          <a:p>
            <a:endParaRPr lang="it-IT" sz="1000" dirty="0">
              <a:latin typeface="Calibri" panose="020F0502020204030204" pitchFamily="34" charset="0"/>
              <a:cs typeface="Calibri" panose="020F0502020204030204" pitchFamily="34" charset="0"/>
            </a:endParaRPr>
          </a:p>
          <a:p>
            <a:endParaRPr lang="it-IT" sz="1000" dirty="0">
              <a:latin typeface="Calibri" panose="020F0502020204030204" pitchFamily="34" charset="0"/>
              <a:cs typeface="Calibri" panose="020F0502020204030204" pitchFamily="34" charset="0"/>
            </a:endParaRPr>
          </a:p>
        </p:txBody>
      </p:sp>
      <p:pic>
        <p:nvPicPr>
          <p:cNvPr id="6" name="Immagine 5">
            <a:extLst>
              <a:ext uri="{FF2B5EF4-FFF2-40B4-BE49-F238E27FC236}">
                <a16:creationId xmlns:a16="http://schemas.microsoft.com/office/drawing/2014/main" id="{F592CF43-51B9-C52F-9CDD-CE57E5675AE8}"/>
              </a:ext>
            </a:extLst>
          </p:cNvPr>
          <p:cNvPicPr>
            <a:picLocks noChangeAspect="1"/>
          </p:cNvPicPr>
          <p:nvPr/>
        </p:nvPicPr>
        <p:blipFill>
          <a:blip r:embed="rId3"/>
          <a:stretch>
            <a:fillRect/>
          </a:stretch>
        </p:blipFill>
        <p:spPr>
          <a:xfrm>
            <a:off x="4922069" y="829097"/>
            <a:ext cx="7779838" cy="6451573"/>
          </a:xfrm>
          <a:prstGeom prst="rect">
            <a:avLst/>
          </a:prstGeom>
        </p:spPr>
      </p:pic>
    </p:spTree>
    <p:extLst>
      <p:ext uri="{BB962C8B-B14F-4D97-AF65-F5344CB8AC3E}">
        <p14:creationId xmlns:p14="http://schemas.microsoft.com/office/powerpoint/2010/main" val="1532698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04713A35-E72A-A4DA-DA96-C36D184C18AD}"/>
              </a:ext>
            </a:extLst>
          </p:cNvPr>
          <p:cNvSpPr txBox="1"/>
          <p:nvPr/>
        </p:nvSpPr>
        <p:spPr>
          <a:xfrm>
            <a:off x="-1" y="11962"/>
            <a:ext cx="13420155" cy="658835"/>
          </a:xfrm>
          <a:prstGeom prst="rect">
            <a:avLst/>
          </a:prstGeom>
          <a:noFill/>
        </p:spPr>
        <p:txBody>
          <a:bodyPr wrap="square">
            <a:spAutoFit/>
          </a:bodyPr>
          <a:lstStyle/>
          <a:p>
            <a:pPr algn="ctr">
              <a:lnSpc>
                <a:spcPct val="150000"/>
              </a:lnSpc>
              <a:spcAft>
                <a:spcPts val="600"/>
              </a:spcAft>
            </a:pPr>
            <a:r>
              <a:rPr lang="it-IT" sz="2800" b="1" dirty="0">
                <a:solidFill>
                  <a:srgbClr val="C00000"/>
                </a:solidFill>
                <a:latin typeface="Arial" panose="020B0604020202020204" pitchFamily="34" charset="0"/>
                <a:cs typeface="Arial" panose="020B0604020202020204" pitchFamily="34" charset="0"/>
              </a:rPr>
              <a:t>OBIETTIVI A PREVALENTE DIMENSIONE ECONOMICA (1) </a:t>
            </a:r>
          </a:p>
        </p:txBody>
      </p:sp>
      <p:sp>
        <p:nvSpPr>
          <p:cNvPr id="5" name="CasellaDiTesto 4">
            <a:extLst>
              <a:ext uri="{FF2B5EF4-FFF2-40B4-BE49-F238E27FC236}">
                <a16:creationId xmlns:a16="http://schemas.microsoft.com/office/drawing/2014/main" id="{89BD91B0-0833-D54E-C721-C1276E5120A9}"/>
              </a:ext>
            </a:extLst>
          </p:cNvPr>
          <p:cNvSpPr txBox="1"/>
          <p:nvPr/>
        </p:nvSpPr>
        <p:spPr>
          <a:xfrm>
            <a:off x="456755" y="1307908"/>
            <a:ext cx="4318906" cy="1754326"/>
          </a:xfrm>
          <a:prstGeom prst="rect">
            <a:avLst/>
          </a:prstGeom>
          <a:noFill/>
        </p:spPr>
        <p:txBody>
          <a:bodyPr wrap="square" rtlCol="0">
            <a:spAutoFit/>
          </a:bodyPr>
          <a:lstStyle/>
          <a:p>
            <a:r>
              <a:rPr lang="it-IT" altLang="it-IT" dirty="0"/>
              <a:t>La Provincia di Piacenza (o il Comune di Piacenza o la Regione Emilia-Romagna quando non ci sono i dati) presentano un andamento:</a:t>
            </a:r>
          </a:p>
          <a:p>
            <a:endParaRPr lang="it-IT" altLang="it-IT" dirty="0"/>
          </a:p>
          <a:p>
            <a:pPr algn="just"/>
            <a:endParaRPr lang="it-IT" altLang="it-IT" dirty="0"/>
          </a:p>
        </p:txBody>
      </p:sp>
      <p:sp>
        <p:nvSpPr>
          <p:cNvPr id="19" name="CasellaDiTesto 18">
            <a:extLst>
              <a:ext uri="{FF2B5EF4-FFF2-40B4-BE49-F238E27FC236}">
                <a16:creationId xmlns:a16="http://schemas.microsoft.com/office/drawing/2014/main" id="{22DC76D3-BD48-E233-42C8-2DB333EF0894}"/>
              </a:ext>
            </a:extLst>
          </p:cNvPr>
          <p:cNvSpPr txBox="1"/>
          <p:nvPr/>
        </p:nvSpPr>
        <p:spPr>
          <a:xfrm>
            <a:off x="169541" y="6584265"/>
            <a:ext cx="6746358" cy="707886"/>
          </a:xfrm>
          <a:prstGeom prst="rect">
            <a:avLst/>
          </a:prstGeom>
          <a:noFill/>
        </p:spPr>
        <p:txBody>
          <a:bodyPr wrap="square">
            <a:spAutoFit/>
          </a:bodyPr>
          <a:lstStyle/>
          <a:p>
            <a:r>
              <a:rPr lang="it-IT" sz="1000" dirty="0">
                <a:effectLst/>
                <a:latin typeface="Calibri" panose="020F0502020204030204" pitchFamily="34" charset="0"/>
                <a:ea typeface="Times New Roman" panose="02020603050405020304" pitchFamily="18" charset="0"/>
                <a:cs typeface="Calibri" panose="020F0502020204030204" pitchFamily="34" charset="0"/>
              </a:rPr>
              <a:t>Note: </a:t>
            </a:r>
          </a:p>
          <a:p>
            <a:r>
              <a:rPr lang="it-IT" sz="1000" dirty="0">
                <a:effectLst/>
                <a:latin typeface="Calibri" panose="020F0502020204030204" pitchFamily="34" charset="0"/>
                <a:ea typeface="Times New Roman" panose="02020603050405020304" pitchFamily="18" charset="0"/>
                <a:cs typeface="Calibri" panose="020F0502020204030204" pitchFamily="34" charset="0"/>
              </a:rPr>
              <a:t>15. Obiettivo contenuto nel Pilastro europeo sui diritti sociali, 2021</a:t>
            </a:r>
          </a:p>
          <a:p>
            <a:r>
              <a:rPr lang="it-IT" sz="1000" dirty="0">
                <a:effectLst/>
                <a:latin typeface="Calibri" panose="020F0502020204030204" pitchFamily="34" charset="0"/>
                <a:ea typeface="Times New Roman" panose="02020603050405020304" pitchFamily="18" charset="0"/>
                <a:cs typeface="Calibri" panose="020F0502020204030204" pitchFamily="34" charset="0"/>
              </a:rPr>
              <a:t>16, 17 e 18. Obiettivi contenuti nel Patto per il lavoro e per il clima RER, 2020 </a:t>
            </a:r>
          </a:p>
          <a:p>
            <a:endParaRPr lang="it-IT" sz="10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6" name="CasellaDiTesto 5">
            <a:extLst>
              <a:ext uri="{FF2B5EF4-FFF2-40B4-BE49-F238E27FC236}">
                <a16:creationId xmlns:a16="http://schemas.microsoft.com/office/drawing/2014/main" id="{DBAB5880-7643-DD1F-84C6-B30E586C2C68}"/>
              </a:ext>
            </a:extLst>
          </p:cNvPr>
          <p:cNvSpPr txBox="1"/>
          <p:nvPr/>
        </p:nvSpPr>
        <p:spPr>
          <a:xfrm>
            <a:off x="529582" y="2557289"/>
            <a:ext cx="3888432" cy="2862322"/>
          </a:xfrm>
          <a:prstGeom prst="rect">
            <a:avLst/>
          </a:prstGeom>
          <a:noFill/>
        </p:spPr>
        <p:txBody>
          <a:bodyPr wrap="square">
            <a:spAutoFit/>
          </a:bodyPr>
          <a:lstStyle/>
          <a:p>
            <a:pPr marL="285750" indent="-285750">
              <a:buFont typeface="Arial" panose="020B0604020202020204" pitchFamily="34" charset="0"/>
              <a:buChar char="•"/>
            </a:pPr>
            <a:r>
              <a:rPr lang="it-IT" altLang="it-IT" b="1" dirty="0">
                <a:solidFill>
                  <a:schemeClr val="accent2"/>
                </a:solidFill>
              </a:rPr>
              <a:t>identico al livello nazionale per 2 obiettivi: Tasso di occupazione </a:t>
            </a:r>
            <a:r>
              <a:rPr lang="it-IT" altLang="it-IT" dirty="0">
                <a:solidFill>
                  <a:schemeClr val="accent2"/>
                </a:solidFill>
              </a:rPr>
              <a:t>(Target 8.5, Provincia PC); </a:t>
            </a:r>
            <a:r>
              <a:rPr lang="it-IT" altLang="it-IT" b="1" dirty="0">
                <a:solidFill>
                  <a:schemeClr val="accent2"/>
                </a:solidFill>
              </a:rPr>
              <a:t>Occupazione non regolare </a:t>
            </a:r>
            <a:r>
              <a:rPr lang="it-IT" altLang="it-IT" dirty="0">
                <a:solidFill>
                  <a:schemeClr val="accent2"/>
                </a:solidFill>
              </a:rPr>
              <a:t>(Target 8.5, Regione ER);</a:t>
            </a:r>
            <a:endParaRPr lang="it-IT" altLang="it-IT" dirty="0"/>
          </a:p>
          <a:p>
            <a:endParaRPr lang="it-IT" altLang="it-IT" dirty="0"/>
          </a:p>
          <a:p>
            <a:pPr marL="285750" indent="-285750">
              <a:buFont typeface="Arial" panose="020B0604020202020204" pitchFamily="34" charset="0"/>
              <a:buChar char="•"/>
            </a:pPr>
            <a:r>
              <a:rPr lang="it-IT" altLang="it-IT" b="1" dirty="0">
                <a:solidFill>
                  <a:srgbClr val="FF0000"/>
                </a:solidFill>
              </a:rPr>
              <a:t>peggiore del livello nazionale per 2 obiettivi:</a:t>
            </a:r>
            <a:r>
              <a:rPr lang="it-IT" altLang="it-IT" dirty="0">
                <a:solidFill>
                  <a:schemeClr val="accent2"/>
                </a:solidFill>
              </a:rPr>
              <a:t> </a:t>
            </a:r>
            <a:r>
              <a:rPr lang="it-IT" altLang="it-IT" b="1" dirty="0">
                <a:solidFill>
                  <a:srgbClr val="FF0000"/>
                </a:solidFill>
              </a:rPr>
              <a:t>Bassa paga </a:t>
            </a:r>
            <a:r>
              <a:rPr lang="it-IT" altLang="it-IT" dirty="0">
                <a:solidFill>
                  <a:srgbClr val="FF0000"/>
                </a:solidFill>
              </a:rPr>
              <a:t>(Target 8.5, Regione ER); </a:t>
            </a:r>
            <a:r>
              <a:rPr lang="it-IT" altLang="it-IT" b="1" dirty="0">
                <a:solidFill>
                  <a:srgbClr val="FF0000"/>
                </a:solidFill>
              </a:rPr>
              <a:t>Disoccupazione</a:t>
            </a:r>
            <a:r>
              <a:rPr lang="it-IT" altLang="it-IT" dirty="0">
                <a:solidFill>
                  <a:srgbClr val="FF0000"/>
                </a:solidFill>
              </a:rPr>
              <a:t> (Target 8.5, Provincia PC).</a:t>
            </a:r>
          </a:p>
        </p:txBody>
      </p:sp>
      <p:pic>
        <p:nvPicPr>
          <p:cNvPr id="4" name="Immagine 3">
            <a:extLst>
              <a:ext uri="{FF2B5EF4-FFF2-40B4-BE49-F238E27FC236}">
                <a16:creationId xmlns:a16="http://schemas.microsoft.com/office/drawing/2014/main" id="{B0369777-1547-021C-6C64-B8D034E5E5A6}"/>
              </a:ext>
            </a:extLst>
          </p:cNvPr>
          <p:cNvPicPr>
            <a:picLocks noChangeAspect="1"/>
          </p:cNvPicPr>
          <p:nvPr/>
        </p:nvPicPr>
        <p:blipFill>
          <a:blip r:embed="rId3"/>
          <a:stretch>
            <a:fillRect/>
          </a:stretch>
        </p:blipFill>
        <p:spPr>
          <a:xfrm>
            <a:off x="4922069" y="901105"/>
            <a:ext cx="8065714" cy="6187887"/>
          </a:xfrm>
          <a:prstGeom prst="rect">
            <a:avLst/>
          </a:prstGeom>
        </p:spPr>
      </p:pic>
    </p:spTree>
    <p:extLst>
      <p:ext uri="{BB962C8B-B14F-4D97-AF65-F5344CB8AC3E}">
        <p14:creationId xmlns:p14="http://schemas.microsoft.com/office/powerpoint/2010/main" val="1295110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04713A35-E72A-A4DA-DA96-C36D184C18AD}"/>
              </a:ext>
            </a:extLst>
          </p:cNvPr>
          <p:cNvSpPr txBox="1"/>
          <p:nvPr/>
        </p:nvSpPr>
        <p:spPr>
          <a:xfrm>
            <a:off x="-1" y="11962"/>
            <a:ext cx="13420155" cy="658835"/>
          </a:xfrm>
          <a:prstGeom prst="rect">
            <a:avLst/>
          </a:prstGeom>
          <a:noFill/>
        </p:spPr>
        <p:txBody>
          <a:bodyPr wrap="square">
            <a:spAutoFit/>
          </a:bodyPr>
          <a:lstStyle/>
          <a:p>
            <a:pPr algn="ctr">
              <a:lnSpc>
                <a:spcPct val="150000"/>
              </a:lnSpc>
              <a:spcAft>
                <a:spcPts val="600"/>
              </a:spcAft>
            </a:pPr>
            <a:r>
              <a:rPr lang="it-IT" sz="2800" b="1" dirty="0">
                <a:solidFill>
                  <a:srgbClr val="C00000"/>
                </a:solidFill>
                <a:latin typeface="Arial" panose="020B0604020202020204" pitchFamily="34" charset="0"/>
                <a:cs typeface="Arial" panose="020B0604020202020204" pitchFamily="34" charset="0"/>
              </a:rPr>
              <a:t>OBIETTIVI A PREVALENTE DIMENSIONE ECONOMICA (2) </a:t>
            </a:r>
          </a:p>
        </p:txBody>
      </p:sp>
      <p:sp>
        <p:nvSpPr>
          <p:cNvPr id="5" name="CasellaDiTesto 4">
            <a:extLst>
              <a:ext uri="{FF2B5EF4-FFF2-40B4-BE49-F238E27FC236}">
                <a16:creationId xmlns:a16="http://schemas.microsoft.com/office/drawing/2014/main" id="{89BD91B0-0833-D54E-C721-C1276E5120A9}"/>
              </a:ext>
            </a:extLst>
          </p:cNvPr>
          <p:cNvSpPr txBox="1"/>
          <p:nvPr/>
        </p:nvSpPr>
        <p:spPr>
          <a:xfrm>
            <a:off x="188853" y="1850860"/>
            <a:ext cx="4318906" cy="3416320"/>
          </a:xfrm>
          <a:prstGeom prst="rect">
            <a:avLst/>
          </a:prstGeom>
          <a:noFill/>
        </p:spPr>
        <p:txBody>
          <a:bodyPr wrap="square" rtlCol="0">
            <a:spAutoFit/>
          </a:bodyPr>
          <a:lstStyle/>
          <a:p>
            <a:r>
              <a:rPr lang="it-IT" altLang="it-IT" dirty="0"/>
              <a:t>La Provincia di PC (o il Comune di Piacenza o la Regione Emilia-Romagna quando non ci sono i dati) presentano un andamento:</a:t>
            </a:r>
          </a:p>
          <a:p>
            <a:endParaRPr lang="it-IT" altLang="it-IT" dirty="0"/>
          </a:p>
          <a:p>
            <a:pPr marL="285750" indent="-285750">
              <a:buFont typeface="Arial" panose="020B0604020202020204" pitchFamily="34" charset="0"/>
              <a:buChar char="•"/>
            </a:pPr>
            <a:r>
              <a:rPr lang="it-IT" altLang="it-IT" b="1" dirty="0">
                <a:solidFill>
                  <a:schemeClr val="accent6"/>
                </a:solidFill>
              </a:rPr>
              <a:t>migliore del livello nazionale per 1  obiettivo: Spesa per ricerca e sviluppo </a:t>
            </a:r>
            <a:r>
              <a:rPr lang="it-IT" altLang="it-IT" dirty="0">
                <a:solidFill>
                  <a:schemeClr val="accent6"/>
                </a:solidFill>
              </a:rPr>
              <a:t>(Target 9.5, Regione ER).</a:t>
            </a:r>
          </a:p>
          <a:p>
            <a:pPr marL="285750" indent="-285750">
              <a:buFont typeface="Arial" panose="020B0604020202020204" pitchFamily="34" charset="0"/>
              <a:buChar char="•"/>
            </a:pPr>
            <a:endParaRPr lang="it-IT" altLang="it-IT" b="1" dirty="0">
              <a:solidFill>
                <a:schemeClr val="accent6"/>
              </a:solidFill>
            </a:endParaRPr>
          </a:p>
          <a:p>
            <a:pPr marL="285750" indent="-285750">
              <a:buFont typeface="Arial" panose="020B0604020202020204" pitchFamily="34" charset="0"/>
              <a:buChar char="•"/>
            </a:pPr>
            <a:r>
              <a:rPr lang="it-IT" altLang="it-IT" b="1" dirty="0">
                <a:solidFill>
                  <a:srgbClr val="FF0000"/>
                </a:solidFill>
              </a:rPr>
              <a:t>peggiore del livello nazionale per 1 obiettivo:</a:t>
            </a:r>
            <a:r>
              <a:rPr lang="it-IT" altLang="it-IT" dirty="0">
                <a:solidFill>
                  <a:srgbClr val="FF0000"/>
                </a:solidFill>
              </a:rPr>
              <a:t> </a:t>
            </a:r>
            <a:r>
              <a:rPr lang="it-IT" altLang="it-IT" b="1" dirty="0">
                <a:solidFill>
                  <a:srgbClr val="FF0000"/>
                </a:solidFill>
              </a:rPr>
              <a:t>Quota di NEET</a:t>
            </a:r>
            <a:r>
              <a:rPr lang="it-IT" altLang="it-IT" dirty="0">
                <a:solidFill>
                  <a:srgbClr val="FF0000"/>
                </a:solidFill>
              </a:rPr>
              <a:t> (Target 8.6, Provincia PC).</a:t>
            </a:r>
            <a:endParaRPr lang="it-IT" altLang="it-IT" b="1" dirty="0">
              <a:solidFill>
                <a:srgbClr val="FF0000"/>
              </a:solidFill>
            </a:endParaRPr>
          </a:p>
          <a:p>
            <a:endParaRPr lang="it-IT" altLang="it-IT" dirty="0"/>
          </a:p>
        </p:txBody>
      </p:sp>
      <p:sp>
        <p:nvSpPr>
          <p:cNvPr id="19" name="CasellaDiTesto 18">
            <a:extLst>
              <a:ext uri="{FF2B5EF4-FFF2-40B4-BE49-F238E27FC236}">
                <a16:creationId xmlns:a16="http://schemas.microsoft.com/office/drawing/2014/main" id="{22DC76D3-BD48-E233-42C8-2DB333EF0894}"/>
              </a:ext>
            </a:extLst>
          </p:cNvPr>
          <p:cNvSpPr txBox="1"/>
          <p:nvPr/>
        </p:nvSpPr>
        <p:spPr>
          <a:xfrm>
            <a:off x="169541" y="6672347"/>
            <a:ext cx="6746358" cy="861774"/>
          </a:xfrm>
          <a:prstGeom prst="rect">
            <a:avLst/>
          </a:prstGeom>
          <a:noFill/>
        </p:spPr>
        <p:txBody>
          <a:bodyPr wrap="square">
            <a:spAutoFit/>
          </a:bodyPr>
          <a:lstStyle/>
          <a:p>
            <a:r>
              <a:rPr lang="it-IT" sz="1000" dirty="0">
                <a:effectLst/>
                <a:latin typeface="Calibri" panose="020F0502020204030204" pitchFamily="34" charset="0"/>
                <a:ea typeface="Times New Roman" panose="02020603050405020304" pitchFamily="18" charset="0"/>
                <a:cs typeface="Calibri" panose="020F0502020204030204" pitchFamily="34" charset="0"/>
              </a:rPr>
              <a:t>Note:</a:t>
            </a:r>
          </a:p>
          <a:p>
            <a:r>
              <a:rPr lang="it-IT" sz="1000" dirty="0">
                <a:effectLst/>
                <a:latin typeface="Calibri" panose="020F0502020204030204" pitchFamily="34" charset="0"/>
                <a:ea typeface="Times New Roman" panose="02020603050405020304" pitchFamily="18" charset="0"/>
                <a:cs typeface="Calibri" panose="020F0502020204030204" pitchFamily="34" charset="0"/>
              </a:rPr>
              <a:t>19. Obiettivo contenuto nel Patto per il lavoro e per il clima RER, 2020</a:t>
            </a:r>
          </a:p>
          <a:p>
            <a:r>
              <a:rPr lang="it-IT" sz="1000" dirty="0">
                <a:latin typeface="Calibri" panose="020F0502020204030204" pitchFamily="34" charset="0"/>
                <a:ea typeface="Times New Roman" panose="02020603050405020304" pitchFamily="18" charset="0"/>
                <a:cs typeface="Calibri" panose="020F0502020204030204" pitchFamily="34" charset="0"/>
              </a:rPr>
              <a:t>20. </a:t>
            </a:r>
            <a:r>
              <a:rPr lang="it-IT" sz="1000" dirty="0">
                <a:effectLst/>
                <a:latin typeface="Calibri" panose="020F0502020204030204" pitchFamily="34" charset="0"/>
                <a:ea typeface="Times New Roman" panose="02020603050405020304" pitchFamily="18" charset="0"/>
                <a:cs typeface="Calibri" panose="020F0502020204030204" pitchFamily="34" charset="0"/>
              </a:rPr>
              <a:t>Obiettivo contenuto nello Spazio europeo della ricerca, 2020</a:t>
            </a:r>
          </a:p>
          <a:p>
            <a:r>
              <a:rPr lang="it-IT" sz="1000" dirty="0">
                <a:effectLst/>
                <a:latin typeface="Calibri" panose="020F0502020204030204" pitchFamily="34" charset="0"/>
                <a:ea typeface="Times New Roman" panose="02020603050405020304" pitchFamily="18" charset="0"/>
                <a:cs typeface="Calibri" panose="020F0502020204030204" pitchFamily="34" charset="0"/>
              </a:rPr>
              <a:t>21. Obiettivo contenuto nel Piano Italia a 1 Giga, 2021</a:t>
            </a:r>
          </a:p>
          <a:p>
            <a:endParaRPr lang="it-IT" sz="1000" dirty="0">
              <a:effectLst/>
              <a:latin typeface="Calibri" panose="020F0502020204030204" pitchFamily="34" charset="0"/>
              <a:ea typeface="Times New Roman" panose="02020603050405020304" pitchFamily="18" charset="0"/>
              <a:cs typeface="Calibri" panose="020F0502020204030204" pitchFamily="34" charset="0"/>
            </a:endParaRPr>
          </a:p>
        </p:txBody>
      </p:sp>
      <p:pic>
        <p:nvPicPr>
          <p:cNvPr id="6" name="Immagine 5">
            <a:extLst>
              <a:ext uri="{FF2B5EF4-FFF2-40B4-BE49-F238E27FC236}">
                <a16:creationId xmlns:a16="http://schemas.microsoft.com/office/drawing/2014/main" id="{18F596A4-2DAC-751F-BC0A-4F4A1241F6AF}"/>
              </a:ext>
            </a:extLst>
          </p:cNvPr>
          <p:cNvPicPr>
            <a:picLocks noChangeAspect="1"/>
          </p:cNvPicPr>
          <p:nvPr/>
        </p:nvPicPr>
        <p:blipFill>
          <a:blip r:embed="rId3"/>
          <a:stretch>
            <a:fillRect/>
          </a:stretch>
        </p:blipFill>
        <p:spPr>
          <a:xfrm>
            <a:off x="4704471" y="1198645"/>
            <a:ext cx="8496944" cy="5045647"/>
          </a:xfrm>
          <a:prstGeom prst="rect">
            <a:avLst/>
          </a:prstGeom>
        </p:spPr>
      </p:pic>
    </p:spTree>
    <p:extLst>
      <p:ext uri="{BB962C8B-B14F-4D97-AF65-F5344CB8AC3E}">
        <p14:creationId xmlns:p14="http://schemas.microsoft.com/office/powerpoint/2010/main" val="2362947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04713A35-E72A-A4DA-DA96-C36D184C18AD}"/>
              </a:ext>
            </a:extLst>
          </p:cNvPr>
          <p:cNvSpPr txBox="1"/>
          <p:nvPr/>
        </p:nvSpPr>
        <p:spPr>
          <a:xfrm>
            <a:off x="-1" y="11962"/>
            <a:ext cx="13420155" cy="658835"/>
          </a:xfrm>
          <a:prstGeom prst="rect">
            <a:avLst/>
          </a:prstGeom>
          <a:noFill/>
        </p:spPr>
        <p:txBody>
          <a:bodyPr wrap="square">
            <a:spAutoFit/>
          </a:bodyPr>
          <a:lstStyle/>
          <a:p>
            <a:pPr algn="ctr">
              <a:lnSpc>
                <a:spcPct val="150000"/>
              </a:lnSpc>
              <a:spcAft>
                <a:spcPts val="600"/>
              </a:spcAft>
            </a:pPr>
            <a:r>
              <a:rPr lang="it-IT" sz="2800" b="1" dirty="0">
                <a:solidFill>
                  <a:srgbClr val="C00000"/>
                </a:solidFill>
                <a:latin typeface="Arial" panose="020B0604020202020204" pitchFamily="34" charset="0"/>
                <a:cs typeface="Arial" panose="020B0604020202020204" pitchFamily="34" charset="0"/>
              </a:rPr>
              <a:t>OBIETTIVI A PREVALENTE DIMENSIONE ECONOMICA (3) </a:t>
            </a:r>
          </a:p>
        </p:txBody>
      </p:sp>
      <p:sp>
        <p:nvSpPr>
          <p:cNvPr id="5" name="CasellaDiTesto 4">
            <a:extLst>
              <a:ext uri="{FF2B5EF4-FFF2-40B4-BE49-F238E27FC236}">
                <a16:creationId xmlns:a16="http://schemas.microsoft.com/office/drawing/2014/main" id="{89BD91B0-0833-D54E-C721-C1276E5120A9}"/>
              </a:ext>
            </a:extLst>
          </p:cNvPr>
          <p:cNvSpPr txBox="1"/>
          <p:nvPr/>
        </p:nvSpPr>
        <p:spPr>
          <a:xfrm>
            <a:off x="1" y="1621185"/>
            <a:ext cx="4318906" cy="2862322"/>
          </a:xfrm>
          <a:prstGeom prst="rect">
            <a:avLst/>
          </a:prstGeom>
          <a:noFill/>
        </p:spPr>
        <p:txBody>
          <a:bodyPr wrap="square" rtlCol="0">
            <a:spAutoFit/>
          </a:bodyPr>
          <a:lstStyle/>
          <a:p>
            <a:r>
              <a:rPr lang="it-IT" altLang="it-IT" dirty="0"/>
              <a:t>La Provincia di Piacenza (o il Comune di Piacenza o la Regione Emilia-Romagna quando non ci sono i dati) presentano un andamento:</a:t>
            </a:r>
          </a:p>
          <a:p>
            <a:endParaRPr lang="it-IT" altLang="it-IT" dirty="0"/>
          </a:p>
          <a:p>
            <a:pPr marL="285750" indent="-285750">
              <a:buFont typeface="Arial" panose="020B0604020202020204" pitchFamily="34" charset="0"/>
              <a:buChar char="•"/>
            </a:pPr>
            <a:r>
              <a:rPr lang="it-IT" altLang="it-IT" b="1" dirty="0">
                <a:solidFill>
                  <a:schemeClr val="accent2"/>
                </a:solidFill>
              </a:rPr>
              <a:t>identico al livello nazionale per 2 obiettivi: Raccolta differenziata rifiuti </a:t>
            </a:r>
            <a:r>
              <a:rPr lang="it-IT" altLang="it-IT" dirty="0">
                <a:solidFill>
                  <a:schemeClr val="accent2"/>
                </a:solidFill>
              </a:rPr>
              <a:t>(Target 12.4, Provincia PC); </a:t>
            </a:r>
            <a:r>
              <a:rPr lang="it-IT" altLang="it-IT" b="1" dirty="0">
                <a:solidFill>
                  <a:schemeClr val="accent2"/>
                </a:solidFill>
              </a:rPr>
              <a:t>Riciclaggio dei rifiuti </a:t>
            </a:r>
            <a:r>
              <a:rPr lang="it-IT" altLang="it-IT" dirty="0">
                <a:solidFill>
                  <a:schemeClr val="accent2"/>
                </a:solidFill>
              </a:rPr>
              <a:t>(Target 12.5, Regione ER).</a:t>
            </a:r>
            <a:endParaRPr lang="it-IT" altLang="it-IT" dirty="0"/>
          </a:p>
          <a:p>
            <a:endParaRPr lang="it-IT" altLang="it-IT" dirty="0"/>
          </a:p>
        </p:txBody>
      </p:sp>
      <p:sp>
        <p:nvSpPr>
          <p:cNvPr id="19" name="CasellaDiTesto 18">
            <a:extLst>
              <a:ext uri="{FF2B5EF4-FFF2-40B4-BE49-F238E27FC236}">
                <a16:creationId xmlns:a16="http://schemas.microsoft.com/office/drawing/2014/main" id="{22DC76D3-BD48-E233-42C8-2DB333EF0894}"/>
              </a:ext>
            </a:extLst>
          </p:cNvPr>
          <p:cNvSpPr txBox="1"/>
          <p:nvPr/>
        </p:nvSpPr>
        <p:spPr>
          <a:xfrm>
            <a:off x="313557" y="6928727"/>
            <a:ext cx="6746358" cy="400110"/>
          </a:xfrm>
          <a:prstGeom prst="rect">
            <a:avLst/>
          </a:prstGeom>
          <a:noFill/>
        </p:spPr>
        <p:txBody>
          <a:bodyPr wrap="square">
            <a:spAutoFit/>
          </a:bodyPr>
          <a:lstStyle/>
          <a:p>
            <a:r>
              <a:rPr lang="it-IT" sz="1000" dirty="0">
                <a:effectLst/>
                <a:latin typeface="Calibri" panose="020F0502020204030204" pitchFamily="34" charset="0"/>
                <a:ea typeface="Times New Roman" panose="02020603050405020304" pitchFamily="18" charset="0"/>
                <a:cs typeface="Calibri" panose="020F0502020204030204" pitchFamily="34" charset="0"/>
              </a:rPr>
              <a:t>Note:</a:t>
            </a:r>
          </a:p>
          <a:p>
            <a:r>
              <a:rPr lang="it-IT" sz="1000" dirty="0">
                <a:effectLst/>
                <a:latin typeface="Calibri" panose="020F0502020204030204" pitchFamily="34" charset="0"/>
                <a:ea typeface="Times New Roman" panose="02020603050405020304" pitchFamily="18" charset="0"/>
                <a:cs typeface="Calibri" panose="020F0502020204030204" pitchFamily="34" charset="0"/>
              </a:rPr>
              <a:t>22 e 23. Obiettivi contenuti nel Patto per il lavoro e per il clima RER, 2020</a:t>
            </a:r>
          </a:p>
        </p:txBody>
      </p:sp>
      <p:pic>
        <p:nvPicPr>
          <p:cNvPr id="6" name="Immagine 5">
            <a:extLst>
              <a:ext uri="{FF2B5EF4-FFF2-40B4-BE49-F238E27FC236}">
                <a16:creationId xmlns:a16="http://schemas.microsoft.com/office/drawing/2014/main" id="{6CEB5BD3-8502-D43A-0418-B7A95772DFD8}"/>
              </a:ext>
            </a:extLst>
          </p:cNvPr>
          <p:cNvPicPr>
            <a:picLocks noChangeAspect="1"/>
          </p:cNvPicPr>
          <p:nvPr/>
        </p:nvPicPr>
        <p:blipFill>
          <a:blip r:embed="rId3"/>
          <a:stretch>
            <a:fillRect/>
          </a:stretch>
        </p:blipFill>
        <p:spPr>
          <a:xfrm>
            <a:off x="4318907" y="1751194"/>
            <a:ext cx="8610689" cy="3816424"/>
          </a:xfrm>
          <a:prstGeom prst="rect">
            <a:avLst/>
          </a:prstGeom>
        </p:spPr>
      </p:pic>
    </p:spTree>
    <p:extLst>
      <p:ext uri="{BB962C8B-B14F-4D97-AF65-F5344CB8AC3E}">
        <p14:creationId xmlns:p14="http://schemas.microsoft.com/office/powerpoint/2010/main" val="3213116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04713A35-E72A-A4DA-DA96-C36D184C18AD}"/>
              </a:ext>
            </a:extLst>
          </p:cNvPr>
          <p:cNvSpPr txBox="1"/>
          <p:nvPr/>
        </p:nvSpPr>
        <p:spPr>
          <a:xfrm>
            <a:off x="-1" y="11962"/>
            <a:ext cx="13420155" cy="658835"/>
          </a:xfrm>
          <a:prstGeom prst="rect">
            <a:avLst/>
          </a:prstGeom>
          <a:noFill/>
        </p:spPr>
        <p:txBody>
          <a:bodyPr wrap="square">
            <a:spAutoFit/>
          </a:bodyPr>
          <a:lstStyle/>
          <a:p>
            <a:pPr algn="ctr">
              <a:lnSpc>
                <a:spcPct val="150000"/>
              </a:lnSpc>
              <a:spcAft>
                <a:spcPts val="600"/>
              </a:spcAft>
            </a:pPr>
            <a:r>
              <a:rPr lang="it-IT" sz="2800" b="1" dirty="0">
                <a:solidFill>
                  <a:srgbClr val="C00000"/>
                </a:solidFill>
                <a:latin typeface="Arial" panose="020B0604020202020204" pitchFamily="34" charset="0"/>
                <a:cs typeface="Arial" panose="020B0604020202020204" pitchFamily="34" charset="0"/>
              </a:rPr>
              <a:t>OBIETTIVI A PREVALENTE DIMENSIONE ISTITUZIONALE  </a:t>
            </a:r>
          </a:p>
        </p:txBody>
      </p:sp>
      <p:sp>
        <p:nvSpPr>
          <p:cNvPr id="5" name="CasellaDiTesto 4">
            <a:extLst>
              <a:ext uri="{FF2B5EF4-FFF2-40B4-BE49-F238E27FC236}">
                <a16:creationId xmlns:a16="http://schemas.microsoft.com/office/drawing/2014/main" id="{89BD91B0-0833-D54E-C721-C1276E5120A9}"/>
              </a:ext>
            </a:extLst>
          </p:cNvPr>
          <p:cNvSpPr txBox="1"/>
          <p:nvPr/>
        </p:nvSpPr>
        <p:spPr>
          <a:xfrm>
            <a:off x="-4104" y="1837209"/>
            <a:ext cx="4318906" cy="4524315"/>
          </a:xfrm>
          <a:prstGeom prst="rect">
            <a:avLst/>
          </a:prstGeom>
          <a:noFill/>
        </p:spPr>
        <p:txBody>
          <a:bodyPr wrap="square" rtlCol="0">
            <a:spAutoFit/>
          </a:bodyPr>
          <a:lstStyle/>
          <a:p>
            <a:r>
              <a:rPr lang="it-IT" altLang="it-IT" dirty="0"/>
              <a:t>La Provincia di Piacenza (o il Comune di Piacenza o la Regione Emilia-Romagna quando non ci sono i dati) presentano un andamento:</a:t>
            </a:r>
          </a:p>
          <a:p>
            <a:endParaRPr lang="it-IT" altLang="it-IT" dirty="0"/>
          </a:p>
          <a:p>
            <a:pPr marL="285750" indent="-285750">
              <a:buFont typeface="Arial" panose="020B0604020202020204" pitchFamily="34" charset="0"/>
              <a:buChar char="•"/>
            </a:pPr>
            <a:r>
              <a:rPr lang="it-IT" altLang="it-IT" b="1" dirty="0">
                <a:solidFill>
                  <a:schemeClr val="accent6"/>
                </a:solidFill>
              </a:rPr>
              <a:t>migliore del livello nazionale per 1  obiettivo: Affollamento carceri </a:t>
            </a:r>
            <a:r>
              <a:rPr lang="it-IT" altLang="it-IT" dirty="0">
                <a:solidFill>
                  <a:schemeClr val="accent6"/>
                </a:solidFill>
              </a:rPr>
              <a:t>(Target 16.3, Provincia PC);</a:t>
            </a:r>
            <a:endParaRPr lang="it-IT" altLang="it-IT" dirty="0"/>
          </a:p>
          <a:p>
            <a:pPr marL="285750" indent="-285750">
              <a:buFont typeface="Arial" panose="020B0604020202020204" pitchFamily="34" charset="0"/>
              <a:buChar char="•"/>
            </a:pPr>
            <a:endParaRPr lang="it-IT" altLang="it-IT" b="1" dirty="0">
              <a:solidFill>
                <a:schemeClr val="accent2"/>
              </a:solidFill>
            </a:endParaRPr>
          </a:p>
          <a:p>
            <a:pPr marL="285750" indent="-285750">
              <a:buFont typeface="Arial" panose="020B0604020202020204" pitchFamily="34" charset="0"/>
              <a:buChar char="•"/>
            </a:pPr>
            <a:r>
              <a:rPr lang="it-IT" altLang="it-IT" b="1" dirty="0">
                <a:solidFill>
                  <a:schemeClr val="accent2"/>
                </a:solidFill>
              </a:rPr>
              <a:t>identico al livello nazionale per 1 obiettivo:</a:t>
            </a:r>
            <a:r>
              <a:rPr lang="it-IT" altLang="it-IT" dirty="0">
                <a:solidFill>
                  <a:schemeClr val="accent2"/>
                </a:solidFill>
              </a:rPr>
              <a:t> </a:t>
            </a:r>
            <a:r>
              <a:rPr lang="it-IT" altLang="it-IT" b="1" dirty="0">
                <a:solidFill>
                  <a:schemeClr val="accent2"/>
                </a:solidFill>
              </a:rPr>
              <a:t>Durata procedimenti civili </a:t>
            </a:r>
            <a:r>
              <a:rPr lang="it-IT" altLang="it-IT" dirty="0">
                <a:solidFill>
                  <a:schemeClr val="accent2"/>
                </a:solidFill>
              </a:rPr>
              <a:t>(Target 16.7, Regione ER).</a:t>
            </a:r>
          </a:p>
          <a:p>
            <a:pPr marL="285750" indent="-285750">
              <a:buFont typeface="Arial" panose="020B0604020202020204" pitchFamily="34" charset="0"/>
              <a:buChar char="•"/>
            </a:pPr>
            <a:endParaRPr lang="it-IT" altLang="it-IT" dirty="0">
              <a:solidFill>
                <a:schemeClr val="accent2"/>
              </a:solidFill>
            </a:endParaRPr>
          </a:p>
          <a:p>
            <a:pPr marL="285750" indent="-285750">
              <a:buFont typeface="Arial" panose="020B0604020202020204" pitchFamily="34" charset="0"/>
              <a:buChar char="•"/>
            </a:pPr>
            <a:endParaRPr lang="it-IT" altLang="it-IT" dirty="0">
              <a:solidFill>
                <a:schemeClr val="accent6"/>
              </a:solidFill>
            </a:endParaRPr>
          </a:p>
          <a:p>
            <a:pPr marL="285750" indent="-285750">
              <a:buFont typeface="Arial" panose="020B0604020202020204" pitchFamily="34" charset="0"/>
              <a:buChar char="•"/>
            </a:pPr>
            <a:endParaRPr lang="it-IT" altLang="it-IT" dirty="0"/>
          </a:p>
          <a:p>
            <a:r>
              <a:rPr lang="it-IT" altLang="it-IT" dirty="0">
                <a:solidFill>
                  <a:schemeClr val="accent2"/>
                </a:solidFill>
              </a:rPr>
              <a:t> </a:t>
            </a:r>
            <a:endParaRPr lang="it-IT" altLang="it-IT" dirty="0">
              <a:solidFill>
                <a:srgbClr val="FF0000"/>
              </a:solidFill>
            </a:endParaRPr>
          </a:p>
        </p:txBody>
      </p:sp>
      <p:sp>
        <p:nvSpPr>
          <p:cNvPr id="9" name="CasellaDiTesto 8">
            <a:extLst>
              <a:ext uri="{FF2B5EF4-FFF2-40B4-BE49-F238E27FC236}">
                <a16:creationId xmlns:a16="http://schemas.microsoft.com/office/drawing/2014/main" id="{458B3904-56A6-B816-7BD0-D2C3B027270B}"/>
              </a:ext>
            </a:extLst>
          </p:cNvPr>
          <p:cNvSpPr txBox="1"/>
          <p:nvPr/>
        </p:nvSpPr>
        <p:spPr>
          <a:xfrm>
            <a:off x="241549" y="6540556"/>
            <a:ext cx="6746358" cy="553998"/>
          </a:xfrm>
          <a:prstGeom prst="rect">
            <a:avLst/>
          </a:prstGeom>
          <a:noFill/>
        </p:spPr>
        <p:txBody>
          <a:bodyPr wrap="square">
            <a:spAutoFit/>
          </a:bodyPr>
          <a:lstStyle/>
          <a:p>
            <a:r>
              <a:rPr lang="it-IT" sz="1000" dirty="0">
                <a:effectLst/>
                <a:latin typeface="Calibri" panose="020F0502020204030204" pitchFamily="34" charset="0"/>
                <a:ea typeface="Times New Roman" panose="02020603050405020304" pitchFamily="18" charset="0"/>
                <a:cs typeface="Calibri" panose="020F0502020204030204" pitchFamily="34" charset="0"/>
              </a:rPr>
              <a:t>Note: </a:t>
            </a:r>
          </a:p>
          <a:p>
            <a:r>
              <a:rPr lang="it-IT" sz="1000" dirty="0">
                <a:effectLst/>
                <a:latin typeface="Calibri" panose="020F0502020204030204" pitchFamily="34" charset="0"/>
                <a:ea typeface="Times New Roman" panose="02020603050405020304" pitchFamily="18" charset="0"/>
                <a:cs typeface="Calibri" panose="020F0502020204030204" pitchFamily="34" charset="0"/>
              </a:rPr>
              <a:t>24. Obiettivo individuato dagli esperti </a:t>
            </a:r>
            <a:r>
              <a:rPr lang="it-IT" sz="1000" dirty="0" err="1">
                <a:effectLst/>
                <a:latin typeface="Calibri" panose="020F0502020204030204" pitchFamily="34" charset="0"/>
                <a:ea typeface="Times New Roman" panose="02020603050405020304" pitchFamily="18" charset="0"/>
                <a:cs typeface="Calibri" panose="020F0502020204030204" pitchFamily="34" charset="0"/>
              </a:rPr>
              <a:t>ASviS</a:t>
            </a:r>
            <a:r>
              <a:rPr lang="it-IT" sz="1000" dirty="0">
                <a:effectLst/>
                <a:latin typeface="Calibri" panose="020F0502020204030204" pitchFamily="34" charset="0"/>
                <a:ea typeface="Times New Roman" panose="02020603050405020304" pitchFamily="18" charset="0"/>
                <a:cs typeface="Calibri" panose="020F0502020204030204" pitchFamily="34" charset="0"/>
              </a:rPr>
              <a:t> </a:t>
            </a:r>
          </a:p>
          <a:p>
            <a:r>
              <a:rPr lang="it-IT" sz="1000" dirty="0">
                <a:effectLst/>
                <a:latin typeface="Calibri" panose="020F0502020204030204" pitchFamily="34" charset="0"/>
                <a:ea typeface="Times New Roman" panose="02020603050405020304" pitchFamily="18" charset="0"/>
                <a:cs typeface="Calibri" panose="020F0502020204030204" pitchFamily="34" charset="0"/>
              </a:rPr>
              <a:t>25. Obiettivo </a:t>
            </a:r>
            <a:r>
              <a:rPr lang="it-IT" sz="1000" dirty="0" err="1">
                <a:effectLst/>
                <a:latin typeface="Calibri" panose="020F0502020204030204" pitchFamily="34" charset="0"/>
                <a:ea typeface="Times New Roman" panose="02020603050405020304" pitchFamily="18" charset="0"/>
                <a:cs typeface="Calibri" panose="020F0502020204030204" pitchFamily="34" charset="0"/>
              </a:rPr>
              <a:t>ASviS</a:t>
            </a:r>
            <a:r>
              <a:rPr lang="it-IT" sz="1000" dirty="0">
                <a:effectLst/>
                <a:latin typeface="Calibri" panose="020F0502020204030204" pitchFamily="34" charset="0"/>
                <a:ea typeface="Times New Roman" panose="02020603050405020304" pitchFamily="18" charset="0"/>
                <a:cs typeface="Calibri" panose="020F0502020204030204" pitchFamily="34" charset="0"/>
              </a:rPr>
              <a:t>, confronto con la migliore delle Regioni italiane  </a:t>
            </a:r>
          </a:p>
        </p:txBody>
      </p:sp>
      <p:pic>
        <p:nvPicPr>
          <p:cNvPr id="6" name="Immagine 5">
            <a:extLst>
              <a:ext uri="{FF2B5EF4-FFF2-40B4-BE49-F238E27FC236}">
                <a16:creationId xmlns:a16="http://schemas.microsoft.com/office/drawing/2014/main" id="{E81726E3-FA36-444C-9C53-A310F784A8D6}"/>
              </a:ext>
            </a:extLst>
          </p:cNvPr>
          <p:cNvPicPr>
            <a:picLocks noChangeAspect="1"/>
          </p:cNvPicPr>
          <p:nvPr/>
        </p:nvPicPr>
        <p:blipFill>
          <a:blip r:embed="rId3"/>
          <a:stretch>
            <a:fillRect/>
          </a:stretch>
        </p:blipFill>
        <p:spPr>
          <a:xfrm>
            <a:off x="4490021" y="2021500"/>
            <a:ext cx="8511432" cy="3168352"/>
          </a:xfrm>
          <a:prstGeom prst="rect">
            <a:avLst/>
          </a:prstGeom>
        </p:spPr>
      </p:pic>
    </p:spTree>
    <p:extLst>
      <p:ext uri="{BB962C8B-B14F-4D97-AF65-F5344CB8AC3E}">
        <p14:creationId xmlns:p14="http://schemas.microsoft.com/office/powerpoint/2010/main" val="3532737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04713A35-E72A-A4DA-DA96-C36D184C18AD}"/>
              </a:ext>
            </a:extLst>
          </p:cNvPr>
          <p:cNvSpPr txBox="1"/>
          <p:nvPr/>
        </p:nvSpPr>
        <p:spPr>
          <a:xfrm>
            <a:off x="-1" y="11962"/>
            <a:ext cx="13420155" cy="658835"/>
          </a:xfrm>
          <a:prstGeom prst="rect">
            <a:avLst/>
          </a:prstGeom>
          <a:noFill/>
        </p:spPr>
        <p:txBody>
          <a:bodyPr wrap="square">
            <a:spAutoFit/>
          </a:bodyPr>
          <a:lstStyle/>
          <a:p>
            <a:pPr algn="ctr">
              <a:lnSpc>
                <a:spcPct val="150000"/>
              </a:lnSpc>
              <a:spcAft>
                <a:spcPts val="600"/>
              </a:spcAft>
            </a:pPr>
            <a:r>
              <a:rPr lang="it-IT" sz="2800" b="1" dirty="0">
                <a:solidFill>
                  <a:srgbClr val="C00000"/>
                </a:solidFill>
                <a:latin typeface="Arial" panose="020B0604020202020204" pitchFamily="34" charset="0"/>
                <a:cs typeface="Arial" panose="020B0604020202020204" pitchFamily="34" charset="0"/>
              </a:rPr>
              <a:t>OBIETTIVI A PREVALENTE DIMENSIONE SOCIALE (1) </a:t>
            </a:r>
          </a:p>
        </p:txBody>
      </p:sp>
      <p:sp>
        <p:nvSpPr>
          <p:cNvPr id="5" name="CasellaDiTesto 4">
            <a:extLst>
              <a:ext uri="{FF2B5EF4-FFF2-40B4-BE49-F238E27FC236}">
                <a16:creationId xmlns:a16="http://schemas.microsoft.com/office/drawing/2014/main" id="{89BD91B0-0833-D54E-C721-C1276E5120A9}"/>
              </a:ext>
            </a:extLst>
          </p:cNvPr>
          <p:cNvSpPr txBox="1"/>
          <p:nvPr/>
        </p:nvSpPr>
        <p:spPr>
          <a:xfrm>
            <a:off x="-1" y="1189137"/>
            <a:ext cx="4318906" cy="5909310"/>
          </a:xfrm>
          <a:prstGeom prst="rect">
            <a:avLst/>
          </a:prstGeom>
          <a:noFill/>
        </p:spPr>
        <p:txBody>
          <a:bodyPr wrap="square" rtlCol="0">
            <a:spAutoFit/>
          </a:bodyPr>
          <a:lstStyle/>
          <a:p>
            <a:r>
              <a:rPr lang="it-IT" altLang="it-IT" dirty="0"/>
              <a:t>La Provincia di Piacenza (o il Comune di Piacenza o la Regione Emilia-Romagna quando non ci sono i dati) presentano un andamento:</a:t>
            </a:r>
          </a:p>
          <a:p>
            <a:endParaRPr lang="it-IT" altLang="it-IT" b="1" dirty="0">
              <a:solidFill>
                <a:schemeClr val="accent6"/>
              </a:solidFill>
            </a:endParaRPr>
          </a:p>
          <a:p>
            <a:pPr marL="285750" indent="-285750">
              <a:buFont typeface="Arial" panose="020B0604020202020204" pitchFamily="34" charset="0"/>
              <a:buChar char="•"/>
            </a:pPr>
            <a:r>
              <a:rPr lang="it-IT" altLang="it-IT" b="1" dirty="0">
                <a:solidFill>
                  <a:schemeClr val="accent6"/>
                </a:solidFill>
              </a:rPr>
              <a:t>migliore del livello nazionale per 2 obiettivi: Copertura vaccinale </a:t>
            </a:r>
            <a:r>
              <a:rPr lang="it-IT" altLang="it-IT" dirty="0">
                <a:solidFill>
                  <a:schemeClr val="accent6"/>
                </a:solidFill>
              </a:rPr>
              <a:t>(Target 3.8, Regione ER);</a:t>
            </a:r>
            <a:r>
              <a:rPr lang="it-IT" altLang="it-IT" b="1" dirty="0">
                <a:solidFill>
                  <a:schemeClr val="accent6"/>
                </a:solidFill>
              </a:rPr>
              <a:t> Abbandono scolastico </a:t>
            </a:r>
            <a:r>
              <a:rPr lang="it-IT" altLang="it-IT" dirty="0">
                <a:solidFill>
                  <a:schemeClr val="accent6"/>
                </a:solidFill>
              </a:rPr>
              <a:t>(Target 4.1, Regione ER);</a:t>
            </a:r>
          </a:p>
          <a:p>
            <a:r>
              <a:rPr lang="it-IT" altLang="it-IT" b="1" dirty="0">
                <a:solidFill>
                  <a:schemeClr val="accent6"/>
                </a:solidFill>
              </a:rPr>
              <a:t> </a:t>
            </a:r>
            <a:endParaRPr lang="it-IT" altLang="it-IT" dirty="0"/>
          </a:p>
          <a:p>
            <a:pPr marL="285750" indent="-285750">
              <a:buFont typeface="Arial" panose="020B0604020202020204" pitchFamily="34" charset="0"/>
              <a:buChar char="•"/>
            </a:pPr>
            <a:r>
              <a:rPr lang="it-IT" altLang="it-IT" b="1" dirty="0">
                <a:solidFill>
                  <a:schemeClr val="accent2"/>
                </a:solidFill>
              </a:rPr>
              <a:t>identico al livello nazionale per 2 obiettivi:</a:t>
            </a:r>
            <a:r>
              <a:rPr lang="it-IT" altLang="it-IT" dirty="0">
                <a:solidFill>
                  <a:schemeClr val="accent2"/>
                </a:solidFill>
              </a:rPr>
              <a:t> </a:t>
            </a:r>
            <a:r>
              <a:rPr lang="it-IT" altLang="it-IT" b="1" dirty="0">
                <a:solidFill>
                  <a:schemeClr val="accent2"/>
                </a:solidFill>
              </a:rPr>
              <a:t>Povertà </a:t>
            </a:r>
            <a:r>
              <a:rPr lang="it-IT" altLang="it-IT" dirty="0">
                <a:solidFill>
                  <a:schemeClr val="accent2"/>
                </a:solidFill>
              </a:rPr>
              <a:t>(Target 1.2, Regione ER) ; </a:t>
            </a:r>
            <a:r>
              <a:rPr lang="it-IT" altLang="it-IT" b="1" dirty="0">
                <a:solidFill>
                  <a:schemeClr val="accent2"/>
                </a:solidFill>
              </a:rPr>
              <a:t>Malattie croniche non trasmissibili </a:t>
            </a:r>
            <a:r>
              <a:rPr lang="it-IT" altLang="it-IT" dirty="0">
                <a:solidFill>
                  <a:schemeClr val="accent2"/>
                </a:solidFill>
              </a:rPr>
              <a:t>(Target 3.4, Regione ER); </a:t>
            </a:r>
          </a:p>
          <a:p>
            <a:pPr marL="285750" indent="-285750">
              <a:buFont typeface="Arial" panose="020B0604020202020204" pitchFamily="34" charset="0"/>
              <a:buChar char="•"/>
            </a:pPr>
            <a:endParaRPr lang="it-IT" altLang="it-IT" dirty="0">
              <a:solidFill>
                <a:schemeClr val="accent2"/>
              </a:solidFill>
            </a:endParaRPr>
          </a:p>
          <a:p>
            <a:pPr marL="285750" indent="-285750">
              <a:buFont typeface="Arial" panose="020B0604020202020204" pitchFamily="34" charset="0"/>
              <a:buChar char="•"/>
            </a:pPr>
            <a:r>
              <a:rPr lang="it-IT" altLang="it-IT" b="1" dirty="0">
                <a:solidFill>
                  <a:srgbClr val="FF0000"/>
                </a:solidFill>
              </a:rPr>
              <a:t>peggiore del livello nazionale per 1 obiettivo: Incidenti stradali </a:t>
            </a:r>
            <a:r>
              <a:rPr lang="it-IT" altLang="it-IT" dirty="0">
                <a:solidFill>
                  <a:srgbClr val="FF0000"/>
                </a:solidFill>
              </a:rPr>
              <a:t>(Target 3.6, Provincia PC).</a:t>
            </a:r>
          </a:p>
          <a:p>
            <a:endParaRPr lang="it-IT" altLang="it-IT" dirty="0">
              <a:solidFill>
                <a:srgbClr val="FF0000"/>
              </a:solidFill>
            </a:endParaRPr>
          </a:p>
          <a:p>
            <a:endParaRPr lang="it-IT" altLang="it-IT" dirty="0"/>
          </a:p>
          <a:p>
            <a:endParaRPr lang="it-IT" altLang="it-IT" dirty="0">
              <a:solidFill>
                <a:srgbClr val="FF0000"/>
              </a:solidFill>
            </a:endParaRPr>
          </a:p>
        </p:txBody>
      </p:sp>
      <p:sp>
        <p:nvSpPr>
          <p:cNvPr id="7" name="CasellaDiTesto 6">
            <a:extLst>
              <a:ext uri="{FF2B5EF4-FFF2-40B4-BE49-F238E27FC236}">
                <a16:creationId xmlns:a16="http://schemas.microsoft.com/office/drawing/2014/main" id="{1CF056CC-0F31-438B-9024-2B01A0C2BFA6}"/>
              </a:ext>
            </a:extLst>
          </p:cNvPr>
          <p:cNvSpPr txBox="1"/>
          <p:nvPr/>
        </p:nvSpPr>
        <p:spPr>
          <a:xfrm>
            <a:off x="169541" y="6544449"/>
            <a:ext cx="6746358" cy="861774"/>
          </a:xfrm>
          <a:prstGeom prst="rect">
            <a:avLst/>
          </a:prstGeom>
          <a:noFill/>
        </p:spPr>
        <p:txBody>
          <a:bodyPr wrap="square">
            <a:spAutoFit/>
          </a:bodyPr>
          <a:lstStyle/>
          <a:p>
            <a:r>
              <a:rPr lang="it-IT" sz="1000" dirty="0">
                <a:effectLst/>
                <a:latin typeface="Calibri" panose="020F0502020204030204" pitchFamily="34" charset="0"/>
                <a:ea typeface="Times New Roman" panose="02020603050405020304" pitchFamily="18" charset="0"/>
                <a:cs typeface="Calibri" panose="020F0502020204030204" pitchFamily="34" charset="0"/>
              </a:rPr>
              <a:t>Note: </a:t>
            </a:r>
          </a:p>
          <a:p>
            <a:r>
              <a:rPr lang="it-IT" sz="1000" dirty="0">
                <a:effectLst/>
                <a:latin typeface="Calibri" panose="020F0502020204030204" pitchFamily="34" charset="0"/>
                <a:ea typeface="Times New Roman" panose="02020603050405020304" pitchFamily="18" charset="0"/>
                <a:cs typeface="Calibri" panose="020F0502020204030204" pitchFamily="34" charset="0"/>
              </a:rPr>
              <a:t>26. Obiettivo contenuto nel Pilastro europeo sui diritti sociali, 2021</a:t>
            </a:r>
          </a:p>
          <a:p>
            <a:r>
              <a:rPr lang="it-IT" sz="1000" dirty="0">
                <a:latin typeface="Calibri" panose="020F0502020204030204" pitchFamily="34" charset="0"/>
                <a:ea typeface="Times New Roman" panose="02020603050405020304" pitchFamily="18" charset="0"/>
                <a:cs typeface="Calibri" panose="020F0502020204030204" pitchFamily="34" charset="0"/>
              </a:rPr>
              <a:t>27. Obiettivo dell’Organizzazione mondiale della sanità </a:t>
            </a:r>
          </a:p>
          <a:p>
            <a:r>
              <a:rPr lang="it-IT" sz="1000" dirty="0">
                <a:effectLst/>
                <a:latin typeface="Calibri" panose="020F0502020204030204" pitchFamily="34" charset="0"/>
                <a:ea typeface="Times New Roman" panose="02020603050405020304" pitchFamily="18" charset="0"/>
                <a:cs typeface="Calibri" panose="020F0502020204030204" pitchFamily="34" charset="0"/>
              </a:rPr>
              <a:t>28. Obiettivo contenuto nel Piano nazionale sicurezza stradale 2030, 2022</a:t>
            </a:r>
          </a:p>
          <a:p>
            <a:r>
              <a:rPr lang="it-IT" sz="1000" dirty="0">
                <a:effectLst/>
                <a:latin typeface="Calibri" panose="020F0502020204030204" pitchFamily="34" charset="0"/>
                <a:ea typeface="Times New Roman" panose="02020603050405020304" pitchFamily="18" charset="0"/>
                <a:cs typeface="Calibri" panose="020F0502020204030204" pitchFamily="34" charset="0"/>
              </a:rPr>
              <a:t>29 e 30. Obiettivi contenuti nel Patto per il lavoro e per il clima RER, 2020 </a:t>
            </a:r>
          </a:p>
        </p:txBody>
      </p:sp>
      <p:pic>
        <p:nvPicPr>
          <p:cNvPr id="6" name="Immagine 5">
            <a:extLst>
              <a:ext uri="{FF2B5EF4-FFF2-40B4-BE49-F238E27FC236}">
                <a16:creationId xmlns:a16="http://schemas.microsoft.com/office/drawing/2014/main" id="{060F9611-9DA6-2579-9C63-7F38CAEA6583}"/>
              </a:ext>
            </a:extLst>
          </p:cNvPr>
          <p:cNvPicPr>
            <a:picLocks noChangeAspect="1"/>
          </p:cNvPicPr>
          <p:nvPr/>
        </p:nvPicPr>
        <p:blipFill>
          <a:blip r:embed="rId3"/>
          <a:stretch>
            <a:fillRect/>
          </a:stretch>
        </p:blipFill>
        <p:spPr>
          <a:xfrm>
            <a:off x="4706045" y="757089"/>
            <a:ext cx="8496944" cy="6586059"/>
          </a:xfrm>
          <a:prstGeom prst="rect">
            <a:avLst/>
          </a:prstGeom>
        </p:spPr>
      </p:pic>
    </p:spTree>
    <p:extLst>
      <p:ext uri="{BB962C8B-B14F-4D97-AF65-F5344CB8AC3E}">
        <p14:creationId xmlns:p14="http://schemas.microsoft.com/office/powerpoint/2010/main" val="2516955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04713A35-E72A-A4DA-DA96-C36D184C18AD}"/>
              </a:ext>
            </a:extLst>
          </p:cNvPr>
          <p:cNvSpPr txBox="1"/>
          <p:nvPr/>
        </p:nvSpPr>
        <p:spPr>
          <a:xfrm>
            <a:off x="-1" y="11962"/>
            <a:ext cx="13420155" cy="658835"/>
          </a:xfrm>
          <a:prstGeom prst="rect">
            <a:avLst/>
          </a:prstGeom>
          <a:noFill/>
        </p:spPr>
        <p:txBody>
          <a:bodyPr wrap="square">
            <a:spAutoFit/>
          </a:bodyPr>
          <a:lstStyle/>
          <a:p>
            <a:pPr algn="ctr">
              <a:lnSpc>
                <a:spcPct val="150000"/>
              </a:lnSpc>
              <a:spcAft>
                <a:spcPts val="600"/>
              </a:spcAft>
            </a:pPr>
            <a:r>
              <a:rPr lang="it-IT" sz="2800" b="1" dirty="0">
                <a:solidFill>
                  <a:srgbClr val="C00000"/>
                </a:solidFill>
                <a:latin typeface="Arial" panose="020B0604020202020204" pitchFamily="34" charset="0"/>
                <a:cs typeface="Arial" panose="020B0604020202020204" pitchFamily="34" charset="0"/>
              </a:rPr>
              <a:t>OBIETTIVI A PREVALENTE DIMENSIONE SOCIALE (2) </a:t>
            </a:r>
          </a:p>
        </p:txBody>
      </p:sp>
      <p:sp>
        <p:nvSpPr>
          <p:cNvPr id="5" name="CasellaDiTesto 4">
            <a:extLst>
              <a:ext uri="{FF2B5EF4-FFF2-40B4-BE49-F238E27FC236}">
                <a16:creationId xmlns:a16="http://schemas.microsoft.com/office/drawing/2014/main" id="{89BD91B0-0833-D54E-C721-C1276E5120A9}"/>
              </a:ext>
            </a:extLst>
          </p:cNvPr>
          <p:cNvSpPr txBox="1"/>
          <p:nvPr/>
        </p:nvSpPr>
        <p:spPr>
          <a:xfrm>
            <a:off x="31167" y="1024498"/>
            <a:ext cx="4318906" cy="6740307"/>
          </a:xfrm>
          <a:prstGeom prst="rect">
            <a:avLst/>
          </a:prstGeom>
          <a:noFill/>
        </p:spPr>
        <p:txBody>
          <a:bodyPr wrap="square" rtlCol="0">
            <a:spAutoFit/>
          </a:bodyPr>
          <a:lstStyle/>
          <a:p>
            <a:r>
              <a:rPr lang="it-IT" altLang="it-IT" dirty="0"/>
              <a:t>La Provincia di Piacenza (o il Comune di Piacenza o la Regione Emilia-Romagna quando non ci sono i dati) presentano un andamento:</a:t>
            </a:r>
          </a:p>
          <a:p>
            <a:endParaRPr lang="it-IT" altLang="it-IT" dirty="0"/>
          </a:p>
          <a:p>
            <a:pPr marL="285750" indent="-285750">
              <a:buFont typeface="Arial" panose="020B0604020202020204" pitchFamily="34" charset="0"/>
              <a:buChar char="•"/>
            </a:pPr>
            <a:r>
              <a:rPr lang="it-IT" altLang="it-IT" b="1" dirty="0">
                <a:solidFill>
                  <a:schemeClr val="accent6"/>
                </a:solidFill>
              </a:rPr>
              <a:t>migliore del livello nazionale per 3 obiettivi: Partecipazione alla scuola dell’infanzia </a:t>
            </a:r>
            <a:r>
              <a:rPr lang="it-IT" altLang="it-IT" dirty="0">
                <a:solidFill>
                  <a:schemeClr val="accent6"/>
                </a:solidFill>
              </a:rPr>
              <a:t>(Target 4.2, Regione ER);</a:t>
            </a:r>
            <a:r>
              <a:rPr lang="it-IT" altLang="it-IT" b="1" dirty="0">
                <a:solidFill>
                  <a:srgbClr val="FF0000"/>
                </a:solidFill>
              </a:rPr>
              <a:t> </a:t>
            </a:r>
            <a:r>
              <a:rPr lang="it-IT" altLang="it-IT" b="1" dirty="0">
                <a:solidFill>
                  <a:schemeClr val="accent6"/>
                </a:solidFill>
              </a:rPr>
              <a:t>Parità di genere occupazionale </a:t>
            </a:r>
            <a:r>
              <a:rPr lang="it-IT" altLang="it-IT" dirty="0">
                <a:solidFill>
                  <a:schemeClr val="accent6"/>
                </a:solidFill>
              </a:rPr>
              <a:t>(Target 5.1, Provincia PC); </a:t>
            </a:r>
            <a:r>
              <a:rPr lang="it-IT" altLang="it-IT" b="1" dirty="0">
                <a:solidFill>
                  <a:schemeClr val="accent6"/>
                </a:solidFill>
              </a:rPr>
              <a:t>Disuguaglianza dei redditi </a:t>
            </a:r>
            <a:r>
              <a:rPr lang="it-IT" altLang="it-IT" dirty="0">
                <a:solidFill>
                  <a:schemeClr val="accent6"/>
                </a:solidFill>
              </a:rPr>
              <a:t>(Target 10.4, Regione ER);</a:t>
            </a:r>
          </a:p>
          <a:p>
            <a:pPr marL="285750" indent="-285750">
              <a:buFont typeface="Arial" panose="020B0604020202020204" pitchFamily="34" charset="0"/>
              <a:buChar char="•"/>
            </a:pPr>
            <a:endParaRPr lang="it-IT" altLang="it-IT" b="1" dirty="0">
              <a:solidFill>
                <a:schemeClr val="accent2"/>
              </a:solidFill>
            </a:endParaRPr>
          </a:p>
          <a:p>
            <a:pPr marL="285750" indent="-285750">
              <a:buFont typeface="Arial" panose="020B0604020202020204" pitchFamily="34" charset="0"/>
              <a:buChar char="•"/>
            </a:pPr>
            <a:r>
              <a:rPr lang="it-IT" altLang="it-IT" b="1" dirty="0">
                <a:solidFill>
                  <a:schemeClr val="accent2"/>
                </a:solidFill>
              </a:rPr>
              <a:t>identico al livello nazionale per 2 obiettivi: Quota di laureati </a:t>
            </a:r>
            <a:r>
              <a:rPr lang="it-IT" altLang="it-IT" dirty="0">
                <a:solidFill>
                  <a:schemeClr val="accent2"/>
                </a:solidFill>
              </a:rPr>
              <a:t>(Target 4.3, Regione ER); </a:t>
            </a:r>
            <a:r>
              <a:rPr lang="it-IT" altLang="it-IT" b="1" dirty="0">
                <a:solidFill>
                  <a:schemeClr val="accent2"/>
                </a:solidFill>
              </a:rPr>
              <a:t>Formazione continua </a:t>
            </a:r>
            <a:r>
              <a:rPr lang="it-IT" altLang="it-IT" dirty="0">
                <a:solidFill>
                  <a:schemeClr val="accent2"/>
                </a:solidFill>
              </a:rPr>
              <a:t>(Target 4.4, Regione ER);</a:t>
            </a:r>
          </a:p>
          <a:p>
            <a:pPr marL="285750" indent="-285750">
              <a:buFont typeface="Arial" panose="020B0604020202020204" pitchFamily="34" charset="0"/>
              <a:buChar char="•"/>
            </a:pPr>
            <a:endParaRPr lang="it-IT" altLang="it-IT" dirty="0">
              <a:solidFill>
                <a:schemeClr val="accent2"/>
              </a:solidFill>
            </a:endParaRPr>
          </a:p>
          <a:p>
            <a:pPr marL="285750" indent="-285750">
              <a:buFont typeface="Arial" panose="020B0604020202020204" pitchFamily="34" charset="0"/>
              <a:buChar char="•"/>
            </a:pPr>
            <a:r>
              <a:rPr lang="it-IT" altLang="it-IT" b="1" dirty="0">
                <a:solidFill>
                  <a:srgbClr val="FF0000"/>
                </a:solidFill>
              </a:rPr>
              <a:t>peggiore del livello nazionale per 1 obiettivo:</a:t>
            </a:r>
            <a:r>
              <a:rPr lang="it-IT" altLang="it-IT" dirty="0">
                <a:solidFill>
                  <a:srgbClr val="FF0000"/>
                </a:solidFill>
              </a:rPr>
              <a:t> </a:t>
            </a:r>
            <a:r>
              <a:rPr lang="it-IT" altLang="it-IT" b="1" dirty="0">
                <a:solidFill>
                  <a:srgbClr val="FF0000"/>
                </a:solidFill>
              </a:rPr>
              <a:t>Nidi d’infanzia </a:t>
            </a:r>
            <a:r>
              <a:rPr lang="it-IT" altLang="it-IT" dirty="0">
                <a:solidFill>
                  <a:srgbClr val="FF0000"/>
                </a:solidFill>
              </a:rPr>
              <a:t>(Target 4.2, Provincia PC). </a:t>
            </a:r>
          </a:p>
          <a:p>
            <a:pPr marL="285750" indent="-285750">
              <a:buFont typeface="Arial" panose="020B0604020202020204" pitchFamily="34" charset="0"/>
              <a:buChar char="•"/>
            </a:pPr>
            <a:endParaRPr lang="it-IT" altLang="it-IT" dirty="0">
              <a:solidFill>
                <a:schemeClr val="accent6"/>
              </a:solidFill>
            </a:endParaRPr>
          </a:p>
          <a:p>
            <a:pPr marL="285750" indent="-285750">
              <a:buFont typeface="Arial" panose="020B0604020202020204" pitchFamily="34" charset="0"/>
              <a:buChar char="•"/>
            </a:pPr>
            <a:endParaRPr lang="it-IT" altLang="it-IT" dirty="0">
              <a:solidFill>
                <a:schemeClr val="accent6"/>
              </a:solidFill>
            </a:endParaRPr>
          </a:p>
          <a:p>
            <a:pPr marL="285750" indent="-285750">
              <a:buFont typeface="Arial" panose="020B0604020202020204" pitchFamily="34" charset="0"/>
              <a:buChar char="•"/>
            </a:pPr>
            <a:endParaRPr lang="it-IT" altLang="it-IT" dirty="0"/>
          </a:p>
          <a:p>
            <a:r>
              <a:rPr lang="it-IT" altLang="it-IT" dirty="0">
                <a:solidFill>
                  <a:schemeClr val="accent2"/>
                </a:solidFill>
              </a:rPr>
              <a:t> </a:t>
            </a:r>
            <a:endParaRPr lang="it-IT" altLang="it-IT" dirty="0">
              <a:solidFill>
                <a:srgbClr val="FF0000"/>
              </a:solidFill>
            </a:endParaRPr>
          </a:p>
        </p:txBody>
      </p:sp>
      <p:sp>
        <p:nvSpPr>
          <p:cNvPr id="7" name="CasellaDiTesto 6">
            <a:extLst>
              <a:ext uri="{FF2B5EF4-FFF2-40B4-BE49-F238E27FC236}">
                <a16:creationId xmlns:a16="http://schemas.microsoft.com/office/drawing/2014/main" id="{1CF056CC-0F31-438B-9024-2B01A0C2BFA6}"/>
              </a:ext>
            </a:extLst>
          </p:cNvPr>
          <p:cNvSpPr txBox="1"/>
          <p:nvPr/>
        </p:nvSpPr>
        <p:spPr>
          <a:xfrm>
            <a:off x="55150" y="6533698"/>
            <a:ext cx="6746358" cy="1323439"/>
          </a:xfrm>
          <a:prstGeom prst="rect">
            <a:avLst/>
          </a:prstGeom>
          <a:noFill/>
        </p:spPr>
        <p:txBody>
          <a:bodyPr wrap="square">
            <a:spAutoFit/>
          </a:bodyPr>
          <a:lstStyle/>
          <a:p>
            <a:r>
              <a:rPr lang="it-IT" sz="1000" dirty="0">
                <a:effectLst/>
                <a:latin typeface="Calibri" panose="020F0502020204030204" pitchFamily="34" charset="0"/>
                <a:ea typeface="Times New Roman" panose="02020603050405020304" pitchFamily="18" charset="0"/>
                <a:cs typeface="Calibri" panose="020F0502020204030204" pitchFamily="34" charset="0"/>
              </a:rPr>
              <a:t>Note:</a:t>
            </a:r>
          </a:p>
          <a:p>
            <a:r>
              <a:rPr lang="it-IT" sz="1000" dirty="0">
                <a:effectLst/>
                <a:latin typeface="Calibri" panose="020F0502020204030204" pitchFamily="34" charset="0"/>
                <a:ea typeface="Times New Roman" panose="02020603050405020304" pitchFamily="18" charset="0"/>
                <a:cs typeface="Calibri" panose="020F0502020204030204" pitchFamily="34" charset="0"/>
              </a:rPr>
              <a:t>31 e 33. Obiettivi contenuti nello Spazio europeo dell'istruzione, 2020</a:t>
            </a:r>
          </a:p>
          <a:p>
            <a:r>
              <a:rPr lang="it-IT" sz="1000" dirty="0">
                <a:effectLst/>
                <a:latin typeface="Calibri" panose="020F0502020204030204" pitchFamily="34" charset="0"/>
                <a:ea typeface="Times New Roman" panose="02020603050405020304" pitchFamily="18" charset="0"/>
                <a:cs typeface="Calibri" panose="020F0502020204030204" pitchFamily="34" charset="0"/>
              </a:rPr>
              <a:t>32 e 34. Obiettivi contenuti nel </a:t>
            </a:r>
            <a:r>
              <a:rPr lang="it-IT" sz="1000" dirty="0">
                <a:latin typeface="Calibri" panose="020F0502020204030204" pitchFamily="34" charset="0"/>
                <a:ea typeface="Times New Roman" panose="02020603050405020304" pitchFamily="18" charset="0"/>
                <a:cs typeface="Calibri" panose="020F0502020204030204" pitchFamily="34" charset="0"/>
              </a:rPr>
              <a:t>P</a:t>
            </a:r>
            <a:r>
              <a:rPr lang="it-IT" sz="1000" dirty="0">
                <a:effectLst/>
                <a:latin typeface="Calibri" panose="020F0502020204030204" pitchFamily="34" charset="0"/>
                <a:ea typeface="Times New Roman" panose="02020603050405020304" pitchFamily="18" charset="0"/>
                <a:cs typeface="Calibri" panose="020F0502020204030204" pitchFamily="34" charset="0"/>
              </a:rPr>
              <a:t>atto per il lavoro e per il clima RER, 2020</a:t>
            </a:r>
          </a:p>
          <a:p>
            <a:r>
              <a:rPr lang="it-IT" sz="1000" dirty="0">
                <a:effectLst/>
                <a:latin typeface="Calibri" panose="020F0502020204030204" pitchFamily="34" charset="0"/>
                <a:ea typeface="Times New Roman" panose="02020603050405020304" pitchFamily="18" charset="0"/>
                <a:cs typeface="Calibri" panose="020F0502020204030204" pitchFamily="34" charset="0"/>
              </a:rPr>
              <a:t>35. Obiettivo contenuto nel Pilastro europeo sui diritti sociali, 2021 </a:t>
            </a:r>
          </a:p>
          <a:p>
            <a:r>
              <a:rPr lang="it-IT" sz="1000" dirty="0">
                <a:latin typeface="Calibri" panose="020F0502020204030204" pitchFamily="34" charset="0"/>
                <a:ea typeface="Times New Roman" panose="02020603050405020304" pitchFamily="18" charset="0"/>
                <a:cs typeface="Calibri" panose="020F0502020204030204" pitchFamily="34" charset="0"/>
              </a:rPr>
              <a:t>36. Obiettivo </a:t>
            </a:r>
            <a:r>
              <a:rPr lang="it-IT" sz="1000" dirty="0" err="1">
                <a:latin typeface="Calibri" panose="020F0502020204030204" pitchFamily="34" charset="0"/>
                <a:ea typeface="Times New Roman" panose="02020603050405020304" pitchFamily="18" charset="0"/>
                <a:cs typeface="Calibri" panose="020F0502020204030204" pitchFamily="34" charset="0"/>
              </a:rPr>
              <a:t>ASviS</a:t>
            </a:r>
            <a:r>
              <a:rPr lang="it-IT" sz="1000" dirty="0">
                <a:latin typeface="Calibri" panose="020F0502020204030204" pitchFamily="34" charset="0"/>
                <a:ea typeface="Times New Roman" panose="02020603050405020304" pitchFamily="18" charset="0"/>
                <a:cs typeface="Calibri" panose="020F0502020204030204" pitchFamily="34" charset="0"/>
              </a:rPr>
              <a:t>, confronto con il migliore dei Paesi europei </a:t>
            </a:r>
            <a:endParaRPr lang="it-IT" sz="1000" dirty="0">
              <a:effectLst/>
              <a:latin typeface="Calibri" panose="020F0502020204030204" pitchFamily="34" charset="0"/>
              <a:ea typeface="Times New Roman" panose="02020603050405020304" pitchFamily="18" charset="0"/>
              <a:cs typeface="Calibri" panose="020F0502020204030204" pitchFamily="34" charset="0"/>
            </a:endParaRPr>
          </a:p>
          <a:p>
            <a:endParaRPr lang="it-IT" sz="1000" dirty="0">
              <a:effectLst/>
              <a:latin typeface="Calibri" panose="020F0502020204030204" pitchFamily="34" charset="0"/>
              <a:ea typeface="Times New Roman" panose="02020603050405020304" pitchFamily="18" charset="0"/>
              <a:cs typeface="Calibri" panose="020F0502020204030204" pitchFamily="34" charset="0"/>
            </a:endParaRPr>
          </a:p>
          <a:p>
            <a:endParaRPr lang="it-IT" sz="1000" dirty="0">
              <a:effectLst/>
              <a:latin typeface="Calibri" panose="020F0502020204030204" pitchFamily="34" charset="0"/>
              <a:ea typeface="Times New Roman" panose="02020603050405020304" pitchFamily="18" charset="0"/>
              <a:cs typeface="Calibri" panose="020F0502020204030204" pitchFamily="34" charset="0"/>
            </a:endParaRPr>
          </a:p>
          <a:p>
            <a:endParaRPr lang="it-IT" sz="1000" dirty="0">
              <a:effectLst/>
              <a:latin typeface="Calibri" panose="020F0502020204030204" pitchFamily="34" charset="0"/>
              <a:ea typeface="Times New Roman" panose="02020603050405020304" pitchFamily="18" charset="0"/>
              <a:cs typeface="Calibri" panose="020F0502020204030204" pitchFamily="34" charset="0"/>
            </a:endParaRPr>
          </a:p>
        </p:txBody>
      </p:sp>
      <p:pic>
        <p:nvPicPr>
          <p:cNvPr id="6" name="Immagine 5">
            <a:extLst>
              <a:ext uri="{FF2B5EF4-FFF2-40B4-BE49-F238E27FC236}">
                <a16:creationId xmlns:a16="http://schemas.microsoft.com/office/drawing/2014/main" id="{3A462099-90C3-1E20-BC07-0AF3607A0CE9}"/>
              </a:ext>
            </a:extLst>
          </p:cNvPr>
          <p:cNvPicPr>
            <a:picLocks noChangeAspect="1"/>
          </p:cNvPicPr>
          <p:nvPr/>
        </p:nvPicPr>
        <p:blipFill>
          <a:blip r:embed="rId3"/>
          <a:stretch>
            <a:fillRect/>
          </a:stretch>
        </p:blipFill>
        <p:spPr>
          <a:xfrm>
            <a:off x="4922069" y="670797"/>
            <a:ext cx="7704856" cy="6690069"/>
          </a:xfrm>
          <a:prstGeom prst="rect">
            <a:avLst/>
          </a:prstGeom>
        </p:spPr>
      </p:pic>
    </p:spTree>
    <p:extLst>
      <p:ext uri="{BB962C8B-B14F-4D97-AF65-F5344CB8AC3E}">
        <p14:creationId xmlns:p14="http://schemas.microsoft.com/office/powerpoint/2010/main" val="19682313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2192" y="26246"/>
            <a:ext cx="13420155" cy="658835"/>
          </a:xfrm>
          <a:prstGeom prst="rect">
            <a:avLst/>
          </a:prstGeom>
          <a:noFill/>
        </p:spPr>
        <p:txBody>
          <a:bodyPr wrap="square">
            <a:spAutoFit/>
          </a:bodyPr>
          <a:lstStyle/>
          <a:p>
            <a:pPr algn="ctr">
              <a:lnSpc>
                <a:spcPct val="150000"/>
              </a:lnSpc>
              <a:spcAft>
                <a:spcPts val="600"/>
              </a:spcAft>
            </a:pPr>
            <a:r>
              <a:rPr lang="it-IT" sz="2800" b="1" dirty="0">
                <a:solidFill>
                  <a:srgbClr val="C00000"/>
                </a:solidFill>
                <a:latin typeface="Arial" panose="020B0604020202020204" pitchFamily="34" charset="0"/>
                <a:cs typeface="Arial" panose="020B0604020202020204" pitchFamily="34" charset="0"/>
              </a:rPr>
              <a:t>OBIETTIVI STRATEGICI E OPERATIVI DEL DUP ASSOCIATI  </a:t>
            </a:r>
          </a:p>
        </p:txBody>
      </p:sp>
      <p:graphicFrame>
        <p:nvGraphicFramePr>
          <p:cNvPr id="5" name="Content Placeholder 4"/>
          <p:cNvGraphicFramePr>
            <a:graphicFrameLocks noGrp="1"/>
          </p:cNvGraphicFramePr>
          <p:nvPr>
            <p:ph idx="1"/>
          </p:nvPr>
        </p:nvGraphicFramePr>
        <p:xfrm>
          <a:off x="384810" y="756920"/>
          <a:ext cx="12733020" cy="6395720"/>
        </p:xfrm>
        <a:graphic>
          <a:graphicData uri="http://schemas.openxmlformats.org/drawingml/2006/table">
            <a:tbl>
              <a:tblPr firstRow="1" bandRow="1">
                <a:tableStyleId>{5C22544A-7EE6-4342-B048-85BDC9FD1C3A}</a:tableStyleId>
              </a:tblPr>
              <a:tblGrid>
                <a:gridCol w="445135">
                  <a:extLst>
                    <a:ext uri="{9D8B030D-6E8A-4147-A177-3AD203B41FA5}">
                      <a16:colId xmlns:a16="http://schemas.microsoft.com/office/drawing/2014/main" val="20000"/>
                    </a:ext>
                  </a:extLst>
                </a:gridCol>
                <a:gridCol w="3599815">
                  <a:extLst>
                    <a:ext uri="{9D8B030D-6E8A-4147-A177-3AD203B41FA5}">
                      <a16:colId xmlns:a16="http://schemas.microsoft.com/office/drawing/2014/main" val="20001"/>
                    </a:ext>
                  </a:extLst>
                </a:gridCol>
                <a:gridCol w="2228215">
                  <a:extLst>
                    <a:ext uri="{9D8B030D-6E8A-4147-A177-3AD203B41FA5}">
                      <a16:colId xmlns:a16="http://schemas.microsoft.com/office/drawing/2014/main" val="20002"/>
                    </a:ext>
                  </a:extLst>
                </a:gridCol>
                <a:gridCol w="4457065">
                  <a:extLst>
                    <a:ext uri="{9D8B030D-6E8A-4147-A177-3AD203B41FA5}">
                      <a16:colId xmlns:a16="http://schemas.microsoft.com/office/drawing/2014/main" val="20003"/>
                    </a:ext>
                  </a:extLst>
                </a:gridCol>
                <a:gridCol w="2002790">
                  <a:extLst>
                    <a:ext uri="{9D8B030D-6E8A-4147-A177-3AD203B41FA5}">
                      <a16:colId xmlns:a16="http://schemas.microsoft.com/office/drawing/2014/main" val="20004"/>
                    </a:ext>
                  </a:extLst>
                </a:gridCol>
              </a:tblGrid>
              <a:tr h="302260">
                <a:tc gridSpan="5">
                  <a:txBody>
                    <a:bodyPr/>
                    <a:lstStyle/>
                    <a:p>
                      <a:pPr indent="0" algn="ctr">
                        <a:buNone/>
                      </a:pPr>
                      <a:r>
                        <a:rPr lang="it-IT" sz="1600" dirty="0">
                          <a:solidFill>
                            <a:srgbClr val="FFFFFF"/>
                          </a:solidFill>
                          <a:latin typeface="Calibri" panose="020F0502020204030204" charset="-122"/>
                          <a:sym typeface="+mn-ea"/>
                        </a:rPr>
                        <a:t>Strategia regionale per lo sviluppo sostenibile - </a:t>
                      </a:r>
                      <a:r>
                        <a:rPr sz="1600" dirty="0" err="1">
                          <a:solidFill>
                            <a:srgbClr val="FFFFFF"/>
                          </a:solidFill>
                          <a:latin typeface="Calibri" panose="020F0502020204030204" charset="-122"/>
                          <a:sym typeface="+mn-ea"/>
                        </a:rPr>
                        <a:t>Obiettivi</a:t>
                      </a:r>
                      <a:r>
                        <a:rPr sz="1600" dirty="0">
                          <a:solidFill>
                            <a:srgbClr val="FFFFFF"/>
                          </a:solidFill>
                          <a:latin typeface="Calibri" panose="020F0502020204030204" charset="-122"/>
                          <a:sym typeface="+mn-ea"/>
                        </a:rPr>
                        <a:t> </a:t>
                      </a:r>
                      <a:r>
                        <a:rPr sz="1600" dirty="0" err="1">
                          <a:solidFill>
                            <a:srgbClr val="FFFFFF"/>
                          </a:solidFill>
                          <a:latin typeface="Calibri" panose="020F0502020204030204" charset="-122"/>
                          <a:sym typeface="+mn-ea"/>
                        </a:rPr>
                        <a:t>quantitativi</a:t>
                      </a:r>
                      <a:r>
                        <a:rPr sz="1600" dirty="0">
                          <a:solidFill>
                            <a:srgbClr val="FFFFFF"/>
                          </a:solidFill>
                          <a:latin typeface="Calibri" panose="020F0502020204030204" charset="-122"/>
                          <a:sym typeface="+mn-ea"/>
                        </a:rPr>
                        <a:t> a </a:t>
                      </a:r>
                      <a:r>
                        <a:rPr sz="1600" dirty="0" err="1">
                          <a:solidFill>
                            <a:srgbClr val="FFFFFF"/>
                          </a:solidFill>
                          <a:latin typeface="Calibri" panose="020F0502020204030204" charset="-122"/>
                          <a:sym typeface="+mn-ea"/>
                        </a:rPr>
                        <a:t>prevalente</a:t>
                      </a:r>
                      <a:r>
                        <a:rPr sz="1600" dirty="0">
                          <a:solidFill>
                            <a:srgbClr val="FFFFFF"/>
                          </a:solidFill>
                          <a:latin typeface="Calibri" panose="020F0502020204030204" charset="-122"/>
                          <a:sym typeface="+mn-ea"/>
                        </a:rPr>
                        <a:t> </a:t>
                      </a:r>
                      <a:r>
                        <a:rPr sz="1600" dirty="0" err="1">
                          <a:solidFill>
                            <a:srgbClr val="FFFFFF"/>
                          </a:solidFill>
                          <a:latin typeface="Calibri" panose="020F0502020204030204" charset="-122"/>
                          <a:sym typeface="+mn-ea"/>
                        </a:rPr>
                        <a:t>dimensione</a:t>
                      </a:r>
                      <a:r>
                        <a:rPr sz="1600" dirty="0">
                          <a:solidFill>
                            <a:srgbClr val="FFFFFF"/>
                          </a:solidFill>
                          <a:latin typeface="Calibri" panose="020F0502020204030204" charset="-122"/>
                          <a:sym typeface="+mn-ea"/>
                        </a:rPr>
                        <a:t> </a:t>
                      </a:r>
                      <a:r>
                        <a:rPr sz="1600" dirty="0" err="1">
                          <a:solidFill>
                            <a:srgbClr val="FFFFFF"/>
                          </a:solidFill>
                          <a:latin typeface="Calibri" panose="020F0502020204030204" charset="-122"/>
                          <a:sym typeface="+mn-ea"/>
                        </a:rPr>
                        <a:t>ambientale</a:t>
                      </a:r>
                      <a:r>
                        <a:rPr sz="1600" dirty="0">
                          <a:solidFill>
                            <a:srgbClr val="FFFFFF"/>
                          </a:solidFill>
                          <a:latin typeface="Calibri" panose="020F0502020204030204" charset="-122"/>
                          <a:sym typeface="+mn-ea"/>
                        </a:rPr>
                        <a:t> </a:t>
                      </a:r>
                      <a:endParaRPr lang="it-IT" sz="1600" dirty="0">
                        <a:solidFill>
                          <a:srgbClr val="FFFFFF"/>
                        </a:solidFill>
                        <a:latin typeface="Calibri" panose="020F0502020204030204" charset="-122"/>
                        <a:sym typeface="+mn-ea"/>
                      </a:endParaRP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2F75B5"/>
                    </a:solidFill>
                  </a:tcPr>
                </a:tc>
                <a:tc hMerge="1">
                  <a:txBody>
                    <a:bodyPr/>
                    <a:lstStyle/>
                    <a:p>
                      <a:endParaRPr lang="it-IT"/>
                    </a:p>
                  </a:txBody>
                  <a:tcPr>
                    <a:lnT w="12700">
                      <a:solidFill>
                        <a:schemeClr val="tx1"/>
                      </a:solidFill>
                      <a:prstDash val="solid"/>
                    </a:lnT>
                    <a:lnB w="12700">
                      <a:solidFill>
                        <a:schemeClr val="tx1"/>
                      </a:solidFill>
                      <a:prstDash val="solid"/>
                    </a:lnB>
                  </a:tcPr>
                </a:tc>
                <a:tc hMerge="1">
                  <a:txBody>
                    <a:bodyPr/>
                    <a:lstStyle/>
                    <a:p>
                      <a:endParaRPr lang="it-IT"/>
                    </a:p>
                  </a:txBody>
                  <a:tcPr>
                    <a:lnT w="12700">
                      <a:solidFill>
                        <a:schemeClr val="tx1"/>
                      </a:solidFill>
                      <a:prstDash val="solid"/>
                    </a:lnT>
                    <a:lnB w="12700">
                      <a:solidFill>
                        <a:schemeClr val="tx1"/>
                      </a:solidFill>
                      <a:prstDash val="solid"/>
                    </a:lnB>
                  </a:tcPr>
                </a:tc>
                <a:tc hMerge="1">
                  <a:txBody>
                    <a:bodyPr/>
                    <a:lstStyle/>
                    <a:p>
                      <a:endParaRPr lang="it-IT"/>
                    </a:p>
                  </a:txBody>
                  <a:tcPr>
                    <a:lnT w="12700">
                      <a:solidFill>
                        <a:schemeClr val="tx1"/>
                      </a:solidFill>
                      <a:prstDash val="solid"/>
                    </a:lnT>
                    <a:lnB w="12700">
                      <a:solidFill>
                        <a:schemeClr val="tx1"/>
                      </a:solidFill>
                      <a:prstDash val="solid"/>
                    </a:lnB>
                  </a:tcPr>
                </a:tc>
                <a:tc hMerge="1">
                  <a:txBody>
                    <a:bodyPr/>
                    <a:lstStyle/>
                    <a:p>
                      <a:endParaRPr lang="it-IT"/>
                    </a:p>
                  </a:txBody>
                  <a:tcPr>
                    <a:lnR w="12700" cap="flat" cmpd="sng">
                      <a:solidFill>
                        <a:srgbClr val="000000"/>
                      </a:solidFill>
                      <a:prstDash val="solid"/>
                      <a:headEnd type="none" w="med" len="med"/>
                      <a:tailEnd type="none" w="med" len="me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0"/>
                  </a:ext>
                </a:extLst>
              </a:tr>
              <a:tr h="259715">
                <a:tc>
                  <a:txBody>
                    <a:bodyPr/>
                    <a:lstStyle/>
                    <a:p>
                      <a:pPr indent="0" algn="ctr">
                        <a:buNone/>
                      </a:pPr>
                      <a:r>
                        <a:rPr lang="en-US" sz="1100" b="1" dirty="0">
                          <a:solidFill>
                            <a:srgbClr val="FFFFFF"/>
                          </a:solidFill>
                          <a:latin typeface="Calibri" panose="020F0502020204030204" pitchFamily="34" charset="0"/>
                          <a:cs typeface="Calibri" panose="020F0502020204030204" pitchFamily="34" charset="0"/>
                        </a:rPr>
                        <a:t>Target  </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3175">
                      <a:solidFill>
                        <a:schemeClr val="tx1"/>
                      </a:solidFill>
                      <a:prstDash val="solid"/>
                    </a:lnB>
                    <a:lnTlToBr>
                      <a:noFill/>
                    </a:lnTlToBr>
                    <a:lnBlToTr>
                      <a:noFill/>
                    </a:lnBlToTr>
                    <a:solidFill>
                      <a:srgbClr val="2F75B5"/>
                    </a:solidFill>
                  </a:tcPr>
                </a:tc>
                <a:tc>
                  <a:txBody>
                    <a:bodyPr/>
                    <a:lstStyle/>
                    <a:p>
                      <a:pPr indent="0" algn="ctr">
                        <a:buNone/>
                      </a:pPr>
                      <a:r>
                        <a:rPr lang="en-US" sz="1100" b="1" dirty="0" err="1">
                          <a:solidFill>
                            <a:srgbClr val="FFFFFF"/>
                          </a:solidFill>
                          <a:latin typeface="Calibri" panose="020F0502020204030204" pitchFamily="34" charset="0"/>
                          <a:cs typeface="Calibri" panose="020F0502020204030204" pitchFamily="34" charset="0"/>
                        </a:rPr>
                        <a:t>Obiettivi</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quantitativi</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della</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Strategia</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regionale</a:t>
                      </a:r>
                      <a:endParaRPr lang="en-US" sz="1100" b="1" dirty="0">
                        <a:solidFill>
                          <a:srgbClr val="FFFFFF"/>
                        </a:solidFill>
                        <a:latin typeface="Calibri" panose="020F0502020204030204" pitchFamily="34" charset="0"/>
                        <a:cs typeface="Calibri" panose="020F0502020204030204" pitchFamily="34" charset="0"/>
                      </a:endParaRP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3175">
                      <a:solidFill>
                        <a:schemeClr val="tx1"/>
                      </a:solidFill>
                      <a:prstDash val="solid"/>
                    </a:lnB>
                    <a:lnTlToBr>
                      <a:noFill/>
                    </a:lnTlToBr>
                    <a:lnBlToTr>
                      <a:noFill/>
                    </a:lnBlToTr>
                    <a:solidFill>
                      <a:srgbClr val="2F75B5"/>
                    </a:solidFill>
                  </a:tcPr>
                </a:tc>
                <a:tc>
                  <a:txBody>
                    <a:bodyPr/>
                    <a:lstStyle/>
                    <a:p>
                      <a:pPr indent="0" algn="ctr">
                        <a:buNone/>
                      </a:pPr>
                      <a:r>
                        <a:rPr lang="en-US" sz="1100" b="1" dirty="0" err="1">
                          <a:solidFill>
                            <a:srgbClr val="FFFFFF"/>
                          </a:solidFill>
                          <a:latin typeface="Calibri" panose="020F0502020204030204" pitchFamily="34" charset="0"/>
                          <a:cs typeface="Calibri" panose="020F0502020204030204" pitchFamily="34" charset="0"/>
                        </a:rPr>
                        <a:t>Obiettivi</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strategici</a:t>
                      </a:r>
                      <a:r>
                        <a:rPr lang="en-US" sz="1100" b="1" dirty="0">
                          <a:solidFill>
                            <a:srgbClr val="FFFFFF"/>
                          </a:solidFill>
                          <a:latin typeface="Calibri" panose="020F0502020204030204" pitchFamily="34" charset="0"/>
                          <a:cs typeface="Calibri" panose="020F0502020204030204" pitchFamily="34" charset="0"/>
                        </a:rPr>
                        <a:t> DUP </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3175">
                      <a:solidFill>
                        <a:schemeClr val="tx1"/>
                      </a:solidFill>
                      <a:prstDash val="solid"/>
                    </a:lnB>
                    <a:lnTlToBr>
                      <a:noFill/>
                    </a:lnTlToBr>
                    <a:lnBlToTr>
                      <a:noFill/>
                    </a:lnBlToTr>
                    <a:solidFill>
                      <a:srgbClr val="2F75B5"/>
                    </a:solidFill>
                  </a:tcPr>
                </a:tc>
                <a:tc>
                  <a:txBody>
                    <a:bodyPr/>
                    <a:lstStyle/>
                    <a:p>
                      <a:pPr indent="0" algn="ctr">
                        <a:buNone/>
                      </a:pPr>
                      <a:r>
                        <a:rPr lang="en-US" sz="1100" b="1" dirty="0" err="1">
                          <a:solidFill>
                            <a:srgbClr val="FFFFFF"/>
                          </a:solidFill>
                          <a:latin typeface="Calibri" panose="020F0502020204030204" pitchFamily="34" charset="0"/>
                          <a:cs typeface="Calibri" panose="020F0502020204030204" pitchFamily="34" charset="0"/>
                        </a:rPr>
                        <a:t>Obiettivi</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operativi</a:t>
                      </a:r>
                      <a:r>
                        <a:rPr lang="en-US" sz="1100" b="1" dirty="0">
                          <a:solidFill>
                            <a:srgbClr val="FFFFFF"/>
                          </a:solidFill>
                          <a:latin typeface="Calibri" panose="020F0502020204030204" pitchFamily="34" charset="0"/>
                          <a:cs typeface="Calibri" panose="020F0502020204030204" pitchFamily="34" charset="0"/>
                        </a:rPr>
                        <a:t> DUP </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3175">
                      <a:solidFill>
                        <a:schemeClr val="tx1"/>
                      </a:solidFill>
                      <a:prstDash val="solid"/>
                    </a:lnB>
                    <a:lnTlToBr>
                      <a:noFill/>
                    </a:lnTlToBr>
                    <a:lnBlToTr>
                      <a:noFill/>
                    </a:lnBlToTr>
                    <a:solidFill>
                      <a:srgbClr val="2F75B5"/>
                    </a:solidFill>
                  </a:tcPr>
                </a:tc>
                <a:tc>
                  <a:txBody>
                    <a:bodyPr/>
                    <a:lstStyle/>
                    <a:p>
                      <a:pPr indent="0" algn="ctr">
                        <a:buNone/>
                      </a:pPr>
                      <a:r>
                        <a:rPr lang="en-US" sz="1100" b="1" dirty="0" err="1">
                          <a:solidFill>
                            <a:schemeClr val="bg1"/>
                          </a:solidFill>
                          <a:latin typeface="Calibri" panose="020F0502020204030204" pitchFamily="34" charset="0"/>
                          <a:cs typeface="Calibri" panose="020F0502020204030204" pitchFamily="34" charset="0"/>
                        </a:rPr>
                        <a:t>Indicatori</a:t>
                      </a:r>
                      <a:r>
                        <a:rPr lang="en-US" sz="1100" b="1" dirty="0">
                          <a:solidFill>
                            <a:schemeClr val="bg1"/>
                          </a:solidFill>
                          <a:latin typeface="Calibri" panose="020F0502020204030204" pitchFamily="34" charset="0"/>
                          <a:cs typeface="Calibri" panose="020F0502020204030204" pitchFamily="34" charset="0"/>
                        </a:rPr>
                        <a:t> </a:t>
                      </a:r>
                      <a:r>
                        <a:rPr lang="en-US" sz="1100" b="1" dirty="0" err="1">
                          <a:solidFill>
                            <a:schemeClr val="bg1"/>
                          </a:solidFill>
                          <a:latin typeface="Calibri" panose="020F0502020204030204" pitchFamily="34" charset="0"/>
                          <a:cs typeface="Calibri" panose="020F0502020204030204" pitchFamily="34" charset="0"/>
                        </a:rPr>
                        <a:t>Obiettivi</a:t>
                      </a:r>
                      <a:r>
                        <a:rPr lang="en-US" sz="1100" b="1" dirty="0">
                          <a:solidFill>
                            <a:schemeClr val="bg1"/>
                          </a:solidFill>
                          <a:latin typeface="Calibri" panose="020F0502020204030204" pitchFamily="34" charset="0"/>
                          <a:cs typeface="Calibri" panose="020F0502020204030204" pitchFamily="34" charset="0"/>
                        </a:rPr>
                        <a:t> </a:t>
                      </a:r>
                      <a:r>
                        <a:rPr lang="en-US" sz="1100" b="1" dirty="0" err="1">
                          <a:solidFill>
                            <a:schemeClr val="bg1"/>
                          </a:solidFill>
                          <a:latin typeface="Calibri" panose="020F0502020204030204" pitchFamily="34" charset="0"/>
                          <a:cs typeface="Calibri" panose="020F0502020204030204" pitchFamily="34" charset="0"/>
                        </a:rPr>
                        <a:t>operativi</a:t>
                      </a:r>
                      <a:r>
                        <a:rPr lang="en-US" sz="1100" b="1" dirty="0">
                          <a:solidFill>
                            <a:schemeClr val="bg1"/>
                          </a:solidFill>
                          <a:latin typeface="Calibri" panose="020F0502020204030204" pitchFamily="34" charset="0"/>
                          <a:cs typeface="Calibri" panose="020F0502020204030204" pitchFamily="34" charset="0"/>
                        </a:rPr>
                        <a:t> DUP </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3175">
                      <a:solidFill>
                        <a:schemeClr val="tx1"/>
                      </a:solidFill>
                      <a:prstDash val="solid"/>
                    </a:lnB>
                    <a:lnTlToBr>
                      <a:noFill/>
                    </a:lnTlToBr>
                    <a:lnBlToTr>
                      <a:noFill/>
                    </a:lnBlToTr>
                    <a:solidFill>
                      <a:srgbClr val="2F75B5"/>
                    </a:solidFill>
                  </a:tcPr>
                </a:tc>
                <a:extLst>
                  <a:ext uri="{0D108BD9-81ED-4DB2-BD59-A6C34878D82A}">
                    <a16:rowId xmlns:a16="http://schemas.microsoft.com/office/drawing/2014/main" val="10001"/>
                  </a:ext>
                </a:extLst>
              </a:tr>
              <a:tr h="372745">
                <a:tc>
                  <a:txBody>
                    <a:bodyPr/>
                    <a:lstStyle/>
                    <a:p>
                      <a:pPr indent="0" algn="ctr">
                        <a:buNone/>
                      </a:pPr>
                      <a:r>
                        <a:rPr lang="en-US" sz="1000" b="1" dirty="0">
                          <a:solidFill>
                            <a:schemeClr val="tx1"/>
                          </a:solidFill>
                          <a:latin typeface="Calibri" panose="020F0502020204030204" pitchFamily="34" charset="0"/>
                          <a:cs typeface="Calibri" panose="020F0502020204030204" pitchFamily="34" charset="0"/>
                          <a:sym typeface="+mn-ea"/>
                        </a:rPr>
                        <a:t>2.4</a:t>
                      </a:r>
                      <a:endParaRPr lang="en-US" sz="1000" b="1" dirty="0">
                        <a:solidFill>
                          <a:schemeClr val="tx1"/>
                        </a:solidFill>
                        <a:latin typeface="Calibri" panose="020F0502020204030204" pitchFamily="34" charset="0"/>
                        <a:cs typeface="Calibri" panose="020F0502020204030204" pitchFamily="34" charset="0"/>
                      </a:endParaRPr>
                    </a:p>
                    <a:p>
                      <a:pPr indent="0" algn="ctr">
                        <a:buNone/>
                      </a:pPr>
                      <a:endParaRPr lang="en-US" sz="1000" b="1" dirty="0">
                        <a:solidFill>
                          <a:schemeClr val="tx1"/>
                        </a:solidFill>
                        <a:latin typeface="Calibri" panose="020F0502020204030204" pitchFamily="34" charset="0"/>
                        <a:cs typeface="Calibri" panose="020F0502020204030204" pitchFamily="34" charset="0"/>
                      </a:endParaRPr>
                    </a:p>
                  </a:txBody>
                  <a:tcPr marL="12700" marR="12700" marT="1270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56515" indent="-14605" algn="just">
                        <a:buClrTx/>
                        <a:buSzTx/>
                        <a:buNone/>
                      </a:pPr>
                      <a:r>
                        <a:rPr lang="it-IT" sz="1000" dirty="0">
                          <a:latin typeface="Calibri" panose="020F0502020204030204" pitchFamily="34" charset="0"/>
                          <a:cs typeface="Calibri" panose="020F0502020204030204" pitchFamily="34" charset="0"/>
                          <a:sym typeface="+mn-ea"/>
                        </a:rPr>
                        <a:t>Entro il 2030 ridurre del 20% l'utilizzo di fertilizzanti distribuiti in agricoltura non biologica rispetto al 2020</a:t>
                      </a:r>
                      <a:endParaRPr lang="it-IT" sz="1000" b="0" dirty="0">
                        <a:solidFill>
                          <a:srgbClr val="000000"/>
                        </a:solidFill>
                        <a:latin typeface="Calibri" panose="020F0502020204030204" pitchFamily="34" charset="0"/>
                        <a:cs typeface="Calibri" panose="020F0502020204030204" pitchFamily="34" charset="0"/>
                        <a:sym typeface="+mn-ea"/>
                      </a:endParaRPr>
                    </a:p>
                  </a:txBody>
                  <a:tcPr marL="12700" marR="12700" marT="1270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algn="just"/>
                      <a:endParaRPr lang="it-IT" sz="1000" dirty="0"/>
                    </a:p>
                  </a:txBody>
                  <a:tcP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algn="l"/>
                      <a:endParaRPr lang="it-IT" sz="1100" dirty="0"/>
                    </a:p>
                  </a:txBody>
                  <a:tcP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indent="0">
                        <a:buNone/>
                      </a:pPr>
                      <a:endParaRPr lang="en-US" sz="1000" b="1">
                        <a:solidFill>
                          <a:schemeClr val="tx1"/>
                        </a:solidFill>
                        <a:latin typeface="Calibri" panose="020F0502020204030204" pitchFamily="34" charset="0"/>
                        <a:cs typeface="Calibri" panose="020F0502020204030204" pitchFamily="34" charset="0"/>
                      </a:endParaRPr>
                    </a:p>
                  </a:txBody>
                  <a:tcPr marL="12700" marR="12700" marT="1270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extLst>
                  <a:ext uri="{0D108BD9-81ED-4DB2-BD59-A6C34878D82A}">
                    <a16:rowId xmlns:a16="http://schemas.microsoft.com/office/drawing/2014/main" val="10002"/>
                  </a:ext>
                </a:extLst>
              </a:tr>
              <a:tr h="363220">
                <a:tc>
                  <a:txBody>
                    <a:bodyPr/>
                    <a:lstStyle/>
                    <a:p>
                      <a:pPr indent="0" algn="ctr">
                        <a:buNone/>
                      </a:pPr>
                      <a:r>
                        <a:rPr lang="en-US" sz="1000" b="1" dirty="0">
                          <a:solidFill>
                            <a:schemeClr val="tx1"/>
                          </a:solidFill>
                          <a:latin typeface="Calibri" panose="020F0502020204030204" pitchFamily="34" charset="0"/>
                          <a:cs typeface="Calibri" panose="020F0502020204030204" pitchFamily="34" charset="0"/>
                          <a:sym typeface="+mn-ea"/>
                        </a:rPr>
                        <a:t>2.4</a:t>
                      </a:r>
                      <a:endParaRPr lang="en-US" sz="1000" b="1" dirty="0">
                        <a:solidFill>
                          <a:schemeClr val="tx1"/>
                        </a:solidFill>
                        <a:latin typeface="Calibri" panose="020F0502020204030204" pitchFamily="34" charset="0"/>
                        <a:cs typeface="Calibri" panose="020F0502020204030204" pitchFamily="34" charset="0"/>
                      </a:endParaRPr>
                    </a:p>
                    <a:p>
                      <a:pPr indent="0" algn="ctr">
                        <a:buNone/>
                      </a:pPr>
                      <a:endParaRPr lang="en-US" sz="1000" b="1" dirty="0">
                        <a:solidFill>
                          <a:schemeClr val="tx1"/>
                        </a:solidFill>
                        <a:latin typeface="Calibri" panose="020F0502020204030204" pitchFamily="34" charset="0"/>
                        <a:cs typeface="Calibri" panose="020F0502020204030204" pitchFamily="34" charset="0"/>
                      </a:endParaRPr>
                    </a:p>
                  </a:txBody>
                  <a:tcPr marL="12700" marR="12700" marT="1270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46990" marR="0" lvl="0" indent="5080" algn="just" defTabSz="1008380" rtl="0" eaLnBrk="1" fontAlgn="auto" latinLnBrk="0" hangingPunct="1">
                        <a:lnSpc>
                          <a:spcPct val="100000"/>
                        </a:lnSpc>
                        <a:spcBef>
                          <a:spcPts val="0"/>
                        </a:spcBef>
                        <a:spcAft>
                          <a:spcPts val="0"/>
                        </a:spcAft>
                        <a:buClrTx/>
                        <a:buSzTx/>
                        <a:buFontTx/>
                        <a:buNone/>
                        <a:defRPr/>
                      </a:pPr>
                      <a:r>
                        <a:rPr lang="en-US" sz="1000" dirty="0" err="1">
                          <a:solidFill>
                            <a:srgbClr val="000000"/>
                          </a:solidFill>
                          <a:latin typeface="Calibri" panose="020F0502020204030204" pitchFamily="34" charset="0"/>
                          <a:cs typeface="Calibri" panose="020F0502020204030204" pitchFamily="34" charset="0"/>
                          <a:sym typeface="+mn-ea"/>
                        </a:rPr>
                        <a:t>Entro</a:t>
                      </a:r>
                      <a:r>
                        <a:rPr lang="en-US" sz="1000" dirty="0">
                          <a:solidFill>
                            <a:srgbClr val="000000"/>
                          </a:solidFill>
                          <a:latin typeface="Calibri" panose="020F0502020204030204" pitchFamily="34" charset="0"/>
                          <a:cs typeface="Calibri" panose="020F0502020204030204" pitchFamily="34" charset="0"/>
                          <a:sym typeface="+mn-ea"/>
                        </a:rPr>
                        <a:t> il 2030 </a:t>
                      </a:r>
                      <a:r>
                        <a:rPr lang="en-US" sz="1000" dirty="0" err="1">
                          <a:solidFill>
                            <a:srgbClr val="000000"/>
                          </a:solidFill>
                          <a:latin typeface="Calibri" panose="020F0502020204030204" pitchFamily="34" charset="0"/>
                          <a:cs typeface="Calibri" panose="020F0502020204030204" pitchFamily="34" charset="0"/>
                          <a:sym typeface="+mn-ea"/>
                        </a:rPr>
                        <a:t>raggiungere</a:t>
                      </a:r>
                      <a:r>
                        <a:rPr lang="en-US" sz="1000" dirty="0">
                          <a:solidFill>
                            <a:srgbClr val="000000"/>
                          </a:solidFill>
                          <a:latin typeface="Calibri" panose="020F0502020204030204" pitchFamily="34" charset="0"/>
                          <a:cs typeface="Calibri" panose="020F0502020204030204" pitchFamily="34" charset="0"/>
                          <a:sym typeface="+mn-ea"/>
                        </a:rPr>
                        <a:t> quota 25% di SAU </a:t>
                      </a:r>
                      <a:r>
                        <a:rPr lang="en-US" sz="1000" dirty="0" err="1">
                          <a:solidFill>
                            <a:srgbClr val="000000"/>
                          </a:solidFill>
                          <a:latin typeface="Calibri" panose="020F0502020204030204" pitchFamily="34" charset="0"/>
                          <a:cs typeface="Calibri" panose="020F0502020204030204" pitchFamily="34" charset="0"/>
                          <a:sym typeface="+mn-ea"/>
                        </a:rPr>
                        <a:t>investita</a:t>
                      </a:r>
                      <a:r>
                        <a:rPr lang="en-US" sz="1000" dirty="0">
                          <a:solidFill>
                            <a:srgbClr val="000000"/>
                          </a:solidFill>
                          <a:latin typeface="Calibri" panose="020F0502020204030204" pitchFamily="34" charset="0"/>
                          <a:cs typeface="Calibri" panose="020F0502020204030204" pitchFamily="34" charset="0"/>
                          <a:sym typeface="+mn-ea"/>
                        </a:rPr>
                        <a:t> da </a:t>
                      </a:r>
                      <a:r>
                        <a:rPr lang="en-US" sz="1000" dirty="0" err="1">
                          <a:solidFill>
                            <a:srgbClr val="000000"/>
                          </a:solidFill>
                          <a:latin typeface="Calibri" panose="020F0502020204030204" pitchFamily="34" charset="0"/>
                          <a:cs typeface="Calibri" panose="020F0502020204030204" pitchFamily="34" charset="0"/>
                          <a:sym typeface="+mn-ea"/>
                        </a:rPr>
                        <a:t>coltivazioni</a:t>
                      </a:r>
                      <a:r>
                        <a:rPr lang="en-US" sz="1000" dirty="0">
                          <a:solidFill>
                            <a:srgbClr val="000000"/>
                          </a:solidFill>
                          <a:latin typeface="Calibri" panose="020F0502020204030204" pitchFamily="34" charset="0"/>
                          <a:cs typeface="Calibri" panose="020F0502020204030204" pitchFamily="34" charset="0"/>
                          <a:sym typeface="+mn-ea"/>
                        </a:rPr>
                        <a:t> </a:t>
                      </a:r>
                      <a:r>
                        <a:rPr lang="en-US" sz="1000" dirty="0" err="1">
                          <a:solidFill>
                            <a:srgbClr val="000000"/>
                          </a:solidFill>
                          <a:latin typeface="Calibri" panose="020F0502020204030204" pitchFamily="34" charset="0"/>
                          <a:cs typeface="Calibri" panose="020F0502020204030204" pitchFamily="34" charset="0"/>
                          <a:sym typeface="+mn-ea"/>
                        </a:rPr>
                        <a:t>biologiche</a:t>
                      </a:r>
                      <a:endParaRPr lang="en-US" sz="1000" dirty="0">
                        <a:solidFill>
                          <a:srgbClr val="000000"/>
                        </a:solidFill>
                        <a:latin typeface="Calibri" panose="020F0502020204030204" pitchFamily="34" charset="0"/>
                        <a:cs typeface="Calibri" panose="020F0502020204030204" pitchFamily="34" charset="0"/>
                        <a:sym typeface="+mn-ea"/>
                      </a:endParaRPr>
                    </a:p>
                  </a:txBody>
                  <a:tcPr marL="12700" marR="12700" marT="1270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defRPr/>
                      </a:pPr>
                      <a:endParaRPr lang="it-IT" sz="1000" dirty="0"/>
                    </a:p>
                  </a:txBody>
                  <a:tcP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algn="just"/>
                      <a:endParaRPr lang="it-IT" sz="1100" dirty="0"/>
                    </a:p>
                  </a:txBody>
                  <a:tcP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indent="0">
                        <a:buNone/>
                      </a:pPr>
                      <a:endParaRPr lang="en-US" sz="1000" b="0">
                        <a:solidFill>
                          <a:schemeClr val="tx1"/>
                        </a:solidFill>
                        <a:latin typeface="Calibri" panose="020F0502020204030204" pitchFamily="34" charset="0"/>
                        <a:cs typeface="Calibri" panose="020F0502020204030204" pitchFamily="34" charset="0"/>
                      </a:endParaRPr>
                    </a:p>
                  </a:txBody>
                  <a:tcPr marL="12700" marR="12700" marT="12700" anchor="b">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extLst>
                  <a:ext uri="{0D108BD9-81ED-4DB2-BD59-A6C34878D82A}">
                    <a16:rowId xmlns:a16="http://schemas.microsoft.com/office/drawing/2014/main" val="10003"/>
                  </a:ext>
                </a:extLst>
              </a:tr>
              <a:tr h="363220">
                <a:tc>
                  <a:txBody>
                    <a:bodyPr/>
                    <a:lstStyle/>
                    <a:p>
                      <a:pPr indent="0" algn="ctr">
                        <a:buNone/>
                      </a:pPr>
                      <a:r>
                        <a:rPr lang="en-US" sz="1000" b="1" dirty="0">
                          <a:solidFill>
                            <a:schemeClr val="tx1"/>
                          </a:solidFill>
                          <a:latin typeface="Calibri" panose="020F0502020204030204" pitchFamily="34" charset="0"/>
                          <a:cs typeface="Calibri" panose="020F0502020204030204" pitchFamily="34" charset="0"/>
                          <a:sym typeface="+mn-ea"/>
                        </a:rPr>
                        <a:t>6.3</a:t>
                      </a:r>
                      <a:endParaRPr lang="en-US" sz="1000" b="1" dirty="0">
                        <a:solidFill>
                          <a:schemeClr val="tx1"/>
                        </a:solidFill>
                        <a:latin typeface="Calibri" panose="020F0502020204030204" pitchFamily="34" charset="0"/>
                        <a:cs typeface="Calibri" panose="020F0502020204030204" pitchFamily="34" charset="0"/>
                      </a:endParaRPr>
                    </a:p>
                    <a:p>
                      <a:pPr indent="0" algn="ctr">
                        <a:buNone/>
                      </a:pPr>
                      <a:endParaRPr lang="en-US" sz="1000" b="1" dirty="0">
                        <a:solidFill>
                          <a:schemeClr val="tx1"/>
                        </a:solidFill>
                        <a:latin typeface="Calibri" panose="020F0502020204030204" pitchFamily="34" charset="0"/>
                        <a:cs typeface="Calibri" panose="020F0502020204030204" pitchFamily="34" charset="0"/>
                      </a:endParaRPr>
                    </a:p>
                  </a:txBody>
                  <a:tcPr marL="12700" marR="12700" marT="1270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73025" indent="-21590" algn="just">
                        <a:buClrTx/>
                        <a:buSzTx/>
                        <a:buNone/>
                      </a:pPr>
                      <a:r>
                        <a:rPr lang="en-US" sz="1000" b="0" dirty="0" err="1">
                          <a:solidFill>
                            <a:srgbClr val="000000"/>
                          </a:solidFill>
                          <a:latin typeface="+mn-lt"/>
                          <a:cs typeface="Arial" panose="020B0604020202020204" pitchFamily="34" charset="0"/>
                        </a:rPr>
                        <a:t>Entro</a:t>
                      </a:r>
                      <a:r>
                        <a:rPr lang="en-US" sz="1000" b="0" dirty="0">
                          <a:solidFill>
                            <a:srgbClr val="000000"/>
                          </a:solidFill>
                          <a:latin typeface="+mn-lt"/>
                          <a:cs typeface="Arial" panose="020B0604020202020204" pitchFamily="34" charset="0"/>
                        </a:rPr>
                        <a:t> il 2027 </a:t>
                      </a:r>
                      <a:r>
                        <a:rPr lang="en-US" sz="1000" b="0" dirty="0" err="1">
                          <a:solidFill>
                            <a:srgbClr val="000000"/>
                          </a:solidFill>
                          <a:latin typeface="+mn-lt"/>
                          <a:cs typeface="Arial" panose="020B0604020202020204" pitchFamily="34" charset="0"/>
                        </a:rPr>
                        <a:t>garantire</a:t>
                      </a:r>
                      <a:r>
                        <a:rPr lang="en-US" sz="1000" b="0" dirty="0">
                          <a:solidFill>
                            <a:srgbClr val="000000"/>
                          </a:solidFill>
                          <a:latin typeface="+mn-lt"/>
                          <a:cs typeface="Arial" panose="020B0604020202020204" pitchFamily="34" charset="0"/>
                        </a:rPr>
                        <a:t> lo </a:t>
                      </a:r>
                      <a:r>
                        <a:rPr lang="en-US" sz="1000" b="0" dirty="0" err="1">
                          <a:solidFill>
                            <a:srgbClr val="000000"/>
                          </a:solidFill>
                          <a:latin typeface="+mn-lt"/>
                          <a:cs typeface="Arial" panose="020B0604020202020204" pitchFamily="34" charset="0"/>
                        </a:rPr>
                        <a:t>stato</a:t>
                      </a:r>
                      <a:r>
                        <a:rPr lang="en-US" sz="1000" b="0" dirty="0">
                          <a:solidFill>
                            <a:srgbClr val="000000"/>
                          </a:solidFill>
                          <a:latin typeface="+mn-lt"/>
                          <a:cs typeface="Arial" panose="020B0604020202020204" pitchFamily="34" charset="0"/>
                        </a:rPr>
                        <a:t> di </a:t>
                      </a:r>
                      <a:r>
                        <a:rPr lang="en-US" sz="1000" b="0" dirty="0" err="1">
                          <a:solidFill>
                            <a:srgbClr val="000000"/>
                          </a:solidFill>
                          <a:latin typeface="+mn-lt"/>
                          <a:cs typeface="Arial" panose="020B0604020202020204" pitchFamily="34" charset="0"/>
                        </a:rPr>
                        <a:t>qualità</a:t>
                      </a:r>
                      <a:r>
                        <a:rPr lang="en-US" sz="1000" b="0" dirty="0">
                          <a:solidFill>
                            <a:srgbClr val="000000"/>
                          </a:solidFill>
                          <a:latin typeface="+mn-lt"/>
                          <a:cs typeface="Arial" panose="020B0604020202020204" pitchFamily="34" charset="0"/>
                        </a:rPr>
                        <a:t> </a:t>
                      </a:r>
                      <a:r>
                        <a:rPr lang="en-US" sz="1000" b="0" dirty="0" err="1">
                          <a:solidFill>
                            <a:srgbClr val="000000"/>
                          </a:solidFill>
                          <a:latin typeface="+mn-lt"/>
                          <a:cs typeface="Arial" panose="020B0604020202020204" pitchFamily="34" charset="0"/>
                        </a:rPr>
                        <a:t>elevata</a:t>
                      </a:r>
                      <a:r>
                        <a:rPr lang="en-US" sz="1000" b="0" dirty="0">
                          <a:solidFill>
                            <a:srgbClr val="000000"/>
                          </a:solidFill>
                          <a:latin typeface="+mn-lt"/>
                          <a:cs typeface="Arial" panose="020B0604020202020204" pitchFamily="34" charset="0"/>
                        </a:rPr>
                        <a:t> o buona per tutti I </a:t>
                      </a:r>
                      <a:r>
                        <a:rPr lang="en-US" sz="1000" b="0" dirty="0" err="1">
                          <a:solidFill>
                            <a:srgbClr val="000000"/>
                          </a:solidFill>
                          <a:latin typeface="+mn-lt"/>
                          <a:cs typeface="Arial" panose="020B0604020202020204" pitchFamily="34" charset="0"/>
                        </a:rPr>
                        <a:t>corpi</a:t>
                      </a:r>
                      <a:r>
                        <a:rPr lang="en-US" sz="1000" b="0" dirty="0">
                          <a:solidFill>
                            <a:srgbClr val="000000"/>
                          </a:solidFill>
                          <a:latin typeface="+mn-lt"/>
                          <a:cs typeface="Arial" panose="020B0604020202020204" pitchFamily="34" charset="0"/>
                        </a:rPr>
                        <a:t> </a:t>
                      </a:r>
                      <a:r>
                        <a:rPr lang="en-US" sz="1000" b="0" dirty="0" err="1">
                          <a:solidFill>
                            <a:srgbClr val="000000"/>
                          </a:solidFill>
                          <a:latin typeface="+mn-lt"/>
                          <a:cs typeface="Arial" panose="020B0604020202020204" pitchFamily="34" charset="0"/>
                        </a:rPr>
                        <a:t>idrici</a:t>
                      </a:r>
                      <a:r>
                        <a:rPr lang="en-US" sz="1000" b="0" dirty="0">
                          <a:solidFill>
                            <a:srgbClr val="000000"/>
                          </a:solidFill>
                          <a:latin typeface="+mn-lt"/>
                          <a:cs typeface="Arial" panose="020B0604020202020204" pitchFamily="34" charset="0"/>
                        </a:rPr>
                        <a:t> </a:t>
                      </a:r>
                      <a:r>
                        <a:rPr lang="en-US" sz="1000" b="0" dirty="0" err="1">
                          <a:solidFill>
                            <a:srgbClr val="000000"/>
                          </a:solidFill>
                          <a:latin typeface="+mn-lt"/>
                          <a:cs typeface="Arial" panose="020B0604020202020204" pitchFamily="34" charset="0"/>
                        </a:rPr>
                        <a:t>superficiali</a:t>
                      </a:r>
                      <a:r>
                        <a:rPr lang="en-US" sz="1000" b="0" dirty="0">
                          <a:solidFill>
                            <a:srgbClr val="000000"/>
                          </a:solidFill>
                          <a:latin typeface="+mn-lt"/>
                          <a:cs typeface="Arial" panose="020B0604020202020204" pitchFamily="34" charset="0"/>
                        </a:rPr>
                        <a:t> </a:t>
                      </a:r>
                    </a:p>
                  </a:txBody>
                  <a:tcPr marL="12700" marR="12700" marT="1270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73025" indent="-21590" algn="just">
                        <a:buClrTx/>
                        <a:buSzTx/>
                        <a:buFontTx/>
                        <a:buNone/>
                      </a:pPr>
                      <a:endParaRPr lang="en-US" sz="1000" b="0" dirty="0" err="1">
                        <a:solidFill>
                          <a:srgbClr val="000000"/>
                        </a:solidFill>
                        <a:cs typeface="Arial" panose="020B0604020202020204" pitchFamily="34" charset="0"/>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76835" indent="0" algn="just" defTabSz="914400">
                        <a:spcBef>
                          <a:spcPts val="0"/>
                        </a:spcBef>
                        <a:spcAft>
                          <a:spcPts val="0"/>
                        </a:spcAft>
                        <a:buClrTx/>
                        <a:buSzTx/>
                        <a:buFontTx/>
                        <a:defRPr/>
                      </a:pPr>
                      <a:endParaRPr lang="it-IT" sz="1000" b="0" dirty="0"/>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73025" indent="-21590" algn="just">
                        <a:buClrTx/>
                        <a:buSzTx/>
                        <a:buFontTx/>
                        <a:buNone/>
                      </a:pPr>
                      <a:endParaRPr lang="en-US" sz="1000" b="0" dirty="0" err="1">
                        <a:solidFill>
                          <a:srgbClr val="000000"/>
                        </a:solidFill>
                        <a:cs typeface="Arial" panose="020B0604020202020204" pitchFamily="34" charset="0"/>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extLst>
                  <a:ext uri="{0D108BD9-81ED-4DB2-BD59-A6C34878D82A}">
                    <a16:rowId xmlns:a16="http://schemas.microsoft.com/office/drawing/2014/main" val="10004"/>
                  </a:ext>
                </a:extLst>
              </a:tr>
              <a:tr h="363220">
                <a:tc>
                  <a:txBody>
                    <a:bodyPr/>
                    <a:lstStyle/>
                    <a:p>
                      <a:pPr algn="ctr">
                        <a:buClrTx/>
                        <a:buSzTx/>
                        <a:buFontTx/>
                        <a:buNone/>
                      </a:pPr>
                      <a:r>
                        <a:rPr lang="en-US" sz="1000" b="1">
                          <a:solidFill>
                            <a:srgbClr val="000000"/>
                          </a:solidFill>
                          <a:latin typeface="Calibri" panose="020F0502020204030204" pitchFamily="34" charset="0"/>
                          <a:cs typeface="Calibri" panose="020F0502020204030204" pitchFamily="34" charset="0"/>
                        </a:rPr>
                        <a:t>6.4</a:t>
                      </a:r>
                    </a:p>
                  </a:txBody>
                  <a:tcPr marL="12700" marR="12700" marT="1270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46990" marR="0" lvl="0" indent="5080" algn="just" defTabSz="1008380" rtl="0" eaLnBrk="1" fontAlgn="auto" latinLnBrk="0" hangingPunct="1">
                        <a:lnSpc>
                          <a:spcPct val="100000"/>
                        </a:lnSpc>
                        <a:spcBef>
                          <a:spcPts val="0"/>
                        </a:spcBef>
                        <a:spcAft>
                          <a:spcPts val="0"/>
                        </a:spcAft>
                        <a:buClrTx/>
                        <a:buSzTx/>
                        <a:buFontTx/>
                        <a:buNone/>
                        <a:defRPr/>
                      </a:pPr>
                      <a:r>
                        <a:rPr lang="en-US" sz="1000" dirty="0" err="1">
                          <a:solidFill>
                            <a:srgbClr val="000000"/>
                          </a:solidFill>
                          <a:latin typeface="Calibri" panose="020F0502020204030204" pitchFamily="34" charset="0"/>
                          <a:cs typeface="Calibri" panose="020F0502020204030204" pitchFamily="34" charset="0"/>
                          <a:sym typeface="+mn-ea"/>
                        </a:rPr>
                        <a:t>Entro</a:t>
                      </a:r>
                      <a:r>
                        <a:rPr lang="en-US" sz="1000" dirty="0">
                          <a:solidFill>
                            <a:srgbClr val="000000"/>
                          </a:solidFill>
                          <a:latin typeface="Calibri" panose="020F0502020204030204" pitchFamily="34" charset="0"/>
                          <a:cs typeface="Calibri" panose="020F0502020204030204" pitchFamily="34" charset="0"/>
                          <a:sym typeface="+mn-ea"/>
                        </a:rPr>
                        <a:t> il 2030 </a:t>
                      </a:r>
                      <a:r>
                        <a:rPr lang="en-US" sz="1000" dirty="0" err="1">
                          <a:solidFill>
                            <a:srgbClr val="000000"/>
                          </a:solidFill>
                          <a:latin typeface="Calibri" panose="020F0502020204030204" pitchFamily="34" charset="0"/>
                          <a:cs typeface="Calibri" panose="020F0502020204030204" pitchFamily="34" charset="0"/>
                          <a:sym typeface="+mn-ea"/>
                        </a:rPr>
                        <a:t>raggiungere</a:t>
                      </a:r>
                      <a:r>
                        <a:rPr lang="en-US" sz="1000" dirty="0">
                          <a:solidFill>
                            <a:srgbClr val="000000"/>
                          </a:solidFill>
                          <a:latin typeface="Calibri" panose="020F0502020204030204" pitchFamily="34" charset="0"/>
                          <a:cs typeface="Calibri" panose="020F0502020204030204" pitchFamily="34" charset="0"/>
                          <a:sym typeface="+mn-ea"/>
                        </a:rPr>
                        <a:t> la quota del 90% </a:t>
                      </a:r>
                      <a:r>
                        <a:rPr lang="en-US" sz="1000" dirty="0" err="1">
                          <a:solidFill>
                            <a:srgbClr val="000000"/>
                          </a:solidFill>
                          <a:latin typeface="Calibri" panose="020F0502020204030204" pitchFamily="34" charset="0"/>
                          <a:cs typeface="Calibri" panose="020F0502020204030204" pitchFamily="34" charset="0"/>
                          <a:sym typeface="+mn-ea"/>
                        </a:rPr>
                        <a:t>dell’efficienza</a:t>
                      </a:r>
                      <a:r>
                        <a:rPr lang="en-US" sz="1000" dirty="0">
                          <a:solidFill>
                            <a:srgbClr val="000000"/>
                          </a:solidFill>
                          <a:latin typeface="Calibri" panose="020F0502020204030204" pitchFamily="34" charset="0"/>
                          <a:cs typeface="Calibri" panose="020F0502020204030204" pitchFamily="34" charset="0"/>
                          <a:sym typeface="+mn-ea"/>
                        </a:rPr>
                        <a:t> </a:t>
                      </a:r>
                      <a:r>
                        <a:rPr lang="en-US" sz="1000" dirty="0" err="1">
                          <a:solidFill>
                            <a:srgbClr val="000000"/>
                          </a:solidFill>
                          <a:latin typeface="Calibri" panose="020F0502020204030204" pitchFamily="34" charset="0"/>
                          <a:cs typeface="Calibri" panose="020F0502020204030204" pitchFamily="34" charset="0"/>
                          <a:sym typeface="+mn-ea"/>
                        </a:rPr>
                        <a:t>delle</a:t>
                      </a:r>
                      <a:r>
                        <a:rPr lang="en-US" sz="1000" dirty="0">
                          <a:solidFill>
                            <a:srgbClr val="000000"/>
                          </a:solidFill>
                          <a:latin typeface="Calibri" panose="020F0502020204030204" pitchFamily="34" charset="0"/>
                          <a:cs typeface="Calibri" panose="020F0502020204030204" pitchFamily="34" charset="0"/>
                          <a:sym typeface="+mn-ea"/>
                        </a:rPr>
                        <a:t> </a:t>
                      </a:r>
                      <a:r>
                        <a:rPr lang="en-US" sz="1000" dirty="0" err="1">
                          <a:solidFill>
                            <a:srgbClr val="000000"/>
                          </a:solidFill>
                          <a:latin typeface="Calibri" panose="020F0502020204030204" pitchFamily="34" charset="0"/>
                          <a:cs typeface="Calibri" panose="020F0502020204030204" pitchFamily="34" charset="0"/>
                          <a:sym typeface="+mn-ea"/>
                        </a:rPr>
                        <a:t>reti</a:t>
                      </a:r>
                      <a:r>
                        <a:rPr lang="en-US" sz="1000" dirty="0">
                          <a:solidFill>
                            <a:srgbClr val="000000"/>
                          </a:solidFill>
                          <a:latin typeface="Calibri" panose="020F0502020204030204" pitchFamily="34" charset="0"/>
                          <a:cs typeface="Calibri" panose="020F0502020204030204" pitchFamily="34" charset="0"/>
                          <a:sym typeface="+mn-ea"/>
                        </a:rPr>
                        <a:t> di </a:t>
                      </a:r>
                      <a:r>
                        <a:rPr lang="en-US" sz="1000" dirty="0" err="1">
                          <a:solidFill>
                            <a:srgbClr val="000000"/>
                          </a:solidFill>
                          <a:latin typeface="Calibri" panose="020F0502020204030204" pitchFamily="34" charset="0"/>
                          <a:cs typeface="Calibri" panose="020F0502020204030204" pitchFamily="34" charset="0"/>
                          <a:sym typeface="+mn-ea"/>
                        </a:rPr>
                        <a:t>distribuzione</a:t>
                      </a:r>
                      <a:r>
                        <a:rPr lang="en-US" sz="1000" dirty="0">
                          <a:solidFill>
                            <a:srgbClr val="000000"/>
                          </a:solidFill>
                          <a:latin typeface="Calibri" panose="020F0502020204030204" pitchFamily="34" charset="0"/>
                          <a:cs typeface="Calibri" panose="020F0502020204030204" pitchFamily="34" charset="0"/>
                          <a:sym typeface="+mn-ea"/>
                        </a:rPr>
                        <a:t> </a:t>
                      </a:r>
                      <a:r>
                        <a:rPr lang="en-US" sz="1000" dirty="0" err="1">
                          <a:solidFill>
                            <a:srgbClr val="000000"/>
                          </a:solidFill>
                          <a:latin typeface="Calibri" panose="020F0502020204030204" pitchFamily="34" charset="0"/>
                          <a:cs typeface="Calibri" panose="020F0502020204030204" pitchFamily="34" charset="0"/>
                          <a:sym typeface="+mn-ea"/>
                        </a:rPr>
                        <a:t>dell'acqua</a:t>
                      </a:r>
                      <a:r>
                        <a:rPr lang="en-US" sz="1000" dirty="0">
                          <a:solidFill>
                            <a:srgbClr val="000000"/>
                          </a:solidFill>
                          <a:latin typeface="Calibri" panose="020F0502020204030204" pitchFamily="34" charset="0"/>
                          <a:cs typeface="Calibri" panose="020F0502020204030204" pitchFamily="34" charset="0"/>
                          <a:sym typeface="+mn-ea"/>
                        </a:rPr>
                        <a:t> potabile  </a:t>
                      </a:r>
                      <a:endParaRPr lang="en-US" sz="1000" b="0" dirty="0">
                        <a:solidFill>
                          <a:srgbClr val="000000"/>
                        </a:solidFill>
                        <a:latin typeface="Calibri" panose="020F0502020204030204" pitchFamily="34" charset="0"/>
                        <a:cs typeface="Calibri" panose="020F0502020204030204" pitchFamily="34" charset="0"/>
                        <a:sym typeface="+mn-ea"/>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76835" algn="just" defTabSz="914400">
                        <a:spcBef>
                          <a:spcPts val="0"/>
                        </a:spcBef>
                        <a:spcAft>
                          <a:spcPts val="0"/>
                        </a:spcAft>
                        <a:buClrTx/>
                        <a:buSzTx/>
                        <a:buFontTx/>
                        <a:buNone/>
                        <a:defRPr/>
                      </a:pPr>
                      <a:endParaRPr lang="it-IT" sz="1000" b="0" dirty="0"/>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extLst>
                  <a:ext uri="{0D108BD9-81ED-4DB2-BD59-A6C34878D82A}">
                    <a16:rowId xmlns:a16="http://schemas.microsoft.com/office/drawing/2014/main" val="10005"/>
                  </a:ext>
                </a:extLst>
              </a:tr>
              <a:tr h="820420">
                <a:tc>
                  <a:txBody>
                    <a:bodyPr/>
                    <a:lstStyle/>
                    <a:p>
                      <a:pPr algn="ctr">
                        <a:buClrTx/>
                        <a:buSzTx/>
                        <a:buFontTx/>
                        <a:buNone/>
                      </a:pPr>
                      <a:r>
                        <a:rPr lang="en-US" sz="1000" b="1">
                          <a:solidFill>
                            <a:srgbClr val="000000"/>
                          </a:solidFill>
                          <a:latin typeface="Calibri" panose="020F0502020204030204" pitchFamily="34" charset="0"/>
                          <a:cs typeface="Calibri" panose="020F0502020204030204" pitchFamily="34" charset="0"/>
                        </a:rPr>
                        <a:t>7.2</a:t>
                      </a:r>
                    </a:p>
                  </a:txBody>
                  <a:tcPr marL="12700" marR="12700" marT="1270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46990" marR="0" lvl="0" indent="5080" algn="just" defTabSz="1008380" rtl="0" eaLnBrk="1" fontAlgn="auto" latinLnBrk="0" hangingPunct="1">
                        <a:lnSpc>
                          <a:spcPct val="100000"/>
                        </a:lnSpc>
                        <a:spcBef>
                          <a:spcPts val="0"/>
                        </a:spcBef>
                        <a:spcAft>
                          <a:spcPts val="0"/>
                        </a:spcAft>
                        <a:buClrTx/>
                        <a:buSzTx/>
                        <a:buFontTx/>
                        <a:buNone/>
                        <a:defRPr/>
                      </a:pPr>
                      <a:r>
                        <a:rPr lang="en-US" sz="1000" dirty="0" err="1">
                          <a:solidFill>
                            <a:srgbClr val="000000"/>
                          </a:solidFill>
                          <a:latin typeface="Calibri" panose="020F0502020204030204" pitchFamily="34" charset="0"/>
                          <a:cs typeface="Calibri" panose="020F0502020204030204" pitchFamily="34" charset="0"/>
                          <a:sym typeface="+mn-ea"/>
                        </a:rPr>
                        <a:t>Entro</a:t>
                      </a:r>
                      <a:r>
                        <a:rPr lang="en-US" sz="1000" dirty="0">
                          <a:solidFill>
                            <a:srgbClr val="000000"/>
                          </a:solidFill>
                          <a:latin typeface="Calibri" panose="020F0502020204030204" pitchFamily="34" charset="0"/>
                          <a:cs typeface="Calibri" panose="020F0502020204030204" pitchFamily="34" charset="0"/>
                          <a:sym typeface="+mn-ea"/>
                        </a:rPr>
                        <a:t> il 2035 </a:t>
                      </a:r>
                      <a:r>
                        <a:rPr lang="en-US" sz="1000" dirty="0" err="1">
                          <a:solidFill>
                            <a:srgbClr val="000000"/>
                          </a:solidFill>
                          <a:latin typeface="Calibri" panose="020F0502020204030204" pitchFamily="34" charset="0"/>
                          <a:cs typeface="Calibri" panose="020F0502020204030204" pitchFamily="34" charset="0"/>
                          <a:sym typeface="+mn-ea"/>
                        </a:rPr>
                        <a:t>raggiungere</a:t>
                      </a:r>
                      <a:r>
                        <a:rPr lang="en-US" sz="1000" dirty="0">
                          <a:solidFill>
                            <a:srgbClr val="000000"/>
                          </a:solidFill>
                          <a:latin typeface="Calibri" panose="020F0502020204030204" pitchFamily="34" charset="0"/>
                          <a:cs typeface="Calibri" panose="020F0502020204030204" pitchFamily="34" charset="0"/>
                          <a:sym typeface="+mn-ea"/>
                        </a:rPr>
                        <a:t> il 100% di </a:t>
                      </a:r>
                      <a:r>
                        <a:rPr lang="en-US" sz="1000" dirty="0" err="1">
                          <a:solidFill>
                            <a:srgbClr val="000000"/>
                          </a:solidFill>
                          <a:latin typeface="Calibri" panose="020F0502020204030204" pitchFamily="34" charset="0"/>
                          <a:cs typeface="Calibri" panose="020F0502020204030204" pitchFamily="34" charset="0"/>
                          <a:sym typeface="+mn-ea"/>
                        </a:rPr>
                        <a:t>energia</a:t>
                      </a:r>
                      <a:r>
                        <a:rPr lang="en-US" sz="1000" dirty="0">
                          <a:solidFill>
                            <a:srgbClr val="000000"/>
                          </a:solidFill>
                          <a:latin typeface="Calibri" panose="020F0502020204030204" pitchFamily="34" charset="0"/>
                          <a:cs typeface="Calibri" panose="020F0502020204030204" pitchFamily="34" charset="0"/>
                          <a:sym typeface="+mn-ea"/>
                        </a:rPr>
                        <a:t> da </a:t>
                      </a:r>
                      <a:r>
                        <a:rPr lang="en-US" sz="1000" dirty="0" err="1">
                          <a:solidFill>
                            <a:srgbClr val="000000"/>
                          </a:solidFill>
                          <a:latin typeface="Calibri" panose="020F0502020204030204" pitchFamily="34" charset="0"/>
                          <a:cs typeface="Calibri" panose="020F0502020204030204" pitchFamily="34" charset="0"/>
                          <a:sym typeface="+mn-ea"/>
                        </a:rPr>
                        <a:t>fonti</a:t>
                      </a:r>
                      <a:r>
                        <a:rPr lang="en-US" sz="1000" dirty="0">
                          <a:solidFill>
                            <a:srgbClr val="000000"/>
                          </a:solidFill>
                          <a:latin typeface="Calibri" panose="020F0502020204030204" pitchFamily="34" charset="0"/>
                          <a:cs typeface="Calibri" panose="020F0502020204030204" pitchFamily="34" charset="0"/>
                          <a:sym typeface="+mn-ea"/>
                        </a:rPr>
                        <a:t> </a:t>
                      </a:r>
                      <a:r>
                        <a:rPr lang="en-US" sz="1000" dirty="0" err="1">
                          <a:solidFill>
                            <a:srgbClr val="000000"/>
                          </a:solidFill>
                          <a:latin typeface="Calibri" panose="020F0502020204030204" pitchFamily="34" charset="0"/>
                          <a:cs typeface="Calibri" panose="020F0502020204030204" pitchFamily="34" charset="0"/>
                          <a:sym typeface="+mn-ea"/>
                        </a:rPr>
                        <a:t>rinnovabili</a:t>
                      </a:r>
                      <a:r>
                        <a:rPr lang="en-US" sz="1000" dirty="0">
                          <a:solidFill>
                            <a:srgbClr val="000000"/>
                          </a:solidFill>
                          <a:latin typeface="Calibri" panose="020F0502020204030204" pitchFamily="34" charset="0"/>
                          <a:cs typeface="Calibri" panose="020F0502020204030204" pitchFamily="34" charset="0"/>
                          <a:sym typeface="+mn-ea"/>
                        </a:rPr>
                        <a:t> </a:t>
                      </a:r>
                      <a:endParaRPr lang="en-US" sz="1000" b="0" dirty="0" err="1">
                        <a:solidFill>
                          <a:srgbClr val="000000"/>
                        </a:solidFill>
                        <a:latin typeface="Calibri" panose="020F0502020204030204" pitchFamily="34" charset="0"/>
                        <a:cs typeface="Calibri" panose="020F0502020204030204" pitchFamily="34" charset="0"/>
                        <a:sym typeface="+mn-ea"/>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46990" indent="-25400" algn="just">
                        <a:spcBef>
                          <a:spcPts val="0"/>
                        </a:spcBef>
                        <a:spcAft>
                          <a:spcPts val="0"/>
                        </a:spcAft>
                        <a:buClrTx/>
                        <a:buSzTx/>
                        <a:buFontTx/>
                        <a:buNone/>
                        <a:defRPr/>
                      </a:pPr>
                      <a:r>
                        <a:rPr lang="en-US" sz="1000" b="0" dirty="0" err="1">
                          <a:solidFill>
                            <a:srgbClr val="000000"/>
                          </a:solidFill>
                          <a:latin typeface="Calibri" panose="020F0502020204030204" pitchFamily="34" charset="0"/>
                          <a:cs typeface="Calibri" panose="020F0502020204030204" pitchFamily="34" charset="0"/>
                        </a:rPr>
                        <a:t> Investire nel capitale umano: qualificare il sistema formativo, sostenere le possibilità di accesso di tutti i giovani all'istruzione, migliorare le nostre scuole rendendole più accoglienti e più sicure</a:t>
                      </a: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76835" algn="just" defTabSz="914400">
                        <a:spcBef>
                          <a:spcPts val="0"/>
                        </a:spcBef>
                        <a:spcAft>
                          <a:spcPts val="0"/>
                        </a:spcAft>
                        <a:buClrTx/>
                        <a:buSzTx/>
                        <a:buFontTx/>
                        <a:buNone/>
                        <a:defRPr/>
                      </a:pPr>
                      <a:r>
                        <a:rPr lang="it-IT" sz="1000" b="0" dirty="0"/>
                        <a:t>Sviluppare azioni per il miglioramento energetico degli edifici provinciali, scolastici e istituzionali, anche in un'ottica di contenimento degli effetti dell'incremento dei costi energetici</a:t>
                      </a: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extLst>
                  <a:ext uri="{0D108BD9-81ED-4DB2-BD59-A6C34878D82A}">
                    <a16:rowId xmlns:a16="http://schemas.microsoft.com/office/drawing/2014/main" val="10006"/>
                  </a:ext>
                </a:extLst>
              </a:tr>
              <a:tr h="820420">
                <a:tc>
                  <a:txBody>
                    <a:bodyPr/>
                    <a:lstStyle/>
                    <a:p>
                      <a:pPr algn="ctr">
                        <a:buClrTx/>
                        <a:buSzTx/>
                        <a:buFontTx/>
                        <a:buNone/>
                      </a:pPr>
                      <a:r>
                        <a:rPr lang="en-US" sz="1000" b="1">
                          <a:solidFill>
                            <a:srgbClr val="000000"/>
                          </a:solidFill>
                          <a:latin typeface="Calibri" panose="020F0502020204030204" pitchFamily="34" charset="0"/>
                          <a:cs typeface="Calibri" panose="020F0502020204030204" pitchFamily="34" charset="0"/>
                        </a:rPr>
                        <a:t>7.3</a:t>
                      </a:r>
                    </a:p>
                  </a:txBody>
                  <a:tcPr marL="12700" marR="12700" marT="1270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46990" marR="0" lvl="0" indent="5080" algn="just" defTabSz="1008380" rtl="0" eaLnBrk="1" fontAlgn="auto" latinLnBrk="0" hangingPunct="1">
                        <a:lnSpc>
                          <a:spcPct val="100000"/>
                        </a:lnSpc>
                        <a:spcBef>
                          <a:spcPts val="0"/>
                        </a:spcBef>
                        <a:spcAft>
                          <a:spcPts val="0"/>
                        </a:spcAft>
                        <a:buClrTx/>
                        <a:buSzTx/>
                        <a:buFontTx/>
                        <a:buNone/>
                        <a:defRPr/>
                      </a:pPr>
                      <a:r>
                        <a:rPr lang="en-US" sz="1000" b="0" dirty="0" err="1">
                          <a:solidFill>
                            <a:schemeClr val="tx1"/>
                          </a:solidFill>
                          <a:latin typeface="Calibri" panose="020F0502020204030204" pitchFamily="34" charset="0"/>
                          <a:cs typeface="Calibri" panose="020F0502020204030204" pitchFamily="34" charset="0"/>
                        </a:rPr>
                        <a:t>Entro</a:t>
                      </a:r>
                      <a:r>
                        <a:rPr lang="en-US" sz="1000" b="0" dirty="0">
                          <a:solidFill>
                            <a:schemeClr val="tx1"/>
                          </a:solidFill>
                          <a:latin typeface="Calibri" panose="020F0502020204030204" pitchFamily="34" charset="0"/>
                          <a:cs typeface="Calibri" panose="020F0502020204030204" pitchFamily="34" charset="0"/>
                        </a:rPr>
                        <a:t> il 2030 </a:t>
                      </a:r>
                      <a:r>
                        <a:rPr lang="en-US" sz="1000" b="0" dirty="0" err="1">
                          <a:solidFill>
                            <a:schemeClr val="tx1"/>
                          </a:solidFill>
                          <a:latin typeface="Calibri" panose="020F0502020204030204" pitchFamily="34" charset="0"/>
                          <a:cs typeface="Calibri" panose="020F0502020204030204" pitchFamily="34" charset="0"/>
                        </a:rPr>
                        <a:t>ridurre</a:t>
                      </a:r>
                      <a:r>
                        <a:rPr lang="en-US" sz="1000" b="0" dirty="0">
                          <a:solidFill>
                            <a:schemeClr val="tx1"/>
                          </a:solidFill>
                          <a:latin typeface="Calibri" panose="020F0502020204030204" pitchFamily="34" charset="0"/>
                          <a:cs typeface="Calibri" panose="020F0502020204030204" pitchFamily="34" charset="0"/>
                        </a:rPr>
                        <a:t> di </a:t>
                      </a:r>
                      <a:r>
                        <a:rPr lang="en-US" sz="1000" b="0" dirty="0" err="1">
                          <a:solidFill>
                            <a:schemeClr val="tx1"/>
                          </a:solidFill>
                          <a:latin typeface="Calibri" panose="020F0502020204030204" pitchFamily="34" charset="0"/>
                          <a:cs typeface="Calibri" panose="020F0502020204030204" pitchFamily="34" charset="0"/>
                        </a:rPr>
                        <a:t>almeno</a:t>
                      </a:r>
                      <a:r>
                        <a:rPr lang="en-US" sz="1000" b="0" dirty="0">
                          <a:solidFill>
                            <a:schemeClr val="tx1"/>
                          </a:solidFill>
                          <a:latin typeface="Calibri" panose="020F0502020204030204" pitchFamily="34" charset="0"/>
                          <a:cs typeface="Calibri" panose="020F0502020204030204" pitchFamily="34" charset="0"/>
                        </a:rPr>
                        <a:t> il 20% </a:t>
                      </a:r>
                      <a:r>
                        <a:rPr lang="en-US" sz="1000" b="0" dirty="0" err="1">
                          <a:solidFill>
                            <a:schemeClr val="tx1"/>
                          </a:solidFill>
                          <a:latin typeface="Calibri" panose="020F0502020204030204" pitchFamily="34" charset="0"/>
                          <a:cs typeface="Calibri" panose="020F0502020204030204" pitchFamily="34" charset="0"/>
                        </a:rPr>
                        <a:t>i</a:t>
                      </a:r>
                      <a:r>
                        <a:rPr lang="en-US" sz="1000" b="0" dirty="0">
                          <a:solidFill>
                            <a:schemeClr val="tx1"/>
                          </a:solidFill>
                          <a:latin typeface="Calibri" panose="020F0502020204030204" pitchFamily="34" charset="0"/>
                          <a:cs typeface="Calibri" panose="020F0502020204030204" pitchFamily="34" charset="0"/>
                        </a:rPr>
                        <a:t> </a:t>
                      </a:r>
                      <a:r>
                        <a:rPr lang="en-US" sz="1000" b="0" dirty="0" err="1">
                          <a:solidFill>
                            <a:schemeClr val="tx1"/>
                          </a:solidFill>
                          <a:latin typeface="Calibri" panose="020F0502020204030204" pitchFamily="34" charset="0"/>
                          <a:cs typeface="Calibri" panose="020F0502020204030204" pitchFamily="34" charset="0"/>
                        </a:rPr>
                        <a:t>consumi</a:t>
                      </a:r>
                      <a:r>
                        <a:rPr lang="en-US" sz="1000" b="0" dirty="0">
                          <a:solidFill>
                            <a:schemeClr val="tx1"/>
                          </a:solidFill>
                          <a:latin typeface="Calibri" panose="020F0502020204030204" pitchFamily="34" charset="0"/>
                          <a:cs typeface="Calibri" panose="020F0502020204030204" pitchFamily="34" charset="0"/>
                        </a:rPr>
                        <a:t> </a:t>
                      </a:r>
                      <a:r>
                        <a:rPr lang="en-US" sz="1000" b="0" dirty="0" err="1">
                          <a:solidFill>
                            <a:schemeClr val="tx1"/>
                          </a:solidFill>
                          <a:latin typeface="Calibri" panose="020F0502020204030204" pitchFamily="34" charset="0"/>
                          <a:cs typeface="Calibri" panose="020F0502020204030204" pitchFamily="34" charset="0"/>
                        </a:rPr>
                        <a:t>finali</a:t>
                      </a:r>
                      <a:r>
                        <a:rPr lang="en-US" sz="1000" b="0" dirty="0">
                          <a:solidFill>
                            <a:schemeClr val="tx1"/>
                          </a:solidFill>
                          <a:latin typeface="Calibri" panose="020F0502020204030204" pitchFamily="34" charset="0"/>
                          <a:cs typeface="Calibri" panose="020F0502020204030204" pitchFamily="34" charset="0"/>
                        </a:rPr>
                        <a:t> di </a:t>
                      </a:r>
                      <a:r>
                        <a:rPr lang="en-US" sz="1000" b="0" dirty="0" err="1">
                          <a:solidFill>
                            <a:schemeClr val="tx1"/>
                          </a:solidFill>
                          <a:latin typeface="Calibri" panose="020F0502020204030204" pitchFamily="34" charset="0"/>
                          <a:cs typeface="Calibri" panose="020F0502020204030204" pitchFamily="34" charset="0"/>
                        </a:rPr>
                        <a:t>energia</a:t>
                      </a:r>
                      <a:r>
                        <a:rPr lang="en-US" sz="1000" b="0" dirty="0">
                          <a:solidFill>
                            <a:schemeClr val="tx1"/>
                          </a:solidFill>
                          <a:latin typeface="Calibri" panose="020F0502020204030204" pitchFamily="34" charset="0"/>
                          <a:cs typeface="Calibri" panose="020F0502020204030204" pitchFamily="34" charset="0"/>
                        </a:rPr>
                        <a:t> rispetto al 2020 </a:t>
                      </a:r>
                    </a:p>
                  </a:txBody>
                  <a:tcPr marL="12700" marR="12700" marT="1270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64135" indent="635" algn="just" fontAlgn="t">
                        <a:lnSpc>
                          <a:spcPct val="100000"/>
                        </a:lnSpc>
                        <a:buClrTx/>
                        <a:buSzTx/>
                        <a:buFontTx/>
                        <a:buNone/>
                      </a:pPr>
                      <a:r>
                        <a:rPr lang="en-US" sz="1000" b="0" dirty="0" err="1">
                          <a:solidFill>
                            <a:schemeClr val="tx1"/>
                          </a:solidFill>
                          <a:latin typeface="Calibri" panose="020F0502020204030204" pitchFamily="34" charset="0"/>
                          <a:cs typeface="Calibri" panose="020F0502020204030204" pitchFamily="34" charset="0"/>
                        </a:rPr>
                        <a:t> Investire nel capitale umano: qualificare il sistema formativo, sostenere le possibilità di accesso di tutti i giovani all'istruzione, migliorare le nostre scuole rendendole più accoglienti e più sicu</a:t>
                      </a: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76835" algn="just" defTabSz="914400">
                        <a:spcBef>
                          <a:spcPts val="0"/>
                        </a:spcBef>
                        <a:spcAft>
                          <a:spcPts val="0"/>
                        </a:spcAft>
                        <a:buClrTx/>
                        <a:buSzTx/>
                        <a:buFontTx/>
                        <a:buNone/>
                        <a:defRPr/>
                      </a:pPr>
                      <a:r>
                        <a:rPr lang="it-IT" sz="1000" b="0" dirty="0"/>
                        <a:t>Sviluppare azioni per il miglioramento energetico degli edifici provinciali, scolastici e istituzionali, anche in un'ottica di contenimento degli effetti dell'incremento dei costi energetici</a:t>
                      </a: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64135" indent="635" algn="just">
                        <a:buClrTx/>
                        <a:buSzTx/>
                        <a:buFontTx/>
                        <a:buNone/>
                      </a:pPr>
                      <a:endParaRPr lang="en-US" sz="1000" b="0" dirty="0" err="1">
                        <a:solidFill>
                          <a:schemeClr val="tx1"/>
                        </a:solidFill>
                        <a:latin typeface="Calibri" panose="020F0502020204030204" pitchFamily="34" charset="0"/>
                        <a:cs typeface="Calibri" panose="020F0502020204030204" pitchFamily="34" charset="0"/>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extLst>
                  <a:ext uri="{0D108BD9-81ED-4DB2-BD59-A6C34878D82A}">
                    <a16:rowId xmlns:a16="http://schemas.microsoft.com/office/drawing/2014/main" val="10007"/>
                  </a:ext>
                </a:extLst>
              </a:tr>
              <a:tr h="363220">
                <a:tc>
                  <a:txBody>
                    <a:bodyPr/>
                    <a:lstStyle/>
                    <a:p>
                      <a:pPr indent="0" algn="ctr">
                        <a:buNone/>
                      </a:pPr>
                      <a:r>
                        <a:rPr lang="en-US" sz="1000" b="1">
                          <a:solidFill>
                            <a:srgbClr val="000000"/>
                          </a:solidFill>
                          <a:latin typeface="Calibri" panose="020F0502020204030204" pitchFamily="34" charset="0"/>
                          <a:cs typeface="Calibri" panose="020F0502020204030204" pitchFamily="34" charset="0"/>
                          <a:sym typeface="+mn-ea"/>
                        </a:rPr>
                        <a:t>11.2</a:t>
                      </a:r>
                      <a:endParaRPr lang="en-US" sz="1000" b="1">
                        <a:solidFill>
                          <a:srgbClr val="000000"/>
                        </a:solidFill>
                        <a:latin typeface="Calibri" panose="020F0502020204030204" pitchFamily="34" charset="0"/>
                        <a:cs typeface="Calibri" panose="020F0502020204030204" pitchFamily="34" charset="0"/>
                      </a:endParaRPr>
                    </a:p>
                    <a:p>
                      <a:pPr indent="0" algn="ctr">
                        <a:buNone/>
                      </a:pPr>
                      <a:endParaRPr lang="en-US" sz="1000" b="1">
                        <a:solidFill>
                          <a:srgbClr val="000000"/>
                        </a:solidFill>
                        <a:latin typeface="Calibri" panose="020F0502020204030204" pitchFamily="34" charset="0"/>
                        <a:cs typeface="Calibri" panose="020F0502020204030204" pitchFamily="34" charset="0"/>
                      </a:endParaRPr>
                    </a:p>
                  </a:txBody>
                  <a:tcPr marL="12700" marR="12700" marT="1270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46990" marR="0" lvl="0" indent="5080" algn="just" defTabSz="1008380" rtl="0" eaLnBrk="1" fontAlgn="auto" latinLnBrk="0" hangingPunct="1">
                        <a:lnSpc>
                          <a:spcPct val="100000"/>
                        </a:lnSpc>
                        <a:spcBef>
                          <a:spcPts val="0"/>
                        </a:spcBef>
                        <a:spcAft>
                          <a:spcPts val="0"/>
                        </a:spcAft>
                        <a:buClrTx/>
                        <a:buSzTx/>
                        <a:buFontTx/>
                        <a:buNone/>
                        <a:defRPr/>
                      </a:pPr>
                      <a:r>
                        <a:rPr lang="en-US" sz="1000" b="0" dirty="0" err="1">
                          <a:solidFill>
                            <a:schemeClr val="tx1"/>
                          </a:solidFill>
                          <a:latin typeface="Calibri" panose="020F0502020204030204" pitchFamily="34" charset="0"/>
                          <a:cs typeface="Calibri" panose="020F0502020204030204" pitchFamily="34" charset="0"/>
                          <a:sym typeface="+mn-ea"/>
                        </a:rPr>
                        <a:t>Entro</a:t>
                      </a:r>
                      <a:r>
                        <a:rPr lang="en-US" sz="1000" b="0" dirty="0">
                          <a:solidFill>
                            <a:schemeClr val="tx1"/>
                          </a:solidFill>
                          <a:latin typeface="Calibri" panose="020F0502020204030204" pitchFamily="34" charset="0"/>
                          <a:cs typeface="Calibri" panose="020F0502020204030204" pitchFamily="34" charset="0"/>
                          <a:sym typeface="+mn-ea"/>
                        </a:rPr>
                        <a:t> il 2030 </a:t>
                      </a:r>
                      <a:r>
                        <a:rPr lang="en-US" sz="1000" b="0" dirty="0" err="1">
                          <a:solidFill>
                            <a:schemeClr val="tx1"/>
                          </a:solidFill>
                          <a:latin typeface="Calibri" panose="020F0502020204030204" pitchFamily="34" charset="0"/>
                          <a:cs typeface="Calibri" panose="020F0502020204030204" pitchFamily="34" charset="0"/>
                          <a:sym typeface="+mn-ea"/>
                        </a:rPr>
                        <a:t>aumentare</a:t>
                      </a:r>
                      <a:r>
                        <a:rPr lang="en-US" sz="1000" b="0" dirty="0">
                          <a:solidFill>
                            <a:schemeClr val="tx1"/>
                          </a:solidFill>
                          <a:latin typeface="Calibri" panose="020F0502020204030204" pitchFamily="34" charset="0"/>
                          <a:cs typeface="Calibri" panose="020F0502020204030204" pitchFamily="34" charset="0"/>
                          <a:sym typeface="+mn-ea"/>
                        </a:rPr>
                        <a:t> del 26% </a:t>
                      </a:r>
                      <a:r>
                        <a:rPr lang="en-US" sz="1000" b="0" dirty="0" err="1">
                          <a:solidFill>
                            <a:schemeClr val="tx1"/>
                          </a:solidFill>
                          <a:latin typeface="Calibri" panose="020F0502020204030204" pitchFamily="34" charset="0"/>
                          <a:cs typeface="Calibri" panose="020F0502020204030204" pitchFamily="34" charset="0"/>
                          <a:sym typeface="+mn-ea"/>
                        </a:rPr>
                        <a:t>i</a:t>
                      </a:r>
                      <a:r>
                        <a:rPr lang="en-US" sz="1000" b="0" dirty="0">
                          <a:solidFill>
                            <a:schemeClr val="tx1"/>
                          </a:solidFill>
                          <a:latin typeface="Calibri" panose="020F0502020204030204" pitchFamily="34" charset="0"/>
                          <a:cs typeface="Calibri" panose="020F0502020204030204" pitchFamily="34" charset="0"/>
                          <a:sym typeface="+mn-ea"/>
                        </a:rPr>
                        <a:t> </a:t>
                      </a:r>
                      <a:r>
                        <a:rPr lang="en-US" sz="1000" b="0" dirty="0" err="1">
                          <a:solidFill>
                            <a:schemeClr val="tx1"/>
                          </a:solidFill>
                          <a:latin typeface="Calibri" panose="020F0502020204030204" pitchFamily="34" charset="0"/>
                          <a:cs typeface="Calibri" panose="020F0502020204030204" pitchFamily="34" charset="0"/>
                          <a:sym typeface="+mn-ea"/>
                        </a:rPr>
                        <a:t>posti</a:t>
                      </a:r>
                      <a:r>
                        <a:rPr lang="en-US" sz="1000" b="0" dirty="0">
                          <a:solidFill>
                            <a:schemeClr val="tx1"/>
                          </a:solidFill>
                          <a:latin typeface="Calibri" panose="020F0502020204030204" pitchFamily="34" charset="0"/>
                          <a:cs typeface="Calibri" panose="020F0502020204030204" pitchFamily="34" charset="0"/>
                          <a:sym typeface="+mn-ea"/>
                        </a:rPr>
                        <a:t>-km per </a:t>
                      </a:r>
                      <a:r>
                        <a:rPr lang="en-US" sz="1000" b="0" dirty="0" err="1">
                          <a:solidFill>
                            <a:schemeClr val="tx1"/>
                          </a:solidFill>
                          <a:latin typeface="Calibri" panose="020F0502020204030204" pitchFamily="34" charset="0"/>
                          <a:cs typeface="Calibri" panose="020F0502020204030204" pitchFamily="34" charset="0"/>
                          <a:sym typeface="+mn-ea"/>
                        </a:rPr>
                        <a:t>abitante</a:t>
                      </a:r>
                      <a:r>
                        <a:rPr lang="en-US" sz="1000" b="0" dirty="0">
                          <a:solidFill>
                            <a:schemeClr val="tx1"/>
                          </a:solidFill>
                          <a:latin typeface="Calibri" panose="020F0502020204030204" pitchFamily="34" charset="0"/>
                          <a:cs typeface="Calibri" panose="020F0502020204030204" pitchFamily="34" charset="0"/>
                          <a:sym typeface="+mn-ea"/>
                        </a:rPr>
                        <a:t> </a:t>
                      </a:r>
                      <a:r>
                        <a:rPr lang="en-US" sz="1000" b="0" dirty="0" err="1">
                          <a:solidFill>
                            <a:schemeClr val="tx1"/>
                          </a:solidFill>
                          <a:latin typeface="Calibri" panose="020F0502020204030204" pitchFamily="34" charset="0"/>
                          <a:cs typeface="Calibri" panose="020F0502020204030204" pitchFamily="34" charset="0"/>
                          <a:sym typeface="+mn-ea"/>
                        </a:rPr>
                        <a:t>offerti</a:t>
                      </a:r>
                      <a:r>
                        <a:rPr lang="en-US" sz="1000" b="0" dirty="0">
                          <a:solidFill>
                            <a:schemeClr val="tx1"/>
                          </a:solidFill>
                          <a:latin typeface="Calibri" panose="020F0502020204030204" pitchFamily="34" charset="0"/>
                          <a:cs typeface="Calibri" panose="020F0502020204030204" pitchFamily="34" charset="0"/>
                          <a:sym typeface="+mn-ea"/>
                        </a:rPr>
                        <a:t> dal </a:t>
                      </a:r>
                      <a:r>
                        <a:rPr lang="en-US" sz="1000" b="0" dirty="0" err="1">
                          <a:solidFill>
                            <a:schemeClr val="tx1"/>
                          </a:solidFill>
                          <a:latin typeface="Calibri" panose="020F0502020204030204" pitchFamily="34" charset="0"/>
                          <a:cs typeface="Calibri" panose="020F0502020204030204" pitchFamily="34" charset="0"/>
                          <a:sym typeface="+mn-ea"/>
                        </a:rPr>
                        <a:t>trasporto</a:t>
                      </a:r>
                      <a:r>
                        <a:rPr lang="en-US" sz="1000" b="0" dirty="0">
                          <a:solidFill>
                            <a:schemeClr val="tx1"/>
                          </a:solidFill>
                          <a:latin typeface="Calibri" panose="020F0502020204030204" pitchFamily="34" charset="0"/>
                          <a:cs typeface="Calibri" panose="020F0502020204030204" pitchFamily="34" charset="0"/>
                          <a:sym typeface="+mn-ea"/>
                        </a:rPr>
                        <a:t> </a:t>
                      </a:r>
                      <a:r>
                        <a:rPr lang="en-US" sz="1000" b="0" dirty="0" err="1">
                          <a:solidFill>
                            <a:schemeClr val="tx1"/>
                          </a:solidFill>
                          <a:latin typeface="Calibri" panose="020F0502020204030204" pitchFamily="34" charset="0"/>
                          <a:cs typeface="Calibri" panose="020F0502020204030204" pitchFamily="34" charset="0"/>
                          <a:sym typeface="+mn-ea"/>
                        </a:rPr>
                        <a:t>pubblico</a:t>
                      </a:r>
                      <a:r>
                        <a:rPr lang="en-US" sz="1000" b="0" dirty="0">
                          <a:solidFill>
                            <a:schemeClr val="tx1"/>
                          </a:solidFill>
                          <a:latin typeface="Calibri" panose="020F0502020204030204" pitchFamily="34" charset="0"/>
                          <a:cs typeface="Calibri" panose="020F0502020204030204" pitchFamily="34" charset="0"/>
                          <a:sym typeface="+mn-ea"/>
                        </a:rPr>
                        <a:t> rispetto al 2004 </a:t>
                      </a: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64135" indent="635" algn="just" fontAlgn="t">
                        <a:lnSpc>
                          <a:spcPct val="100000"/>
                        </a:lnSpc>
                        <a:buClrTx/>
                        <a:buSzTx/>
                        <a:buFontTx/>
                        <a:buNone/>
                      </a:pPr>
                      <a:endParaRPr lang="en-US" sz="1000" b="0" dirty="0" err="1">
                        <a:solidFill>
                          <a:schemeClr val="tx1"/>
                        </a:solidFill>
                        <a:latin typeface="Calibri" panose="020F0502020204030204" pitchFamily="34" charset="0"/>
                        <a:cs typeface="Calibri" panose="020F0502020204030204" pitchFamily="34" charset="0"/>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76835" algn="just" defTabSz="914400">
                        <a:spcBef>
                          <a:spcPts val="0"/>
                        </a:spcBef>
                        <a:spcAft>
                          <a:spcPts val="0"/>
                        </a:spcAft>
                        <a:buClrTx/>
                        <a:buSzTx/>
                        <a:buFontTx/>
                        <a:buNone/>
                        <a:defRPr/>
                      </a:pPr>
                      <a:endParaRPr lang="it-IT" sz="1000" b="0" dirty="0"/>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64135" indent="635" algn="just">
                        <a:buClrTx/>
                        <a:buSzTx/>
                        <a:buFontTx/>
                        <a:buNone/>
                      </a:pPr>
                      <a:endParaRPr lang="en-US" sz="1000" b="0" dirty="0" err="1">
                        <a:solidFill>
                          <a:schemeClr val="tx1"/>
                        </a:solidFill>
                        <a:latin typeface="Calibri" panose="020F0502020204030204" pitchFamily="34" charset="0"/>
                        <a:cs typeface="Calibri" panose="020F0502020204030204" pitchFamily="34" charset="0"/>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extLst>
                  <a:ext uri="{0D108BD9-81ED-4DB2-BD59-A6C34878D82A}">
                    <a16:rowId xmlns:a16="http://schemas.microsoft.com/office/drawing/2014/main" val="10008"/>
                  </a:ext>
                </a:extLst>
              </a:tr>
              <a:tr h="515620">
                <a:tc rowSpan="2">
                  <a:txBody>
                    <a:bodyPr/>
                    <a:lstStyle/>
                    <a:p>
                      <a:pPr algn="ctr">
                        <a:buClrTx/>
                        <a:buSzTx/>
                        <a:buFontTx/>
                        <a:buNone/>
                      </a:pPr>
                      <a:r>
                        <a:rPr lang="en-US" sz="1000" b="1" dirty="0">
                          <a:solidFill>
                            <a:srgbClr val="000000"/>
                          </a:solidFill>
                          <a:latin typeface="Calibri" panose="020F0502020204030204" pitchFamily="34" charset="0"/>
                          <a:cs typeface="Calibri" panose="020F0502020204030204" pitchFamily="34" charset="0"/>
                          <a:sym typeface="+mn-ea"/>
                        </a:rPr>
                        <a:t>11.2</a:t>
                      </a:r>
                      <a:endParaRPr lang="en-US" sz="1000" b="1" dirty="0">
                        <a:solidFill>
                          <a:srgbClr val="000000"/>
                        </a:solidFill>
                        <a:latin typeface="Calibri" panose="020F0502020204030204" pitchFamily="34" charset="0"/>
                        <a:cs typeface="Calibri" panose="020F0502020204030204" pitchFamily="34" charset="0"/>
                      </a:endParaRPr>
                    </a:p>
                    <a:p>
                      <a:pPr algn="ctr">
                        <a:buClrTx/>
                        <a:buSzTx/>
                        <a:buFontTx/>
                        <a:buNone/>
                      </a:pPr>
                      <a:endParaRPr lang="en-US" sz="1000" b="1" dirty="0">
                        <a:solidFill>
                          <a:srgbClr val="000000"/>
                        </a:solidFill>
                        <a:latin typeface="Calibri" panose="020F0502020204030204" pitchFamily="34" charset="0"/>
                        <a:cs typeface="Calibri" panose="020F0502020204030204" pitchFamily="34" charset="0"/>
                      </a:endParaRPr>
                    </a:p>
                  </a:txBody>
                  <a:tcPr marL="12700" marR="12700" marT="1270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rowSpan="2">
                  <a:txBody>
                    <a:bodyPr/>
                    <a:lstStyle/>
                    <a:p>
                      <a:pPr marL="60960" indent="-9525" algn="just">
                        <a:buClrTx/>
                        <a:buSzTx/>
                        <a:buFontTx/>
                        <a:buNone/>
                      </a:pPr>
                      <a:r>
                        <a:rPr lang="en-US" sz="1000" b="0" dirty="0">
                          <a:solidFill>
                            <a:schemeClr val="tx1"/>
                          </a:solidFill>
                          <a:latin typeface="Calibri" panose="020F0502020204030204" pitchFamily="34" charset="0"/>
                          <a:cs typeface="Calibri" panose="020F0502020204030204" pitchFamily="34" charset="0"/>
                        </a:rPr>
                        <a:t>Entro il 2025 ridurre di almeno 20 punti percentuali il traffico motorizzato privato rispetto al 2019</a:t>
                      </a: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64135" indent="635" algn="just" fontAlgn="t">
                        <a:lnSpc>
                          <a:spcPct val="100000"/>
                        </a:lnSpc>
                        <a:buClrTx/>
                        <a:buSzTx/>
                        <a:buFontTx/>
                        <a:buNone/>
                      </a:pPr>
                      <a:r>
                        <a:rPr lang="en-US" sz="1000" b="0" dirty="0" err="1">
                          <a:solidFill>
                            <a:schemeClr val="tx1"/>
                          </a:solidFill>
                          <a:latin typeface="Calibri" panose="020F0502020204030204" pitchFamily="34" charset="0"/>
                          <a:cs typeface="Calibri" panose="020F0502020204030204" pitchFamily="34" charset="0"/>
                          <a:sym typeface="+mn-ea"/>
                        </a:rPr>
                        <a:t>Investire nel capitale territoriale: migliorare le nostre strade, renderle più sicure, favorire la mobilità sostenibile</a:t>
                      </a: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76835" algn="just" defTabSz="914400">
                        <a:spcBef>
                          <a:spcPts val="0"/>
                        </a:spcBef>
                        <a:spcAft>
                          <a:spcPts val="0"/>
                        </a:spcAft>
                        <a:buClrTx/>
                        <a:buSzTx/>
                        <a:buFontTx/>
                        <a:defRPr/>
                      </a:pPr>
                      <a:r>
                        <a:rPr lang="it-IT" sz="1000" b="0" dirty="0">
                          <a:sym typeface="+mn-ea"/>
                        </a:rPr>
                        <a:t>Promuovere la viabilità sostenibile</a:t>
                      </a: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rowSpan="2">
                  <a:txBody>
                    <a:bodyPr/>
                    <a:lstStyle/>
                    <a:p>
                      <a:pPr marL="64135" indent="635" algn="just">
                        <a:buClrTx/>
                        <a:buSzTx/>
                        <a:buFontTx/>
                        <a:buNone/>
                      </a:pPr>
                      <a:endParaRPr lang="en-US" sz="1000" b="0" dirty="0" err="1">
                        <a:solidFill>
                          <a:schemeClr val="tx1"/>
                        </a:solidFill>
                        <a:latin typeface="Calibri" panose="020F0502020204030204" pitchFamily="34" charset="0"/>
                        <a:cs typeface="Calibri" panose="020F0502020204030204" pitchFamily="34" charset="0"/>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extLst>
                  <a:ext uri="{0D108BD9-81ED-4DB2-BD59-A6C34878D82A}">
                    <a16:rowId xmlns:a16="http://schemas.microsoft.com/office/drawing/2014/main" val="10009"/>
                  </a:ext>
                </a:extLst>
              </a:tr>
              <a:tr h="210820">
                <a:tc vMerge="1">
                  <a:txBody>
                    <a:bodyPr/>
                    <a:lstStyle/>
                    <a:p>
                      <a:endParaRPr lang="it-IT"/>
                    </a:p>
                  </a:txBody>
                  <a:tcPr marL="12700" marR="12700" marT="1270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vMerge="1">
                  <a:txBody>
                    <a:bodyPr/>
                    <a:lstStyle/>
                    <a:p>
                      <a:endParaRPr lang="it-IT"/>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64135" indent="635" algn="just" fontAlgn="t">
                        <a:lnSpc>
                          <a:spcPct val="100000"/>
                        </a:lnSpc>
                        <a:buClrTx/>
                        <a:buSzTx/>
                        <a:buFontTx/>
                        <a:buNone/>
                      </a:pPr>
                      <a:r>
                        <a:rPr lang="en-US" sz="1000" b="0" dirty="0" err="1">
                          <a:solidFill>
                            <a:schemeClr val="tx1"/>
                          </a:solidFill>
                          <a:latin typeface="Calibri" panose="020F0502020204030204" pitchFamily="34" charset="0"/>
                          <a:cs typeface="Calibri" panose="020F0502020204030204" pitchFamily="34" charset="0"/>
                          <a:sym typeface="+mn-ea"/>
                        </a:rPr>
                        <a:t>Elaborare ed attuare una strategia sostenibile per il nostro territorio condividendola con i Comuni e gli stakeholders e supportare la montagna</a:t>
                      </a: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76835" algn="just" defTabSz="914400">
                        <a:spcBef>
                          <a:spcPts val="0"/>
                        </a:spcBef>
                        <a:spcAft>
                          <a:spcPts val="0"/>
                        </a:spcAft>
                        <a:buClrTx/>
                        <a:buSzTx/>
                        <a:buFontTx/>
                        <a:buNone/>
                        <a:defRPr/>
                      </a:pPr>
                      <a:r>
                        <a:rPr lang="it-IT" sz="1000" b="0" dirty="0">
                          <a:sym typeface="+mn-ea"/>
                        </a:rPr>
                        <a:t>Favorire l’utilizzo T.P.L. anche attraverso il miglioramento dell’offerta del servizio a costi competitivi</a:t>
                      </a: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vMerge="1">
                  <a:txBody>
                    <a:bodyPr/>
                    <a:lstStyle/>
                    <a:p>
                      <a:endParaRPr lang="it-IT"/>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extLst>
                  <a:ext uri="{0D108BD9-81ED-4DB2-BD59-A6C34878D82A}">
                    <a16:rowId xmlns:a16="http://schemas.microsoft.com/office/drawing/2014/main" val="10010"/>
                  </a:ext>
                </a:extLst>
              </a:tr>
              <a:tr h="363220">
                <a:tc>
                  <a:txBody>
                    <a:bodyPr/>
                    <a:lstStyle/>
                    <a:p>
                      <a:pPr algn="ctr">
                        <a:buClrTx/>
                        <a:buSzTx/>
                        <a:buFontTx/>
                        <a:buNone/>
                      </a:pPr>
                      <a:r>
                        <a:rPr lang="en-US" sz="1000" b="1">
                          <a:solidFill>
                            <a:srgbClr val="000000"/>
                          </a:solidFill>
                          <a:latin typeface="Calibri" panose="020F0502020204030204" pitchFamily="34" charset="0"/>
                          <a:cs typeface="Calibri" panose="020F0502020204030204" pitchFamily="34" charset="0"/>
                          <a:sym typeface="+mn-ea"/>
                        </a:rPr>
                        <a:t>11.6</a:t>
                      </a:r>
                      <a:endParaRPr lang="en-US" sz="1000" b="1" dirty="0">
                        <a:solidFill>
                          <a:srgbClr val="000000"/>
                        </a:solidFill>
                        <a:latin typeface="Calibri" panose="020F0502020204030204" pitchFamily="34" charset="0"/>
                        <a:cs typeface="Calibri" panose="020F0502020204030204" pitchFamily="34" charset="0"/>
                        <a:sym typeface="+mn-ea"/>
                      </a:endParaRPr>
                    </a:p>
                  </a:txBody>
                  <a:tcPr marL="12700" marR="12700" marT="1270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60960" indent="-9525" algn="just">
                        <a:buClrTx/>
                        <a:buSzTx/>
                        <a:buFontTx/>
                        <a:buNone/>
                      </a:pPr>
                      <a:r>
                        <a:rPr lang="en-US" sz="1000" b="0" dirty="0" err="1">
                          <a:solidFill>
                            <a:schemeClr val="tx1"/>
                          </a:solidFill>
                          <a:latin typeface="Calibri" panose="020F0502020204030204" pitchFamily="34" charset="0"/>
                          <a:cs typeface="Calibri" panose="020F0502020204030204" pitchFamily="34" charset="0"/>
                          <a:sym typeface="+mn-ea"/>
                        </a:rPr>
                        <a:t>Entro</a:t>
                      </a:r>
                      <a:r>
                        <a:rPr lang="en-US" sz="1000" b="0" dirty="0">
                          <a:solidFill>
                            <a:schemeClr val="tx1"/>
                          </a:solidFill>
                          <a:latin typeface="Calibri" panose="020F0502020204030204" pitchFamily="34" charset="0"/>
                          <a:cs typeface="Calibri" panose="020F0502020204030204" pitchFamily="34" charset="0"/>
                          <a:sym typeface="+mn-ea"/>
                        </a:rPr>
                        <a:t> il 2030 </a:t>
                      </a:r>
                      <a:r>
                        <a:rPr lang="en-US" sz="1000" b="0" dirty="0" err="1">
                          <a:solidFill>
                            <a:schemeClr val="tx1"/>
                          </a:solidFill>
                          <a:latin typeface="Calibri" panose="020F0502020204030204" pitchFamily="34" charset="0"/>
                          <a:cs typeface="Calibri" panose="020F0502020204030204" pitchFamily="34" charset="0"/>
                          <a:sym typeface="+mn-ea"/>
                        </a:rPr>
                        <a:t>ridurre</a:t>
                      </a:r>
                      <a:r>
                        <a:rPr lang="en-US" sz="1000" b="0" dirty="0">
                          <a:solidFill>
                            <a:schemeClr val="tx1"/>
                          </a:solidFill>
                          <a:latin typeface="Calibri" panose="020F0502020204030204" pitchFamily="34" charset="0"/>
                          <a:cs typeface="Calibri" panose="020F0502020204030204" pitchFamily="34" charset="0"/>
                          <a:sym typeface="+mn-ea"/>
                        </a:rPr>
                        <a:t> </a:t>
                      </a:r>
                      <a:r>
                        <a:rPr lang="en-US" sz="1000" b="0" dirty="0" err="1">
                          <a:solidFill>
                            <a:schemeClr val="tx1"/>
                          </a:solidFill>
                          <a:latin typeface="Calibri" panose="020F0502020204030204" pitchFamily="34" charset="0"/>
                          <a:cs typeface="Calibri" panose="020F0502020204030204" pitchFamily="34" charset="0"/>
                          <a:sym typeface="+mn-ea"/>
                        </a:rPr>
                        <a:t>i</a:t>
                      </a:r>
                      <a:r>
                        <a:rPr lang="en-US" sz="1000" b="0" dirty="0">
                          <a:solidFill>
                            <a:schemeClr val="tx1"/>
                          </a:solidFill>
                          <a:latin typeface="Calibri" panose="020F0502020204030204" pitchFamily="34" charset="0"/>
                          <a:cs typeface="Calibri" panose="020F0502020204030204" pitchFamily="34" charset="0"/>
                          <a:sym typeface="+mn-ea"/>
                        </a:rPr>
                        <a:t> </a:t>
                      </a:r>
                      <a:r>
                        <a:rPr lang="en-US" sz="1000" b="0" dirty="0" err="1">
                          <a:solidFill>
                            <a:schemeClr val="tx1"/>
                          </a:solidFill>
                          <a:latin typeface="Calibri" panose="020F0502020204030204" pitchFamily="34" charset="0"/>
                          <a:cs typeface="Calibri" panose="020F0502020204030204" pitchFamily="34" charset="0"/>
                          <a:sym typeface="+mn-ea"/>
                        </a:rPr>
                        <a:t>superamenti</a:t>
                      </a:r>
                      <a:r>
                        <a:rPr lang="en-US" sz="1000" b="0" dirty="0">
                          <a:solidFill>
                            <a:schemeClr val="tx1"/>
                          </a:solidFill>
                          <a:latin typeface="Calibri" panose="020F0502020204030204" pitchFamily="34" charset="0"/>
                          <a:cs typeface="Calibri" panose="020F0502020204030204" pitchFamily="34" charset="0"/>
                          <a:sym typeface="+mn-ea"/>
                        </a:rPr>
                        <a:t> del </a:t>
                      </a:r>
                      <a:r>
                        <a:rPr lang="en-US" sz="1000" b="0" dirty="0" err="1">
                          <a:solidFill>
                            <a:schemeClr val="tx1"/>
                          </a:solidFill>
                          <a:latin typeface="Calibri" panose="020F0502020204030204" pitchFamily="34" charset="0"/>
                          <a:cs typeface="Calibri" panose="020F0502020204030204" pitchFamily="34" charset="0"/>
                          <a:sym typeface="+mn-ea"/>
                        </a:rPr>
                        <a:t>limite</a:t>
                      </a:r>
                      <a:r>
                        <a:rPr lang="en-US" sz="1000" b="0" dirty="0">
                          <a:solidFill>
                            <a:schemeClr val="tx1"/>
                          </a:solidFill>
                          <a:latin typeface="Calibri" panose="020F0502020204030204" pitchFamily="34" charset="0"/>
                          <a:cs typeface="Calibri" panose="020F0502020204030204" pitchFamily="34" charset="0"/>
                          <a:sym typeface="+mn-ea"/>
                        </a:rPr>
                        <a:t> del PM10 al di sotto di 3 </a:t>
                      </a:r>
                      <a:r>
                        <a:rPr lang="en-US" sz="1000" b="0" dirty="0" err="1">
                          <a:solidFill>
                            <a:schemeClr val="tx1"/>
                          </a:solidFill>
                          <a:latin typeface="Calibri" panose="020F0502020204030204" pitchFamily="34" charset="0"/>
                          <a:cs typeface="Calibri" panose="020F0502020204030204" pitchFamily="34" charset="0"/>
                          <a:sym typeface="+mn-ea"/>
                        </a:rPr>
                        <a:t>giorni</a:t>
                      </a:r>
                      <a:r>
                        <a:rPr lang="en-US" sz="1000" b="0" dirty="0">
                          <a:solidFill>
                            <a:schemeClr val="tx1"/>
                          </a:solidFill>
                          <a:latin typeface="Calibri" panose="020F0502020204030204" pitchFamily="34" charset="0"/>
                          <a:cs typeface="Calibri" panose="020F0502020204030204" pitchFamily="34" charset="0"/>
                          <a:sym typeface="+mn-ea"/>
                        </a:rPr>
                        <a:t> </a:t>
                      </a:r>
                      <a:r>
                        <a:rPr lang="en-US" sz="1000" b="0" dirty="0" err="1">
                          <a:solidFill>
                            <a:schemeClr val="tx1"/>
                          </a:solidFill>
                          <a:latin typeface="Calibri" panose="020F0502020204030204" pitchFamily="34" charset="0"/>
                          <a:cs typeface="Calibri" panose="020F0502020204030204" pitchFamily="34" charset="0"/>
                          <a:sym typeface="+mn-ea"/>
                        </a:rPr>
                        <a:t>l’anno</a:t>
                      </a:r>
                      <a:r>
                        <a:rPr lang="en-US" sz="1000" b="0" dirty="0">
                          <a:solidFill>
                            <a:schemeClr val="tx1"/>
                          </a:solidFill>
                          <a:latin typeface="Calibri" panose="020F0502020204030204" pitchFamily="34" charset="0"/>
                          <a:cs typeface="Calibri" panose="020F0502020204030204" pitchFamily="34" charset="0"/>
                          <a:sym typeface="+mn-ea"/>
                        </a:rPr>
                        <a:t> </a:t>
                      </a:r>
                      <a:endParaRPr lang="it-IT" sz="1000" b="0" dirty="0">
                        <a:solidFill>
                          <a:schemeClr val="tx1"/>
                        </a:solidFill>
                        <a:latin typeface="Calibri" panose="020F0502020204030204" pitchFamily="34" charset="0"/>
                        <a:cs typeface="Calibri" panose="020F0502020204030204" pitchFamily="34" charset="0"/>
                        <a:sym typeface="+mn-ea"/>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64135" indent="635" algn="just" fontAlgn="t">
                        <a:lnSpc>
                          <a:spcPct val="100000"/>
                        </a:lnSpc>
                        <a:buClrTx/>
                        <a:buSzTx/>
                        <a:buFontTx/>
                        <a:buNone/>
                      </a:pPr>
                      <a:endParaRPr lang="en-US" sz="1000" b="0" dirty="0" err="1">
                        <a:solidFill>
                          <a:schemeClr val="tx1"/>
                        </a:solidFill>
                        <a:latin typeface="Calibri" panose="020F0502020204030204" pitchFamily="34" charset="0"/>
                        <a:cs typeface="Calibri" panose="020F0502020204030204" pitchFamily="34" charset="0"/>
                        <a:sym typeface="+mn-ea"/>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64135" indent="635" algn="just">
                        <a:buNone/>
                      </a:pPr>
                      <a:endParaRPr lang="en-US" sz="1000" b="0" dirty="0" err="1">
                        <a:solidFill>
                          <a:schemeClr val="tx1"/>
                        </a:solidFill>
                        <a:latin typeface="Calibri" panose="020F0502020204030204" pitchFamily="34" charset="0"/>
                        <a:cs typeface="Calibri" panose="020F0502020204030204" pitchFamily="34" charset="0"/>
                        <a:sym typeface="+mn-ea"/>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FF0000"/>
                        </a:solidFill>
                        <a:latin typeface="Calibri" panose="020F0502020204030204" pitchFamily="34" charset="0"/>
                        <a:cs typeface="Calibri" panose="020F0502020204030204" pitchFamily="34" charset="0"/>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extLst>
                  <a:ext uri="{0D108BD9-81ED-4DB2-BD59-A6C34878D82A}">
                    <a16:rowId xmlns:a16="http://schemas.microsoft.com/office/drawing/2014/main" val="10011"/>
                  </a:ext>
                </a:extLst>
              </a:tr>
              <a:tr h="363220">
                <a:tc>
                  <a:txBody>
                    <a:bodyPr/>
                    <a:lstStyle/>
                    <a:p>
                      <a:pPr algn="ctr">
                        <a:buClrTx/>
                        <a:buSzTx/>
                        <a:buFontTx/>
                        <a:buNone/>
                      </a:pPr>
                      <a:r>
                        <a:rPr lang="en-US" sz="1000" b="1">
                          <a:solidFill>
                            <a:schemeClr val="tx1"/>
                          </a:solidFill>
                          <a:latin typeface="Calibri" panose="020F0502020204030204" pitchFamily="34" charset="0"/>
                          <a:cs typeface="Calibri" panose="020F0502020204030204" pitchFamily="34" charset="0"/>
                        </a:rPr>
                        <a:t>13.2</a:t>
                      </a:r>
                    </a:p>
                  </a:txBody>
                  <a:tcPr marL="12700" marR="12700" marT="1270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60960" marR="0" lvl="0" indent="-9525" algn="just" defTabSz="1008380" rtl="0" eaLnBrk="1" fontAlgn="auto" latinLnBrk="0" hangingPunct="1">
                        <a:lnSpc>
                          <a:spcPct val="100000"/>
                        </a:lnSpc>
                        <a:spcBef>
                          <a:spcPts val="0"/>
                        </a:spcBef>
                        <a:spcAft>
                          <a:spcPts val="0"/>
                        </a:spcAft>
                        <a:buClrTx/>
                        <a:buSzTx/>
                        <a:buFontTx/>
                        <a:buNone/>
                        <a:defRPr/>
                      </a:pPr>
                      <a:r>
                        <a:rPr lang="it-IT" sz="1000" b="0" dirty="0">
                          <a:solidFill>
                            <a:schemeClr val="tx1"/>
                          </a:solidFill>
                          <a:latin typeface="Calibri" panose="020F0502020204030204" pitchFamily="34" charset="0"/>
                          <a:cs typeface="Calibri" panose="020F0502020204030204" pitchFamily="34" charset="0"/>
                          <a:sym typeface="+mn-ea"/>
                        </a:rPr>
                        <a:t>Entro il 2030 ridurre le emissioni di CO2 e di altri gas climalteranti del 55% rispetto al 1990</a:t>
                      </a:r>
                      <a:endParaRPr lang="it-IT" sz="1000" b="0" dirty="0">
                        <a:solidFill>
                          <a:schemeClr val="tx1"/>
                        </a:solidFill>
                        <a:latin typeface="Calibri" panose="020F0502020204030204" pitchFamily="34" charset="0"/>
                        <a:cs typeface="Calibri" panose="020F0502020204030204" pitchFamily="34" charset="0"/>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64135" indent="635" algn="just" fontAlgn="t">
                        <a:lnSpc>
                          <a:spcPct val="100000"/>
                        </a:lnSpc>
                        <a:buClrTx/>
                        <a:buSzTx/>
                        <a:buFontTx/>
                        <a:buNone/>
                      </a:pPr>
                      <a:r>
                        <a:rPr lang="en-US" sz="1000" b="0" dirty="0" err="1">
                          <a:solidFill>
                            <a:schemeClr val="tx1"/>
                          </a:solidFill>
                          <a:latin typeface="Calibri" panose="020F0502020204030204" pitchFamily="34" charset="0"/>
                          <a:cs typeface="Calibri" panose="020F0502020204030204" pitchFamily="34" charset="0"/>
                          <a:sym typeface="+mn-ea"/>
                        </a:rPr>
                        <a:t> Investire nel capitale umano: qualificare il sistema formativo, sostenere le possibilità di accesso di tutti i giovani all'istruzione, migliorare le nostre scuole rendendole più accoglienti e più sicure</a:t>
                      </a: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algn="just"/>
                      <a:r>
                        <a:rPr lang="en-US" sz="1000" b="0" dirty="0" err="1">
                          <a:solidFill>
                            <a:schemeClr val="tx1"/>
                          </a:solidFill>
                          <a:latin typeface="Calibri" panose="020F0502020204030204" pitchFamily="34" charset="0"/>
                          <a:cs typeface="Calibri" panose="020F0502020204030204" pitchFamily="34" charset="0"/>
                          <a:sym typeface="+mn-ea"/>
                        </a:rPr>
                        <a:t>Sviluppare azioni per il miglioramento energetico degli edifici provinciali, scolastici e istituzionali, anche in un'ottica di contenimento degli effetti dell'incremento dei costi energetici</a:t>
                      </a: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chemeClr val="tx1"/>
                        </a:solidFill>
                        <a:latin typeface="Calibri" panose="020F0502020204030204" pitchFamily="34" charset="0"/>
                        <a:cs typeface="Calibri" panose="020F0502020204030204" pitchFamily="34" charset="0"/>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extLst>
                  <a:ext uri="{0D108BD9-81ED-4DB2-BD59-A6C34878D82A}">
                    <a16:rowId xmlns:a16="http://schemas.microsoft.com/office/drawing/2014/main" val="10012"/>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2192" y="26246"/>
            <a:ext cx="13420155" cy="658835"/>
          </a:xfrm>
          <a:prstGeom prst="rect">
            <a:avLst/>
          </a:prstGeom>
          <a:noFill/>
        </p:spPr>
        <p:txBody>
          <a:bodyPr wrap="square">
            <a:spAutoFit/>
          </a:bodyPr>
          <a:lstStyle/>
          <a:p>
            <a:pPr algn="ctr">
              <a:lnSpc>
                <a:spcPct val="150000"/>
              </a:lnSpc>
              <a:spcAft>
                <a:spcPts val="600"/>
              </a:spcAft>
            </a:pPr>
            <a:r>
              <a:rPr lang="it-IT" sz="2800" b="1" dirty="0">
                <a:solidFill>
                  <a:srgbClr val="C00000"/>
                </a:solidFill>
                <a:latin typeface="Arial" panose="020B0604020202020204" pitchFamily="34" charset="0"/>
                <a:cs typeface="Arial" panose="020B0604020202020204" pitchFamily="34" charset="0"/>
              </a:rPr>
              <a:t>OBIETTIVI STRATEGICI E OPERATIVI DEL DUP ASSOCIATI  </a:t>
            </a:r>
          </a:p>
        </p:txBody>
      </p:sp>
      <p:graphicFrame>
        <p:nvGraphicFramePr>
          <p:cNvPr id="5" name="Content Placeholder 4"/>
          <p:cNvGraphicFramePr>
            <a:graphicFrameLocks noGrp="1"/>
          </p:cNvGraphicFramePr>
          <p:nvPr>
            <p:ph idx="1"/>
          </p:nvPr>
        </p:nvGraphicFramePr>
        <p:xfrm>
          <a:off x="601345" y="1477645"/>
          <a:ext cx="12733020" cy="2782570"/>
        </p:xfrm>
        <a:graphic>
          <a:graphicData uri="http://schemas.openxmlformats.org/drawingml/2006/table">
            <a:tbl>
              <a:tblPr firstRow="1" bandRow="1">
                <a:tableStyleId>{5C22544A-7EE6-4342-B048-85BDC9FD1C3A}</a:tableStyleId>
              </a:tblPr>
              <a:tblGrid>
                <a:gridCol w="445135">
                  <a:extLst>
                    <a:ext uri="{9D8B030D-6E8A-4147-A177-3AD203B41FA5}">
                      <a16:colId xmlns:a16="http://schemas.microsoft.com/office/drawing/2014/main" val="20000"/>
                    </a:ext>
                  </a:extLst>
                </a:gridCol>
                <a:gridCol w="3599815">
                  <a:extLst>
                    <a:ext uri="{9D8B030D-6E8A-4147-A177-3AD203B41FA5}">
                      <a16:colId xmlns:a16="http://schemas.microsoft.com/office/drawing/2014/main" val="20001"/>
                    </a:ext>
                  </a:extLst>
                </a:gridCol>
                <a:gridCol w="2228215">
                  <a:extLst>
                    <a:ext uri="{9D8B030D-6E8A-4147-A177-3AD203B41FA5}">
                      <a16:colId xmlns:a16="http://schemas.microsoft.com/office/drawing/2014/main" val="20002"/>
                    </a:ext>
                  </a:extLst>
                </a:gridCol>
                <a:gridCol w="4457065">
                  <a:extLst>
                    <a:ext uri="{9D8B030D-6E8A-4147-A177-3AD203B41FA5}">
                      <a16:colId xmlns:a16="http://schemas.microsoft.com/office/drawing/2014/main" val="20003"/>
                    </a:ext>
                  </a:extLst>
                </a:gridCol>
                <a:gridCol w="2002790">
                  <a:extLst>
                    <a:ext uri="{9D8B030D-6E8A-4147-A177-3AD203B41FA5}">
                      <a16:colId xmlns:a16="http://schemas.microsoft.com/office/drawing/2014/main" val="20004"/>
                    </a:ext>
                  </a:extLst>
                </a:gridCol>
              </a:tblGrid>
              <a:tr h="363220">
                <a:tc>
                  <a:txBody>
                    <a:bodyPr/>
                    <a:lstStyle/>
                    <a:p>
                      <a:pPr algn="ctr">
                        <a:buClrTx/>
                        <a:buSzTx/>
                        <a:buFontTx/>
                        <a:buNone/>
                      </a:pPr>
                      <a:r>
                        <a:rPr lang="en-US" sz="1000" b="1" dirty="0">
                          <a:solidFill>
                            <a:srgbClr val="000000"/>
                          </a:solidFill>
                          <a:latin typeface="Calibri" panose="020F0502020204030204" pitchFamily="34" charset="0"/>
                          <a:cs typeface="Calibri" panose="020F0502020204030204" pitchFamily="34" charset="0"/>
                        </a:rPr>
                        <a:t>14.1</a:t>
                      </a:r>
                    </a:p>
                  </a:txBody>
                  <a:tcPr marL="12700" marR="12700" marT="1270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60960" marR="0" lvl="0" indent="-9525" algn="just" defTabSz="1008380" rtl="0" eaLnBrk="1" fontAlgn="auto" latinLnBrk="0" hangingPunct="1">
                        <a:lnSpc>
                          <a:spcPct val="100000"/>
                        </a:lnSpc>
                        <a:spcBef>
                          <a:spcPts val="0"/>
                        </a:spcBef>
                        <a:spcAft>
                          <a:spcPts val="0"/>
                        </a:spcAft>
                        <a:buClrTx/>
                        <a:buSzTx/>
                        <a:buFontTx/>
                        <a:buNone/>
                        <a:defRPr/>
                      </a:pPr>
                      <a:r>
                        <a:rPr lang="en-US" sz="1000" b="0" dirty="0" err="1">
                          <a:solidFill>
                            <a:srgbClr val="000000"/>
                          </a:solidFill>
                          <a:highlight>
                            <a:srgbClr val="FAFCFC"/>
                          </a:highlight>
                          <a:latin typeface="Calibri" panose="020F0502020204030204" pitchFamily="34" charset="0"/>
                          <a:cs typeface="Calibri" panose="020F0502020204030204" pitchFamily="34" charset="0"/>
                          <a:sym typeface="+mn-ea"/>
                        </a:rPr>
                        <a:t>Entro</a:t>
                      </a:r>
                      <a:r>
                        <a:rPr lang="en-US" sz="1000" b="0" dirty="0">
                          <a:solidFill>
                            <a:srgbClr val="000000"/>
                          </a:solidFill>
                          <a:highlight>
                            <a:srgbClr val="FAFCFC"/>
                          </a:highlight>
                          <a:latin typeface="Calibri" panose="020F0502020204030204" pitchFamily="34" charset="0"/>
                          <a:cs typeface="Calibri" panose="020F0502020204030204" pitchFamily="34" charset="0"/>
                          <a:sym typeface="+mn-ea"/>
                        </a:rPr>
                        <a:t> il 2027 </a:t>
                      </a:r>
                      <a:r>
                        <a:rPr lang="en-US" sz="1000" b="0" dirty="0" err="1">
                          <a:solidFill>
                            <a:srgbClr val="000000"/>
                          </a:solidFill>
                          <a:highlight>
                            <a:srgbClr val="FAFCFC"/>
                          </a:highlight>
                          <a:latin typeface="Calibri" panose="020F0502020204030204" pitchFamily="34" charset="0"/>
                          <a:cs typeface="Calibri" panose="020F0502020204030204" pitchFamily="34" charset="0"/>
                          <a:sym typeface="+mn-ea"/>
                        </a:rPr>
                        <a:t>raggiungere</a:t>
                      </a:r>
                      <a:r>
                        <a:rPr lang="en-US" sz="1000" b="0" dirty="0">
                          <a:solidFill>
                            <a:srgbClr val="000000"/>
                          </a:solidFill>
                          <a:highlight>
                            <a:srgbClr val="FAFCFC"/>
                          </a:highlight>
                          <a:latin typeface="Calibri" panose="020F0502020204030204" pitchFamily="34" charset="0"/>
                          <a:cs typeface="Calibri" panose="020F0502020204030204" pitchFamily="34" charset="0"/>
                          <a:sym typeface="+mn-ea"/>
                        </a:rPr>
                        <a:t> la quota del 100% di </a:t>
                      </a:r>
                      <a:r>
                        <a:rPr lang="en-US" sz="1000" b="0" dirty="0" err="1">
                          <a:solidFill>
                            <a:srgbClr val="000000"/>
                          </a:solidFill>
                          <a:highlight>
                            <a:srgbClr val="FAFCFC"/>
                          </a:highlight>
                          <a:latin typeface="Calibri" panose="020F0502020204030204" pitchFamily="34" charset="0"/>
                          <a:cs typeface="Calibri" panose="020F0502020204030204" pitchFamily="34" charset="0"/>
                          <a:sym typeface="+mn-ea"/>
                        </a:rPr>
                        <a:t>acque</a:t>
                      </a:r>
                      <a:r>
                        <a:rPr lang="en-US" sz="1000" b="0" dirty="0">
                          <a:solidFill>
                            <a:srgbClr val="000000"/>
                          </a:solidFill>
                          <a:highlight>
                            <a:srgbClr val="FAFCFC"/>
                          </a:highlight>
                          <a:latin typeface="Calibri" panose="020F0502020204030204" pitchFamily="34" charset="0"/>
                          <a:cs typeface="Calibri" panose="020F0502020204030204" pitchFamily="34" charset="0"/>
                          <a:sym typeface="+mn-ea"/>
                        </a:rPr>
                        <a:t> </a:t>
                      </a:r>
                      <a:r>
                        <a:rPr lang="en-US" sz="1000" b="0" dirty="0" err="1">
                          <a:solidFill>
                            <a:srgbClr val="000000"/>
                          </a:solidFill>
                          <a:highlight>
                            <a:srgbClr val="FAFCFC"/>
                          </a:highlight>
                          <a:latin typeface="Calibri" panose="020F0502020204030204" pitchFamily="34" charset="0"/>
                          <a:cs typeface="Calibri" panose="020F0502020204030204" pitchFamily="34" charset="0"/>
                          <a:sym typeface="+mn-ea"/>
                        </a:rPr>
                        <a:t>costiere</a:t>
                      </a:r>
                      <a:r>
                        <a:rPr lang="en-US" sz="1000" b="0" dirty="0">
                          <a:solidFill>
                            <a:srgbClr val="000000"/>
                          </a:solidFill>
                          <a:highlight>
                            <a:srgbClr val="FAFCFC"/>
                          </a:highlight>
                          <a:latin typeface="Calibri" panose="020F0502020204030204" pitchFamily="34" charset="0"/>
                          <a:cs typeface="Calibri" panose="020F0502020204030204" pitchFamily="34" charset="0"/>
                          <a:sym typeface="+mn-ea"/>
                        </a:rPr>
                        <a:t> in </a:t>
                      </a:r>
                      <a:r>
                        <a:rPr lang="en-US" sz="1000" b="0" dirty="0" err="1">
                          <a:solidFill>
                            <a:srgbClr val="000000"/>
                          </a:solidFill>
                          <a:highlight>
                            <a:srgbClr val="FAFCFC"/>
                          </a:highlight>
                          <a:latin typeface="Calibri" panose="020F0502020204030204" pitchFamily="34" charset="0"/>
                          <a:cs typeface="Calibri" panose="020F0502020204030204" pitchFamily="34" charset="0"/>
                          <a:sym typeface="+mn-ea"/>
                        </a:rPr>
                        <a:t>buono</a:t>
                      </a:r>
                      <a:r>
                        <a:rPr lang="en-US" sz="1000" b="0" dirty="0">
                          <a:solidFill>
                            <a:srgbClr val="000000"/>
                          </a:solidFill>
                          <a:highlight>
                            <a:srgbClr val="FAFCFC"/>
                          </a:highlight>
                          <a:latin typeface="Calibri" panose="020F0502020204030204" pitchFamily="34" charset="0"/>
                          <a:cs typeface="Calibri" panose="020F0502020204030204" pitchFamily="34" charset="0"/>
                          <a:sym typeface="+mn-ea"/>
                        </a:rPr>
                        <a:t> o </a:t>
                      </a:r>
                      <a:r>
                        <a:rPr lang="en-US" sz="1000" b="0" dirty="0" err="1">
                          <a:solidFill>
                            <a:srgbClr val="000000"/>
                          </a:solidFill>
                          <a:highlight>
                            <a:srgbClr val="FAFCFC"/>
                          </a:highlight>
                          <a:latin typeface="Calibri" panose="020F0502020204030204" pitchFamily="34" charset="0"/>
                          <a:cs typeface="Calibri" panose="020F0502020204030204" pitchFamily="34" charset="0"/>
                          <a:sym typeface="+mn-ea"/>
                        </a:rPr>
                        <a:t>eccellente</a:t>
                      </a:r>
                      <a:r>
                        <a:rPr lang="en-US" sz="1000" b="0" dirty="0">
                          <a:solidFill>
                            <a:srgbClr val="000000"/>
                          </a:solidFill>
                          <a:highlight>
                            <a:srgbClr val="FAFCFC"/>
                          </a:highlight>
                          <a:latin typeface="Calibri" panose="020F0502020204030204" pitchFamily="34" charset="0"/>
                          <a:cs typeface="Calibri" panose="020F0502020204030204" pitchFamily="34" charset="0"/>
                          <a:sym typeface="+mn-ea"/>
                        </a:rPr>
                        <a:t> </a:t>
                      </a:r>
                      <a:r>
                        <a:rPr lang="en-US" sz="1000" b="0" dirty="0" err="1">
                          <a:solidFill>
                            <a:srgbClr val="000000"/>
                          </a:solidFill>
                          <a:highlight>
                            <a:srgbClr val="FAFCFC"/>
                          </a:highlight>
                          <a:latin typeface="Calibri" panose="020F0502020204030204" pitchFamily="34" charset="0"/>
                          <a:cs typeface="Calibri" panose="020F0502020204030204" pitchFamily="34" charset="0"/>
                          <a:sym typeface="+mn-ea"/>
                        </a:rPr>
                        <a:t>stato</a:t>
                      </a:r>
                      <a:r>
                        <a:rPr lang="en-US" sz="1000" b="0" dirty="0">
                          <a:solidFill>
                            <a:srgbClr val="000000"/>
                          </a:solidFill>
                          <a:highlight>
                            <a:srgbClr val="FAFCFC"/>
                          </a:highlight>
                          <a:latin typeface="Calibri" panose="020F0502020204030204" pitchFamily="34" charset="0"/>
                          <a:cs typeface="Calibri" panose="020F0502020204030204" pitchFamily="34" charset="0"/>
                          <a:sym typeface="+mn-ea"/>
                        </a:rPr>
                        <a:t> </a:t>
                      </a:r>
                      <a:r>
                        <a:rPr lang="en-US" sz="1000" b="0" dirty="0" err="1">
                          <a:solidFill>
                            <a:srgbClr val="000000"/>
                          </a:solidFill>
                          <a:highlight>
                            <a:srgbClr val="FAFCFC"/>
                          </a:highlight>
                          <a:latin typeface="Calibri" panose="020F0502020204030204" pitchFamily="34" charset="0"/>
                          <a:cs typeface="Calibri" panose="020F0502020204030204" pitchFamily="34" charset="0"/>
                          <a:sym typeface="+mn-ea"/>
                        </a:rPr>
                        <a:t>ecologico</a:t>
                      </a:r>
                      <a:r>
                        <a:rPr lang="en-US" sz="1000" b="0" dirty="0">
                          <a:solidFill>
                            <a:srgbClr val="000000"/>
                          </a:solidFill>
                          <a:highlight>
                            <a:srgbClr val="FAFCFC"/>
                          </a:highlight>
                          <a:latin typeface="Calibri" panose="020F0502020204030204" pitchFamily="34" charset="0"/>
                          <a:cs typeface="Calibri" panose="020F0502020204030204" pitchFamily="34" charset="0"/>
                          <a:sym typeface="+mn-ea"/>
                        </a:rPr>
                        <a:t>  </a:t>
                      </a:r>
                      <a:endParaRPr lang="en-US" sz="1000" b="0" dirty="0">
                        <a:solidFill>
                          <a:srgbClr val="000000"/>
                        </a:solidFill>
                        <a:highlight>
                          <a:srgbClr val="FAFCFC"/>
                        </a:highlight>
                        <a:latin typeface="Calibri" panose="020F0502020204030204" pitchFamily="34" charset="0"/>
                        <a:cs typeface="Calibri" panose="020F0502020204030204" pitchFamily="34" charset="0"/>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64135" indent="635" algn="just" fontAlgn="t">
                        <a:lnSpc>
                          <a:spcPct val="100000"/>
                        </a:lnSpc>
                        <a:buClrTx/>
                        <a:buSzTx/>
                        <a:buFontTx/>
                        <a:buNone/>
                      </a:pPr>
                      <a:endParaRPr lang="en-US" sz="1000" dirty="0" err="1">
                        <a:solidFill>
                          <a:schemeClr val="tx1"/>
                        </a:solidFill>
                        <a:latin typeface="Calibri" panose="020F0502020204030204" pitchFamily="34" charset="0"/>
                        <a:cs typeface="Calibri" panose="020F0502020204030204" pitchFamily="34" charset="0"/>
                        <a:sym typeface="+mn-ea"/>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64135" indent="635" algn="just">
                        <a:buNone/>
                      </a:pPr>
                      <a:endParaRPr lang="en-US" sz="1000" dirty="0" err="1">
                        <a:solidFill>
                          <a:schemeClr val="tx1"/>
                        </a:solidFill>
                        <a:latin typeface="Calibri" panose="020F0502020204030204" pitchFamily="34" charset="0"/>
                        <a:cs typeface="Calibri" panose="020F0502020204030204" pitchFamily="34" charset="0"/>
                        <a:sym typeface="+mn-ea"/>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extLst>
                  <a:ext uri="{0D108BD9-81ED-4DB2-BD59-A6C34878D82A}">
                    <a16:rowId xmlns:a16="http://schemas.microsoft.com/office/drawing/2014/main" val="10000"/>
                  </a:ext>
                </a:extLst>
              </a:tr>
              <a:tr h="262890">
                <a:tc>
                  <a:txBody>
                    <a:bodyPr/>
                    <a:lstStyle/>
                    <a:p>
                      <a:pPr algn="ctr">
                        <a:buClrTx/>
                        <a:buSzTx/>
                        <a:buFontTx/>
                        <a:buNone/>
                      </a:pPr>
                      <a:r>
                        <a:rPr lang="en-US" sz="1000" b="1">
                          <a:solidFill>
                            <a:srgbClr val="000000"/>
                          </a:solidFill>
                          <a:latin typeface="Calibri" panose="020F0502020204030204" pitchFamily="34" charset="0"/>
                          <a:cs typeface="Calibri" panose="020F0502020204030204" pitchFamily="34" charset="0"/>
                          <a:sym typeface="+mn-ea"/>
                        </a:rPr>
                        <a:t>14.5</a:t>
                      </a:r>
                      <a:endParaRPr lang="en-US" sz="1000" b="1" dirty="0">
                        <a:solidFill>
                          <a:srgbClr val="000000"/>
                        </a:solidFill>
                        <a:latin typeface="Calibri" panose="020F0502020204030204" pitchFamily="34" charset="0"/>
                        <a:cs typeface="Calibri" panose="020F0502020204030204" pitchFamily="34" charset="0"/>
                        <a:sym typeface="+mn-ea"/>
                      </a:endParaRPr>
                    </a:p>
                  </a:txBody>
                  <a:tcPr marL="12700" marR="12700" marT="1270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60960" indent="-9525" algn="just">
                        <a:buClrTx/>
                        <a:buSzTx/>
                        <a:buFontTx/>
                        <a:buNone/>
                      </a:pPr>
                      <a:r>
                        <a:rPr lang="it-IT" sz="1000" dirty="0">
                          <a:solidFill>
                            <a:schemeClr val="tx1"/>
                          </a:solidFill>
                          <a:latin typeface="Calibri" panose="020F0502020204030204" pitchFamily="34" charset="0"/>
                          <a:cs typeface="Calibri" panose="020F0502020204030204" pitchFamily="34" charset="0"/>
                          <a:sym typeface="+mn-ea"/>
                        </a:rPr>
                        <a:t> </a:t>
                      </a:r>
                      <a:r>
                        <a:rPr lang="en-US" sz="1000" dirty="0" err="1">
                          <a:solidFill>
                            <a:srgbClr val="000000"/>
                          </a:solidFill>
                          <a:highlight>
                            <a:srgbClr val="FAFCFC"/>
                          </a:highlight>
                          <a:latin typeface="Calibri" panose="020F0502020204030204" pitchFamily="34" charset="0"/>
                          <a:cs typeface="Calibri" panose="020F0502020204030204" pitchFamily="34" charset="0"/>
                          <a:sym typeface="+mn-ea"/>
                        </a:rPr>
                        <a:t>Entro</a:t>
                      </a:r>
                      <a:r>
                        <a:rPr lang="en-US" sz="1000" dirty="0">
                          <a:solidFill>
                            <a:srgbClr val="000000"/>
                          </a:solidFill>
                          <a:highlight>
                            <a:srgbClr val="FAFCFC"/>
                          </a:highlight>
                          <a:latin typeface="Calibri" panose="020F0502020204030204" pitchFamily="34" charset="0"/>
                          <a:cs typeface="Calibri" panose="020F0502020204030204" pitchFamily="34" charset="0"/>
                          <a:sym typeface="+mn-ea"/>
                        </a:rPr>
                        <a:t> il 2030 </a:t>
                      </a:r>
                      <a:r>
                        <a:rPr lang="en-US" sz="1000" dirty="0" err="1">
                          <a:solidFill>
                            <a:srgbClr val="000000"/>
                          </a:solidFill>
                          <a:highlight>
                            <a:srgbClr val="FAFCFC"/>
                          </a:highlight>
                          <a:latin typeface="Calibri" panose="020F0502020204030204" pitchFamily="34" charset="0"/>
                          <a:cs typeface="Calibri" panose="020F0502020204030204" pitchFamily="34" charset="0"/>
                          <a:sym typeface="+mn-ea"/>
                        </a:rPr>
                        <a:t>raggiungere</a:t>
                      </a:r>
                      <a:r>
                        <a:rPr lang="en-US" sz="1000" dirty="0">
                          <a:solidFill>
                            <a:srgbClr val="000000"/>
                          </a:solidFill>
                          <a:highlight>
                            <a:srgbClr val="FAFCFC"/>
                          </a:highlight>
                          <a:latin typeface="Calibri" panose="020F0502020204030204" pitchFamily="34" charset="0"/>
                          <a:cs typeface="Calibri" panose="020F0502020204030204" pitchFamily="34" charset="0"/>
                          <a:sym typeface="+mn-ea"/>
                        </a:rPr>
                        <a:t> la quota del 30% di </a:t>
                      </a:r>
                      <a:r>
                        <a:rPr lang="en-US" sz="1000" dirty="0" err="1">
                          <a:solidFill>
                            <a:srgbClr val="000000"/>
                          </a:solidFill>
                          <a:highlight>
                            <a:srgbClr val="FAFCFC"/>
                          </a:highlight>
                          <a:latin typeface="Calibri" panose="020F0502020204030204" pitchFamily="34" charset="0"/>
                          <a:cs typeface="Calibri" panose="020F0502020204030204" pitchFamily="34" charset="0"/>
                          <a:sym typeface="+mn-ea"/>
                        </a:rPr>
                        <a:t>aree</a:t>
                      </a:r>
                      <a:r>
                        <a:rPr lang="en-US" sz="1000" dirty="0">
                          <a:solidFill>
                            <a:srgbClr val="000000"/>
                          </a:solidFill>
                          <a:highlight>
                            <a:srgbClr val="FAFCFC"/>
                          </a:highlight>
                          <a:latin typeface="Calibri" panose="020F0502020204030204" pitchFamily="34" charset="0"/>
                          <a:cs typeface="Calibri" panose="020F0502020204030204" pitchFamily="34" charset="0"/>
                          <a:sym typeface="+mn-ea"/>
                        </a:rPr>
                        <a:t> marine </a:t>
                      </a:r>
                      <a:r>
                        <a:rPr lang="en-US" sz="1000" dirty="0" err="1">
                          <a:solidFill>
                            <a:srgbClr val="000000"/>
                          </a:solidFill>
                          <a:highlight>
                            <a:srgbClr val="FAFCFC"/>
                          </a:highlight>
                          <a:latin typeface="Calibri" panose="020F0502020204030204" pitchFamily="34" charset="0"/>
                          <a:cs typeface="Calibri" panose="020F0502020204030204" pitchFamily="34" charset="0"/>
                          <a:sym typeface="+mn-ea"/>
                        </a:rPr>
                        <a:t>protette</a:t>
                      </a:r>
                      <a:r>
                        <a:rPr lang="en-US" sz="1000" dirty="0">
                          <a:solidFill>
                            <a:srgbClr val="000000"/>
                          </a:solidFill>
                          <a:highlight>
                            <a:srgbClr val="FAFCFC"/>
                          </a:highlight>
                          <a:latin typeface="Calibri" panose="020F0502020204030204" pitchFamily="34" charset="0"/>
                          <a:cs typeface="Calibri" panose="020F0502020204030204" pitchFamily="34" charset="0"/>
                          <a:sym typeface="+mn-ea"/>
                        </a:rPr>
                        <a:t>  </a:t>
                      </a:r>
                      <a:endParaRPr lang="en-US" sz="1000" b="0" dirty="0">
                        <a:solidFill>
                          <a:srgbClr val="000000"/>
                        </a:solidFill>
                        <a:highlight>
                          <a:srgbClr val="FAFCFC"/>
                        </a:highlight>
                        <a:latin typeface="Calibri" panose="020F0502020204030204" pitchFamily="34" charset="0"/>
                        <a:cs typeface="Calibri" panose="020F0502020204030204" pitchFamily="34" charset="0"/>
                        <a:sym typeface="+mn-ea"/>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46990" indent="5080" algn="just">
                        <a:buClrTx/>
                        <a:buSzTx/>
                        <a:buFontTx/>
                        <a:buNone/>
                      </a:pPr>
                      <a:endParaRPr lang="en-US" sz="1000" dirty="0" err="1">
                        <a:solidFill>
                          <a:schemeClr val="tx1"/>
                        </a:solidFill>
                        <a:latin typeface="Calibri" panose="020F0502020204030204" pitchFamily="34" charset="0"/>
                        <a:cs typeface="Calibri" panose="020F0502020204030204" pitchFamily="34" charset="0"/>
                        <a:sym typeface="+mn-ea"/>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46990" indent="5080" algn="just">
                        <a:buClrTx/>
                        <a:buSzTx/>
                        <a:buFontTx/>
                        <a:buNone/>
                      </a:pPr>
                      <a:endParaRPr lang="en-US" sz="1000" b="0" dirty="0" err="1">
                        <a:solidFill>
                          <a:schemeClr val="tx1"/>
                        </a:solidFill>
                        <a:latin typeface="Calibri" panose="020F0502020204030204" pitchFamily="34" charset="0"/>
                        <a:cs typeface="Calibri" panose="020F0502020204030204" pitchFamily="34" charset="0"/>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46990" indent="5080" algn="just">
                        <a:buClrTx/>
                        <a:buSzTx/>
                        <a:buFontTx/>
                        <a:buNone/>
                      </a:pPr>
                      <a:endParaRPr lang="en-US" sz="1000" b="0" dirty="0" err="1">
                        <a:solidFill>
                          <a:schemeClr val="tx1"/>
                        </a:solidFill>
                        <a:latin typeface="Calibri" panose="020F0502020204030204" pitchFamily="34" charset="0"/>
                        <a:cs typeface="Calibri" panose="020F0502020204030204" pitchFamily="34" charset="0"/>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extLst>
                  <a:ext uri="{0D108BD9-81ED-4DB2-BD59-A6C34878D82A}">
                    <a16:rowId xmlns:a16="http://schemas.microsoft.com/office/drawing/2014/main" val="10001"/>
                  </a:ext>
                </a:extLst>
              </a:tr>
              <a:tr h="820420">
                <a:tc rowSpan="2">
                  <a:txBody>
                    <a:bodyPr/>
                    <a:lstStyle/>
                    <a:p>
                      <a:pPr algn="ctr">
                        <a:buClrTx/>
                        <a:buSzTx/>
                        <a:buFontTx/>
                        <a:buNone/>
                      </a:pPr>
                      <a:r>
                        <a:rPr lang="en-US" sz="1000" b="1">
                          <a:solidFill>
                            <a:srgbClr val="000000"/>
                          </a:solidFill>
                          <a:latin typeface="Calibri" panose="020F0502020204030204" pitchFamily="34" charset="0"/>
                          <a:cs typeface="Calibri" panose="020F0502020204030204" pitchFamily="34" charset="0"/>
                          <a:sym typeface="+mn-ea"/>
                        </a:rPr>
                        <a:t>15.3</a:t>
                      </a:r>
                      <a:endParaRPr lang="en-US" sz="1000" b="1">
                        <a:solidFill>
                          <a:srgbClr val="000000"/>
                        </a:solidFill>
                        <a:latin typeface="Calibri" panose="020F0502020204030204" pitchFamily="34" charset="0"/>
                        <a:cs typeface="Calibri" panose="020F0502020204030204" pitchFamily="34" charset="0"/>
                      </a:endParaRPr>
                    </a:p>
                    <a:p>
                      <a:pPr algn="ctr">
                        <a:buClrTx/>
                        <a:buSzTx/>
                        <a:buFontTx/>
                        <a:buNone/>
                      </a:pPr>
                      <a:endParaRPr lang="en-US" sz="1000" b="1">
                        <a:solidFill>
                          <a:srgbClr val="000000"/>
                        </a:solidFill>
                        <a:latin typeface="Calibri" panose="020F0502020204030204" pitchFamily="34" charset="0"/>
                        <a:cs typeface="Calibri" panose="020F0502020204030204" pitchFamily="34" charset="0"/>
                      </a:endParaRPr>
                    </a:p>
                  </a:txBody>
                  <a:tcPr marL="12700" marR="12700" marT="1270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rowSpan="2">
                  <a:txBody>
                    <a:bodyPr/>
                    <a:lstStyle/>
                    <a:p>
                      <a:pPr marL="60960" marR="0" lvl="0" indent="-9525" algn="just" defTabSz="1008380" rtl="0" eaLnBrk="1" fontAlgn="auto" latinLnBrk="0" hangingPunct="1">
                        <a:lnSpc>
                          <a:spcPct val="100000"/>
                        </a:lnSpc>
                        <a:spcBef>
                          <a:spcPts val="0"/>
                        </a:spcBef>
                        <a:spcAft>
                          <a:spcPts val="0"/>
                        </a:spcAft>
                        <a:buClrTx/>
                        <a:buSzTx/>
                        <a:buFontTx/>
                        <a:buNone/>
                        <a:defRPr/>
                      </a:pPr>
                      <a:r>
                        <a:rPr lang="en-US" sz="1000" dirty="0" err="1">
                          <a:solidFill>
                            <a:srgbClr val="000000"/>
                          </a:solidFill>
                          <a:latin typeface="Calibri" panose="020F0502020204030204" pitchFamily="34" charset="0"/>
                          <a:cs typeface="Calibri" panose="020F0502020204030204" pitchFamily="34" charset="0"/>
                          <a:sym typeface="+mn-ea"/>
                        </a:rPr>
                        <a:t>Entro</a:t>
                      </a:r>
                      <a:r>
                        <a:rPr lang="en-US" sz="1000" dirty="0">
                          <a:solidFill>
                            <a:srgbClr val="000000"/>
                          </a:solidFill>
                          <a:latin typeface="Calibri" panose="020F0502020204030204" pitchFamily="34" charset="0"/>
                          <a:cs typeface="Calibri" panose="020F0502020204030204" pitchFamily="34" charset="0"/>
                          <a:sym typeface="+mn-ea"/>
                        </a:rPr>
                        <a:t> il 2030 </a:t>
                      </a:r>
                      <a:r>
                        <a:rPr lang="en-US" sz="1000" dirty="0" err="1">
                          <a:solidFill>
                            <a:srgbClr val="000000"/>
                          </a:solidFill>
                          <a:latin typeface="Calibri" panose="020F0502020204030204" pitchFamily="34" charset="0"/>
                          <a:cs typeface="Calibri" panose="020F0502020204030204" pitchFamily="34" charset="0"/>
                          <a:sym typeface="+mn-ea"/>
                        </a:rPr>
                        <a:t>azzerare</a:t>
                      </a:r>
                      <a:r>
                        <a:rPr lang="en-US" sz="1000" dirty="0">
                          <a:solidFill>
                            <a:srgbClr val="000000"/>
                          </a:solidFill>
                          <a:latin typeface="Calibri" panose="020F0502020204030204" pitchFamily="34" charset="0"/>
                          <a:cs typeface="Calibri" panose="020F0502020204030204" pitchFamily="34" charset="0"/>
                          <a:sym typeface="+mn-ea"/>
                        </a:rPr>
                        <a:t> il </a:t>
                      </a:r>
                      <a:r>
                        <a:rPr lang="en-US" sz="1000" dirty="0" err="1">
                          <a:solidFill>
                            <a:srgbClr val="000000"/>
                          </a:solidFill>
                          <a:latin typeface="Calibri" panose="020F0502020204030204" pitchFamily="34" charset="0"/>
                          <a:cs typeface="Calibri" panose="020F0502020204030204" pitchFamily="34" charset="0"/>
                          <a:sym typeface="+mn-ea"/>
                        </a:rPr>
                        <a:t>consumo</a:t>
                      </a:r>
                      <a:r>
                        <a:rPr lang="en-US" sz="1000" dirty="0">
                          <a:solidFill>
                            <a:srgbClr val="000000"/>
                          </a:solidFill>
                          <a:latin typeface="Calibri" panose="020F0502020204030204" pitchFamily="34" charset="0"/>
                          <a:cs typeface="Calibri" panose="020F0502020204030204" pitchFamily="34" charset="0"/>
                          <a:sym typeface="+mn-ea"/>
                        </a:rPr>
                        <a:t> di </a:t>
                      </a:r>
                      <a:r>
                        <a:rPr lang="en-US" sz="1000" dirty="0" err="1">
                          <a:solidFill>
                            <a:srgbClr val="000000"/>
                          </a:solidFill>
                          <a:latin typeface="Calibri" panose="020F0502020204030204" pitchFamily="34" charset="0"/>
                          <a:cs typeface="Calibri" panose="020F0502020204030204" pitchFamily="34" charset="0"/>
                          <a:sym typeface="+mn-ea"/>
                        </a:rPr>
                        <a:t>suolo</a:t>
                      </a:r>
                      <a:r>
                        <a:rPr lang="en-US" sz="1000" dirty="0">
                          <a:solidFill>
                            <a:srgbClr val="000000"/>
                          </a:solidFill>
                          <a:latin typeface="Calibri" panose="020F0502020204030204" pitchFamily="34" charset="0"/>
                          <a:cs typeface="Calibri" panose="020F0502020204030204" pitchFamily="34" charset="0"/>
                          <a:sym typeface="+mn-ea"/>
                        </a:rPr>
                        <a:t> </a:t>
                      </a:r>
                      <a:r>
                        <a:rPr lang="en-US" sz="1000" dirty="0" err="1">
                          <a:solidFill>
                            <a:srgbClr val="000000"/>
                          </a:solidFill>
                          <a:latin typeface="Calibri" panose="020F0502020204030204" pitchFamily="34" charset="0"/>
                          <a:cs typeface="Calibri" panose="020F0502020204030204" pitchFamily="34" charset="0"/>
                          <a:sym typeface="+mn-ea"/>
                        </a:rPr>
                        <a:t>annuale</a:t>
                      </a:r>
                      <a:r>
                        <a:rPr lang="en-US" sz="1000" dirty="0">
                          <a:solidFill>
                            <a:srgbClr val="000000"/>
                          </a:solidFill>
                          <a:latin typeface="Calibri" panose="020F0502020204030204" pitchFamily="34" charset="0"/>
                          <a:cs typeface="Calibri" panose="020F0502020204030204" pitchFamily="34" charset="0"/>
                          <a:sym typeface="+mn-ea"/>
                        </a:rPr>
                        <a:t> </a:t>
                      </a:r>
                      <a:endParaRPr lang="en-US" sz="1000" b="0" dirty="0">
                        <a:solidFill>
                          <a:srgbClr val="000000"/>
                        </a:solidFill>
                        <a:latin typeface="Calibri" panose="020F0502020204030204" pitchFamily="34" charset="0"/>
                        <a:cs typeface="Calibri" panose="020F0502020204030204" pitchFamily="34" charset="0"/>
                        <a:sym typeface="+mn-ea"/>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46990" indent="5080" algn="just">
                        <a:buClrTx/>
                        <a:buSzTx/>
                        <a:buFontTx/>
                        <a:buNone/>
                      </a:pPr>
                      <a:r>
                        <a:rPr lang="en-US" sz="1000" b="0" dirty="0" err="1">
                          <a:solidFill>
                            <a:srgbClr val="000000"/>
                          </a:solidFill>
                          <a:latin typeface="Calibri" panose="020F0502020204030204" pitchFamily="34" charset="0"/>
                          <a:cs typeface="Calibri" panose="020F0502020204030204" pitchFamily="34" charset="0"/>
                        </a:rPr>
                        <a:t>Elaborare ed attuare una strategia sostenibile per il nostro territorio condividendola con i Comuni e gli stakeholders e supportare la montagna</a:t>
                      </a: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46990" indent="5080" algn="just">
                        <a:buClrTx/>
                        <a:buSzTx/>
                        <a:buFontTx/>
                        <a:buNone/>
                      </a:pPr>
                      <a:r>
                        <a:rPr lang="en-US" sz="1000" b="0" dirty="0" err="1">
                          <a:solidFill>
                            <a:srgbClr val="000000"/>
                          </a:solidFill>
                          <a:latin typeface="Calibri" panose="020F0502020204030204" pitchFamily="34" charset="0"/>
                          <a:cs typeface="Calibri" panose="020F0502020204030204" pitchFamily="34" charset="0"/>
                        </a:rPr>
                        <a:t>Coordinare la pianificazione urbanistica dei Comuni ed esercitare le competenze dell'Ente in materia di pianificazione territoriale e tutela dell'ambiente sulla base dei Piani provinciali e dei relativi provvedimenti attuativi, anche attraverso la predisposizione l'approvazionee la stipula di nuovi accordi territoriali e l'aggiornamento di quelli esistenti su proposta dei comuni interessati</a:t>
                      </a: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rowSpan="2">
                  <a:txBody>
                    <a:bodyPr/>
                    <a:lstStyle/>
                    <a:p>
                      <a:pPr marL="46990" indent="5080" algn="just">
                        <a:buClrTx/>
                        <a:buSzTx/>
                        <a:buFontTx/>
                        <a:buNone/>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extLst>
                  <a:ext uri="{0D108BD9-81ED-4DB2-BD59-A6C34878D82A}">
                    <a16:rowId xmlns:a16="http://schemas.microsoft.com/office/drawing/2014/main" val="10002"/>
                  </a:ext>
                </a:extLst>
              </a:tr>
              <a:tr h="210820">
                <a:tc vMerge="1">
                  <a:txBody>
                    <a:bodyPr/>
                    <a:lstStyle/>
                    <a:p>
                      <a:endParaRPr lang="it-IT"/>
                    </a:p>
                  </a:txBody>
                  <a:tcPr marL="12700" marR="12700" marT="1270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vMerge="1">
                  <a:txBody>
                    <a:bodyPr/>
                    <a:lstStyle/>
                    <a:p>
                      <a:endParaRPr lang="it-IT"/>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46990" indent="5080" algn="just">
                        <a:buClrTx/>
                        <a:buSzTx/>
                        <a:buFontTx/>
                        <a:buNone/>
                      </a:pPr>
                      <a:r>
                        <a:rPr lang="en-US" sz="1000" b="0" dirty="0" err="1">
                          <a:solidFill>
                            <a:srgbClr val="000000"/>
                          </a:solidFill>
                          <a:latin typeface="Calibri" panose="020F0502020204030204" pitchFamily="34" charset="0"/>
                          <a:cs typeface="Calibri" panose="020F0502020204030204" pitchFamily="34" charset="0"/>
                        </a:rPr>
                        <a:t>Elaborare ed attuare una strategia sostenibile per il nostro territorio condividendola con i Comuni e gli stakeholders e supportare la montagna</a:t>
                      </a: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46990" indent="5080" algn="just">
                        <a:buClrTx/>
                        <a:buSzTx/>
                        <a:buFontTx/>
                        <a:buNone/>
                      </a:pPr>
                      <a:r>
                        <a:rPr lang="en-US" sz="1000" b="0" dirty="0" err="1">
                          <a:solidFill>
                            <a:srgbClr val="000000"/>
                          </a:solidFill>
                          <a:latin typeface="Calibri" panose="020F0502020204030204" pitchFamily="34" charset="0"/>
                          <a:cs typeface="Calibri" panose="020F0502020204030204" pitchFamily="34" charset="0"/>
                        </a:rPr>
                        <a:t>Sviluppare la nuova Pianificazione di Area Vasta prevista dalla L.R. 24/17 e riorganizzare i procedimenti di esame degli strumenti urbanistici comunali</a:t>
                      </a: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vMerge="1">
                  <a:txBody>
                    <a:bodyPr/>
                    <a:lstStyle/>
                    <a:p>
                      <a:endParaRPr lang="it-IT"/>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extLst>
                  <a:ext uri="{0D108BD9-81ED-4DB2-BD59-A6C34878D82A}">
                    <a16:rowId xmlns:a16="http://schemas.microsoft.com/office/drawing/2014/main" val="10003"/>
                  </a:ext>
                </a:extLst>
              </a:tr>
              <a:tr h="363220">
                <a:tc>
                  <a:txBody>
                    <a:bodyPr/>
                    <a:lstStyle/>
                    <a:p>
                      <a:pPr algn="ctr">
                        <a:buClrTx/>
                        <a:buSzTx/>
                        <a:buFontTx/>
                        <a:buNone/>
                      </a:pPr>
                      <a:r>
                        <a:rPr lang="en-US" sz="1000" b="1">
                          <a:solidFill>
                            <a:srgbClr val="000000"/>
                          </a:solidFill>
                          <a:latin typeface="Calibri" panose="020F0502020204030204" pitchFamily="34" charset="0"/>
                          <a:cs typeface="Calibri" panose="020F0502020204030204" pitchFamily="34" charset="0"/>
                          <a:sym typeface="+mn-ea"/>
                        </a:rPr>
                        <a:t>15.5</a:t>
                      </a:r>
                      <a:endParaRPr lang="en-US" sz="1000" b="1">
                        <a:solidFill>
                          <a:srgbClr val="000000"/>
                        </a:solidFill>
                        <a:latin typeface="Calibri" panose="020F0502020204030204" pitchFamily="34" charset="0"/>
                        <a:cs typeface="Calibri" panose="020F0502020204030204" pitchFamily="34" charset="0"/>
                      </a:endParaRPr>
                    </a:p>
                    <a:p>
                      <a:pPr algn="ctr">
                        <a:buClrTx/>
                        <a:buSzTx/>
                        <a:buFontTx/>
                        <a:buNone/>
                      </a:pPr>
                      <a:endParaRPr lang="en-US" sz="1000" b="1" dirty="0">
                        <a:solidFill>
                          <a:srgbClr val="000000"/>
                        </a:solidFill>
                        <a:latin typeface="Calibri" panose="020F0502020204030204" pitchFamily="34" charset="0"/>
                        <a:cs typeface="Calibri" panose="020F0502020204030204" pitchFamily="34" charset="0"/>
                      </a:endParaRPr>
                    </a:p>
                  </a:txBody>
                  <a:tcPr marL="12700" marR="12700" marT="1270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60960" marR="0" lvl="0" indent="-9525" algn="just" defTabSz="1008380" rtl="0" eaLnBrk="1" fontAlgn="auto" latinLnBrk="0" hangingPunct="1">
                        <a:lnSpc>
                          <a:spcPct val="100000"/>
                        </a:lnSpc>
                        <a:spcBef>
                          <a:spcPts val="0"/>
                        </a:spcBef>
                        <a:spcAft>
                          <a:spcPts val="0"/>
                        </a:spcAft>
                        <a:buClrTx/>
                        <a:buSzTx/>
                        <a:buFontTx/>
                        <a:buNone/>
                        <a:defRPr/>
                      </a:pPr>
                      <a:r>
                        <a:rPr lang="it-IT" sz="1000" dirty="0">
                          <a:solidFill>
                            <a:schemeClr val="tx1"/>
                          </a:solidFill>
                          <a:latin typeface="Calibri" panose="020F0502020204030204" pitchFamily="34" charset="0"/>
                          <a:cs typeface="Calibri" panose="020F0502020204030204" pitchFamily="34" charset="0"/>
                          <a:sym typeface="+mn-ea"/>
                        </a:rPr>
                        <a:t>Entro il 2030 raggiungere la </a:t>
                      </a:r>
                      <a:r>
                        <a:rPr lang="it-IT" sz="1000">
                          <a:solidFill>
                            <a:schemeClr val="tx1"/>
                          </a:solidFill>
                          <a:latin typeface="Calibri" panose="020F0502020204030204" pitchFamily="34" charset="0"/>
                          <a:cs typeface="Calibri" panose="020F0502020204030204" pitchFamily="34" charset="0"/>
                          <a:sym typeface="+mn-ea"/>
                        </a:rPr>
                        <a:t>quota del 30</a:t>
                      </a:r>
                      <a:r>
                        <a:rPr lang="it-IT" sz="1000" dirty="0">
                          <a:solidFill>
                            <a:schemeClr val="tx1"/>
                          </a:solidFill>
                          <a:latin typeface="Calibri" panose="020F0502020204030204" pitchFamily="34" charset="0"/>
                          <a:cs typeface="Calibri" panose="020F0502020204030204" pitchFamily="34" charset="0"/>
                          <a:sym typeface="+mn-ea"/>
                        </a:rPr>
                        <a:t>% di aree terrestri protette</a:t>
                      </a:r>
                      <a:endParaRPr lang="it-IT" sz="1000" b="0" dirty="0">
                        <a:solidFill>
                          <a:schemeClr val="tx1"/>
                        </a:solidFill>
                        <a:highlight>
                          <a:srgbClr val="FAFCFC"/>
                        </a:highlight>
                        <a:latin typeface="Calibri" panose="020F0502020204030204" pitchFamily="34" charset="0"/>
                        <a:cs typeface="Calibri" panose="020F0502020204030204" pitchFamily="34" charset="0"/>
                        <a:sym typeface="+mn-ea"/>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r>
                        <a:rPr lang="en-US" sz="1000" b="0" dirty="0" err="1">
                          <a:solidFill>
                            <a:srgbClr val="000000"/>
                          </a:solidFill>
                          <a:latin typeface="Calibri" panose="020F0502020204030204" pitchFamily="34" charset="0"/>
                          <a:cs typeface="Calibri" panose="020F0502020204030204" pitchFamily="34" charset="0"/>
                        </a:rPr>
                        <a:t>Elaborare ed attuare una strategia sostenibile per il nostro territorio condividendola con i Comuni e gli stakeholders e supportare la montagna</a:t>
                      </a: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r>
                        <a:rPr lang="en-US" sz="1000" b="0" dirty="0" err="1">
                          <a:solidFill>
                            <a:srgbClr val="000000"/>
                          </a:solidFill>
                          <a:latin typeface="Calibri" panose="020F0502020204030204" pitchFamily="34" charset="0"/>
                          <a:cs typeface="Calibri" panose="020F0502020204030204" pitchFamily="34" charset="0"/>
                        </a:rPr>
                        <a:t>Sviluppare la nuova Pianificazione di Area Vasta prevista dalla L.R. 24/17 e riorganizzare i procedimenti di esame degli strumenti urbanistici comunali</a:t>
                      </a: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2192" y="26246"/>
            <a:ext cx="13420155" cy="658835"/>
          </a:xfrm>
          <a:prstGeom prst="rect">
            <a:avLst/>
          </a:prstGeom>
          <a:noFill/>
        </p:spPr>
        <p:txBody>
          <a:bodyPr wrap="square">
            <a:spAutoFit/>
          </a:bodyPr>
          <a:lstStyle/>
          <a:p>
            <a:pPr algn="ctr">
              <a:lnSpc>
                <a:spcPct val="150000"/>
              </a:lnSpc>
              <a:spcAft>
                <a:spcPts val="600"/>
              </a:spcAft>
            </a:pPr>
            <a:r>
              <a:rPr lang="it-IT" sz="2800" b="1" dirty="0">
                <a:solidFill>
                  <a:srgbClr val="C00000"/>
                </a:solidFill>
                <a:latin typeface="Arial" panose="020B0604020202020204" pitchFamily="34" charset="0"/>
                <a:cs typeface="Arial" panose="020B0604020202020204" pitchFamily="34" charset="0"/>
              </a:rPr>
              <a:t>OBIETTIVI STRATEGICI E OPERATIVI DEL DUP ASSOCIATI  </a:t>
            </a:r>
          </a:p>
        </p:txBody>
      </p:sp>
      <p:graphicFrame>
        <p:nvGraphicFramePr>
          <p:cNvPr id="5" name="Content Placeholder 4"/>
          <p:cNvGraphicFramePr>
            <a:graphicFrameLocks noGrp="1"/>
          </p:cNvGraphicFramePr>
          <p:nvPr>
            <p:ph idx="1"/>
          </p:nvPr>
        </p:nvGraphicFramePr>
        <p:xfrm>
          <a:off x="577850" y="685165"/>
          <a:ext cx="12336780" cy="4283710"/>
        </p:xfrm>
        <a:graphic>
          <a:graphicData uri="http://schemas.openxmlformats.org/drawingml/2006/table">
            <a:tbl>
              <a:tblPr firstRow="1" bandRow="1">
                <a:tableStyleId>{5C22544A-7EE6-4342-B048-85BDC9FD1C3A}</a:tableStyleId>
              </a:tblPr>
              <a:tblGrid>
                <a:gridCol w="504825">
                  <a:extLst>
                    <a:ext uri="{9D8B030D-6E8A-4147-A177-3AD203B41FA5}">
                      <a16:colId xmlns:a16="http://schemas.microsoft.com/office/drawing/2014/main" val="20000"/>
                    </a:ext>
                  </a:extLst>
                </a:gridCol>
                <a:gridCol w="3230880">
                  <a:extLst>
                    <a:ext uri="{9D8B030D-6E8A-4147-A177-3AD203B41FA5}">
                      <a16:colId xmlns:a16="http://schemas.microsoft.com/office/drawing/2014/main" val="20001"/>
                    </a:ext>
                  </a:extLst>
                </a:gridCol>
                <a:gridCol w="2360295">
                  <a:extLst>
                    <a:ext uri="{9D8B030D-6E8A-4147-A177-3AD203B41FA5}">
                      <a16:colId xmlns:a16="http://schemas.microsoft.com/office/drawing/2014/main" val="20002"/>
                    </a:ext>
                  </a:extLst>
                </a:gridCol>
                <a:gridCol w="4438015">
                  <a:extLst>
                    <a:ext uri="{9D8B030D-6E8A-4147-A177-3AD203B41FA5}">
                      <a16:colId xmlns:a16="http://schemas.microsoft.com/office/drawing/2014/main" val="20003"/>
                    </a:ext>
                  </a:extLst>
                </a:gridCol>
                <a:gridCol w="1802765">
                  <a:extLst>
                    <a:ext uri="{9D8B030D-6E8A-4147-A177-3AD203B41FA5}">
                      <a16:colId xmlns:a16="http://schemas.microsoft.com/office/drawing/2014/main" val="20004"/>
                    </a:ext>
                  </a:extLst>
                </a:gridCol>
              </a:tblGrid>
              <a:tr h="374650">
                <a:tc gridSpan="5">
                  <a:txBody>
                    <a:bodyPr/>
                    <a:lstStyle/>
                    <a:p>
                      <a:pPr indent="0" algn="ctr">
                        <a:buNone/>
                      </a:pPr>
                      <a:r>
                        <a:rPr lang="it-IT" sz="1600" dirty="0">
                          <a:solidFill>
                            <a:srgbClr val="FFFFFF"/>
                          </a:solidFill>
                          <a:latin typeface="Calibri" panose="020F0502020204030204" charset="-122"/>
                          <a:sym typeface="+mn-ea"/>
                        </a:rPr>
                        <a:t>Strategia regionale per lo sviluppo sostenibile - </a:t>
                      </a:r>
                      <a:r>
                        <a:rPr sz="1600" dirty="0" err="1">
                          <a:solidFill>
                            <a:srgbClr val="FFFFFF"/>
                          </a:solidFill>
                          <a:latin typeface="Calibri" panose="020F0502020204030204" charset="-122"/>
                          <a:sym typeface="+mn-ea"/>
                        </a:rPr>
                        <a:t>Obiettivi</a:t>
                      </a:r>
                      <a:r>
                        <a:rPr sz="1600" dirty="0">
                          <a:solidFill>
                            <a:srgbClr val="FFFFFF"/>
                          </a:solidFill>
                          <a:latin typeface="Calibri" panose="020F0502020204030204" charset="-122"/>
                          <a:sym typeface="+mn-ea"/>
                        </a:rPr>
                        <a:t> </a:t>
                      </a:r>
                      <a:r>
                        <a:rPr sz="1600" dirty="0" err="1">
                          <a:solidFill>
                            <a:srgbClr val="FFFFFF"/>
                          </a:solidFill>
                          <a:latin typeface="Calibri" panose="020F0502020204030204" charset="-122"/>
                          <a:sym typeface="+mn-ea"/>
                        </a:rPr>
                        <a:t>quantitativi</a:t>
                      </a:r>
                      <a:r>
                        <a:rPr sz="1600" dirty="0">
                          <a:solidFill>
                            <a:srgbClr val="FFFFFF"/>
                          </a:solidFill>
                          <a:latin typeface="Calibri" panose="020F0502020204030204" charset="-122"/>
                          <a:sym typeface="+mn-ea"/>
                        </a:rPr>
                        <a:t> a </a:t>
                      </a:r>
                      <a:r>
                        <a:rPr sz="1600" dirty="0" err="1">
                          <a:solidFill>
                            <a:srgbClr val="FFFFFF"/>
                          </a:solidFill>
                          <a:latin typeface="Calibri" panose="020F0502020204030204" charset="-122"/>
                          <a:sym typeface="+mn-ea"/>
                        </a:rPr>
                        <a:t>prevalente</a:t>
                      </a:r>
                      <a:r>
                        <a:rPr sz="1600" dirty="0">
                          <a:solidFill>
                            <a:srgbClr val="FFFFFF"/>
                          </a:solidFill>
                          <a:latin typeface="Calibri" panose="020F0502020204030204" charset="-122"/>
                          <a:sym typeface="+mn-ea"/>
                        </a:rPr>
                        <a:t> </a:t>
                      </a:r>
                      <a:r>
                        <a:rPr sz="1600" dirty="0" err="1">
                          <a:solidFill>
                            <a:srgbClr val="FFFFFF"/>
                          </a:solidFill>
                          <a:latin typeface="Calibri" panose="020F0502020204030204" charset="-122"/>
                          <a:sym typeface="+mn-ea"/>
                        </a:rPr>
                        <a:t>dimensione</a:t>
                      </a:r>
                      <a:r>
                        <a:rPr sz="1600" dirty="0">
                          <a:solidFill>
                            <a:srgbClr val="FFFFFF"/>
                          </a:solidFill>
                          <a:latin typeface="Calibri" panose="020F0502020204030204" charset="-122"/>
                          <a:sym typeface="+mn-ea"/>
                        </a:rPr>
                        <a:t> </a:t>
                      </a:r>
                      <a:r>
                        <a:rPr lang="it-IT" sz="1600" dirty="0">
                          <a:solidFill>
                            <a:srgbClr val="FFFFFF"/>
                          </a:solidFill>
                          <a:latin typeface="Calibri" panose="020F0502020204030204" charset="-122"/>
                          <a:sym typeface="+mn-ea"/>
                        </a:rPr>
                        <a:t>economica</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2F75B5"/>
                    </a:solidFill>
                  </a:tcPr>
                </a:tc>
                <a:tc hMerge="1">
                  <a:txBody>
                    <a:bodyPr/>
                    <a:lstStyle/>
                    <a:p>
                      <a:endParaRPr lang="it-IT"/>
                    </a:p>
                  </a:txBody>
                  <a:tcPr>
                    <a:lnT w="12700">
                      <a:solidFill>
                        <a:schemeClr val="tx1"/>
                      </a:solidFill>
                      <a:prstDash val="solid"/>
                    </a:lnT>
                    <a:lnB w="12700">
                      <a:solidFill>
                        <a:schemeClr val="tx1"/>
                      </a:solidFill>
                      <a:prstDash val="solid"/>
                    </a:lnB>
                  </a:tcPr>
                </a:tc>
                <a:tc hMerge="1">
                  <a:txBody>
                    <a:bodyPr/>
                    <a:lstStyle/>
                    <a:p>
                      <a:endParaRPr lang="it-IT"/>
                    </a:p>
                  </a:txBody>
                  <a:tcPr>
                    <a:lnT w="12700">
                      <a:solidFill>
                        <a:schemeClr val="tx1"/>
                      </a:solidFill>
                      <a:prstDash val="solid"/>
                    </a:lnT>
                    <a:lnB w="12700">
                      <a:solidFill>
                        <a:schemeClr val="tx1"/>
                      </a:solidFill>
                      <a:prstDash val="solid"/>
                    </a:lnB>
                  </a:tcPr>
                </a:tc>
                <a:tc hMerge="1">
                  <a:txBody>
                    <a:bodyPr/>
                    <a:lstStyle/>
                    <a:p>
                      <a:endParaRPr lang="it-IT"/>
                    </a:p>
                  </a:txBody>
                  <a:tcPr>
                    <a:lnT w="12700">
                      <a:solidFill>
                        <a:schemeClr val="tx1"/>
                      </a:solidFill>
                      <a:prstDash val="solid"/>
                    </a:lnT>
                    <a:lnB w="12700">
                      <a:solidFill>
                        <a:schemeClr val="tx1"/>
                      </a:solidFill>
                      <a:prstDash val="solid"/>
                    </a:lnB>
                  </a:tcPr>
                </a:tc>
                <a:tc hMerge="1">
                  <a:txBody>
                    <a:bodyPr/>
                    <a:lstStyle/>
                    <a:p>
                      <a:endParaRPr lang="it-IT"/>
                    </a:p>
                  </a:txBody>
                  <a:tcPr>
                    <a:lnR w="12700" cap="flat" cmpd="sng">
                      <a:solidFill>
                        <a:srgbClr val="000000"/>
                      </a:solidFill>
                      <a:prstDash val="solid"/>
                      <a:headEnd type="none" w="med" len="med"/>
                      <a:tailEnd type="none" w="med" len="med"/>
                    </a:lnR>
                    <a:lnT w="12700">
                      <a:solidFill>
                        <a:schemeClr val="tx1"/>
                      </a:solidFill>
                      <a:prstDash val="solid"/>
                    </a:lnT>
                    <a:lnB w="12700">
                      <a:solidFill>
                        <a:schemeClr val="tx1"/>
                      </a:solidFill>
                      <a:prstDash val="solid"/>
                    </a:lnB>
                    <a:solidFill>
                      <a:srgbClr val="2F75B5"/>
                    </a:solidFill>
                  </a:tcPr>
                </a:tc>
                <a:extLst>
                  <a:ext uri="{0D108BD9-81ED-4DB2-BD59-A6C34878D82A}">
                    <a16:rowId xmlns:a16="http://schemas.microsoft.com/office/drawing/2014/main" val="10000"/>
                  </a:ext>
                </a:extLst>
              </a:tr>
              <a:tr h="262890">
                <a:tc>
                  <a:txBody>
                    <a:bodyPr/>
                    <a:lstStyle/>
                    <a:p>
                      <a:pPr indent="0" algn="ctr">
                        <a:buNone/>
                      </a:pPr>
                      <a:r>
                        <a:rPr lang="en-US" sz="1100" b="1" dirty="0">
                          <a:solidFill>
                            <a:srgbClr val="FFFFFF"/>
                          </a:solidFill>
                          <a:latin typeface="Calibri" panose="020F0502020204030204" pitchFamily="34" charset="0"/>
                          <a:cs typeface="Calibri" panose="020F0502020204030204" pitchFamily="34" charset="0"/>
                        </a:rPr>
                        <a:t>Target  </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2F75B5"/>
                    </a:solidFill>
                  </a:tcPr>
                </a:tc>
                <a:tc>
                  <a:txBody>
                    <a:bodyPr/>
                    <a:lstStyle/>
                    <a:p>
                      <a:pPr indent="0" algn="ctr">
                        <a:buNone/>
                      </a:pPr>
                      <a:r>
                        <a:rPr lang="en-US" sz="1100" b="1" dirty="0" err="1">
                          <a:solidFill>
                            <a:srgbClr val="FFFFFF"/>
                          </a:solidFill>
                          <a:latin typeface="Calibri" panose="020F0502020204030204" pitchFamily="34" charset="0"/>
                          <a:cs typeface="Calibri" panose="020F0502020204030204" pitchFamily="34" charset="0"/>
                        </a:rPr>
                        <a:t>Obiettivi</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quantitativi</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della</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Strategia</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regionale</a:t>
                      </a:r>
                      <a:endParaRPr lang="en-US" sz="1100" b="1" dirty="0">
                        <a:solidFill>
                          <a:srgbClr val="FFFFFF"/>
                        </a:solidFill>
                        <a:latin typeface="Calibri" panose="020F0502020204030204" pitchFamily="34" charset="0"/>
                        <a:cs typeface="Calibri" panose="020F0502020204030204" pitchFamily="34" charset="0"/>
                      </a:endParaRP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2F75B5"/>
                    </a:solidFill>
                  </a:tcPr>
                </a:tc>
                <a:tc>
                  <a:txBody>
                    <a:bodyPr/>
                    <a:lstStyle/>
                    <a:p>
                      <a:pPr indent="0" algn="ctr">
                        <a:buNone/>
                      </a:pPr>
                      <a:r>
                        <a:rPr lang="en-US" sz="1100" b="1" dirty="0" err="1">
                          <a:solidFill>
                            <a:srgbClr val="FFFFFF"/>
                          </a:solidFill>
                          <a:latin typeface="Calibri" panose="020F0502020204030204" pitchFamily="34" charset="0"/>
                          <a:cs typeface="Calibri" panose="020F0502020204030204" pitchFamily="34" charset="0"/>
                        </a:rPr>
                        <a:t>Obiettivi</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strategici</a:t>
                      </a:r>
                      <a:r>
                        <a:rPr lang="en-US" sz="1100" b="1" dirty="0">
                          <a:solidFill>
                            <a:srgbClr val="FFFFFF"/>
                          </a:solidFill>
                          <a:latin typeface="Calibri" panose="020F0502020204030204" pitchFamily="34" charset="0"/>
                          <a:cs typeface="Calibri" panose="020F0502020204030204" pitchFamily="34" charset="0"/>
                        </a:rPr>
                        <a:t> DUP </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2F75B5"/>
                    </a:solidFill>
                  </a:tcPr>
                </a:tc>
                <a:tc>
                  <a:txBody>
                    <a:bodyPr/>
                    <a:lstStyle/>
                    <a:p>
                      <a:pPr indent="0" algn="ctr">
                        <a:buNone/>
                      </a:pPr>
                      <a:r>
                        <a:rPr lang="en-US" sz="1100" b="1" dirty="0" err="1">
                          <a:solidFill>
                            <a:srgbClr val="FFFFFF"/>
                          </a:solidFill>
                          <a:latin typeface="Calibri" panose="020F0502020204030204" pitchFamily="34" charset="0"/>
                          <a:cs typeface="Calibri" panose="020F0502020204030204" pitchFamily="34" charset="0"/>
                        </a:rPr>
                        <a:t>Obiettivi</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operativi</a:t>
                      </a:r>
                      <a:r>
                        <a:rPr lang="en-US" sz="1100" b="1" dirty="0">
                          <a:solidFill>
                            <a:srgbClr val="FFFFFF"/>
                          </a:solidFill>
                          <a:latin typeface="Calibri" panose="020F0502020204030204" pitchFamily="34" charset="0"/>
                          <a:cs typeface="Calibri" panose="020F0502020204030204" pitchFamily="34" charset="0"/>
                        </a:rPr>
                        <a:t> DUP </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2F75B5"/>
                    </a:solidFill>
                  </a:tcPr>
                </a:tc>
                <a:tc>
                  <a:txBody>
                    <a:bodyPr/>
                    <a:lstStyle/>
                    <a:p>
                      <a:pPr indent="0" algn="ctr">
                        <a:buNone/>
                      </a:pPr>
                      <a:r>
                        <a:rPr lang="en-US" sz="1100" b="1" dirty="0" err="1">
                          <a:solidFill>
                            <a:schemeClr val="bg1"/>
                          </a:solidFill>
                          <a:latin typeface="Calibri" panose="020F0502020204030204" pitchFamily="34" charset="0"/>
                          <a:cs typeface="Calibri" panose="020F0502020204030204" pitchFamily="34" charset="0"/>
                        </a:rPr>
                        <a:t>Indicatori</a:t>
                      </a:r>
                      <a:r>
                        <a:rPr lang="en-US" sz="1100" b="1" dirty="0">
                          <a:solidFill>
                            <a:schemeClr val="bg1"/>
                          </a:solidFill>
                          <a:latin typeface="Calibri" panose="020F0502020204030204" pitchFamily="34" charset="0"/>
                          <a:cs typeface="Calibri" panose="020F0502020204030204" pitchFamily="34" charset="0"/>
                        </a:rPr>
                        <a:t> </a:t>
                      </a:r>
                      <a:r>
                        <a:rPr lang="en-US" sz="1100" b="1" dirty="0" err="1">
                          <a:solidFill>
                            <a:schemeClr val="bg1"/>
                          </a:solidFill>
                          <a:latin typeface="Calibri" panose="020F0502020204030204" pitchFamily="34" charset="0"/>
                          <a:cs typeface="Calibri" panose="020F0502020204030204" pitchFamily="34" charset="0"/>
                        </a:rPr>
                        <a:t>Obiettivi</a:t>
                      </a:r>
                      <a:r>
                        <a:rPr lang="en-US" sz="1100" b="1" dirty="0">
                          <a:solidFill>
                            <a:schemeClr val="bg1"/>
                          </a:solidFill>
                          <a:latin typeface="Calibri" panose="020F0502020204030204" pitchFamily="34" charset="0"/>
                          <a:cs typeface="Calibri" panose="020F0502020204030204" pitchFamily="34" charset="0"/>
                        </a:rPr>
                        <a:t> </a:t>
                      </a:r>
                      <a:r>
                        <a:rPr lang="en-US" sz="1100" b="1" dirty="0" err="1">
                          <a:solidFill>
                            <a:schemeClr val="bg1"/>
                          </a:solidFill>
                          <a:latin typeface="Calibri" panose="020F0502020204030204" pitchFamily="34" charset="0"/>
                          <a:cs typeface="Calibri" panose="020F0502020204030204" pitchFamily="34" charset="0"/>
                        </a:rPr>
                        <a:t>operativi</a:t>
                      </a:r>
                      <a:r>
                        <a:rPr lang="en-US" sz="1100" b="1" dirty="0">
                          <a:solidFill>
                            <a:schemeClr val="bg1"/>
                          </a:solidFill>
                          <a:latin typeface="Calibri" panose="020F0502020204030204" pitchFamily="34" charset="0"/>
                          <a:cs typeface="Calibri" panose="020F0502020204030204" pitchFamily="34" charset="0"/>
                        </a:rPr>
                        <a:t> </a:t>
                      </a:r>
                    </a:p>
                  </a:txBody>
                  <a:tcPr marL="12700" marR="12700" marT="12700" anchor="ctr">
                    <a:lnL w="12700" cap="flat" cmpd="sng" algn="ctr">
                      <a:solidFill>
                        <a:schemeClr val="tx1"/>
                      </a:solidFill>
                      <a:prstDash val="solid"/>
                      <a:round/>
                      <a:headEnd type="none" w="med" len="med"/>
                      <a:tailEnd type="none" w="med" len="med"/>
                    </a:lnL>
                    <a:lnR w="12700" cap="flat" cmpd="sng">
                      <a:solidFill>
                        <a:srgbClr val="000000"/>
                      </a:solidFill>
                      <a:prstDash val="solid"/>
                      <a:headEnd type="none" w="med" len="med"/>
                      <a:tailEnd type="none" w="med" len="med"/>
                    </a:lnR>
                    <a:lnT w="12700">
                      <a:solidFill>
                        <a:schemeClr val="tx1"/>
                      </a:solidFill>
                      <a:prstDash val="solid"/>
                    </a:lnT>
                    <a:lnB w="12700">
                      <a:solidFill>
                        <a:schemeClr val="tx1"/>
                      </a:solidFill>
                      <a:prstDash val="solid"/>
                    </a:lnB>
                    <a:lnTlToBr>
                      <a:noFill/>
                    </a:lnTlToBr>
                    <a:lnBlToTr>
                      <a:noFill/>
                    </a:lnBlToTr>
                    <a:solidFill>
                      <a:srgbClr val="2F75B5"/>
                    </a:solidFill>
                  </a:tcPr>
                </a:tc>
                <a:extLst>
                  <a:ext uri="{0D108BD9-81ED-4DB2-BD59-A6C34878D82A}">
                    <a16:rowId xmlns:a16="http://schemas.microsoft.com/office/drawing/2014/main" val="10001"/>
                  </a:ext>
                </a:extLst>
              </a:tr>
              <a:tr h="346710">
                <a:tc>
                  <a:txBody>
                    <a:bodyPr/>
                    <a:lstStyle/>
                    <a:p>
                      <a:pPr indent="0" algn="ctr">
                        <a:buNone/>
                      </a:pPr>
                      <a:r>
                        <a:rPr lang="en-US" sz="1000" b="1">
                          <a:solidFill>
                            <a:srgbClr val="000000"/>
                          </a:solidFill>
                          <a:latin typeface="Calibri" panose="020F0502020204030204" pitchFamily="34" charset="0"/>
                          <a:cs typeface="Calibri" panose="020F0502020204030204" pitchFamily="34" charset="0"/>
                        </a:rPr>
                        <a:t>8.5</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60960" indent="-9525" algn="just">
                        <a:buClrTx/>
                        <a:buSzTx/>
                        <a:buFontTx/>
                        <a:buNone/>
                      </a:pPr>
                      <a:r>
                        <a:rPr lang="en-US" sz="1000" b="0" dirty="0" err="1">
                          <a:solidFill>
                            <a:schemeClr val="tx1"/>
                          </a:solidFill>
                          <a:latin typeface="Calibri" panose="020F0502020204030204" pitchFamily="34" charset="0"/>
                          <a:cs typeface="Calibri" panose="020F0502020204030204" pitchFamily="34" charset="0"/>
                        </a:rPr>
                        <a:t>Entro</a:t>
                      </a:r>
                      <a:r>
                        <a:rPr lang="en-US" sz="1000" b="0" dirty="0">
                          <a:solidFill>
                            <a:schemeClr val="tx1"/>
                          </a:solidFill>
                          <a:latin typeface="Calibri" panose="020F0502020204030204" pitchFamily="34" charset="0"/>
                          <a:cs typeface="Calibri" panose="020F0502020204030204" pitchFamily="34" charset="0"/>
                        </a:rPr>
                        <a:t> il 2030 </a:t>
                      </a:r>
                      <a:r>
                        <a:rPr lang="en-US" sz="1000" b="0" dirty="0" err="1">
                          <a:solidFill>
                            <a:schemeClr val="tx1"/>
                          </a:solidFill>
                          <a:latin typeface="Calibri" panose="020F0502020204030204" pitchFamily="34" charset="0"/>
                          <a:cs typeface="Calibri" panose="020F0502020204030204" pitchFamily="34" charset="0"/>
                        </a:rPr>
                        <a:t>raggiungere</a:t>
                      </a:r>
                      <a:r>
                        <a:rPr lang="en-US" sz="1000" b="0" dirty="0">
                          <a:solidFill>
                            <a:schemeClr val="tx1"/>
                          </a:solidFill>
                          <a:latin typeface="Calibri" panose="020F0502020204030204" pitchFamily="34" charset="0"/>
                          <a:cs typeface="Calibri" panose="020F0502020204030204" pitchFamily="34" charset="0"/>
                        </a:rPr>
                        <a:t> la quota del 78% del </a:t>
                      </a:r>
                      <a:r>
                        <a:rPr lang="en-US" sz="1000" b="0" dirty="0" err="1">
                          <a:solidFill>
                            <a:schemeClr val="tx1"/>
                          </a:solidFill>
                          <a:latin typeface="Calibri" panose="020F0502020204030204" pitchFamily="34" charset="0"/>
                          <a:cs typeface="Calibri" panose="020F0502020204030204" pitchFamily="34" charset="0"/>
                        </a:rPr>
                        <a:t>tasso</a:t>
                      </a:r>
                      <a:r>
                        <a:rPr lang="en-US" sz="1000" b="0" dirty="0">
                          <a:solidFill>
                            <a:schemeClr val="tx1"/>
                          </a:solidFill>
                          <a:latin typeface="Calibri" panose="020F0502020204030204" pitchFamily="34" charset="0"/>
                          <a:cs typeface="Calibri" panose="020F0502020204030204" pitchFamily="34" charset="0"/>
                        </a:rPr>
                        <a:t> di </a:t>
                      </a:r>
                      <a:r>
                        <a:rPr lang="en-US" sz="1000" b="0" dirty="0" err="1">
                          <a:solidFill>
                            <a:schemeClr val="tx1"/>
                          </a:solidFill>
                          <a:latin typeface="Calibri" panose="020F0502020204030204" pitchFamily="34" charset="0"/>
                          <a:cs typeface="Calibri" panose="020F0502020204030204" pitchFamily="34" charset="0"/>
                        </a:rPr>
                        <a:t>occupazione</a:t>
                      </a:r>
                      <a:r>
                        <a:rPr lang="en-US" sz="1000" b="0" dirty="0">
                          <a:solidFill>
                            <a:schemeClr val="tx1"/>
                          </a:solidFill>
                          <a:latin typeface="Calibri" panose="020F0502020204030204" pitchFamily="34" charset="0"/>
                          <a:cs typeface="Calibri" panose="020F0502020204030204" pitchFamily="34" charset="0"/>
                        </a:rPr>
                        <a:t> (20-64 anni) </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60960" indent="-9525" algn="just">
                        <a:buClrTx/>
                        <a:buSzTx/>
                        <a:buFontTx/>
                        <a:buNone/>
                      </a:pPr>
                      <a:endParaRPr lang="en-US" sz="1000" b="0" dirty="0" err="1">
                        <a:solidFill>
                          <a:schemeClr val="tx1"/>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60960" indent="-9525" algn="just">
                        <a:buClrTx/>
                        <a:buSzTx/>
                        <a:buFontTx/>
                        <a:buNone/>
                      </a:pPr>
                      <a:endParaRPr lang="en-US" sz="1000" b="0" dirty="0" err="1">
                        <a:solidFill>
                          <a:schemeClr val="tx1"/>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60960" indent="-9525" algn="just">
                        <a:buClrTx/>
                        <a:buSzTx/>
                        <a:buFontTx/>
                        <a:buNone/>
                      </a:pPr>
                      <a:endParaRPr lang="en-US" sz="1000" b="0" dirty="0" err="1">
                        <a:solidFill>
                          <a:schemeClr val="tx1"/>
                        </a:solidFill>
                        <a:latin typeface="Calibri" panose="020F0502020204030204" pitchFamily="34" charset="0"/>
                        <a:cs typeface="Calibri" panose="020F0502020204030204" pitchFamily="34" charset="0"/>
                      </a:endParaRP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02"/>
                  </a:ext>
                </a:extLst>
              </a:tr>
              <a:tr h="346710">
                <a:tc>
                  <a:txBody>
                    <a:bodyPr/>
                    <a:lstStyle/>
                    <a:p>
                      <a:pPr indent="0" algn="ctr">
                        <a:buNone/>
                      </a:pPr>
                      <a:r>
                        <a:rPr lang="en-US" sz="1000" b="1">
                          <a:solidFill>
                            <a:srgbClr val="000000"/>
                          </a:solidFill>
                          <a:latin typeface="Calibri" panose="020F0502020204030204" pitchFamily="34" charset="0"/>
                          <a:cs typeface="Calibri" panose="020F0502020204030204" pitchFamily="34" charset="0"/>
                        </a:rPr>
                        <a:t>8.5</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60960" indent="-9525" algn="just">
                        <a:buClrTx/>
                        <a:buSzTx/>
                        <a:buFontTx/>
                        <a:buNone/>
                      </a:pPr>
                      <a:r>
                        <a:rPr lang="en-US" sz="1000" b="0" dirty="0" err="1">
                          <a:solidFill>
                            <a:schemeClr val="tx1"/>
                          </a:solidFill>
                          <a:latin typeface="Calibri" panose="020F0502020204030204" pitchFamily="34" charset="0"/>
                          <a:cs typeface="Calibri" panose="020F0502020204030204" pitchFamily="34" charset="0"/>
                        </a:rPr>
                        <a:t>Entro</a:t>
                      </a:r>
                      <a:r>
                        <a:rPr lang="en-US" sz="1000" b="0" dirty="0">
                          <a:solidFill>
                            <a:schemeClr val="tx1"/>
                          </a:solidFill>
                          <a:latin typeface="Calibri" panose="020F0502020204030204" pitchFamily="34" charset="0"/>
                          <a:cs typeface="Calibri" panose="020F0502020204030204" pitchFamily="34" charset="0"/>
                        </a:rPr>
                        <a:t> il 2030 </a:t>
                      </a:r>
                      <a:r>
                        <a:rPr lang="en-US" sz="1000" b="0" dirty="0" err="1">
                          <a:solidFill>
                            <a:schemeClr val="tx1"/>
                          </a:solidFill>
                          <a:latin typeface="Calibri" panose="020F0502020204030204" pitchFamily="34" charset="0"/>
                          <a:cs typeface="Calibri" panose="020F0502020204030204" pitchFamily="34" charset="0"/>
                        </a:rPr>
                        <a:t>ridurre</a:t>
                      </a:r>
                      <a:r>
                        <a:rPr lang="en-US" sz="1000" b="0" dirty="0">
                          <a:solidFill>
                            <a:schemeClr val="tx1"/>
                          </a:solidFill>
                          <a:latin typeface="Calibri" panose="020F0502020204030204" pitchFamily="34" charset="0"/>
                          <a:cs typeface="Calibri" panose="020F0502020204030204" pitchFamily="34" charset="0"/>
                        </a:rPr>
                        <a:t> al 4,5% la quota del </a:t>
                      </a:r>
                      <a:r>
                        <a:rPr lang="en-US" sz="1000" b="0" dirty="0" err="1">
                          <a:solidFill>
                            <a:schemeClr val="tx1"/>
                          </a:solidFill>
                          <a:latin typeface="Calibri" panose="020F0502020204030204" pitchFamily="34" charset="0"/>
                          <a:cs typeface="Calibri" panose="020F0502020204030204" pitchFamily="34" charset="0"/>
                        </a:rPr>
                        <a:t>tasso</a:t>
                      </a:r>
                      <a:r>
                        <a:rPr lang="en-US" sz="1000" b="0" dirty="0">
                          <a:solidFill>
                            <a:schemeClr val="tx1"/>
                          </a:solidFill>
                          <a:latin typeface="Calibri" panose="020F0502020204030204" pitchFamily="34" charset="0"/>
                          <a:cs typeface="Calibri" panose="020F0502020204030204" pitchFamily="34" charset="0"/>
                        </a:rPr>
                        <a:t> di </a:t>
                      </a:r>
                      <a:r>
                        <a:rPr lang="en-US" sz="1000" b="0" dirty="0" err="1">
                          <a:solidFill>
                            <a:schemeClr val="tx1"/>
                          </a:solidFill>
                          <a:latin typeface="Calibri" panose="020F0502020204030204" pitchFamily="34" charset="0"/>
                          <a:cs typeface="Calibri" panose="020F0502020204030204" pitchFamily="34" charset="0"/>
                        </a:rPr>
                        <a:t>disoccupazione</a:t>
                      </a:r>
                      <a:r>
                        <a:rPr lang="en-US" sz="1000" b="0" dirty="0">
                          <a:solidFill>
                            <a:schemeClr val="tx1"/>
                          </a:solidFill>
                          <a:latin typeface="Calibri" panose="020F0502020204030204" pitchFamily="34" charset="0"/>
                          <a:cs typeface="Calibri" panose="020F0502020204030204" pitchFamily="34" charset="0"/>
                        </a:rPr>
                        <a:t> (15-74 anni)</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algn="l"/>
                      <a:endParaRPr lang="it-IT" sz="1000" dirty="0"/>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algn="just"/>
                      <a:endParaRPr lang="it-IT" sz="1000" dirty="0"/>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60960" indent="-9525" algn="just">
                        <a:buClrTx/>
                        <a:buSzTx/>
                        <a:buFontTx/>
                        <a:buNone/>
                      </a:pPr>
                      <a:endParaRPr lang="en-US" sz="1000" b="0" dirty="0" err="1">
                        <a:solidFill>
                          <a:schemeClr val="tx1"/>
                        </a:solidFill>
                        <a:latin typeface="Calibri" panose="020F0502020204030204" pitchFamily="34" charset="0"/>
                        <a:cs typeface="Calibri" panose="020F0502020204030204" pitchFamily="34" charset="0"/>
                      </a:endParaRP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03"/>
                  </a:ext>
                </a:extLst>
              </a:tr>
              <a:tr h="363220">
                <a:tc>
                  <a:txBody>
                    <a:bodyPr/>
                    <a:lstStyle/>
                    <a:p>
                      <a:pPr indent="0" algn="ctr">
                        <a:buNone/>
                      </a:pPr>
                      <a:r>
                        <a:rPr lang="en-US" sz="1000" b="1">
                          <a:solidFill>
                            <a:srgbClr val="000000"/>
                          </a:solidFill>
                          <a:latin typeface="Calibri" panose="020F0502020204030204" pitchFamily="34" charset="0"/>
                          <a:cs typeface="Calibri" panose="020F0502020204030204" pitchFamily="34" charset="0"/>
                        </a:rPr>
                        <a:t>8.5</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60960" indent="-9525" algn="just">
                        <a:buClrTx/>
                        <a:buSzTx/>
                        <a:buFontTx/>
                        <a:buNone/>
                      </a:pPr>
                      <a:r>
                        <a:rPr lang="en-US" sz="1000" b="0" dirty="0" err="1">
                          <a:solidFill>
                            <a:schemeClr val="tx1"/>
                          </a:solidFill>
                          <a:latin typeface="Calibri" panose="020F0502020204030204" pitchFamily="34" charset="0"/>
                          <a:cs typeface="Calibri" panose="020F0502020204030204" pitchFamily="34" charset="0"/>
                        </a:rPr>
                        <a:t>Entro</a:t>
                      </a:r>
                      <a:r>
                        <a:rPr lang="en-US" sz="1000" b="0" dirty="0">
                          <a:solidFill>
                            <a:schemeClr val="tx1"/>
                          </a:solidFill>
                          <a:latin typeface="Calibri" panose="020F0502020204030204" pitchFamily="34" charset="0"/>
                          <a:cs typeface="Calibri" panose="020F0502020204030204" pitchFamily="34" charset="0"/>
                        </a:rPr>
                        <a:t> il 2030 </a:t>
                      </a:r>
                      <a:r>
                        <a:rPr lang="en-US" sz="1000" b="0" dirty="0" err="1">
                          <a:solidFill>
                            <a:schemeClr val="tx1"/>
                          </a:solidFill>
                          <a:latin typeface="Calibri" panose="020F0502020204030204" pitchFamily="34" charset="0"/>
                          <a:cs typeface="Calibri" panose="020F0502020204030204" pitchFamily="34" charset="0"/>
                        </a:rPr>
                        <a:t>ridurre</a:t>
                      </a:r>
                      <a:r>
                        <a:rPr lang="en-US" sz="1000" b="0" dirty="0">
                          <a:solidFill>
                            <a:schemeClr val="tx1"/>
                          </a:solidFill>
                          <a:latin typeface="Calibri" panose="020F0502020204030204" pitchFamily="34" charset="0"/>
                          <a:cs typeface="Calibri" panose="020F0502020204030204" pitchFamily="34" charset="0"/>
                        </a:rPr>
                        <a:t> </a:t>
                      </a:r>
                      <a:r>
                        <a:rPr lang="en-US" sz="1000" b="0" dirty="0" err="1">
                          <a:solidFill>
                            <a:schemeClr val="tx1"/>
                          </a:solidFill>
                          <a:latin typeface="Calibri" panose="020F0502020204030204" pitchFamily="34" charset="0"/>
                          <a:cs typeface="Calibri" panose="020F0502020204030204" pitchFamily="34" charset="0"/>
                        </a:rPr>
                        <a:t>almeno</a:t>
                      </a:r>
                      <a:r>
                        <a:rPr lang="en-US" sz="1000" b="0" dirty="0">
                          <a:solidFill>
                            <a:schemeClr val="tx1"/>
                          </a:solidFill>
                          <a:latin typeface="Calibri" panose="020F0502020204030204" pitchFamily="34" charset="0"/>
                          <a:cs typeface="Calibri" panose="020F0502020204030204" pitchFamily="34" charset="0"/>
                        </a:rPr>
                        <a:t> al 6% la quota di </a:t>
                      </a:r>
                      <a:r>
                        <a:rPr lang="en-US" sz="1000" b="0" dirty="0" err="1">
                          <a:solidFill>
                            <a:schemeClr val="tx1"/>
                          </a:solidFill>
                          <a:latin typeface="Calibri" panose="020F0502020204030204" pitchFamily="34" charset="0"/>
                          <a:cs typeface="Calibri" panose="020F0502020204030204" pitchFamily="34" charset="0"/>
                        </a:rPr>
                        <a:t>dipendenti</a:t>
                      </a:r>
                      <a:r>
                        <a:rPr lang="en-US" sz="1000" b="0" dirty="0">
                          <a:solidFill>
                            <a:schemeClr val="tx1"/>
                          </a:solidFill>
                          <a:latin typeface="Calibri" panose="020F0502020204030204" pitchFamily="34" charset="0"/>
                          <a:cs typeface="Calibri" panose="020F0502020204030204" pitchFamily="34" charset="0"/>
                        </a:rPr>
                        <a:t> con </a:t>
                      </a:r>
                      <a:r>
                        <a:rPr lang="en-US" sz="1000" b="0" dirty="0" err="1">
                          <a:solidFill>
                            <a:schemeClr val="tx1"/>
                          </a:solidFill>
                          <a:latin typeface="Calibri" panose="020F0502020204030204" pitchFamily="34" charset="0"/>
                          <a:cs typeface="Calibri" panose="020F0502020204030204" pitchFamily="34" charset="0"/>
                        </a:rPr>
                        <a:t>bassa</a:t>
                      </a:r>
                      <a:r>
                        <a:rPr lang="en-US" sz="1000" b="0" dirty="0">
                          <a:solidFill>
                            <a:schemeClr val="tx1"/>
                          </a:solidFill>
                          <a:latin typeface="Calibri" panose="020F0502020204030204" pitchFamily="34" charset="0"/>
                          <a:cs typeface="Calibri" panose="020F0502020204030204" pitchFamily="34" charset="0"/>
                        </a:rPr>
                        <a:t> </a:t>
                      </a:r>
                      <a:r>
                        <a:rPr lang="en-US" sz="1000" b="0" dirty="0" err="1">
                          <a:solidFill>
                            <a:schemeClr val="tx1"/>
                          </a:solidFill>
                          <a:latin typeface="Calibri" panose="020F0502020204030204" pitchFamily="34" charset="0"/>
                          <a:cs typeface="Calibri" panose="020F0502020204030204" pitchFamily="34" charset="0"/>
                        </a:rPr>
                        <a:t>paga</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60960" indent="-9525" algn="just">
                        <a:buClrTx/>
                        <a:buSzTx/>
                        <a:buFontTx/>
                        <a:buNone/>
                      </a:pPr>
                      <a:endParaRPr lang="en-US" sz="1000" b="0" dirty="0" err="1">
                        <a:solidFill>
                          <a:schemeClr val="tx1"/>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88265" indent="0" algn="just">
                        <a:buClrTx/>
                        <a:buSzTx/>
                        <a:buNone/>
                      </a:pPr>
                      <a:endParaRPr lang="it-IT" sz="1000" b="0" dirty="0"/>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indent="0">
                        <a:buNone/>
                      </a:pPr>
                      <a:endParaRPr lang="en-US" sz="1000" b="0">
                        <a:solidFill>
                          <a:schemeClr val="tx1"/>
                        </a:solidFill>
                        <a:latin typeface="Calibri" panose="020F0502020204030204" pitchFamily="34" charset="0"/>
                        <a:cs typeface="Calibri" panose="020F0502020204030204" pitchFamily="34" charset="0"/>
                      </a:endParaRPr>
                    </a:p>
                  </a:txBody>
                  <a:tcPr marL="12700" marR="12700" marT="12700" anchor="b">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04"/>
                  </a:ext>
                </a:extLst>
              </a:tr>
              <a:tr h="423545">
                <a:tc>
                  <a:txBody>
                    <a:bodyPr/>
                    <a:lstStyle/>
                    <a:p>
                      <a:pPr indent="0" algn="ctr">
                        <a:buNone/>
                      </a:pPr>
                      <a:r>
                        <a:rPr lang="en-US" sz="1000" b="1">
                          <a:solidFill>
                            <a:srgbClr val="000000"/>
                          </a:solidFill>
                          <a:latin typeface="Calibri" panose="020F0502020204030204" pitchFamily="34" charset="0"/>
                          <a:cs typeface="Calibri" panose="020F0502020204030204" pitchFamily="34" charset="0"/>
                        </a:rPr>
                        <a:t>8.5</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60960" indent="-9525" algn="just">
                        <a:buClrTx/>
                        <a:buSzTx/>
                        <a:buFontTx/>
                        <a:buNone/>
                      </a:pPr>
                      <a:r>
                        <a:rPr lang="en-US" sz="1000" b="0" dirty="0" err="1">
                          <a:solidFill>
                            <a:schemeClr val="tx1"/>
                          </a:solidFill>
                          <a:latin typeface="Calibri" panose="020F0502020204030204" pitchFamily="34" charset="0"/>
                          <a:cs typeface="Calibri" panose="020F0502020204030204" pitchFamily="34" charset="0"/>
                        </a:rPr>
                        <a:t>Entro</a:t>
                      </a:r>
                      <a:r>
                        <a:rPr lang="en-US" sz="1000" b="0" dirty="0">
                          <a:solidFill>
                            <a:schemeClr val="tx1"/>
                          </a:solidFill>
                          <a:latin typeface="Calibri" panose="020F0502020204030204" pitchFamily="34" charset="0"/>
                          <a:cs typeface="Calibri" panose="020F0502020204030204" pitchFamily="34" charset="0"/>
                        </a:rPr>
                        <a:t> il 2030  </a:t>
                      </a:r>
                      <a:r>
                        <a:rPr lang="en-US" sz="1000" b="0" dirty="0" err="1">
                          <a:solidFill>
                            <a:schemeClr val="tx1"/>
                          </a:solidFill>
                          <a:latin typeface="Calibri" panose="020F0502020204030204" pitchFamily="34" charset="0"/>
                          <a:cs typeface="Calibri" panose="020F0502020204030204" pitchFamily="34" charset="0"/>
                        </a:rPr>
                        <a:t>ridurre</a:t>
                      </a:r>
                      <a:r>
                        <a:rPr lang="en-US" sz="1000" b="0" dirty="0">
                          <a:solidFill>
                            <a:schemeClr val="tx1"/>
                          </a:solidFill>
                          <a:latin typeface="Calibri" panose="020F0502020204030204" pitchFamily="34" charset="0"/>
                          <a:cs typeface="Calibri" panose="020F0502020204030204" pitchFamily="34" charset="0"/>
                        </a:rPr>
                        <a:t> la quota di </a:t>
                      </a:r>
                      <a:r>
                        <a:rPr lang="en-US" sz="1000" b="0" dirty="0" err="1">
                          <a:solidFill>
                            <a:schemeClr val="tx1"/>
                          </a:solidFill>
                          <a:latin typeface="Calibri" panose="020F0502020204030204" pitchFamily="34" charset="0"/>
                          <a:cs typeface="Calibri" panose="020F0502020204030204" pitchFamily="34" charset="0"/>
                        </a:rPr>
                        <a:t>occupazione</a:t>
                      </a:r>
                      <a:r>
                        <a:rPr lang="en-US" sz="1000" b="0" dirty="0">
                          <a:solidFill>
                            <a:schemeClr val="tx1"/>
                          </a:solidFill>
                          <a:latin typeface="Calibri" panose="020F0502020204030204" pitchFamily="34" charset="0"/>
                          <a:cs typeface="Calibri" panose="020F0502020204030204" pitchFamily="34" charset="0"/>
                        </a:rPr>
                        <a:t> non </a:t>
                      </a:r>
                      <a:r>
                        <a:rPr lang="en-US" sz="1000" b="0" dirty="0" err="1">
                          <a:solidFill>
                            <a:schemeClr val="tx1"/>
                          </a:solidFill>
                          <a:latin typeface="Calibri" panose="020F0502020204030204" pitchFamily="34" charset="0"/>
                          <a:cs typeface="Calibri" panose="020F0502020204030204" pitchFamily="34" charset="0"/>
                        </a:rPr>
                        <a:t>regolare</a:t>
                      </a:r>
                      <a:r>
                        <a:rPr lang="en-US" sz="1000" b="0" dirty="0">
                          <a:solidFill>
                            <a:schemeClr val="tx1"/>
                          </a:solidFill>
                          <a:latin typeface="Calibri" panose="020F0502020204030204" pitchFamily="34" charset="0"/>
                          <a:cs typeface="Calibri" panose="020F0502020204030204" pitchFamily="34" charset="0"/>
                        </a:rPr>
                        <a:t> </a:t>
                      </a:r>
                      <a:r>
                        <a:rPr lang="en-US" sz="1000" b="0" dirty="0" err="1">
                          <a:solidFill>
                            <a:schemeClr val="tx1"/>
                          </a:solidFill>
                          <a:latin typeface="Calibri" panose="020F0502020204030204" pitchFamily="34" charset="0"/>
                          <a:cs typeface="Calibri" panose="020F0502020204030204" pitchFamily="34" charset="0"/>
                        </a:rPr>
                        <a:t>portandola</a:t>
                      </a:r>
                      <a:r>
                        <a:rPr lang="en-US" sz="1000" b="0" dirty="0">
                          <a:solidFill>
                            <a:schemeClr val="tx1"/>
                          </a:solidFill>
                          <a:latin typeface="Calibri" panose="020F0502020204030204" pitchFamily="34" charset="0"/>
                          <a:cs typeface="Calibri" panose="020F0502020204030204" pitchFamily="34" charset="0"/>
                        </a:rPr>
                        <a:t> al di sotto </a:t>
                      </a:r>
                      <a:r>
                        <a:rPr lang="en-US" sz="1000" b="0" dirty="0" err="1">
                          <a:solidFill>
                            <a:schemeClr val="tx1"/>
                          </a:solidFill>
                          <a:latin typeface="Calibri" panose="020F0502020204030204" pitchFamily="34" charset="0"/>
                          <a:cs typeface="Calibri" panose="020F0502020204030204" pitchFamily="34" charset="0"/>
                        </a:rPr>
                        <a:t>della</a:t>
                      </a:r>
                      <a:r>
                        <a:rPr lang="en-US" sz="1000" b="0" dirty="0">
                          <a:solidFill>
                            <a:schemeClr val="tx1"/>
                          </a:solidFill>
                          <a:latin typeface="Calibri" panose="020F0502020204030204" pitchFamily="34" charset="0"/>
                          <a:cs typeface="Calibri" panose="020F0502020204030204" pitchFamily="34" charset="0"/>
                        </a:rPr>
                        <a:t> </a:t>
                      </a:r>
                      <a:r>
                        <a:rPr lang="en-US" sz="1000" b="0" dirty="0" err="1">
                          <a:solidFill>
                            <a:schemeClr val="tx1"/>
                          </a:solidFill>
                          <a:latin typeface="Calibri" panose="020F0502020204030204" pitchFamily="34" charset="0"/>
                          <a:cs typeface="Calibri" panose="020F0502020204030204" pitchFamily="34" charset="0"/>
                        </a:rPr>
                        <a:t>soglia</a:t>
                      </a:r>
                      <a:r>
                        <a:rPr lang="en-US" sz="1000" b="0" dirty="0">
                          <a:solidFill>
                            <a:schemeClr val="tx1"/>
                          </a:solidFill>
                          <a:latin typeface="Calibri" panose="020F0502020204030204" pitchFamily="34" charset="0"/>
                          <a:cs typeface="Calibri" panose="020F0502020204030204" pitchFamily="34" charset="0"/>
                        </a:rPr>
                        <a:t> pre-</a:t>
                      </a:r>
                      <a:r>
                        <a:rPr lang="en-US" sz="1000" b="0" dirty="0" err="1">
                          <a:solidFill>
                            <a:schemeClr val="tx1"/>
                          </a:solidFill>
                          <a:latin typeface="Calibri" panose="020F0502020204030204" pitchFamily="34" charset="0"/>
                          <a:cs typeface="Calibri" panose="020F0502020204030204" pitchFamily="34" charset="0"/>
                        </a:rPr>
                        <a:t>crisi</a:t>
                      </a:r>
                      <a:r>
                        <a:rPr lang="en-US" sz="1000" b="0" dirty="0">
                          <a:solidFill>
                            <a:schemeClr val="tx1"/>
                          </a:solidFill>
                          <a:latin typeface="Calibri" panose="020F0502020204030204" pitchFamily="34" charset="0"/>
                          <a:cs typeface="Calibri" panose="020F0502020204030204" pitchFamily="34" charset="0"/>
                        </a:rPr>
                        <a:t> del 2008 </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algn="just">
                        <a:spcBef>
                          <a:spcPts val="0"/>
                        </a:spcBef>
                        <a:buClrTx/>
                        <a:buSzTx/>
                        <a:buFontTx/>
                        <a:buNone/>
                      </a:pPr>
                      <a:endParaRPr lang="it-IT" sz="1000" b="0" dirty="0"/>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05"/>
                  </a:ext>
                </a:extLst>
              </a:tr>
              <a:tr h="375285">
                <a:tc>
                  <a:txBody>
                    <a:bodyPr/>
                    <a:lstStyle/>
                    <a:p>
                      <a:pPr indent="0" algn="ctr">
                        <a:buNone/>
                      </a:pPr>
                      <a:r>
                        <a:rPr lang="en-US" sz="1000" b="1">
                          <a:solidFill>
                            <a:srgbClr val="000000"/>
                          </a:solidFill>
                          <a:latin typeface="Calibri" panose="020F0502020204030204" pitchFamily="34" charset="0"/>
                          <a:cs typeface="Calibri" panose="020F0502020204030204" pitchFamily="34" charset="0"/>
                        </a:rPr>
                        <a:t>8.6</a:t>
                      </a: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60960" indent="-9525" algn="just">
                        <a:buClrTx/>
                        <a:buSzTx/>
                        <a:buFontTx/>
                        <a:buNone/>
                      </a:pPr>
                      <a:r>
                        <a:rPr lang="en-US" sz="1000" b="0" dirty="0" err="1">
                          <a:solidFill>
                            <a:schemeClr val="tx1"/>
                          </a:solidFill>
                          <a:latin typeface="Calibri" panose="020F0502020204030204" pitchFamily="34" charset="0"/>
                          <a:cs typeface="Calibri" panose="020F0502020204030204" pitchFamily="34" charset="0"/>
                        </a:rPr>
                        <a:t>Entro</a:t>
                      </a:r>
                      <a:r>
                        <a:rPr lang="en-US" sz="1000" b="0" dirty="0">
                          <a:solidFill>
                            <a:schemeClr val="tx1"/>
                          </a:solidFill>
                          <a:latin typeface="Calibri" panose="020F0502020204030204" pitchFamily="34" charset="0"/>
                          <a:cs typeface="Calibri" panose="020F0502020204030204" pitchFamily="34" charset="0"/>
                        </a:rPr>
                        <a:t> il 2030 </a:t>
                      </a:r>
                      <a:r>
                        <a:rPr lang="en-US" sz="1000" b="0" dirty="0" err="1">
                          <a:solidFill>
                            <a:schemeClr val="tx1"/>
                          </a:solidFill>
                          <a:latin typeface="Calibri" panose="020F0502020204030204" pitchFamily="34" charset="0"/>
                          <a:cs typeface="Calibri" panose="020F0502020204030204" pitchFamily="34" charset="0"/>
                        </a:rPr>
                        <a:t>ridurre</a:t>
                      </a:r>
                      <a:r>
                        <a:rPr lang="en-US" sz="1000" b="0" dirty="0">
                          <a:solidFill>
                            <a:schemeClr val="tx1"/>
                          </a:solidFill>
                          <a:latin typeface="Calibri" panose="020F0502020204030204" pitchFamily="34" charset="0"/>
                          <a:cs typeface="Calibri" panose="020F0502020204030204" pitchFamily="34" charset="0"/>
                        </a:rPr>
                        <a:t> la quota di </a:t>
                      </a:r>
                      <a:r>
                        <a:rPr lang="en-US" sz="1000" b="0" dirty="0" err="1">
                          <a:solidFill>
                            <a:schemeClr val="tx1"/>
                          </a:solidFill>
                          <a:latin typeface="Calibri" panose="020F0502020204030204" pitchFamily="34" charset="0"/>
                          <a:cs typeface="Calibri" panose="020F0502020204030204" pitchFamily="34" charset="0"/>
                        </a:rPr>
                        <a:t>giovani</a:t>
                      </a:r>
                      <a:r>
                        <a:rPr lang="en-US" sz="1000" b="0" dirty="0">
                          <a:solidFill>
                            <a:schemeClr val="tx1"/>
                          </a:solidFill>
                          <a:latin typeface="Calibri" panose="020F0502020204030204" pitchFamily="34" charset="0"/>
                          <a:cs typeface="Calibri" panose="020F0502020204030204" pitchFamily="34" charset="0"/>
                        </a:rPr>
                        <a:t> </a:t>
                      </a:r>
                      <a:r>
                        <a:rPr lang="en-US" sz="1000" b="0" dirty="0" err="1">
                          <a:solidFill>
                            <a:schemeClr val="tx1"/>
                          </a:solidFill>
                          <a:latin typeface="Calibri" panose="020F0502020204030204" pitchFamily="34" charset="0"/>
                          <a:cs typeface="Calibri" panose="020F0502020204030204" pitchFamily="34" charset="0"/>
                        </a:rPr>
                        <a:t>che</a:t>
                      </a:r>
                      <a:r>
                        <a:rPr lang="en-US" sz="1000" b="0" dirty="0">
                          <a:solidFill>
                            <a:schemeClr val="tx1"/>
                          </a:solidFill>
                          <a:latin typeface="Calibri" panose="020F0502020204030204" pitchFamily="34" charset="0"/>
                          <a:cs typeface="Calibri" panose="020F0502020204030204" pitchFamily="34" charset="0"/>
                        </a:rPr>
                        <a:t> non </a:t>
                      </a:r>
                      <a:r>
                        <a:rPr lang="en-US" sz="1000" b="0" dirty="0" err="1">
                          <a:solidFill>
                            <a:schemeClr val="tx1"/>
                          </a:solidFill>
                          <a:latin typeface="Calibri" panose="020F0502020204030204" pitchFamily="34" charset="0"/>
                          <a:cs typeface="Calibri" panose="020F0502020204030204" pitchFamily="34" charset="0"/>
                        </a:rPr>
                        <a:t>lavorano</a:t>
                      </a:r>
                      <a:r>
                        <a:rPr lang="en-US" sz="1000" b="0" dirty="0">
                          <a:solidFill>
                            <a:schemeClr val="tx1"/>
                          </a:solidFill>
                          <a:latin typeface="Calibri" panose="020F0502020204030204" pitchFamily="34" charset="0"/>
                          <a:cs typeface="Calibri" panose="020F0502020204030204" pitchFamily="34" charset="0"/>
                        </a:rPr>
                        <a:t> e non </a:t>
                      </a:r>
                      <a:r>
                        <a:rPr lang="en-US" sz="1000" b="0" dirty="0" err="1">
                          <a:solidFill>
                            <a:schemeClr val="tx1"/>
                          </a:solidFill>
                          <a:latin typeface="Calibri" panose="020F0502020204030204" pitchFamily="34" charset="0"/>
                          <a:cs typeface="Calibri" panose="020F0502020204030204" pitchFamily="34" charset="0"/>
                        </a:rPr>
                        <a:t>studiano</a:t>
                      </a:r>
                      <a:r>
                        <a:rPr lang="en-US" sz="1000" b="0" dirty="0">
                          <a:solidFill>
                            <a:schemeClr val="tx1"/>
                          </a:solidFill>
                          <a:latin typeface="Calibri" panose="020F0502020204030204" pitchFamily="34" charset="0"/>
                          <a:cs typeface="Calibri" panose="020F0502020204030204" pitchFamily="34" charset="0"/>
                        </a:rPr>
                        <a:t> (NEET) al di sotto del 10% (15-29 anni)</a:t>
                      </a: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06"/>
                  </a:ext>
                </a:extLst>
              </a:tr>
              <a:tr h="363220">
                <a:tc>
                  <a:txBody>
                    <a:bodyPr/>
                    <a:lstStyle/>
                    <a:p>
                      <a:pPr indent="0" algn="ctr">
                        <a:buNone/>
                      </a:pPr>
                      <a:r>
                        <a:rPr lang="it-IT" altLang="en-US" sz="1000" b="1">
                          <a:solidFill>
                            <a:srgbClr val="000000"/>
                          </a:solidFill>
                          <a:latin typeface="Calibri" panose="020F0502020204030204" pitchFamily="34" charset="0"/>
                          <a:cs typeface="Calibri" panose="020F0502020204030204" pitchFamily="34" charset="0"/>
                        </a:rPr>
                        <a:t>9</a:t>
                      </a:r>
                      <a:r>
                        <a:rPr lang="en-US" sz="1000" b="1">
                          <a:solidFill>
                            <a:srgbClr val="000000"/>
                          </a:solidFill>
                          <a:latin typeface="Calibri" panose="020F0502020204030204" pitchFamily="34" charset="0"/>
                          <a:cs typeface="Calibri" panose="020F0502020204030204" pitchFamily="34" charset="0"/>
                        </a:rPr>
                        <a:t>.5</a:t>
                      </a: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60960" indent="-9525" algn="just">
                        <a:buClrTx/>
                        <a:buSzTx/>
                        <a:buFontTx/>
                        <a:buNone/>
                      </a:pPr>
                      <a:r>
                        <a:rPr lang="en-US" sz="1000" b="0" dirty="0" err="1">
                          <a:solidFill>
                            <a:schemeClr val="tx1"/>
                          </a:solidFill>
                          <a:latin typeface="Calibri" panose="020F0502020204030204" pitchFamily="34" charset="0"/>
                          <a:cs typeface="Calibri" panose="020F0502020204030204" pitchFamily="34" charset="0"/>
                        </a:rPr>
                        <a:t>Entro</a:t>
                      </a:r>
                      <a:r>
                        <a:rPr lang="en-US" sz="1000" b="0" dirty="0">
                          <a:solidFill>
                            <a:schemeClr val="tx1"/>
                          </a:solidFill>
                          <a:latin typeface="Calibri" panose="020F0502020204030204" pitchFamily="34" charset="0"/>
                          <a:cs typeface="Calibri" panose="020F0502020204030204" pitchFamily="34" charset="0"/>
                        </a:rPr>
                        <a:t> il 2030 </a:t>
                      </a:r>
                      <a:r>
                        <a:rPr lang="en-US" sz="1000" b="0" dirty="0" err="1">
                          <a:solidFill>
                            <a:schemeClr val="tx1"/>
                          </a:solidFill>
                          <a:latin typeface="Calibri" panose="020F0502020204030204" pitchFamily="34" charset="0"/>
                          <a:cs typeface="Calibri" panose="020F0502020204030204" pitchFamily="34" charset="0"/>
                        </a:rPr>
                        <a:t>raggiungere</a:t>
                      </a:r>
                      <a:r>
                        <a:rPr lang="en-US" sz="1000" b="0" dirty="0">
                          <a:solidFill>
                            <a:schemeClr val="tx1"/>
                          </a:solidFill>
                          <a:latin typeface="Calibri" panose="020F0502020204030204" pitchFamily="34" charset="0"/>
                          <a:cs typeface="Calibri" panose="020F0502020204030204" pitchFamily="34" charset="0"/>
                        </a:rPr>
                        <a:t> la quota del 3% del PIL </a:t>
                      </a:r>
                      <a:r>
                        <a:rPr lang="en-US" sz="1000" b="0" dirty="0" err="1">
                          <a:solidFill>
                            <a:schemeClr val="tx1"/>
                          </a:solidFill>
                          <a:latin typeface="Calibri" panose="020F0502020204030204" pitchFamily="34" charset="0"/>
                          <a:cs typeface="Calibri" panose="020F0502020204030204" pitchFamily="34" charset="0"/>
                        </a:rPr>
                        <a:t>dedicato</a:t>
                      </a:r>
                      <a:r>
                        <a:rPr lang="en-US" sz="1000" b="0" dirty="0">
                          <a:solidFill>
                            <a:schemeClr val="tx1"/>
                          </a:solidFill>
                          <a:latin typeface="Calibri" panose="020F0502020204030204" pitchFamily="34" charset="0"/>
                          <a:cs typeface="Calibri" panose="020F0502020204030204" pitchFamily="34" charset="0"/>
                        </a:rPr>
                        <a:t> </a:t>
                      </a:r>
                      <a:r>
                        <a:rPr lang="en-US" sz="1000" b="0" dirty="0" err="1">
                          <a:solidFill>
                            <a:schemeClr val="tx1"/>
                          </a:solidFill>
                          <a:latin typeface="Calibri" panose="020F0502020204030204" pitchFamily="34" charset="0"/>
                          <a:cs typeface="Calibri" panose="020F0502020204030204" pitchFamily="34" charset="0"/>
                        </a:rPr>
                        <a:t>alla</a:t>
                      </a:r>
                      <a:r>
                        <a:rPr lang="en-US" sz="1000" b="0" dirty="0">
                          <a:solidFill>
                            <a:schemeClr val="tx1"/>
                          </a:solidFill>
                          <a:latin typeface="Calibri" panose="020F0502020204030204" pitchFamily="34" charset="0"/>
                          <a:cs typeface="Calibri" panose="020F0502020204030204" pitchFamily="34" charset="0"/>
                        </a:rPr>
                        <a:t> </a:t>
                      </a:r>
                      <a:r>
                        <a:rPr lang="en-US" sz="1000" b="0" dirty="0" err="1">
                          <a:solidFill>
                            <a:schemeClr val="tx1"/>
                          </a:solidFill>
                          <a:latin typeface="Calibri" panose="020F0502020204030204" pitchFamily="34" charset="0"/>
                          <a:cs typeface="Calibri" panose="020F0502020204030204" pitchFamily="34" charset="0"/>
                        </a:rPr>
                        <a:t>ricerca</a:t>
                      </a:r>
                      <a:r>
                        <a:rPr lang="en-US" sz="1000" b="0" dirty="0">
                          <a:solidFill>
                            <a:schemeClr val="tx1"/>
                          </a:solidFill>
                          <a:latin typeface="Calibri" panose="020F0502020204030204" pitchFamily="34" charset="0"/>
                          <a:cs typeface="Calibri" panose="020F0502020204030204" pitchFamily="34" charset="0"/>
                        </a:rPr>
                        <a:t> e </a:t>
                      </a:r>
                      <a:r>
                        <a:rPr lang="en-US" sz="1000" b="0" dirty="0" err="1">
                          <a:solidFill>
                            <a:schemeClr val="tx1"/>
                          </a:solidFill>
                          <a:latin typeface="Calibri" panose="020F0502020204030204" pitchFamily="34" charset="0"/>
                          <a:cs typeface="Calibri" panose="020F0502020204030204" pitchFamily="34" charset="0"/>
                        </a:rPr>
                        <a:t>sviluppo</a:t>
                      </a:r>
                      <a:r>
                        <a:rPr lang="en-US" sz="1000" b="0" dirty="0">
                          <a:solidFill>
                            <a:schemeClr val="tx1"/>
                          </a:solidFill>
                          <a:latin typeface="Calibri" panose="020F0502020204030204" pitchFamily="34" charset="0"/>
                          <a:cs typeface="Calibri" panose="020F0502020204030204" pitchFamily="34" charset="0"/>
                        </a:rPr>
                        <a:t> </a:t>
                      </a: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07"/>
                  </a:ext>
                </a:extLst>
              </a:tr>
              <a:tr h="344805">
                <a:tc>
                  <a:txBody>
                    <a:bodyPr/>
                    <a:lstStyle/>
                    <a:p>
                      <a:pPr indent="0" algn="ctr">
                        <a:buNone/>
                      </a:pPr>
                      <a:r>
                        <a:rPr lang="it-IT" altLang="en-US" sz="1000" b="1">
                          <a:solidFill>
                            <a:srgbClr val="000000"/>
                          </a:solidFill>
                          <a:latin typeface="Calibri" panose="020F0502020204030204" pitchFamily="34" charset="0"/>
                          <a:cs typeface="Calibri" panose="020F0502020204030204" pitchFamily="34" charset="0"/>
                        </a:rPr>
                        <a:t>9.c</a:t>
                      </a:r>
                    </a:p>
                    <a:p>
                      <a:pPr indent="0" algn="ctr">
                        <a:buNone/>
                      </a:pPr>
                      <a:endParaRPr lang="it-IT" altLang="en-US" sz="1000" b="1">
                        <a:solidFill>
                          <a:srgbClr val="000000"/>
                        </a:solidFill>
                        <a:latin typeface="Calibri" panose="020F0502020204030204" pitchFamily="34" charset="0"/>
                        <a:cs typeface="Calibri" panose="020F0502020204030204" pitchFamily="34" charset="0"/>
                      </a:endParaRP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60960" indent="-9525" algn="just">
                        <a:buClrTx/>
                        <a:buSzTx/>
                        <a:buFontTx/>
                        <a:buNone/>
                      </a:pPr>
                      <a:r>
                        <a:rPr lang="it-IT" sz="1000" kern="1200" dirty="0">
                          <a:solidFill>
                            <a:schemeClr val="tx1"/>
                          </a:solidFill>
                          <a:effectLst/>
                          <a:latin typeface="Calibri" panose="020F0502020204030204" pitchFamily="34" charset="0"/>
                          <a:ea typeface="+mn-ea"/>
                          <a:cs typeface="Calibri" panose="020F0502020204030204" pitchFamily="34" charset="0"/>
                        </a:rPr>
                        <a:t>Entro il 2026 garantire a tutte le famiglie la copertura della rete Gigabit </a:t>
                      </a: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52705" indent="-10160" algn="just">
                        <a:buClrTx/>
                        <a:buSzTx/>
                        <a:buFontTx/>
                      </a:pPr>
                      <a:endParaRPr lang="it-IT" sz="1000" b="0" dirty="0"/>
                    </a:p>
                  </a:txBody>
                  <a:tcPr marL="12700" marR="12700" marT="12700">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08"/>
                  </a:ext>
                </a:extLst>
              </a:tr>
              <a:tr h="636270">
                <a:tc>
                  <a:txBody>
                    <a:bodyPr/>
                    <a:lstStyle/>
                    <a:p>
                      <a:pPr indent="0" algn="ctr">
                        <a:buNone/>
                      </a:pPr>
                      <a:r>
                        <a:rPr lang="it-IT" altLang="en-US" sz="1000" b="1">
                          <a:solidFill>
                            <a:srgbClr val="000000"/>
                          </a:solidFill>
                          <a:latin typeface="Calibri" panose="020F0502020204030204" pitchFamily="34" charset="0"/>
                          <a:cs typeface="Calibri" panose="020F0502020204030204" pitchFamily="34" charset="0"/>
                        </a:rPr>
                        <a:t>12.4</a:t>
                      </a:r>
                    </a:p>
                    <a:p>
                      <a:pPr indent="0" algn="ctr">
                        <a:buNone/>
                      </a:pPr>
                      <a:endParaRPr lang="it-IT" altLang="en-US" sz="1000" b="1">
                        <a:solidFill>
                          <a:srgbClr val="000000"/>
                        </a:solidFill>
                        <a:latin typeface="Calibri" panose="020F0502020204030204" pitchFamily="34" charset="0"/>
                        <a:cs typeface="Calibri" panose="020F0502020204030204" pitchFamily="34" charset="0"/>
                      </a:endParaRP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60960" indent="-9525" algn="just">
                        <a:buClrTx/>
                        <a:buSzTx/>
                        <a:buFontTx/>
                        <a:buNone/>
                      </a:pPr>
                      <a:r>
                        <a:rPr lang="en-US" sz="1000" b="0" dirty="0" err="1">
                          <a:solidFill>
                            <a:schemeClr val="tx1"/>
                          </a:solidFill>
                          <a:latin typeface="Calibri" panose="020F0502020204030204" pitchFamily="34" charset="0"/>
                          <a:cs typeface="Calibri" panose="020F0502020204030204" pitchFamily="34" charset="0"/>
                        </a:rPr>
                        <a:t>Entro</a:t>
                      </a:r>
                      <a:r>
                        <a:rPr lang="en-US" sz="1000" b="0" dirty="0">
                          <a:solidFill>
                            <a:schemeClr val="tx1"/>
                          </a:solidFill>
                          <a:latin typeface="Calibri" panose="020F0502020204030204" pitchFamily="34" charset="0"/>
                          <a:cs typeface="Calibri" panose="020F0502020204030204" pitchFamily="34" charset="0"/>
                        </a:rPr>
                        <a:t> il 2025 </a:t>
                      </a:r>
                      <a:r>
                        <a:rPr lang="en-US" sz="1000" b="0" dirty="0" err="1">
                          <a:solidFill>
                            <a:schemeClr val="tx1"/>
                          </a:solidFill>
                          <a:latin typeface="Calibri" panose="020F0502020204030204" pitchFamily="34" charset="0"/>
                          <a:cs typeface="Calibri" panose="020F0502020204030204" pitchFamily="34" charset="0"/>
                        </a:rPr>
                        <a:t>raggiungere</a:t>
                      </a:r>
                      <a:r>
                        <a:rPr lang="en-US" sz="1000" b="0" dirty="0">
                          <a:solidFill>
                            <a:schemeClr val="tx1"/>
                          </a:solidFill>
                          <a:latin typeface="Calibri" panose="020F0502020204030204" pitchFamily="34" charset="0"/>
                          <a:cs typeface="Calibri" panose="020F0502020204030204" pitchFamily="34" charset="0"/>
                        </a:rPr>
                        <a:t> la quota dell’80% di </a:t>
                      </a:r>
                      <a:r>
                        <a:rPr lang="en-US" sz="1000" b="0" dirty="0" err="1">
                          <a:solidFill>
                            <a:schemeClr val="tx1"/>
                          </a:solidFill>
                          <a:latin typeface="Calibri" panose="020F0502020204030204" pitchFamily="34" charset="0"/>
                          <a:cs typeface="Calibri" panose="020F0502020204030204" pitchFamily="34" charset="0"/>
                        </a:rPr>
                        <a:t>raccolta</a:t>
                      </a:r>
                      <a:r>
                        <a:rPr lang="en-US" sz="1000" b="0" dirty="0">
                          <a:solidFill>
                            <a:schemeClr val="tx1"/>
                          </a:solidFill>
                          <a:latin typeface="Calibri" panose="020F0502020204030204" pitchFamily="34" charset="0"/>
                          <a:cs typeface="Calibri" panose="020F0502020204030204" pitchFamily="34" charset="0"/>
                        </a:rPr>
                        <a:t> </a:t>
                      </a:r>
                      <a:r>
                        <a:rPr lang="en-US" sz="1000" b="0" dirty="0" err="1">
                          <a:solidFill>
                            <a:schemeClr val="tx1"/>
                          </a:solidFill>
                          <a:latin typeface="Calibri" panose="020F0502020204030204" pitchFamily="34" charset="0"/>
                          <a:cs typeface="Calibri" panose="020F0502020204030204" pitchFamily="34" charset="0"/>
                        </a:rPr>
                        <a:t>differenziata</a:t>
                      </a:r>
                      <a:r>
                        <a:rPr lang="en-US" sz="1000" b="0" dirty="0">
                          <a:solidFill>
                            <a:schemeClr val="tx1"/>
                          </a:solidFill>
                          <a:latin typeface="Calibri" panose="020F0502020204030204" pitchFamily="34" charset="0"/>
                          <a:cs typeface="Calibri" panose="020F0502020204030204" pitchFamily="34" charset="0"/>
                        </a:rPr>
                        <a:t> </a:t>
                      </a:r>
                      <a:r>
                        <a:rPr lang="en-US" sz="1000" b="0" dirty="0" err="1">
                          <a:solidFill>
                            <a:schemeClr val="tx1"/>
                          </a:solidFill>
                          <a:latin typeface="Calibri" panose="020F0502020204030204" pitchFamily="34" charset="0"/>
                          <a:cs typeface="Calibri" panose="020F0502020204030204" pitchFamily="34" charset="0"/>
                        </a:rPr>
                        <a:t>dei</a:t>
                      </a:r>
                      <a:r>
                        <a:rPr lang="en-US" sz="1000" b="0" dirty="0">
                          <a:solidFill>
                            <a:schemeClr val="tx1"/>
                          </a:solidFill>
                          <a:latin typeface="Calibri" panose="020F0502020204030204" pitchFamily="34" charset="0"/>
                          <a:cs typeface="Calibri" panose="020F0502020204030204" pitchFamily="34" charset="0"/>
                        </a:rPr>
                        <a:t> </a:t>
                      </a:r>
                      <a:r>
                        <a:rPr lang="en-US" sz="1000" b="0" dirty="0" err="1">
                          <a:solidFill>
                            <a:schemeClr val="tx1"/>
                          </a:solidFill>
                          <a:latin typeface="Calibri" panose="020F0502020204030204" pitchFamily="34" charset="0"/>
                          <a:cs typeface="Calibri" panose="020F0502020204030204" pitchFamily="34" charset="0"/>
                        </a:rPr>
                        <a:t>rifiuti</a:t>
                      </a:r>
                      <a:r>
                        <a:rPr lang="en-US" sz="1000" b="0" dirty="0">
                          <a:solidFill>
                            <a:schemeClr val="tx1"/>
                          </a:solidFill>
                          <a:latin typeface="Calibri" panose="020F0502020204030204" pitchFamily="34" charset="0"/>
                          <a:cs typeface="Calibri" panose="020F0502020204030204" pitchFamily="34" charset="0"/>
                        </a:rPr>
                        <a:t> </a:t>
                      </a:r>
                      <a:r>
                        <a:rPr lang="en-US" sz="1000" b="0" dirty="0" err="1">
                          <a:solidFill>
                            <a:schemeClr val="tx1"/>
                          </a:solidFill>
                          <a:latin typeface="Calibri" panose="020F0502020204030204" pitchFamily="34" charset="0"/>
                          <a:cs typeface="Calibri" panose="020F0502020204030204" pitchFamily="34" charset="0"/>
                        </a:rPr>
                        <a:t>urbani</a:t>
                      </a:r>
                      <a:r>
                        <a:rPr lang="en-US" sz="1000" b="0" dirty="0">
                          <a:solidFill>
                            <a:schemeClr val="tx1"/>
                          </a:solidFill>
                          <a:latin typeface="Calibri" panose="020F0502020204030204" pitchFamily="34" charset="0"/>
                          <a:cs typeface="Calibri" panose="020F0502020204030204" pitchFamily="34" charset="0"/>
                        </a:rPr>
                        <a:t> </a:t>
                      </a: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r>
                        <a:rPr lang="en-US" sz="1000" b="0" dirty="0" err="1">
                          <a:solidFill>
                            <a:srgbClr val="000000"/>
                          </a:solidFill>
                          <a:latin typeface="Calibri" panose="020F0502020204030204" pitchFamily="34" charset="0"/>
                          <a:cs typeface="Calibri" panose="020F0502020204030204" pitchFamily="34" charset="0"/>
                        </a:rPr>
                        <a:t>Elaborare ed attuare una strategia sostenibile per il nostro territorio condividendola con i Comuni e gli stakeholders e supportare la montagna</a:t>
                      </a:r>
                    </a:p>
                  </a:txBody>
                  <a:tcPr marL="12700" marR="12700" marT="12700">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r>
                        <a:rPr lang="en-US" sz="1000" b="0" dirty="0" err="1">
                          <a:solidFill>
                            <a:srgbClr val="000000"/>
                          </a:solidFill>
                          <a:latin typeface="Calibri" panose="020F0502020204030204" pitchFamily="34" charset="0"/>
                          <a:cs typeface="Calibri" panose="020F0502020204030204" pitchFamily="34" charset="0"/>
                        </a:rPr>
                        <a:t>Sviluppare la nuova Pianificazione di Area Vasta prevista dalla L.R. 24/17 e riorganizzare i procedimenti di esame degli strumenti urbanistici comunali</a:t>
                      </a:r>
                    </a:p>
                  </a:txBody>
                  <a:tcPr marL="12700" marR="12700" marT="12700">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09"/>
                  </a:ext>
                </a:extLst>
              </a:tr>
              <a:tr h="210820">
                <a:tc>
                  <a:txBody>
                    <a:bodyPr/>
                    <a:lstStyle/>
                    <a:p>
                      <a:pPr indent="0" algn="ctr">
                        <a:buNone/>
                      </a:pPr>
                      <a:r>
                        <a:rPr lang="it-IT" altLang="en-US" sz="1000" b="1">
                          <a:solidFill>
                            <a:srgbClr val="000000"/>
                          </a:solidFill>
                          <a:latin typeface="Calibri" panose="020F0502020204030204" pitchFamily="34" charset="0"/>
                          <a:cs typeface="Calibri" panose="020F0502020204030204" pitchFamily="34" charset="0"/>
                        </a:rPr>
                        <a:t>12.5</a:t>
                      </a:r>
                    </a:p>
                    <a:p>
                      <a:pPr indent="0" algn="ctr">
                        <a:buNone/>
                      </a:pPr>
                      <a:endParaRPr lang="it-IT" altLang="en-US" sz="1000" b="1" dirty="0">
                        <a:solidFill>
                          <a:srgbClr val="000000"/>
                        </a:solidFill>
                        <a:latin typeface="Calibri" panose="020F0502020204030204" pitchFamily="34" charset="0"/>
                        <a:cs typeface="Calibri" panose="020F0502020204030204" pitchFamily="34" charset="0"/>
                      </a:endParaRP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60960" indent="-9525" algn="just">
                        <a:buClrTx/>
                        <a:buSzTx/>
                        <a:buFontTx/>
                        <a:buNone/>
                      </a:pPr>
                      <a:r>
                        <a:rPr lang="en-US" sz="1000" b="0" dirty="0" err="1">
                          <a:solidFill>
                            <a:schemeClr val="tx1"/>
                          </a:solidFill>
                          <a:latin typeface="Calibri" panose="020F0502020204030204" pitchFamily="34" charset="0"/>
                          <a:cs typeface="Calibri" panose="020F0502020204030204" pitchFamily="34" charset="0"/>
                        </a:rPr>
                        <a:t>Entro</a:t>
                      </a:r>
                      <a:r>
                        <a:rPr lang="en-US" sz="1000" b="0" dirty="0">
                          <a:solidFill>
                            <a:schemeClr val="tx1"/>
                          </a:solidFill>
                          <a:latin typeface="Calibri" panose="020F0502020204030204" pitchFamily="34" charset="0"/>
                          <a:cs typeface="Calibri" panose="020F0502020204030204" pitchFamily="34" charset="0"/>
                        </a:rPr>
                        <a:t> il 2030 </a:t>
                      </a:r>
                      <a:r>
                        <a:rPr lang="en-US" sz="1000" b="0" dirty="0" err="1">
                          <a:solidFill>
                            <a:schemeClr val="tx1"/>
                          </a:solidFill>
                          <a:latin typeface="Calibri" panose="020F0502020204030204" pitchFamily="34" charset="0"/>
                          <a:cs typeface="Calibri" panose="020F0502020204030204" pitchFamily="34" charset="0"/>
                        </a:rPr>
                        <a:t>raggiungere</a:t>
                      </a:r>
                      <a:r>
                        <a:rPr lang="en-US" sz="1000" b="0" dirty="0">
                          <a:solidFill>
                            <a:schemeClr val="tx1"/>
                          </a:solidFill>
                          <a:latin typeface="Calibri" panose="020F0502020204030204" pitchFamily="34" charset="0"/>
                          <a:cs typeface="Calibri" panose="020F0502020204030204" pitchFamily="34" charset="0"/>
                        </a:rPr>
                        <a:t> la quota del 70% di </a:t>
                      </a:r>
                      <a:r>
                        <a:rPr lang="en-US" sz="1000" b="0" dirty="0" err="1">
                          <a:solidFill>
                            <a:schemeClr val="tx1"/>
                          </a:solidFill>
                          <a:latin typeface="Calibri" panose="020F0502020204030204" pitchFamily="34" charset="0"/>
                          <a:cs typeface="Calibri" panose="020F0502020204030204" pitchFamily="34" charset="0"/>
                        </a:rPr>
                        <a:t>riciclaggio</a:t>
                      </a:r>
                      <a:r>
                        <a:rPr lang="en-US" sz="1000" b="0" dirty="0">
                          <a:solidFill>
                            <a:schemeClr val="tx1"/>
                          </a:solidFill>
                          <a:latin typeface="Calibri" panose="020F0502020204030204" pitchFamily="34" charset="0"/>
                          <a:cs typeface="Calibri" panose="020F0502020204030204" pitchFamily="34" charset="0"/>
                        </a:rPr>
                        <a:t> </a:t>
                      </a:r>
                      <a:r>
                        <a:rPr lang="en-US" sz="1000" b="0" dirty="0" err="1">
                          <a:solidFill>
                            <a:schemeClr val="tx1"/>
                          </a:solidFill>
                          <a:latin typeface="Calibri" panose="020F0502020204030204" pitchFamily="34" charset="0"/>
                          <a:cs typeface="Calibri" panose="020F0502020204030204" pitchFamily="34" charset="0"/>
                        </a:rPr>
                        <a:t>dei</a:t>
                      </a:r>
                      <a:r>
                        <a:rPr lang="en-US" sz="1000" b="0" dirty="0">
                          <a:solidFill>
                            <a:schemeClr val="tx1"/>
                          </a:solidFill>
                          <a:latin typeface="Calibri" panose="020F0502020204030204" pitchFamily="34" charset="0"/>
                          <a:cs typeface="Calibri" panose="020F0502020204030204" pitchFamily="34" charset="0"/>
                        </a:rPr>
                        <a:t> </a:t>
                      </a:r>
                      <a:r>
                        <a:rPr lang="en-US" sz="1000" b="0" dirty="0" err="1">
                          <a:solidFill>
                            <a:schemeClr val="tx1"/>
                          </a:solidFill>
                          <a:latin typeface="Calibri" panose="020F0502020204030204" pitchFamily="34" charset="0"/>
                          <a:cs typeface="Calibri" panose="020F0502020204030204" pitchFamily="34" charset="0"/>
                        </a:rPr>
                        <a:t>rifiuti</a:t>
                      </a:r>
                      <a:r>
                        <a:rPr lang="en-US" sz="1000" b="0" dirty="0">
                          <a:solidFill>
                            <a:schemeClr val="tx1"/>
                          </a:solidFill>
                          <a:latin typeface="Calibri" panose="020F0502020204030204" pitchFamily="34" charset="0"/>
                          <a:cs typeface="Calibri" panose="020F0502020204030204" pitchFamily="34" charset="0"/>
                        </a:rPr>
                        <a:t> </a:t>
                      </a:r>
                      <a:r>
                        <a:rPr lang="en-US" sz="1000" b="0" dirty="0" err="1">
                          <a:solidFill>
                            <a:schemeClr val="tx1"/>
                          </a:solidFill>
                          <a:latin typeface="Calibri" panose="020F0502020204030204" pitchFamily="34" charset="0"/>
                          <a:cs typeface="Calibri" panose="020F0502020204030204" pitchFamily="34" charset="0"/>
                        </a:rPr>
                        <a:t>urbani</a:t>
                      </a:r>
                      <a:r>
                        <a:rPr lang="en-US" sz="1000" b="0" dirty="0">
                          <a:solidFill>
                            <a:schemeClr val="tx1"/>
                          </a:solidFill>
                          <a:latin typeface="Calibri" panose="020F0502020204030204" pitchFamily="34" charset="0"/>
                          <a:cs typeface="Calibri" panose="020F0502020204030204" pitchFamily="34" charset="0"/>
                        </a:rPr>
                        <a:t> </a:t>
                      </a: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1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ottotitolo 2">
            <a:extLst>
              <a:ext uri="{FF2B5EF4-FFF2-40B4-BE49-F238E27FC236}">
                <a16:creationId xmlns:a16="http://schemas.microsoft.com/office/drawing/2014/main" id="{84E7DF9C-1FFC-1238-64D7-65BDBF1BD970}"/>
              </a:ext>
            </a:extLst>
          </p:cNvPr>
          <p:cNvSpPr txBox="1">
            <a:spLocks/>
          </p:cNvSpPr>
          <p:nvPr/>
        </p:nvSpPr>
        <p:spPr>
          <a:xfrm>
            <a:off x="-1" y="2341264"/>
            <a:ext cx="13416913" cy="5221585"/>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spcAft>
                <a:spcPts val="550"/>
              </a:spcAft>
              <a:buClr>
                <a:schemeClr val="accent1"/>
              </a:buClr>
              <a:buFont typeface="Wingdings" panose="05000000000000000000" pitchFamily="2" charset="2"/>
              <a:buChar char="ü"/>
            </a:pPr>
            <a:r>
              <a:rPr lang="it-IT" altLang="it-IT" sz="1800" b="1" dirty="0">
                <a:solidFill>
                  <a:schemeClr val="tx1"/>
                </a:solidFill>
                <a:latin typeface="Calibri" panose="020F0502020204030204" pitchFamily="34" charset="0"/>
                <a:cs typeface="Calibri" panose="020F0502020204030204" pitchFamily="34" charset="0"/>
              </a:rPr>
              <a:t>La Strategia regionale per lo sviluppo sostenibile della Regione Emilia-Romagna. </a:t>
            </a:r>
            <a:r>
              <a:rPr lang="it-IT" altLang="it-IT" sz="1800" dirty="0">
                <a:solidFill>
                  <a:schemeClr val="tx1"/>
                </a:solidFill>
                <a:latin typeface="Calibri" panose="020F0502020204030204" pitchFamily="34" charset="0"/>
                <a:cs typeface="Calibri" panose="020F0502020204030204" pitchFamily="34" charset="0"/>
              </a:rPr>
              <a:t>È stata approvata nel novembre 2021 ed è </a:t>
            </a:r>
            <a:r>
              <a:rPr lang="it-IT" altLang="it-IT" sz="1800" b="1" dirty="0">
                <a:solidFill>
                  <a:schemeClr val="tx1"/>
                </a:solidFill>
                <a:latin typeface="Calibri" panose="020F0502020204030204" pitchFamily="34" charset="0"/>
                <a:cs typeface="Calibri" panose="020F0502020204030204" pitchFamily="34" charset="0"/>
              </a:rPr>
              <a:t>integrata</a:t>
            </a:r>
            <a:r>
              <a:rPr lang="it-IT" altLang="it-IT" sz="1800" dirty="0">
                <a:solidFill>
                  <a:schemeClr val="tx1"/>
                </a:solidFill>
                <a:latin typeface="Calibri" panose="020F0502020204030204" pitchFamily="34" charset="0"/>
                <a:cs typeface="Calibri" panose="020F0502020204030204" pitchFamily="34" charset="0"/>
              </a:rPr>
              <a:t> con gli strumenti di pianificazione e programmazione regionali, </a:t>
            </a:r>
            <a:r>
              <a:rPr lang="it-IT" altLang="it-IT" sz="1800" b="1" dirty="0">
                <a:solidFill>
                  <a:schemeClr val="tx1"/>
                </a:solidFill>
                <a:latin typeface="Calibri" panose="020F0502020204030204" pitchFamily="34" charset="0"/>
                <a:cs typeface="Calibri" panose="020F0502020204030204" pitchFamily="34" charset="0"/>
              </a:rPr>
              <a:t>condivisa </a:t>
            </a:r>
            <a:r>
              <a:rPr lang="it-IT" altLang="it-IT" sz="1800" dirty="0">
                <a:solidFill>
                  <a:schemeClr val="tx1"/>
                </a:solidFill>
                <a:latin typeface="Calibri" panose="020F0502020204030204" pitchFamily="34" charset="0"/>
                <a:cs typeface="Calibri" panose="020F0502020204030204" pitchFamily="34" charset="0"/>
              </a:rPr>
              <a:t>in quanto coerente con il </a:t>
            </a:r>
            <a:r>
              <a:rPr lang="it-IT" altLang="it-IT" sz="1800" i="1" dirty="0">
                <a:solidFill>
                  <a:schemeClr val="tx1"/>
                </a:solidFill>
                <a:latin typeface="Calibri" panose="020F0502020204030204" pitchFamily="34" charset="0"/>
                <a:cs typeface="Calibri" panose="020F0502020204030204" pitchFamily="34" charset="0"/>
              </a:rPr>
              <a:t>Patto per il Lavoro e per il clima </a:t>
            </a:r>
            <a:r>
              <a:rPr lang="it-IT" altLang="it-IT" sz="1800" dirty="0">
                <a:solidFill>
                  <a:schemeClr val="tx1"/>
                </a:solidFill>
                <a:latin typeface="Calibri" panose="020F0502020204030204" pitchFamily="34" charset="0"/>
                <a:cs typeface="Calibri" panose="020F0502020204030204" pitchFamily="34" charset="0"/>
              </a:rPr>
              <a:t>sottoscritto da oltre 50 istituzioni e organizzazioni, </a:t>
            </a:r>
            <a:r>
              <a:rPr lang="it-IT" altLang="it-IT" sz="1800" b="1" dirty="0">
                <a:solidFill>
                  <a:schemeClr val="tx1"/>
                </a:solidFill>
                <a:latin typeface="Calibri" panose="020F0502020204030204" pitchFamily="34" charset="0"/>
                <a:cs typeface="Calibri" panose="020F0502020204030204" pitchFamily="34" charset="0"/>
              </a:rPr>
              <a:t>ambiziosa</a:t>
            </a:r>
            <a:r>
              <a:rPr lang="it-IT" altLang="it-IT" sz="1800" dirty="0">
                <a:solidFill>
                  <a:schemeClr val="tx1"/>
                </a:solidFill>
                <a:latin typeface="Calibri" panose="020F0502020204030204" pitchFamily="34" charset="0"/>
                <a:cs typeface="Calibri" panose="020F0502020204030204" pitchFamily="34" charset="0"/>
              </a:rPr>
              <a:t> perché indica traguardi all’altezza delle sfide globali, </a:t>
            </a:r>
            <a:r>
              <a:rPr lang="it-IT" sz="1800" b="1" dirty="0">
                <a:ea typeface="Century Gothic"/>
                <a:cs typeface="Century Gothic"/>
                <a:sym typeface="Century Gothic"/>
              </a:rPr>
              <a:t>aperta, dinamica e misurabile </a:t>
            </a:r>
            <a:r>
              <a:rPr lang="it-IT" sz="1800" dirty="0">
                <a:ea typeface="Century Gothic"/>
                <a:cs typeface="Century Gothic"/>
                <a:sym typeface="Century Gothic"/>
              </a:rPr>
              <a:t>perché oggetto di aggiornamento, monitoraggio e revisione continui e </a:t>
            </a:r>
            <a:r>
              <a:rPr lang="it-IT" sz="1800" b="1" dirty="0">
                <a:ea typeface="Century Gothic"/>
                <a:cs typeface="Century Gothic"/>
                <a:sym typeface="Century Gothic"/>
              </a:rPr>
              <a:t>partecipata</a:t>
            </a:r>
            <a:r>
              <a:rPr lang="it-IT" sz="1800" dirty="0">
                <a:ea typeface="Century Gothic"/>
                <a:cs typeface="Century Gothic"/>
                <a:sym typeface="Century Gothic"/>
              </a:rPr>
              <a:t> attraverso il Forum regionale per lo Sviluppo Sostenibile. </a:t>
            </a:r>
          </a:p>
          <a:p>
            <a:pPr algn="just">
              <a:spcBef>
                <a:spcPct val="0"/>
              </a:spcBef>
              <a:spcAft>
                <a:spcPts val="550"/>
              </a:spcAft>
              <a:buClr>
                <a:schemeClr val="accent1"/>
              </a:buClr>
              <a:buFont typeface="Wingdings" panose="05000000000000000000" pitchFamily="2" charset="2"/>
              <a:buChar char="ü"/>
            </a:pPr>
            <a:r>
              <a:rPr lang="it-IT" sz="1800" b="1" dirty="0">
                <a:ea typeface="Century Gothic"/>
                <a:cs typeface="Century Gothic"/>
                <a:sym typeface="Century Gothic"/>
              </a:rPr>
              <a:t>I territori e la cittadinanza per lo sviluppo sostenibile. </a:t>
            </a:r>
            <a:r>
              <a:rPr lang="it-IT" sz="1800" dirty="0">
                <a:ea typeface="Century Gothic"/>
                <a:cs typeface="Century Gothic"/>
                <a:sym typeface="Century Gothic"/>
              </a:rPr>
              <a:t>La Strategia si propone di radicare l’Agenda ONU 2030 nei territori rendendo gli </a:t>
            </a:r>
            <a:r>
              <a:rPr lang="it-IT" sz="1800" b="1" dirty="0">
                <a:ea typeface="Century Gothic"/>
                <a:cs typeface="Century Gothic"/>
                <a:sym typeface="Century Gothic"/>
              </a:rPr>
              <a:t>enti locali protagonisti </a:t>
            </a:r>
            <a:r>
              <a:rPr lang="it-IT" sz="1800" dirty="0">
                <a:ea typeface="Century Gothic"/>
                <a:cs typeface="Century Gothic"/>
                <a:sym typeface="Century Gothic"/>
              </a:rPr>
              <a:t>e di </a:t>
            </a:r>
            <a:r>
              <a:rPr lang="it-IT" altLang="it-IT" sz="1800" dirty="0">
                <a:solidFill>
                  <a:schemeClr val="tx1"/>
                </a:solidFill>
                <a:latin typeface="Calibri" panose="020F0502020204030204" pitchFamily="34" charset="0"/>
                <a:cs typeface="Calibri" panose="020F0502020204030204" pitchFamily="34" charset="0"/>
              </a:rPr>
              <a:t>offrire una </a:t>
            </a:r>
            <a:r>
              <a:rPr lang="it-IT" altLang="it-IT" sz="1800" b="1" dirty="0">
                <a:solidFill>
                  <a:schemeClr val="tx1"/>
                </a:solidFill>
                <a:latin typeface="Calibri" panose="020F0502020204030204" pitchFamily="34" charset="0"/>
                <a:cs typeface="Calibri" panose="020F0502020204030204" pitchFamily="34" charset="0"/>
              </a:rPr>
              <a:t>rendicontazione pubblica </a:t>
            </a:r>
            <a:r>
              <a:rPr lang="it-IT" altLang="it-IT" sz="1800" dirty="0">
                <a:solidFill>
                  <a:schemeClr val="tx1"/>
                </a:solidFill>
                <a:latin typeface="Calibri" panose="020F0502020204030204" pitchFamily="34" charset="0"/>
                <a:cs typeface="Calibri" panose="020F0502020204030204" pitchFamily="34" charset="0"/>
              </a:rPr>
              <a:t>dello stato di attuazione degli obiettivi e delle azioni per raggiungerli al fine di costituire </a:t>
            </a:r>
            <a:r>
              <a:rPr lang="it-IT" altLang="it-IT" sz="1800" b="1" dirty="0">
                <a:solidFill>
                  <a:schemeClr val="tx1"/>
                </a:solidFill>
                <a:latin typeface="Calibri" panose="020F0502020204030204" pitchFamily="34" charset="0"/>
                <a:cs typeface="Calibri" panose="020F0502020204030204" pitchFamily="34" charset="0"/>
              </a:rPr>
              <a:t>un quadro di riferimento per le pratiche di sostenibilità di cittadini, imprese e associazioni. </a:t>
            </a:r>
          </a:p>
          <a:p>
            <a:pPr algn="just" eaLnBrk="1" hangingPunct="1">
              <a:spcBef>
                <a:spcPct val="0"/>
              </a:spcBef>
              <a:spcAft>
                <a:spcPts val="550"/>
              </a:spcAft>
              <a:buClr>
                <a:schemeClr val="accent1"/>
              </a:buClr>
              <a:buSzTx/>
              <a:buFont typeface="Wingdings" panose="05000000000000000000" pitchFamily="2" charset="2"/>
              <a:buChar char="ü"/>
            </a:pPr>
            <a:r>
              <a:rPr lang="it-IT" altLang="it-IT" sz="1800" b="1" dirty="0">
                <a:solidFill>
                  <a:schemeClr val="tx1"/>
                </a:solidFill>
                <a:latin typeface="Calibri" panose="020F0502020204030204" pitchFamily="34" charset="0"/>
                <a:cs typeface="Calibri" panose="020F0502020204030204" pitchFamily="34" charset="0"/>
              </a:rPr>
              <a:t>Il Documento di economia e finanza regionale (DEFR). </a:t>
            </a:r>
            <a:r>
              <a:rPr lang="it-IT" altLang="it-IT" sz="1800" dirty="0">
                <a:solidFill>
                  <a:schemeClr val="tx1"/>
                </a:solidFill>
                <a:latin typeface="Calibri" panose="020F0502020204030204" pitchFamily="34" charset="0"/>
                <a:cs typeface="Calibri" panose="020F0502020204030204" pitchFamily="34" charset="0"/>
              </a:rPr>
              <a:t>È il principale documento di programmazione economico-finanziaria della Regione che viene approvato annualmente con una proiezione triennale A partire da quest’anno </a:t>
            </a:r>
            <a:r>
              <a:rPr lang="it-IT" altLang="it-IT" sz="1800" b="1" dirty="0">
                <a:solidFill>
                  <a:schemeClr val="tx1"/>
                </a:solidFill>
                <a:latin typeface="Calibri" panose="020F0502020204030204" pitchFamily="34" charset="0"/>
                <a:cs typeface="Calibri" panose="020F0502020204030204" pitchFamily="34" charset="0"/>
              </a:rPr>
              <a:t>il DEFR contiene l’andamento di 35 obiettivi quantitativi </a:t>
            </a:r>
            <a:r>
              <a:rPr lang="it-IT" altLang="it-IT" sz="1800" dirty="0">
                <a:solidFill>
                  <a:schemeClr val="tx1"/>
                </a:solidFill>
                <a:latin typeface="Calibri" panose="020F0502020204030204" pitchFamily="34" charset="0"/>
                <a:cs typeface="Calibri" panose="020F0502020204030204" pitchFamily="34" charset="0"/>
              </a:rPr>
              <a:t>della Strategia regionale. </a:t>
            </a:r>
          </a:p>
          <a:p>
            <a:pPr algn="just" eaLnBrk="1" hangingPunct="1">
              <a:spcBef>
                <a:spcPct val="0"/>
              </a:spcBef>
              <a:spcAft>
                <a:spcPts val="550"/>
              </a:spcAft>
              <a:buClr>
                <a:schemeClr val="accent1"/>
              </a:buClr>
              <a:buSzTx/>
              <a:buFont typeface="Wingdings" panose="05000000000000000000" pitchFamily="2" charset="2"/>
              <a:buChar char="ü"/>
            </a:pPr>
            <a:r>
              <a:rPr lang="it-IT" altLang="it-IT" sz="1800" b="1" dirty="0">
                <a:solidFill>
                  <a:schemeClr val="tx1"/>
                </a:solidFill>
                <a:latin typeface="Calibri" panose="020F0502020204030204" pitchFamily="34" charset="0"/>
                <a:cs typeface="Calibri" panose="020F0502020204030204" pitchFamily="34" charset="0"/>
              </a:rPr>
              <a:t>I documenti unici di programmazione (DUP). </a:t>
            </a:r>
            <a:r>
              <a:rPr lang="it-IT" altLang="it-IT" sz="1800" dirty="0">
                <a:solidFill>
                  <a:schemeClr val="tx1"/>
                </a:solidFill>
                <a:latin typeface="Calibri" panose="020F0502020204030204" pitchFamily="34" charset="0"/>
                <a:cs typeface="Calibri" panose="020F0502020204030204" pitchFamily="34" charset="0"/>
              </a:rPr>
              <a:t>Come il DEFR regionale, anch’essi vengono</a:t>
            </a:r>
            <a:r>
              <a:rPr lang="it-IT" altLang="it-IT" sz="1800" b="1" dirty="0">
                <a:solidFill>
                  <a:schemeClr val="tx1"/>
                </a:solidFill>
                <a:latin typeface="Calibri" panose="020F0502020204030204" pitchFamily="34" charset="0"/>
                <a:cs typeface="Calibri" panose="020F0502020204030204" pitchFamily="34" charset="0"/>
              </a:rPr>
              <a:t>  </a:t>
            </a:r>
            <a:r>
              <a:rPr lang="it-IT" altLang="it-IT" sz="1800" dirty="0">
                <a:solidFill>
                  <a:schemeClr val="tx1"/>
                </a:solidFill>
                <a:latin typeface="Calibri" panose="020F0502020204030204" pitchFamily="34" charset="0"/>
                <a:cs typeface="Calibri" panose="020F0502020204030204" pitchFamily="34" charset="0"/>
              </a:rPr>
              <a:t>approvati annualmente dalle Province, dalla Città metropolitana di Bologna, dalle Unioni comunali e dai Comuni.   </a:t>
            </a:r>
            <a:endParaRPr lang="it-IT" altLang="it-IT" sz="1800" dirty="0">
              <a:latin typeface="Calibri" panose="020F0502020204030204" pitchFamily="34" charset="0"/>
              <a:cs typeface="Calibri" panose="020F0502020204030204" pitchFamily="34" charset="0"/>
            </a:endParaRPr>
          </a:p>
          <a:p>
            <a:pPr algn="just">
              <a:spcBef>
                <a:spcPct val="0"/>
              </a:spcBef>
              <a:spcAft>
                <a:spcPts val="550"/>
              </a:spcAft>
              <a:buClr>
                <a:schemeClr val="accent1"/>
              </a:buClr>
              <a:buFont typeface="Wingdings" panose="05000000000000000000" pitchFamily="2" charset="2"/>
              <a:buChar char="ü"/>
            </a:pPr>
            <a:r>
              <a:rPr lang="it-IT" altLang="it-IT" sz="1800" b="1" dirty="0">
                <a:latin typeface="Calibri" panose="020F0502020204030204" pitchFamily="34" charset="0"/>
                <a:cs typeface="Calibri" panose="020F0502020204030204" pitchFamily="34" charset="0"/>
              </a:rPr>
              <a:t>L’allegato per lo sviluppo sostenibile al DUP 2023-2025 della Provincia di Piacenza</a:t>
            </a:r>
            <a:r>
              <a:rPr lang="it-IT" altLang="it-IT" sz="1800" dirty="0">
                <a:latin typeface="Calibri" panose="020F0502020204030204" pitchFamily="34" charset="0"/>
                <a:cs typeface="Calibri" panose="020F0502020204030204" pitchFamily="34" charset="0"/>
              </a:rPr>
              <a:t>. Gli enti che aderiscono al progetto di territorializzazione della Strategia regionale  predispongono </a:t>
            </a:r>
            <a:r>
              <a:rPr lang="it-IT" altLang="it-IT" sz="1800" b="1" dirty="0">
                <a:latin typeface="Calibri" panose="020F0502020204030204" pitchFamily="34" charset="0"/>
                <a:cs typeface="Calibri" panose="020F0502020204030204" pitchFamily="34" charset="0"/>
              </a:rPr>
              <a:t>un identico Allegato che viene reso pubblico sui siti </a:t>
            </a:r>
            <a:r>
              <a:rPr lang="it-IT" altLang="it-IT" sz="1800" dirty="0">
                <a:solidFill>
                  <a:schemeClr val="tx1"/>
                </a:solidFill>
                <a:latin typeface="Calibri" panose="020F0502020204030204" pitchFamily="34" charset="0"/>
                <a:cs typeface="Times New Roman" panose="02020603050405020304" pitchFamily="18" charset="0"/>
              </a:rPr>
              <a:t>ed è costituito da </a:t>
            </a:r>
            <a:r>
              <a:rPr lang="it-IT" altLang="it-IT" sz="1800" b="1" dirty="0">
                <a:solidFill>
                  <a:schemeClr val="tx1"/>
                </a:solidFill>
                <a:latin typeface="Calibri" panose="020F0502020204030204" pitchFamily="34" charset="0"/>
                <a:cs typeface="Times New Roman" panose="02020603050405020304" pitchFamily="18" charset="0"/>
              </a:rPr>
              <a:t>due parti</a:t>
            </a:r>
            <a:r>
              <a:rPr lang="it-IT" altLang="it-IT" sz="1800" dirty="0">
                <a:solidFill>
                  <a:schemeClr val="tx1"/>
                </a:solidFill>
                <a:latin typeface="Calibri" panose="020F0502020204030204" pitchFamily="34" charset="0"/>
                <a:cs typeface="Times New Roman" panose="02020603050405020304" pitchFamily="18" charset="0"/>
              </a:rPr>
              <a:t>: la </a:t>
            </a:r>
            <a:r>
              <a:rPr lang="it-IT" altLang="it-IT" sz="1800" b="1" dirty="0">
                <a:solidFill>
                  <a:schemeClr val="tx1"/>
                </a:solidFill>
                <a:latin typeface="Calibri" panose="020F0502020204030204" pitchFamily="34" charset="0"/>
                <a:cs typeface="Times New Roman" panose="02020603050405020304" pitchFamily="18" charset="0"/>
              </a:rPr>
              <a:t>prima</a:t>
            </a:r>
            <a:r>
              <a:rPr lang="it-IT" altLang="it-IT" sz="1800" dirty="0">
                <a:solidFill>
                  <a:schemeClr val="tx1"/>
                </a:solidFill>
                <a:latin typeface="Calibri" panose="020F0502020204030204" pitchFamily="34" charset="0"/>
                <a:cs typeface="Times New Roman" panose="02020603050405020304" pitchFamily="18" charset="0"/>
              </a:rPr>
              <a:t>, con 36 obiettivi quantitativi della Strategia scelti per aderire maggiormente alla realtà locale (le </a:t>
            </a:r>
            <a:r>
              <a:rPr lang="it-IT" altLang="it-IT" sz="1800" b="1" dirty="0">
                <a:solidFill>
                  <a:schemeClr val="tx1"/>
                </a:solidFill>
                <a:latin typeface="Calibri" panose="020F0502020204030204" pitchFamily="34" charset="0"/>
                <a:cs typeface="Times New Roman" panose="02020603050405020304" pitchFamily="18" charset="0"/>
              </a:rPr>
              <a:t>sfide</a:t>
            </a:r>
            <a:r>
              <a:rPr lang="it-IT" altLang="it-IT" sz="1800" dirty="0">
                <a:solidFill>
                  <a:schemeClr val="tx1"/>
                </a:solidFill>
                <a:latin typeface="Calibri" panose="020F0502020204030204" pitchFamily="34" charset="0"/>
                <a:cs typeface="Times New Roman" panose="02020603050405020304" pitchFamily="18" charset="0"/>
              </a:rPr>
              <a:t>); la </a:t>
            </a:r>
            <a:r>
              <a:rPr lang="it-IT" altLang="it-IT" sz="1800" b="1" dirty="0">
                <a:solidFill>
                  <a:schemeClr val="tx1"/>
                </a:solidFill>
                <a:latin typeface="Calibri" panose="020F0502020204030204" pitchFamily="34" charset="0"/>
                <a:cs typeface="Times New Roman" panose="02020603050405020304" pitchFamily="18" charset="0"/>
              </a:rPr>
              <a:t>seconda</a:t>
            </a:r>
            <a:r>
              <a:rPr lang="it-IT" altLang="it-IT" sz="1800" dirty="0">
                <a:solidFill>
                  <a:schemeClr val="tx1"/>
                </a:solidFill>
                <a:latin typeface="Calibri" panose="020F0502020204030204" pitchFamily="34" charset="0"/>
                <a:cs typeface="Times New Roman" panose="02020603050405020304" pitchFamily="18" charset="0"/>
              </a:rPr>
              <a:t>, con </a:t>
            </a:r>
            <a:r>
              <a:rPr lang="it-IT" altLang="it-IT" sz="1800" b="1" dirty="0">
                <a:solidFill>
                  <a:schemeClr val="tx1"/>
                </a:solidFill>
                <a:latin typeface="Calibri" panose="020F0502020204030204" pitchFamily="34" charset="0"/>
                <a:cs typeface="Times New Roman" panose="02020603050405020304" pitchFamily="18" charset="0"/>
              </a:rPr>
              <a:t>l’associazione agli Obiettivi strategici e operativi del DUP </a:t>
            </a:r>
            <a:r>
              <a:rPr lang="it-IT" altLang="it-IT" sz="1800" dirty="0">
                <a:solidFill>
                  <a:schemeClr val="tx1"/>
                </a:solidFill>
                <a:latin typeface="Calibri" panose="020F0502020204030204" pitchFamily="34" charset="0"/>
                <a:cs typeface="Times New Roman" panose="02020603050405020304" pitchFamily="18" charset="0"/>
              </a:rPr>
              <a:t>che ad essi si riferiscono.   </a:t>
            </a:r>
          </a:p>
          <a:p>
            <a:pPr algn="just" eaLnBrk="1" hangingPunct="1">
              <a:spcBef>
                <a:spcPct val="0"/>
              </a:spcBef>
              <a:spcAft>
                <a:spcPts val="550"/>
              </a:spcAft>
              <a:buClr>
                <a:schemeClr val="accent1"/>
              </a:buClr>
              <a:buSzTx/>
              <a:buFont typeface="Wingdings" panose="05000000000000000000" pitchFamily="2" charset="2"/>
              <a:buChar char="ü"/>
            </a:pPr>
            <a:r>
              <a:rPr lang="it-IT" altLang="it-IT" sz="1800" b="1" dirty="0">
                <a:latin typeface="Calibri" panose="020F0502020204030204" pitchFamily="34" charset="0"/>
                <a:cs typeface="Calibri" panose="020F0502020204030204" pitchFamily="34" charset="0"/>
              </a:rPr>
              <a:t>Il traguardo. </a:t>
            </a:r>
            <a:r>
              <a:rPr lang="it-IT" altLang="it-IT" sz="1800" dirty="0">
                <a:latin typeface="Calibri" panose="020F0502020204030204" pitchFamily="34" charset="0"/>
                <a:cs typeface="Calibri" panose="020F0502020204030204" pitchFamily="34" charset="0"/>
              </a:rPr>
              <a:t>Co</a:t>
            </a:r>
            <a:r>
              <a:rPr lang="it-IT" sz="1800" dirty="0">
                <a:effectLst/>
                <a:latin typeface="Calibri" panose="020F0502020204030204" pitchFamily="34" charset="0"/>
                <a:ea typeface="Times New Roman" panose="02020603050405020304" pitchFamily="18" charset="0"/>
                <a:cs typeface="Times New Roman" panose="02020603050405020304" pitchFamily="18" charset="0"/>
              </a:rPr>
              <a:t>struire progressivamente </a:t>
            </a:r>
            <a:r>
              <a:rPr lang="it-IT" sz="1800" b="1" dirty="0">
                <a:effectLst/>
                <a:latin typeface="Calibri" panose="020F0502020204030204" pitchFamily="34" charset="0"/>
                <a:ea typeface="Times New Roman" panose="02020603050405020304" pitchFamily="18" charset="0"/>
                <a:cs typeface="Times New Roman" panose="02020603050405020304" pitchFamily="18" charset="0"/>
              </a:rPr>
              <a:t>un unico sistema integrato fra gli obiettivi della Strategia regionale e il processo di programmazione di tutti gli enti locali della Regione</a:t>
            </a:r>
            <a:r>
              <a:rPr lang="it-IT" sz="1800" dirty="0">
                <a:effectLst/>
                <a:latin typeface="Calibri" panose="020F0502020204030204" pitchFamily="34" charset="0"/>
                <a:ea typeface="Times New Roman" panose="02020603050405020304" pitchFamily="18" charset="0"/>
                <a:cs typeface="Times New Roman" panose="02020603050405020304" pitchFamily="18" charset="0"/>
              </a:rPr>
              <a:t>, assicurandone la coerenza nonché il </a:t>
            </a:r>
            <a:r>
              <a:rPr lang="it-IT" sz="1800" b="1" dirty="0">
                <a:effectLst/>
                <a:latin typeface="Calibri" panose="020F0502020204030204" pitchFamily="34" charset="0"/>
                <a:ea typeface="Times New Roman" panose="02020603050405020304" pitchFamily="18" charset="0"/>
                <a:cs typeface="Times New Roman" panose="02020603050405020304" pitchFamily="18" charset="0"/>
              </a:rPr>
              <a:t>monitoraggio</a:t>
            </a:r>
            <a:r>
              <a:rPr lang="it-IT" sz="1800" dirty="0">
                <a:effectLst/>
                <a:latin typeface="Calibri" panose="020F0502020204030204" pitchFamily="34" charset="0"/>
                <a:ea typeface="Times New Roman" panose="02020603050405020304" pitchFamily="18" charset="0"/>
                <a:cs typeface="Times New Roman" panose="02020603050405020304" pitchFamily="18" charset="0"/>
              </a:rPr>
              <a:t> e l’</a:t>
            </a:r>
            <a:r>
              <a:rPr lang="it-IT" sz="1800" b="1" dirty="0">
                <a:effectLst/>
                <a:latin typeface="Calibri" panose="020F0502020204030204" pitchFamily="34" charset="0"/>
                <a:ea typeface="Times New Roman" panose="02020603050405020304" pitchFamily="18" charset="0"/>
                <a:cs typeface="Times New Roman" panose="02020603050405020304" pitchFamily="18" charset="0"/>
              </a:rPr>
              <a:t>aggiornamento continuo</a:t>
            </a:r>
            <a:r>
              <a:rPr lang="it-IT"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dirty="0">
              <a:solidFill>
                <a:schemeClr val="accent1"/>
              </a:solidFill>
              <a:cs typeface="Arial" panose="020B0604020202020204" pitchFamily="34" charset="0"/>
            </a:endParaRPr>
          </a:p>
        </p:txBody>
      </p:sp>
      <p:sp>
        <p:nvSpPr>
          <p:cNvPr id="6" name="CasellaDiTesto 5">
            <a:extLst>
              <a:ext uri="{FF2B5EF4-FFF2-40B4-BE49-F238E27FC236}">
                <a16:creationId xmlns:a16="http://schemas.microsoft.com/office/drawing/2014/main" id="{1FF01502-0CF1-1494-0840-2D8DF0BC8647}"/>
              </a:ext>
            </a:extLst>
          </p:cNvPr>
          <p:cNvSpPr txBox="1"/>
          <p:nvPr/>
        </p:nvSpPr>
        <p:spPr>
          <a:xfrm>
            <a:off x="0" y="0"/>
            <a:ext cx="13444538" cy="1305165"/>
          </a:xfrm>
          <a:prstGeom prst="rect">
            <a:avLst/>
          </a:prstGeom>
          <a:noFill/>
        </p:spPr>
        <p:txBody>
          <a:bodyPr wrap="square">
            <a:spAutoFit/>
          </a:bodyPr>
          <a:lstStyle/>
          <a:p>
            <a:pPr algn="ctr">
              <a:lnSpc>
                <a:spcPct val="150000"/>
              </a:lnSpc>
              <a:spcAft>
                <a:spcPts val="600"/>
              </a:spcAft>
            </a:pPr>
            <a:r>
              <a:rPr lang="it-IT" sz="2800" b="1" dirty="0">
                <a:solidFill>
                  <a:srgbClr val="C00000"/>
                </a:solidFill>
                <a:latin typeface="Arial" panose="020B0604020202020204" pitchFamily="34" charset="0"/>
                <a:cs typeface="Arial" panose="020B0604020202020204" pitchFamily="34" charset="0"/>
              </a:rPr>
              <a:t>IL SISTEMA MULTILIVELLO DELLA STRATEGIA PER LO SVILUPPO SOSTENIBILE  DELLA REGIONE EMILIA-ROMAGNA  </a:t>
            </a:r>
          </a:p>
        </p:txBody>
      </p:sp>
      <p:sp>
        <p:nvSpPr>
          <p:cNvPr id="2" name="Rettangolo 1">
            <a:extLst>
              <a:ext uri="{FF2B5EF4-FFF2-40B4-BE49-F238E27FC236}">
                <a16:creationId xmlns:a16="http://schemas.microsoft.com/office/drawing/2014/main" id="{4E30F383-DD45-4EFF-923B-E37478185803}"/>
              </a:ext>
            </a:extLst>
          </p:cNvPr>
          <p:cNvSpPr/>
          <p:nvPr/>
        </p:nvSpPr>
        <p:spPr>
          <a:xfrm>
            <a:off x="241549" y="1305165"/>
            <a:ext cx="13175364" cy="907941"/>
          </a:xfrm>
          <a:prstGeom prst="rect">
            <a:avLst/>
          </a:prstGeom>
        </p:spPr>
        <p:txBody>
          <a:bodyPr wrap="square">
            <a:spAutoFit/>
          </a:bodyPr>
          <a:lstStyle/>
          <a:p>
            <a:pPr marL="22225" indent="0" algn="ctr">
              <a:spcAft>
                <a:spcPts val="600"/>
              </a:spcAft>
              <a:buClr>
                <a:srgbClr val="C00000"/>
              </a:buClr>
              <a:buNone/>
              <a:tabLst>
                <a:tab pos="268605" algn="l"/>
              </a:tabLst>
            </a:pPr>
            <a:r>
              <a:rPr lang="en-US" sz="2400" b="1" dirty="0">
                <a:cs typeface="Arial" panose="020B0604020202020204" pitchFamily="34" charset="0"/>
              </a:rPr>
              <a:t>L’INTEGRAZIONE TRA IL DUP DELLA PROVINCIA DI PIACENZA</a:t>
            </a:r>
          </a:p>
          <a:p>
            <a:pPr marL="22225" indent="0" algn="ctr">
              <a:spcAft>
                <a:spcPts val="600"/>
              </a:spcAft>
              <a:buClr>
                <a:srgbClr val="C00000"/>
              </a:buClr>
              <a:buNone/>
              <a:tabLst>
                <a:tab pos="268605" algn="l"/>
              </a:tabLst>
            </a:pPr>
            <a:r>
              <a:rPr lang="en-US" sz="2400" b="1" dirty="0">
                <a:cs typeface="Arial" panose="020B0604020202020204" pitchFamily="34" charset="0"/>
              </a:rPr>
              <a:t>E GLI OBIETTIVI DELLA STRATEGIA REGIONALE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2192" y="26246"/>
            <a:ext cx="13420155" cy="658835"/>
          </a:xfrm>
          <a:prstGeom prst="rect">
            <a:avLst/>
          </a:prstGeom>
          <a:noFill/>
        </p:spPr>
        <p:txBody>
          <a:bodyPr wrap="square">
            <a:spAutoFit/>
          </a:bodyPr>
          <a:lstStyle/>
          <a:p>
            <a:pPr algn="ctr">
              <a:lnSpc>
                <a:spcPct val="150000"/>
              </a:lnSpc>
              <a:spcAft>
                <a:spcPts val="600"/>
              </a:spcAft>
            </a:pPr>
            <a:r>
              <a:rPr lang="it-IT" sz="2800" b="1" dirty="0">
                <a:solidFill>
                  <a:srgbClr val="C00000"/>
                </a:solidFill>
                <a:latin typeface="Arial" panose="020B0604020202020204" pitchFamily="34" charset="0"/>
                <a:cs typeface="Arial" panose="020B0604020202020204" pitchFamily="34" charset="0"/>
              </a:rPr>
              <a:t>OBIETTIVI STRATEGICI E OPERATIVI DEL DUP ASSOCIATI  </a:t>
            </a:r>
          </a:p>
        </p:txBody>
      </p:sp>
      <p:graphicFrame>
        <p:nvGraphicFramePr>
          <p:cNvPr id="5" name="Content Placeholder 4"/>
          <p:cNvGraphicFramePr>
            <a:graphicFrameLocks noGrp="1"/>
          </p:cNvGraphicFramePr>
          <p:nvPr>
            <p:ph idx="1"/>
          </p:nvPr>
        </p:nvGraphicFramePr>
        <p:xfrm>
          <a:off x="673100" y="1333500"/>
          <a:ext cx="12278995" cy="1606550"/>
        </p:xfrm>
        <a:graphic>
          <a:graphicData uri="http://schemas.openxmlformats.org/drawingml/2006/table">
            <a:tbl>
              <a:tblPr firstRow="1" bandRow="1">
                <a:tableStyleId>{5C22544A-7EE6-4342-B048-85BDC9FD1C3A}</a:tableStyleId>
              </a:tblPr>
              <a:tblGrid>
                <a:gridCol w="537845">
                  <a:extLst>
                    <a:ext uri="{9D8B030D-6E8A-4147-A177-3AD203B41FA5}">
                      <a16:colId xmlns:a16="http://schemas.microsoft.com/office/drawing/2014/main" val="20000"/>
                    </a:ext>
                  </a:extLst>
                </a:gridCol>
                <a:gridCol w="3116580">
                  <a:extLst>
                    <a:ext uri="{9D8B030D-6E8A-4147-A177-3AD203B41FA5}">
                      <a16:colId xmlns:a16="http://schemas.microsoft.com/office/drawing/2014/main" val="20001"/>
                    </a:ext>
                  </a:extLst>
                </a:gridCol>
                <a:gridCol w="2369820">
                  <a:extLst>
                    <a:ext uri="{9D8B030D-6E8A-4147-A177-3AD203B41FA5}">
                      <a16:colId xmlns:a16="http://schemas.microsoft.com/office/drawing/2014/main" val="20002"/>
                    </a:ext>
                  </a:extLst>
                </a:gridCol>
                <a:gridCol w="4177665">
                  <a:extLst>
                    <a:ext uri="{9D8B030D-6E8A-4147-A177-3AD203B41FA5}">
                      <a16:colId xmlns:a16="http://schemas.microsoft.com/office/drawing/2014/main" val="20003"/>
                    </a:ext>
                  </a:extLst>
                </a:gridCol>
                <a:gridCol w="2077085">
                  <a:extLst>
                    <a:ext uri="{9D8B030D-6E8A-4147-A177-3AD203B41FA5}">
                      <a16:colId xmlns:a16="http://schemas.microsoft.com/office/drawing/2014/main" val="20004"/>
                    </a:ext>
                  </a:extLst>
                </a:gridCol>
              </a:tblGrid>
              <a:tr h="353695">
                <a:tc gridSpan="5">
                  <a:txBody>
                    <a:bodyPr/>
                    <a:lstStyle/>
                    <a:p>
                      <a:pPr indent="0" algn="ctr">
                        <a:buNone/>
                      </a:pPr>
                      <a:r>
                        <a:rPr lang="it-IT" sz="1600" dirty="0">
                          <a:solidFill>
                            <a:srgbClr val="FFFFFF"/>
                          </a:solidFill>
                          <a:latin typeface="Calibri" panose="020F0502020204030204" charset="-122"/>
                          <a:sym typeface="+mn-ea"/>
                        </a:rPr>
                        <a:t>Strategia regionale per lo sviluppo sostenibile - </a:t>
                      </a:r>
                      <a:r>
                        <a:rPr sz="1600" dirty="0" err="1">
                          <a:solidFill>
                            <a:srgbClr val="FFFFFF"/>
                          </a:solidFill>
                          <a:latin typeface="Calibri" panose="020F0502020204030204" charset="-122"/>
                          <a:sym typeface="+mn-ea"/>
                        </a:rPr>
                        <a:t>Obiettivi</a:t>
                      </a:r>
                      <a:r>
                        <a:rPr sz="1600" dirty="0">
                          <a:solidFill>
                            <a:srgbClr val="FFFFFF"/>
                          </a:solidFill>
                          <a:latin typeface="Calibri" panose="020F0502020204030204" charset="-122"/>
                          <a:sym typeface="+mn-ea"/>
                        </a:rPr>
                        <a:t> </a:t>
                      </a:r>
                      <a:r>
                        <a:rPr sz="1600" dirty="0" err="1">
                          <a:solidFill>
                            <a:srgbClr val="FFFFFF"/>
                          </a:solidFill>
                          <a:latin typeface="Calibri" panose="020F0502020204030204" charset="-122"/>
                          <a:sym typeface="+mn-ea"/>
                        </a:rPr>
                        <a:t>quantitativi</a:t>
                      </a:r>
                      <a:r>
                        <a:rPr sz="1600" dirty="0">
                          <a:solidFill>
                            <a:srgbClr val="FFFFFF"/>
                          </a:solidFill>
                          <a:latin typeface="Calibri" panose="020F0502020204030204" charset="-122"/>
                          <a:sym typeface="+mn-ea"/>
                        </a:rPr>
                        <a:t> a </a:t>
                      </a:r>
                      <a:r>
                        <a:rPr sz="1600" dirty="0" err="1">
                          <a:solidFill>
                            <a:srgbClr val="FFFFFF"/>
                          </a:solidFill>
                          <a:latin typeface="Calibri" panose="020F0502020204030204" charset="-122"/>
                          <a:sym typeface="+mn-ea"/>
                        </a:rPr>
                        <a:t>prevalente</a:t>
                      </a:r>
                      <a:r>
                        <a:rPr sz="1600" dirty="0">
                          <a:solidFill>
                            <a:srgbClr val="FFFFFF"/>
                          </a:solidFill>
                          <a:latin typeface="Calibri" panose="020F0502020204030204" charset="-122"/>
                          <a:sym typeface="+mn-ea"/>
                        </a:rPr>
                        <a:t> </a:t>
                      </a:r>
                      <a:r>
                        <a:rPr sz="1600" dirty="0" err="1">
                          <a:solidFill>
                            <a:srgbClr val="FFFFFF"/>
                          </a:solidFill>
                          <a:latin typeface="Calibri" panose="020F0502020204030204" charset="-122"/>
                          <a:sym typeface="+mn-ea"/>
                        </a:rPr>
                        <a:t>dimensione</a:t>
                      </a:r>
                      <a:r>
                        <a:rPr sz="1600" dirty="0">
                          <a:solidFill>
                            <a:srgbClr val="FFFFFF"/>
                          </a:solidFill>
                          <a:latin typeface="Calibri" panose="020F0502020204030204" charset="-122"/>
                          <a:sym typeface="+mn-ea"/>
                        </a:rPr>
                        <a:t> </a:t>
                      </a:r>
                      <a:r>
                        <a:rPr lang="it-IT" sz="1600" dirty="0">
                          <a:solidFill>
                            <a:srgbClr val="FFFFFF"/>
                          </a:solidFill>
                          <a:latin typeface="Calibri" panose="020F0502020204030204" charset="-122"/>
                          <a:sym typeface="+mn-ea"/>
                        </a:rPr>
                        <a:t>istituzionale</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2F75B5"/>
                    </a:solidFill>
                  </a:tcPr>
                </a:tc>
                <a:tc hMerge="1">
                  <a:txBody>
                    <a:bodyPr/>
                    <a:lstStyle/>
                    <a:p>
                      <a:endParaRPr lang="it-IT"/>
                    </a:p>
                  </a:txBody>
                  <a:tcPr>
                    <a:lnT w="12700">
                      <a:solidFill>
                        <a:schemeClr val="tx1"/>
                      </a:solidFill>
                      <a:prstDash val="solid"/>
                    </a:lnT>
                    <a:lnB w="12700">
                      <a:solidFill>
                        <a:schemeClr val="tx1"/>
                      </a:solidFill>
                      <a:prstDash val="solid"/>
                    </a:lnB>
                  </a:tcPr>
                </a:tc>
                <a:tc hMerge="1">
                  <a:txBody>
                    <a:bodyPr/>
                    <a:lstStyle/>
                    <a:p>
                      <a:endParaRPr lang="it-IT"/>
                    </a:p>
                  </a:txBody>
                  <a:tcPr>
                    <a:lnT w="12700">
                      <a:solidFill>
                        <a:schemeClr val="tx1"/>
                      </a:solidFill>
                      <a:prstDash val="solid"/>
                    </a:lnT>
                    <a:lnB w="12700">
                      <a:solidFill>
                        <a:schemeClr val="tx1"/>
                      </a:solidFill>
                      <a:prstDash val="solid"/>
                    </a:lnB>
                  </a:tcPr>
                </a:tc>
                <a:tc hMerge="1">
                  <a:txBody>
                    <a:bodyPr/>
                    <a:lstStyle/>
                    <a:p>
                      <a:endParaRPr lang="it-IT"/>
                    </a:p>
                  </a:txBody>
                  <a:tcPr>
                    <a:lnT w="12700">
                      <a:solidFill>
                        <a:schemeClr val="tx1"/>
                      </a:solidFill>
                      <a:prstDash val="solid"/>
                    </a:lnT>
                    <a:lnB w="12700">
                      <a:solidFill>
                        <a:schemeClr val="tx1"/>
                      </a:solidFill>
                      <a:prstDash val="solid"/>
                    </a:lnB>
                  </a:tcPr>
                </a:tc>
                <a:tc hMerge="1">
                  <a:txBody>
                    <a:bodyPr/>
                    <a:lstStyle/>
                    <a:p>
                      <a:endParaRPr lang="it-IT"/>
                    </a:p>
                  </a:txBody>
                  <a:tcPr>
                    <a:lnR w="12700" cap="flat" cmpd="sng">
                      <a:solidFill>
                        <a:srgbClr val="000000"/>
                      </a:solidFill>
                      <a:prstDash val="solid"/>
                      <a:headEnd type="none" w="med" len="med"/>
                      <a:tailEnd type="none" w="med" len="med"/>
                    </a:lnR>
                    <a:lnT w="12700">
                      <a:solidFill>
                        <a:schemeClr val="tx1"/>
                      </a:solidFill>
                      <a:prstDash val="solid"/>
                    </a:lnT>
                    <a:lnB w="12700">
                      <a:solidFill>
                        <a:schemeClr val="tx1"/>
                      </a:solidFill>
                      <a:prstDash val="solid"/>
                    </a:lnB>
                    <a:solidFill>
                      <a:srgbClr val="2F75B5"/>
                    </a:solidFill>
                  </a:tcPr>
                </a:tc>
                <a:extLst>
                  <a:ext uri="{0D108BD9-81ED-4DB2-BD59-A6C34878D82A}">
                    <a16:rowId xmlns:a16="http://schemas.microsoft.com/office/drawing/2014/main" val="10000"/>
                  </a:ext>
                </a:extLst>
              </a:tr>
              <a:tr h="272415">
                <a:tc>
                  <a:txBody>
                    <a:bodyPr/>
                    <a:lstStyle/>
                    <a:p>
                      <a:pPr indent="0" algn="ctr">
                        <a:buNone/>
                      </a:pPr>
                      <a:r>
                        <a:rPr lang="en-US" sz="1100" b="1" dirty="0">
                          <a:solidFill>
                            <a:srgbClr val="FFFFFF"/>
                          </a:solidFill>
                          <a:latin typeface="Calibri" panose="020F0502020204030204" pitchFamily="34" charset="0"/>
                          <a:cs typeface="Calibri" panose="020F0502020204030204" pitchFamily="34" charset="0"/>
                        </a:rPr>
                        <a:t>Target  </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2F75B5"/>
                    </a:solidFill>
                  </a:tcPr>
                </a:tc>
                <a:tc>
                  <a:txBody>
                    <a:bodyPr/>
                    <a:lstStyle/>
                    <a:p>
                      <a:pPr indent="0" algn="ctr">
                        <a:buNone/>
                      </a:pPr>
                      <a:r>
                        <a:rPr lang="en-US" sz="1100" b="1" dirty="0" err="1">
                          <a:solidFill>
                            <a:srgbClr val="FFFFFF"/>
                          </a:solidFill>
                          <a:latin typeface="Calibri" panose="020F0502020204030204" pitchFamily="34" charset="0"/>
                          <a:cs typeface="Calibri" panose="020F0502020204030204" pitchFamily="34" charset="0"/>
                        </a:rPr>
                        <a:t>Obiettivi</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quantitativi</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della</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Strategia</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regionale</a:t>
                      </a:r>
                      <a:r>
                        <a:rPr lang="en-US" sz="1100" b="1" dirty="0">
                          <a:solidFill>
                            <a:srgbClr val="FFFFFF"/>
                          </a:solidFill>
                          <a:latin typeface="Calibri" panose="020F0502020204030204" pitchFamily="34" charset="0"/>
                          <a:cs typeface="Calibri" panose="020F0502020204030204" pitchFamily="34" charset="0"/>
                        </a:rPr>
                        <a:t> </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2F75B5"/>
                    </a:solidFill>
                  </a:tcPr>
                </a:tc>
                <a:tc>
                  <a:txBody>
                    <a:bodyPr/>
                    <a:lstStyle/>
                    <a:p>
                      <a:pPr indent="0" algn="ctr">
                        <a:buNone/>
                      </a:pPr>
                      <a:r>
                        <a:rPr lang="en-US" sz="1100" b="1" dirty="0" err="1">
                          <a:solidFill>
                            <a:srgbClr val="FFFFFF"/>
                          </a:solidFill>
                          <a:latin typeface="Calibri" panose="020F0502020204030204" pitchFamily="34" charset="0"/>
                          <a:cs typeface="Calibri" panose="020F0502020204030204" pitchFamily="34" charset="0"/>
                        </a:rPr>
                        <a:t>Obiettivi</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strategici</a:t>
                      </a:r>
                      <a:r>
                        <a:rPr lang="en-US" sz="1100" b="1" dirty="0">
                          <a:solidFill>
                            <a:srgbClr val="FFFFFF"/>
                          </a:solidFill>
                          <a:latin typeface="Calibri" panose="020F0502020204030204" pitchFamily="34" charset="0"/>
                          <a:cs typeface="Calibri" panose="020F0502020204030204" pitchFamily="34" charset="0"/>
                        </a:rPr>
                        <a:t> DUP </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2F75B5"/>
                    </a:solidFill>
                  </a:tcPr>
                </a:tc>
                <a:tc>
                  <a:txBody>
                    <a:bodyPr/>
                    <a:lstStyle/>
                    <a:p>
                      <a:pPr indent="0" algn="ctr">
                        <a:buNone/>
                      </a:pPr>
                      <a:r>
                        <a:rPr lang="en-US" sz="1100" b="1" dirty="0" err="1">
                          <a:solidFill>
                            <a:srgbClr val="FFFFFF"/>
                          </a:solidFill>
                          <a:latin typeface="Calibri" panose="020F0502020204030204" pitchFamily="34" charset="0"/>
                          <a:cs typeface="Calibri" panose="020F0502020204030204" pitchFamily="34" charset="0"/>
                        </a:rPr>
                        <a:t>Obiettivi</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operativi</a:t>
                      </a:r>
                      <a:r>
                        <a:rPr lang="en-US" sz="1100" b="1" dirty="0">
                          <a:solidFill>
                            <a:srgbClr val="FFFFFF"/>
                          </a:solidFill>
                          <a:latin typeface="Calibri" panose="020F0502020204030204" pitchFamily="34" charset="0"/>
                          <a:cs typeface="Calibri" panose="020F0502020204030204" pitchFamily="34" charset="0"/>
                        </a:rPr>
                        <a:t> DUP </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2F75B5"/>
                    </a:solidFill>
                  </a:tcPr>
                </a:tc>
                <a:tc>
                  <a:txBody>
                    <a:bodyPr/>
                    <a:lstStyle/>
                    <a:p>
                      <a:pPr indent="0" algn="ctr">
                        <a:buNone/>
                      </a:pPr>
                      <a:r>
                        <a:rPr lang="en-US" sz="1100" b="1" dirty="0" err="1">
                          <a:solidFill>
                            <a:schemeClr val="bg1"/>
                          </a:solidFill>
                          <a:latin typeface="Calibri" panose="020F0502020204030204" pitchFamily="34" charset="0"/>
                          <a:cs typeface="Calibri" panose="020F0502020204030204" pitchFamily="34" charset="0"/>
                        </a:rPr>
                        <a:t>Indicatori</a:t>
                      </a:r>
                      <a:r>
                        <a:rPr lang="en-US" sz="1100" b="1" dirty="0">
                          <a:solidFill>
                            <a:schemeClr val="bg1"/>
                          </a:solidFill>
                          <a:latin typeface="Calibri" panose="020F0502020204030204" pitchFamily="34" charset="0"/>
                          <a:cs typeface="Calibri" panose="020F0502020204030204" pitchFamily="34" charset="0"/>
                        </a:rPr>
                        <a:t> </a:t>
                      </a:r>
                      <a:r>
                        <a:rPr lang="en-US" sz="1100" b="1" dirty="0" err="1">
                          <a:solidFill>
                            <a:schemeClr val="bg1"/>
                          </a:solidFill>
                          <a:latin typeface="Calibri" panose="020F0502020204030204" pitchFamily="34" charset="0"/>
                          <a:cs typeface="Calibri" panose="020F0502020204030204" pitchFamily="34" charset="0"/>
                        </a:rPr>
                        <a:t>Obiettivi</a:t>
                      </a:r>
                      <a:r>
                        <a:rPr lang="en-US" sz="1100" b="1" dirty="0">
                          <a:solidFill>
                            <a:schemeClr val="bg1"/>
                          </a:solidFill>
                          <a:latin typeface="Calibri" panose="020F0502020204030204" pitchFamily="34" charset="0"/>
                          <a:cs typeface="Calibri" panose="020F0502020204030204" pitchFamily="34" charset="0"/>
                        </a:rPr>
                        <a:t> </a:t>
                      </a:r>
                      <a:r>
                        <a:rPr lang="en-US" sz="1100" b="1" dirty="0" err="1">
                          <a:solidFill>
                            <a:schemeClr val="bg1"/>
                          </a:solidFill>
                          <a:latin typeface="Calibri" panose="020F0502020204030204" pitchFamily="34" charset="0"/>
                          <a:cs typeface="Calibri" panose="020F0502020204030204" pitchFamily="34" charset="0"/>
                        </a:rPr>
                        <a:t>operativi</a:t>
                      </a:r>
                      <a:r>
                        <a:rPr lang="en-US" sz="1100" b="1" dirty="0">
                          <a:solidFill>
                            <a:schemeClr val="bg1"/>
                          </a:solidFill>
                          <a:latin typeface="Calibri" panose="020F0502020204030204" pitchFamily="34" charset="0"/>
                          <a:cs typeface="Calibri" panose="020F0502020204030204" pitchFamily="34" charset="0"/>
                        </a:rPr>
                        <a:t> DUP</a:t>
                      </a:r>
                    </a:p>
                  </a:txBody>
                  <a:tcPr marL="12700" marR="12700" marT="12700" anchor="ctr">
                    <a:lnL w="12700" cap="flat" cmpd="sng" algn="ctr">
                      <a:solidFill>
                        <a:schemeClr val="tx1"/>
                      </a:solidFill>
                      <a:prstDash val="solid"/>
                      <a:round/>
                      <a:headEnd type="none" w="med" len="med"/>
                      <a:tailEnd type="none" w="med" len="med"/>
                    </a:lnL>
                    <a:lnR w="12700" cap="flat" cmpd="sng">
                      <a:solidFill>
                        <a:srgbClr val="000000"/>
                      </a:solidFill>
                      <a:prstDash val="solid"/>
                      <a:headEnd type="none" w="med" len="med"/>
                      <a:tailEnd type="none" w="med" len="med"/>
                    </a:lnR>
                    <a:lnT w="12700">
                      <a:solidFill>
                        <a:schemeClr val="tx1"/>
                      </a:solidFill>
                      <a:prstDash val="solid"/>
                    </a:lnT>
                    <a:lnB w="12700">
                      <a:solidFill>
                        <a:schemeClr val="tx1"/>
                      </a:solidFill>
                      <a:prstDash val="solid"/>
                    </a:lnB>
                    <a:lnTlToBr>
                      <a:noFill/>
                    </a:lnTlToBr>
                    <a:lnBlToTr>
                      <a:noFill/>
                    </a:lnBlToTr>
                    <a:solidFill>
                      <a:srgbClr val="2F75B5"/>
                    </a:solidFill>
                  </a:tcPr>
                </a:tc>
                <a:extLst>
                  <a:ext uri="{0D108BD9-81ED-4DB2-BD59-A6C34878D82A}">
                    <a16:rowId xmlns:a16="http://schemas.microsoft.com/office/drawing/2014/main" val="10001"/>
                  </a:ext>
                </a:extLst>
              </a:tr>
              <a:tr h="499745">
                <a:tc>
                  <a:txBody>
                    <a:bodyPr/>
                    <a:lstStyle/>
                    <a:p>
                      <a:pPr algn="ctr">
                        <a:buClrTx/>
                        <a:buSzTx/>
                        <a:buFontTx/>
                        <a:buNone/>
                      </a:pPr>
                      <a:r>
                        <a:rPr lang="en-US" sz="1000" b="1">
                          <a:solidFill>
                            <a:srgbClr val="000000"/>
                          </a:solidFill>
                          <a:latin typeface="Calibri" panose="020F0502020204030204" pitchFamily="34" charset="0"/>
                          <a:cs typeface="Calibri" panose="020F0502020204030204" pitchFamily="34" charset="0"/>
                        </a:rPr>
                        <a:t>16.3</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60960" indent="-9525" algn="just">
                        <a:buClrTx/>
                        <a:buSzTx/>
                        <a:buFontTx/>
                        <a:buNone/>
                      </a:pPr>
                      <a:r>
                        <a:rPr lang="en-US" sz="1000" b="0" dirty="0" err="1">
                          <a:solidFill>
                            <a:schemeClr val="tx1"/>
                          </a:solidFill>
                          <a:latin typeface="Calibri" panose="020F0502020204030204" pitchFamily="34" charset="0"/>
                          <a:cs typeface="Calibri" panose="020F0502020204030204" pitchFamily="34" charset="0"/>
                        </a:rPr>
                        <a:t>Entro</a:t>
                      </a:r>
                      <a:r>
                        <a:rPr lang="en-US" sz="1000" b="0" dirty="0">
                          <a:solidFill>
                            <a:schemeClr val="tx1"/>
                          </a:solidFill>
                          <a:latin typeface="Calibri" panose="020F0502020204030204" pitchFamily="34" charset="0"/>
                          <a:cs typeface="Calibri" panose="020F0502020204030204" pitchFamily="34" charset="0"/>
                        </a:rPr>
                        <a:t> il 2030 </a:t>
                      </a:r>
                      <a:r>
                        <a:rPr lang="en-US" sz="1000" b="0" dirty="0" err="1">
                          <a:solidFill>
                            <a:schemeClr val="tx1"/>
                          </a:solidFill>
                          <a:latin typeface="Calibri" panose="020F0502020204030204" pitchFamily="34" charset="0"/>
                          <a:cs typeface="Calibri" panose="020F0502020204030204" pitchFamily="34" charset="0"/>
                        </a:rPr>
                        <a:t>azzerare</a:t>
                      </a:r>
                      <a:r>
                        <a:rPr lang="en-US" sz="1000" b="0" dirty="0">
                          <a:solidFill>
                            <a:schemeClr val="tx1"/>
                          </a:solidFill>
                          <a:latin typeface="Calibri" panose="020F0502020204030204" pitchFamily="34" charset="0"/>
                          <a:cs typeface="Calibri" panose="020F0502020204030204" pitchFamily="34" charset="0"/>
                        </a:rPr>
                        <a:t> il </a:t>
                      </a:r>
                      <a:r>
                        <a:rPr lang="en-US" sz="1000" b="0" dirty="0" err="1">
                          <a:solidFill>
                            <a:schemeClr val="tx1"/>
                          </a:solidFill>
                          <a:latin typeface="Calibri" panose="020F0502020204030204" pitchFamily="34" charset="0"/>
                          <a:cs typeface="Calibri" panose="020F0502020204030204" pitchFamily="34" charset="0"/>
                        </a:rPr>
                        <a:t>sovraffollamento</a:t>
                      </a:r>
                      <a:r>
                        <a:rPr lang="en-US" sz="1000" b="0" dirty="0">
                          <a:solidFill>
                            <a:schemeClr val="tx1"/>
                          </a:solidFill>
                          <a:latin typeface="Calibri" panose="020F0502020204030204" pitchFamily="34" charset="0"/>
                          <a:cs typeface="Calibri" panose="020F0502020204030204" pitchFamily="34" charset="0"/>
                        </a:rPr>
                        <a:t> </a:t>
                      </a:r>
                      <a:r>
                        <a:rPr lang="en-US" sz="1000" b="0" dirty="0" err="1">
                          <a:solidFill>
                            <a:schemeClr val="tx1"/>
                          </a:solidFill>
                          <a:latin typeface="Calibri" panose="020F0502020204030204" pitchFamily="34" charset="0"/>
                          <a:cs typeface="Calibri" panose="020F0502020204030204" pitchFamily="34" charset="0"/>
                        </a:rPr>
                        <a:t>negli</a:t>
                      </a:r>
                      <a:r>
                        <a:rPr lang="en-US" sz="1000" b="0" dirty="0">
                          <a:solidFill>
                            <a:schemeClr val="tx1"/>
                          </a:solidFill>
                          <a:latin typeface="Calibri" panose="020F0502020204030204" pitchFamily="34" charset="0"/>
                          <a:cs typeface="Calibri" panose="020F0502020204030204" pitchFamily="34" charset="0"/>
                        </a:rPr>
                        <a:t> </a:t>
                      </a:r>
                      <a:r>
                        <a:rPr lang="en-US" sz="1000" b="0" dirty="0" err="1">
                          <a:solidFill>
                            <a:schemeClr val="tx1"/>
                          </a:solidFill>
                          <a:latin typeface="Calibri" panose="020F0502020204030204" pitchFamily="34" charset="0"/>
                          <a:cs typeface="Calibri" panose="020F0502020204030204" pitchFamily="34" charset="0"/>
                        </a:rPr>
                        <a:t>istituti</a:t>
                      </a:r>
                      <a:r>
                        <a:rPr lang="en-US" sz="1000" b="0" dirty="0">
                          <a:solidFill>
                            <a:schemeClr val="tx1"/>
                          </a:solidFill>
                          <a:latin typeface="Calibri" panose="020F0502020204030204" pitchFamily="34" charset="0"/>
                          <a:cs typeface="Calibri" panose="020F0502020204030204" pitchFamily="34" charset="0"/>
                        </a:rPr>
                        <a:t> di </a:t>
                      </a:r>
                      <a:r>
                        <a:rPr lang="en-US" sz="1000" b="0" dirty="0" err="1">
                          <a:solidFill>
                            <a:schemeClr val="tx1"/>
                          </a:solidFill>
                          <a:latin typeface="Calibri" panose="020F0502020204030204" pitchFamily="34" charset="0"/>
                          <a:cs typeface="Calibri" panose="020F0502020204030204" pitchFamily="34" charset="0"/>
                        </a:rPr>
                        <a:t>pena</a:t>
                      </a:r>
                      <a:r>
                        <a:rPr lang="en-US" sz="1000" b="0" dirty="0">
                          <a:solidFill>
                            <a:schemeClr val="tx1"/>
                          </a:solidFill>
                          <a:latin typeface="Calibri" panose="020F0502020204030204" pitchFamily="34" charset="0"/>
                          <a:cs typeface="Calibri" panose="020F0502020204030204" pitchFamily="34" charset="0"/>
                        </a:rPr>
                        <a:t> </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indent="0">
                        <a:buNone/>
                      </a:pPr>
                      <a:endParaRPr lang="en-US" sz="1000" b="0" dirty="0">
                        <a:solidFill>
                          <a:schemeClr val="tx1"/>
                        </a:solidFill>
                        <a:latin typeface="Calibri" panose="020F0502020204030204" pitchFamily="34" charset="0"/>
                        <a:cs typeface="Calibri" panose="020F0502020204030204" pitchFamily="34" charset="0"/>
                      </a:endParaRPr>
                    </a:p>
                  </a:txBody>
                  <a:tcPr marL="12700" marR="12700" marT="12700" anchor="b">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indent="0">
                        <a:buNone/>
                      </a:pPr>
                      <a:endParaRPr lang="en-US" sz="1000" b="0" dirty="0">
                        <a:solidFill>
                          <a:schemeClr val="tx1"/>
                        </a:solidFill>
                        <a:latin typeface="Calibri" panose="020F0502020204030204" pitchFamily="34" charset="0"/>
                        <a:cs typeface="Calibri" panose="020F0502020204030204" pitchFamily="34" charset="0"/>
                      </a:endParaRPr>
                    </a:p>
                  </a:txBody>
                  <a:tcPr marL="12700" marR="12700" marT="12700" anchor="b">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indent="0">
                        <a:buNone/>
                      </a:pPr>
                      <a:endParaRPr lang="en-US" sz="1000" b="1">
                        <a:solidFill>
                          <a:schemeClr val="tx1"/>
                        </a:solidFill>
                        <a:latin typeface="Calibri" panose="020F0502020204030204" pitchFamily="34" charset="0"/>
                        <a:cs typeface="Calibri" panose="020F0502020204030204" pitchFamily="34" charset="0"/>
                      </a:endParaRP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02"/>
                  </a:ext>
                </a:extLst>
              </a:tr>
              <a:tr h="480695">
                <a:tc>
                  <a:txBody>
                    <a:bodyPr/>
                    <a:lstStyle/>
                    <a:p>
                      <a:pPr algn="ctr">
                        <a:buClrTx/>
                        <a:buSzTx/>
                        <a:buFontTx/>
                        <a:buNone/>
                      </a:pPr>
                      <a:r>
                        <a:rPr lang="en-US" sz="1000" b="1">
                          <a:solidFill>
                            <a:srgbClr val="000000"/>
                          </a:solidFill>
                          <a:latin typeface="Calibri" panose="020F0502020204030204" pitchFamily="34" charset="0"/>
                          <a:cs typeface="Calibri" panose="020F0502020204030204" pitchFamily="34" charset="0"/>
                        </a:rPr>
                        <a:t>16.7</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60960" indent="-9525" algn="just">
                        <a:buClrTx/>
                        <a:buSzTx/>
                        <a:buFontTx/>
                        <a:buNone/>
                      </a:pPr>
                      <a:r>
                        <a:rPr lang="it-IT" sz="1000" dirty="0">
                          <a:solidFill>
                            <a:schemeClr val="tx1"/>
                          </a:solidFill>
                          <a:latin typeface="Calibri" panose="020F0502020204030204" pitchFamily="34" charset="0"/>
                          <a:cs typeface="Calibri" panose="020F0502020204030204" pitchFamily="34" charset="0"/>
                        </a:rPr>
                        <a:t>Entro il 2030 ridurre la durata media dei procedimenti civili ai livelli osservati nella migliore delle Regioni italiane</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25527" y="37676"/>
            <a:ext cx="13420155" cy="658835"/>
          </a:xfrm>
          <a:prstGeom prst="rect">
            <a:avLst/>
          </a:prstGeom>
          <a:noFill/>
        </p:spPr>
        <p:txBody>
          <a:bodyPr wrap="square">
            <a:spAutoFit/>
          </a:bodyPr>
          <a:lstStyle/>
          <a:p>
            <a:pPr algn="ctr">
              <a:lnSpc>
                <a:spcPct val="150000"/>
              </a:lnSpc>
              <a:spcAft>
                <a:spcPts val="600"/>
              </a:spcAft>
            </a:pPr>
            <a:r>
              <a:rPr lang="it-IT" sz="2800" b="1" dirty="0">
                <a:solidFill>
                  <a:srgbClr val="C00000"/>
                </a:solidFill>
                <a:latin typeface="Arial" panose="020B0604020202020204" pitchFamily="34" charset="0"/>
                <a:cs typeface="Arial" panose="020B0604020202020204" pitchFamily="34" charset="0"/>
              </a:rPr>
              <a:t>OBIETTIVI STRATEGICI E OPERATIVI DEL DUP ASSOCIATI  </a:t>
            </a:r>
          </a:p>
        </p:txBody>
      </p:sp>
      <p:graphicFrame>
        <p:nvGraphicFramePr>
          <p:cNvPr id="5" name="Content Placeholder 4"/>
          <p:cNvGraphicFramePr>
            <a:graphicFrameLocks noGrp="1"/>
          </p:cNvGraphicFramePr>
          <p:nvPr>
            <p:ph idx="1"/>
          </p:nvPr>
        </p:nvGraphicFramePr>
        <p:xfrm>
          <a:off x="561975" y="757555"/>
          <a:ext cx="12477115" cy="6769735"/>
        </p:xfrm>
        <a:graphic>
          <a:graphicData uri="http://schemas.openxmlformats.org/drawingml/2006/table">
            <a:tbl>
              <a:tblPr firstRow="1" bandRow="1">
                <a:tableStyleId>{5C22544A-7EE6-4342-B048-85BDC9FD1C3A}</a:tableStyleId>
              </a:tblPr>
              <a:tblGrid>
                <a:gridCol w="467360">
                  <a:extLst>
                    <a:ext uri="{9D8B030D-6E8A-4147-A177-3AD203B41FA5}">
                      <a16:colId xmlns:a16="http://schemas.microsoft.com/office/drawing/2014/main" val="20000"/>
                    </a:ext>
                  </a:extLst>
                </a:gridCol>
                <a:gridCol w="3289935">
                  <a:extLst>
                    <a:ext uri="{9D8B030D-6E8A-4147-A177-3AD203B41FA5}">
                      <a16:colId xmlns:a16="http://schemas.microsoft.com/office/drawing/2014/main" val="20001"/>
                    </a:ext>
                  </a:extLst>
                </a:gridCol>
                <a:gridCol w="2578735">
                  <a:extLst>
                    <a:ext uri="{9D8B030D-6E8A-4147-A177-3AD203B41FA5}">
                      <a16:colId xmlns:a16="http://schemas.microsoft.com/office/drawing/2014/main" val="20002"/>
                    </a:ext>
                  </a:extLst>
                </a:gridCol>
                <a:gridCol w="4134485">
                  <a:extLst>
                    <a:ext uri="{9D8B030D-6E8A-4147-A177-3AD203B41FA5}">
                      <a16:colId xmlns:a16="http://schemas.microsoft.com/office/drawing/2014/main" val="20003"/>
                    </a:ext>
                  </a:extLst>
                </a:gridCol>
                <a:gridCol w="2006600">
                  <a:extLst>
                    <a:ext uri="{9D8B030D-6E8A-4147-A177-3AD203B41FA5}">
                      <a16:colId xmlns:a16="http://schemas.microsoft.com/office/drawing/2014/main" val="20004"/>
                    </a:ext>
                  </a:extLst>
                </a:gridCol>
              </a:tblGrid>
              <a:tr h="353695">
                <a:tc gridSpan="5">
                  <a:txBody>
                    <a:bodyPr/>
                    <a:lstStyle/>
                    <a:p>
                      <a:pPr indent="0" algn="ctr">
                        <a:buNone/>
                      </a:pPr>
                      <a:r>
                        <a:rPr lang="it-IT" sz="1600" dirty="0">
                          <a:solidFill>
                            <a:srgbClr val="FFFFFF"/>
                          </a:solidFill>
                          <a:latin typeface="Calibri" panose="020F0502020204030204" charset="-122"/>
                          <a:sym typeface="+mn-ea"/>
                        </a:rPr>
                        <a:t>Strategia regionale per lo sviluppo sostenibile - </a:t>
                      </a:r>
                      <a:r>
                        <a:rPr sz="1600" dirty="0" err="1">
                          <a:solidFill>
                            <a:srgbClr val="FFFFFF"/>
                          </a:solidFill>
                          <a:latin typeface="Calibri" panose="020F0502020204030204" charset="-122"/>
                          <a:sym typeface="+mn-ea"/>
                        </a:rPr>
                        <a:t>Obiettivi</a:t>
                      </a:r>
                      <a:r>
                        <a:rPr sz="1600" dirty="0">
                          <a:solidFill>
                            <a:srgbClr val="FFFFFF"/>
                          </a:solidFill>
                          <a:latin typeface="Calibri" panose="020F0502020204030204" charset="-122"/>
                          <a:sym typeface="+mn-ea"/>
                        </a:rPr>
                        <a:t> </a:t>
                      </a:r>
                      <a:r>
                        <a:rPr sz="1600" dirty="0" err="1">
                          <a:solidFill>
                            <a:srgbClr val="FFFFFF"/>
                          </a:solidFill>
                          <a:latin typeface="Calibri" panose="020F0502020204030204" charset="-122"/>
                          <a:sym typeface="+mn-ea"/>
                        </a:rPr>
                        <a:t>quantitativi</a:t>
                      </a:r>
                      <a:r>
                        <a:rPr sz="1600" dirty="0">
                          <a:solidFill>
                            <a:srgbClr val="FFFFFF"/>
                          </a:solidFill>
                          <a:latin typeface="Calibri" panose="020F0502020204030204" charset="-122"/>
                          <a:sym typeface="+mn-ea"/>
                        </a:rPr>
                        <a:t> a </a:t>
                      </a:r>
                      <a:r>
                        <a:rPr sz="1600" dirty="0" err="1">
                          <a:solidFill>
                            <a:srgbClr val="FFFFFF"/>
                          </a:solidFill>
                          <a:latin typeface="Calibri" panose="020F0502020204030204" charset="-122"/>
                          <a:sym typeface="+mn-ea"/>
                        </a:rPr>
                        <a:t>prevalente</a:t>
                      </a:r>
                      <a:r>
                        <a:rPr sz="1600" dirty="0">
                          <a:solidFill>
                            <a:srgbClr val="FFFFFF"/>
                          </a:solidFill>
                          <a:latin typeface="Calibri" panose="020F0502020204030204" charset="-122"/>
                          <a:sym typeface="+mn-ea"/>
                        </a:rPr>
                        <a:t> </a:t>
                      </a:r>
                      <a:r>
                        <a:rPr sz="1600" dirty="0" err="1">
                          <a:solidFill>
                            <a:srgbClr val="FFFFFF"/>
                          </a:solidFill>
                          <a:latin typeface="Calibri" panose="020F0502020204030204" charset="-122"/>
                          <a:sym typeface="+mn-ea"/>
                        </a:rPr>
                        <a:t>dimensione</a:t>
                      </a:r>
                      <a:r>
                        <a:rPr sz="1600" dirty="0">
                          <a:solidFill>
                            <a:srgbClr val="FFFFFF"/>
                          </a:solidFill>
                          <a:latin typeface="Calibri" panose="020F0502020204030204" charset="-122"/>
                          <a:sym typeface="+mn-ea"/>
                        </a:rPr>
                        <a:t> </a:t>
                      </a:r>
                      <a:r>
                        <a:rPr lang="it-IT" sz="1600" dirty="0">
                          <a:solidFill>
                            <a:srgbClr val="FFFFFF"/>
                          </a:solidFill>
                          <a:latin typeface="Calibri" panose="020F0502020204030204" charset="-122"/>
                          <a:sym typeface="+mn-ea"/>
                        </a:rPr>
                        <a:t>sociale</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2F75B5"/>
                    </a:solidFill>
                  </a:tcPr>
                </a:tc>
                <a:tc hMerge="1">
                  <a:txBody>
                    <a:bodyPr/>
                    <a:lstStyle/>
                    <a:p>
                      <a:endParaRPr lang="it-IT"/>
                    </a:p>
                  </a:txBody>
                  <a:tcPr>
                    <a:lnT w="12700">
                      <a:solidFill>
                        <a:schemeClr val="tx1"/>
                      </a:solidFill>
                      <a:prstDash val="solid"/>
                    </a:lnT>
                    <a:lnB w="12700">
                      <a:solidFill>
                        <a:schemeClr val="tx1"/>
                      </a:solidFill>
                      <a:prstDash val="solid"/>
                    </a:lnB>
                  </a:tcPr>
                </a:tc>
                <a:tc hMerge="1">
                  <a:txBody>
                    <a:bodyPr/>
                    <a:lstStyle/>
                    <a:p>
                      <a:endParaRPr lang="it-IT"/>
                    </a:p>
                  </a:txBody>
                  <a:tcPr>
                    <a:lnT w="12700">
                      <a:solidFill>
                        <a:schemeClr val="tx1"/>
                      </a:solidFill>
                      <a:prstDash val="solid"/>
                    </a:lnT>
                    <a:lnB w="12700">
                      <a:solidFill>
                        <a:schemeClr val="tx1"/>
                      </a:solidFill>
                      <a:prstDash val="solid"/>
                    </a:lnB>
                  </a:tcPr>
                </a:tc>
                <a:tc hMerge="1">
                  <a:txBody>
                    <a:bodyPr/>
                    <a:lstStyle/>
                    <a:p>
                      <a:endParaRPr lang="it-IT"/>
                    </a:p>
                  </a:txBody>
                  <a:tcPr>
                    <a:lnT w="12700">
                      <a:solidFill>
                        <a:schemeClr val="tx1"/>
                      </a:solidFill>
                      <a:prstDash val="solid"/>
                    </a:lnT>
                    <a:lnB w="12700">
                      <a:solidFill>
                        <a:schemeClr val="tx1"/>
                      </a:solidFill>
                      <a:prstDash val="solid"/>
                    </a:lnB>
                  </a:tcPr>
                </a:tc>
                <a:tc hMerge="1">
                  <a:txBody>
                    <a:bodyPr/>
                    <a:lstStyle/>
                    <a:p>
                      <a:endParaRPr lang="it-IT"/>
                    </a:p>
                  </a:txBody>
                  <a:tcPr>
                    <a:lnR w="12700" cap="flat" cmpd="sng">
                      <a:solidFill>
                        <a:srgbClr val="000000"/>
                      </a:solidFill>
                      <a:prstDash val="solid"/>
                      <a:headEnd type="none" w="med" len="med"/>
                      <a:tailEnd type="none" w="med" len="med"/>
                    </a:lnR>
                    <a:lnT w="12700">
                      <a:solidFill>
                        <a:schemeClr val="tx1"/>
                      </a:solidFill>
                      <a:prstDash val="solid"/>
                    </a:lnT>
                    <a:lnB w="12700">
                      <a:solidFill>
                        <a:schemeClr val="tx1"/>
                      </a:solidFill>
                      <a:prstDash val="solid"/>
                    </a:lnB>
                    <a:solidFill>
                      <a:srgbClr val="2F75B5"/>
                    </a:solidFill>
                  </a:tcPr>
                </a:tc>
                <a:extLst>
                  <a:ext uri="{0D108BD9-81ED-4DB2-BD59-A6C34878D82A}">
                    <a16:rowId xmlns:a16="http://schemas.microsoft.com/office/drawing/2014/main" val="10000"/>
                  </a:ext>
                </a:extLst>
              </a:tr>
              <a:tr h="287655">
                <a:tc>
                  <a:txBody>
                    <a:bodyPr/>
                    <a:lstStyle/>
                    <a:p>
                      <a:pPr indent="0" algn="ctr">
                        <a:buNone/>
                      </a:pPr>
                      <a:r>
                        <a:rPr lang="en-US" sz="1100" b="1" dirty="0">
                          <a:solidFill>
                            <a:srgbClr val="FFFFFF"/>
                          </a:solidFill>
                          <a:latin typeface="Calibri" panose="020F0502020204030204" pitchFamily="34" charset="0"/>
                          <a:cs typeface="Calibri" panose="020F0502020204030204" pitchFamily="34" charset="0"/>
                        </a:rPr>
                        <a:t>Target  </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2F75B5"/>
                    </a:solidFill>
                  </a:tcPr>
                </a:tc>
                <a:tc>
                  <a:txBody>
                    <a:bodyPr/>
                    <a:lstStyle/>
                    <a:p>
                      <a:pPr indent="0" algn="ctr">
                        <a:buNone/>
                      </a:pPr>
                      <a:r>
                        <a:rPr lang="en-US" sz="1100" b="1" dirty="0" err="1">
                          <a:solidFill>
                            <a:srgbClr val="FFFFFF"/>
                          </a:solidFill>
                          <a:latin typeface="Calibri" panose="020F0502020204030204" pitchFamily="34" charset="0"/>
                          <a:cs typeface="Calibri" panose="020F0502020204030204" pitchFamily="34" charset="0"/>
                        </a:rPr>
                        <a:t>Obiettivi</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quantitativi</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della</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Strategia</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regionale</a:t>
                      </a:r>
                      <a:endParaRPr lang="en-US" sz="1100" b="1" dirty="0">
                        <a:solidFill>
                          <a:srgbClr val="FFFFFF"/>
                        </a:solidFill>
                        <a:latin typeface="Calibri" panose="020F0502020204030204" pitchFamily="34" charset="0"/>
                        <a:cs typeface="Calibri" panose="020F0502020204030204" pitchFamily="34" charset="0"/>
                      </a:endParaRP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2F75B5"/>
                    </a:solidFill>
                  </a:tcPr>
                </a:tc>
                <a:tc>
                  <a:txBody>
                    <a:bodyPr/>
                    <a:lstStyle/>
                    <a:p>
                      <a:pPr indent="0" algn="ctr">
                        <a:buNone/>
                      </a:pPr>
                      <a:r>
                        <a:rPr lang="en-US" sz="1100" b="1" dirty="0" err="1">
                          <a:solidFill>
                            <a:srgbClr val="FFFFFF"/>
                          </a:solidFill>
                          <a:latin typeface="Calibri" panose="020F0502020204030204" pitchFamily="34" charset="0"/>
                          <a:cs typeface="Calibri" panose="020F0502020204030204" pitchFamily="34" charset="0"/>
                        </a:rPr>
                        <a:t>Obiettivi</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strategici</a:t>
                      </a:r>
                      <a:r>
                        <a:rPr lang="en-US" sz="1100" b="1" dirty="0">
                          <a:solidFill>
                            <a:srgbClr val="FFFFFF"/>
                          </a:solidFill>
                          <a:latin typeface="Calibri" panose="020F0502020204030204" pitchFamily="34" charset="0"/>
                          <a:cs typeface="Calibri" panose="020F0502020204030204" pitchFamily="34" charset="0"/>
                        </a:rPr>
                        <a:t> DUP </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2F75B5"/>
                    </a:solidFill>
                  </a:tcPr>
                </a:tc>
                <a:tc>
                  <a:txBody>
                    <a:bodyPr/>
                    <a:lstStyle/>
                    <a:p>
                      <a:pPr indent="0" algn="ctr">
                        <a:buNone/>
                      </a:pPr>
                      <a:r>
                        <a:rPr lang="en-US" sz="1100" b="1" dirty="0" err="1">
                          <a:solidFill>
                            <a:srgbClr val="FFFFFF"/>
                          </a:solidFill>
                          <a:latin typeface="Calibri" panose="020F0502020204030204" pitchFamily="34" charset="0"/>
                          <a:cs typeface="Calibri" panose="020F0502020204030204" pitchFamily="34" charset="0"/>
                        </a:rPr>
                        <a:t>Obiettivi</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operativi</a:t>
                      </a:r>
                      <a:r>
                        <a:rPr lang="en-US" sz="1100" b="1" dirty="0">
                          <a:solidFill>
                            <a:srgbClr val="FFFFFF"/>
                          </a:solidFill>
                          <a:latin typeface="Calibri" panose="020F0502020204030204" pitchFamily="34" charset="0"/>
                          <a:cs typeface="Calibri" panose="020F0502020204030204" pitchFamily="34" charset="0"/>
                        </a:rPr>
                        <a:t> DUP </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2F75B5"/>
                    </a:solidFill>
                  </a:tcPr>
                </a:tc>
                <a:tc>
                  <a:txBody>
                    <a:bodyPr/>
                    <a:lstStyle/>
                    <a:p>
                      <a:pPr indent="0" algn="ctr">
                        <a:buNone/>
                      </a:pPr>
                      <a:r>
                        <a:rPr lang="en-US" sz="1100" b="1" dirty="0" err="1">
                          <a:solidFill>
                            <a:schemeClr val="bg1"/>
                          </a:solidFill>
                          <a:latin typeface="Calibri" panose="020F0502020204030204" pitchFamily="34" charset="0"/>
                          <a:cs typeface="Calibri" panose="020F0502020204030204" pitchFamily="34" charset="0"/>
                        </a:rPr>
                        <a:t>Indicatori</a:t>
                      </a:r>
                      <a:r>
                        <a:rPr lang="en-US" sz="1100" b="1" dirty="0">
                          <a:solidFill>
                            <a:schemeClr val="bg1"/>
                          </a:solidFill>
                          <a:latin typeface="Calibri" panose="020F0502020204030204" pitchFamily="34" charset="0"/>
                          <a:cs typeface="Calibri" panose="020F0502020204030204" pitchFamily="34" charset="0"/>
                        </a:rPr>
                        <a:t> </a:t>
                      </a:r>
                      <a:r>
                        <a:rPr lang="en-US" sz="1100" b="1" dirty="0" err="1">
                          <a:solidFill>
                            <a:schemeClr val="bg1"/>
                          </a:solidFill>
                          <a:latin typeface="Calibri" panose="020F0502020204030204" pitchFamily="34" charset="0"/>
                          <a:cs typeface="Calibri" panose="020F0502020204030204" pitchFamily="34" charset="0"/>
                        </a:rPr>
                        <a:t>Obiettivi</a:t>
                      </a:r>
                      <a:r>
                        <a:rPr lang="en-US" sz="1100" b="1" dirty="0">
                          <a:solidFill>
                            <a:schemeClr val="bg1"/>
                          </a:solidFill>
                          <a:latin typeface="Calibri" panose="020F0502020204030204" pitchFamily="34" charset="0"/>
                          <a:cs typeface="Calibri" panose="020F0502020204030204" pitchFamily="34" charset="0"/>
                        </a:rPr>
                        <a:t> </a:t>
                      </a:r>
                      <a:r>
                        <a:rPr lang="en-US" sz="1100" b="1" dirty="0" err="1">
                          <a:solidFill>
                            <a:schemeClr val="bg1"/>
                          </a:solidFill>
                          <a:latin typeface="Calibri" panose="020F0502020204030204" pitchFamily="34" charset="0"/>
                          <a:cs typeface="Calibri" panose="020F0502020204030204" pitchFamily="34" charset="0"/>
                        </a:rPr>
                        <a:t>operativi</a:t>
                      </a:r>
                      <a:r>
                        <a:rPr lang="en-US" sz="1100" b="1" dirty="0">
                          <a:solidFill>
                            <a:schemeClr val="bg1"/>
                          </a:solidFill>
                          <a:latin typeface="Calibri" panose="020F0502020204030204" pitchFamily="34" charset="0"/>
                          <a:cs typeface="Calibri" panose="020F0502020204030204" pitchFamily="34" charset="0"/>
                        </a:rPr>
                        <a:t> DUP</a:t>
                      </a:r>
                    </a:p>
                  </a:txBody>
                  <a:tcPr marL="12700" marR="12700" marT="12700" anchor="ctr">
                    <a:lnL w="12700" cap="flat" cmpd="sng" algn="ctr">
                      <a:solidFill>
                        <a:schemeClr val="tx1"/>
                      </a:solidFill>
                      <a:prstDash val="solid"/>
                      <a:round/>
                      <a:headEnd type="none" w="med" len="med"/>
                      <a:tailEnd type="none" w="med" len="med"/>
                    </a:lnL>
                    <a:lnR w="12700" cap="flat" cmpd="sng">
                      <a:solidFill>
                        <a:srgbClr val="000000"/>
                      </a:solidFill>
                      <a:prstDash val="solid"/>
                      <a:headEnd type="none" w="med" len="med"/>
                      <a:tailEnd type="none" w="med" len="med"/>
                    </a:lnR>
                    <a:lnT w="12700">
                      <a:solidFill>
                        <a:schemeClr val="tx1"/>
                      </a:solidFill>
                      <a:prstDash val="solid"/>
                    </a:lnT>
                    <a:lnB w="12700">
                      <a:solidFill>
                        <a:schemeClr val="tx1"/>
                      </a:solidFill>
                      <a:prstDash val="solid"/>
                    </a:lnB>
                    <a:lnTlToBr>
                      <a:noFill/>
                    </a:lnTlToBr>
                    <a:lnBlToTr>
                      <a:noFill/>
                    </a:lnBlToTr>
                    <a:solidFill>
                      <a:srgbClr val="2F75B5"/>
                    </a:solidFill>
                  </a:tcPr>
                </a:tc>
                <a:extLst>
                  <a:ext uri="{0D108BD9-81ED-4DB2-BD59-A6C34878D82A}">
                    <a16:rowId xmlns:a16="http://schemas.microsoft.com/office/drawing/2014/main" val="10001"/>
                  </a:ext>
                </a:extLst>
              </a:tr>
              <a:tr h="668020">
                <a:tc>
                  <a:txBody>
                    <a:bodyPr/>
                    <a:lstStyle/>
                    <a:p>
                      <a:pPr indent="0" algn="ctr">
                        <a:buNone/>
                      </a:pPr>
                      <a:r>
                        <a:rPr lang="en-US" sz="1000" b="1">
                          <a:solidFill>
                            <a:srgbClr val="000000"/>
                          </a:solidFill>
                          <a:latin typeface="Calibri" panose="020F0502020204030204" pitchFamily="34" charset="0"/>
                          <a:cs typeface="Calibri" panose="020F0502020204030204" pitchFamily="34" charset="0"/>
                        </a:rPr>
                        <a:t>1.2</a:t>
                      </a: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60960" marR="0" lvl="0" indent="-9525" algn="just" defTabSz="1008380" rtl="0" eaLnBrk="1" fontAlgn="auto" latinLnBrk="0" hangingPunct="1">
                        <a:lnSpc>
                          <a:spcPct val="100000"/>
                        </a:lnSpc>
                        <a:spcBef>
                          <a:spcPts val="0"/>
                        </a:spcBef>
                        <a:spcAft>
                          <a:spcPts val="0"/>
                        </a:spcAft>
                        <a:buClrTx/>
                        <a:buSzTx/>
                        <a:buFontTx/>
                        <a:buNone/>
                        <a:defRPr/>
                      </a:pPr>
                      <a:r>
                        <a:rPr lang="en-US" sz="1000" b="0" dirty="0" err="1">
                          <a:solidFill>
                            <a:schemeClr val="tx1"/>
                          </a:solidFill>
                          <a:latin typeface="Calibri" panose="020F0502020204030204" pitchFamily="34" charset="0"/>
                          <a:cs typeface="Calibri" panose="020F0502020204030204" pitchFamily="34" charset="0"/>
                        </a:rPr>
                        <a:t>Entro</a:t>
                      </a:r>
                      <a:r>
                        <a:rPr lang="en-US" sz="1000" b="0" dirty="0">
                          <a:solidFill>
                            <a:schemeClr val="tx1"/>
                          </a:solidFill>
                          <a:latin typeface="Calibri" panose="020F0502020204030204" pitchFamily="34" charset="0"/>
                          <a:cs typeface="Calibri" panose="020F0502020204030204" pitchFamily="34" charset="0"/>
                        </a:rPr>
                        <a:t> il 2030 </a:t>
                      </a:r>
                      <a:r>
                        <a:rPr lang="en-US" sz="1000" b="0" dirty="0" err="1">
                          <a:solidFill>
                            <a:schemeClr val="tx1"/>
                          </a:solidFill>
                          <a:latin typeface="Calibri" panose="020F0502020204030204" pitchFamily="34" charset="0"/>
                          <a:cs typeface="Calibri" panose="020F0502020204030204" pitchFamily="34" charset="0"/>
                        </a:rPr>
                        <a:t>ridurre</a:t>
                      </a:r>
                      <a:r>
                        <a:rPr lang="en-US" sz="1000" b="0" dirty="0">
                          <a:solidFill>
                            <a:schemeClr val="tx1"/>
                          </a:solidFill>
                          <a:latin typeface="Calibri" panose="020F0502020204030204" pitchFamily="34" charset="0"/>
                          <a:cs typeface="Calibri" panose="020F0502020204030204" pitchFamily="34" charset="0"/>
                        </a:rPr>
                        <a:t> del 20% il </a:t>
                      </a:r>
                      <a:r>
                        <a:rPr lang="en-US" sz="1000" b="0" dirty="0" err="1">
                          <a:solidFill>
                            <a:schemeClr val="tx1"/>
                          </a:solidFill>
                          <a:latin typeface="Calibri" panose="020F0502020204030204" pitchFamily="34" charset="0"/>
                          <a:cs typeface="Calibri" panose="020F0502020204030204" pitchFamily="34" charset="0"/>
                        </a:rPr>
                        <a:t>numero</a:t>
                      </a:r>
                      <a:r>
                        <a:rPr lang="en-US" sz="1000" b="0" dirty="0">
                          <a:solidFill>
                            <a:schemeClr val="tx1"/>
                          </a:solidFill>
                          <a:latin typeface="Calibri" panose="020F0502020204030204" pitchFamily="34" charset="0"/>
                          <a:cs typeface="Calibri" panose="020F0502020204030204" pitchFamily="34" charset="0"/>
                        </a:rPr>
                        <a:t> di </a:t>
                      </a:r>
                      <a:r>
                        <a:rPr lang="en-US" sz="1000" b="0" dirty="0" err="1">
                          <a:solidFill>
                            <a:schemeClr val="tx1"/>
                          </a:solidFill>
                          <a:latin typeface="Calibri" panose="020F0502020204030204" pitchFamily="34" charset="0"/>
                          <a:cs typeface="Calibri" panose="020F0502020204030204" pitchFamily="34" charset="0"/>
                        </a:rPr>
                        <a:t>persone</a:t>
                      </a:r>
                      <a:r>
                        <a:rPr lang="en-US" sz="1000" b="0" dirty="0">
                          <a:solidFill>
                            <a:schemeClr val="tx1"/>
                          </a:solidFill>
                          <a:latin typeface="Calibri" panose="020F0502020204030204" pitchFamily="34" charset="0"/>
                          <a:cs typeface="Calibri" panose="020F0502020204030204" pitchFamily="34" charset="0"/>
                        </a:rPr>
                        <a:t> a </a:t>
                      </a:r>
                      <a:r>
                        <a:rPr lang="en-US" sz="1000" b="0" dirty="0" err="1">
                          <a:solidFill>
                            <a:schemeClr val="tx1"/>
                          </a:solidFill>
                          <a:latin typeface="Calibri" panose="020F0502020204030204" pitchFamily="34" charset="0"/>
                          <a:cs typeface="Calibri" panose="020F0502020204030204" pitchFamily="34" charset="0"/>
                        </a:rPr>
                        <a:t>rischio</a:t>
                      </a:r>
                      <a:r>
                        <a:rPr lang="en-US" sz="1000" b="0" dirty="0">
                          <a:solidFill>
                            <a:schemeClr val="tx1"/>
                          </a:solidFill>
                          <a:latin typeface="Calibri" panose="020F0502020204030204" pitchFamily="34" charset="0"/>
                          <a:cs typeface="Calibri" panose="020F0502020204030204" pitchFamily="34" charset="0"/>
                        </a:rPr>
                        <a:t> di </a:t>
                      </a:r>
                      <a:r>
                        <a:rPr lang="en-US" sz="1000" b="0" dirty="0" err="1">
                          <a:solidFill>
                            <a:schemeClr val="tx1"/>
                          </a:solidFill>
                          <a:latin typeface="Calibri" panose="020F0502020204030204" pitchFamily="34" charset="0"/>
                          <a:cs typeface="Calibri" panose="020F0502020204030204" pitchFamily="34" charset="0"/>
                        </a:rPr>
                        <a:t>povertà</a:t>
                      </a:r>
                      <a:r>
                        <a:rPr lang="en-US" sz="1000" b="0" dirty="0">
                          <a:solidFill>
                            <a:schemeClr val="tx1"/>
                          </a:solidFill>
                          <a:latin typeface="Calibri" panose="020F0502020204030204" pitchFamily="34" charset="0"/>
                          <a:cs typeface="Calibri" panose="020F0502020204030204" pitchFamily="34" charset="0"/>
                        </a:rPr>
                        <a:t> o </a:t>
                      </a:r>
                      <a:r>
                        <a:rPr lang="en-US" sz="1000" b="0" dirty="0" err="1">
                          <a:solidFill>
                            <a:schemeClr val="tx1"/>
                          </a:solidFill>
                          <a:latin typeface="Calibri" panose="020F0502020204030204" pitchFamily="34" charset="0"/>
                          <a:cs typeface="Calibri" panose="020F0502020204030204" pitchFamily="34" charset="0"/>
                        </a:rPr>
                        <a:t>esclusione</a:t>
                      </a:r>
                      <a:r>
                        <a:rPr lang="en-US" sz="1000" b="0" dirty="0">
                          <a:solidFill>
                            <a:schemeClr val="tx1"/>
                          </a:solidFill>
                          <a:latin typeface="Calibri" panose="020F0502020204030204" pitchFamily="34" charset="0"/>
                          <a:cs typeface="Calibri" panose="020F0502020204030204" pitchFamily="34" charset="0"/>
                        </a:rPr>
                        <a:t> </a:t>
                      </a:r>
                      <a:r>
                        <a:rPr lang="en-US" sz="1000" b="0" dirty="0" err="1">
                          <a:solidFill>
                            <a:schemeClr val="tx1"/>
                          </a:solidFill>
                          <a:latin typeface="Calibri" panose="020F0502020204030204" pitchFamily="34" charset="0"/>
                          <a:cs typeface="Calibri" panose="020F0502020204030204" pitchFamily="34" charset="0"/>
                        </a:rPr>
                        <a:t>sociale</a:t>
                      </a:r>
                      <a:r>
                        <a:rPr lang="en-US" sz="1000" b="0" dirty="0">
                          <a:solidFill>
                            <a:schemeClr val="tx1"/>
                          </a:solidFill>
                          <a:latin typeface="Calibri" panose="020F0502020204030204" pitchFamily="34" charset="0"/>
                          <a:cs typeface="Calibri" panose="020F0502020204030204" pitchFamily="34" charset="0"/>
                        </a:rPr>
                        <a:t> rispetto al 2019 </a:t>
                      </a: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60960" indent="-9525" algn="just">
                        <a:spcBef>
                          <a:spcPts val="0"/>
                        </a:spcBef>
                        <a:spcAft>
                          <a:spcPts val="0"/>
                        </a:spcAft>
                        <a:buClrTx/>
                        <a:buSzTx/>
                        <a:buFontTx/>
                        <a:defRPr/>
                      </a:pPr>
                      <a:r>
                        <a:rPr lang="en-US" sz="1000" b="0" dirty="0" err="1">
                          <a:solidFill>
                            <a:srgbClr val="000000"/>
                          </a:solidFill>
                          <a:latin typeface="Calibri" panose="020F0502020204030204" pitchFamily="34" charset="0"/>
                          <a:cs typeface="Calibri" panose="020F0502020204030204" pitchFamily="34" charset="0"/>
                        </a:rPr>
                        <a:t>Elaborare ed attuare una strategia sostenibile per il nostro territorio condividendola con i Comuni e gli stakeholders e supportare la montagna</a:t>
                      </a:r>
                    </a:p>
                  </a:txBody>
                  <a:tcPr marL="12700" marR="12700" marT="12700">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60960" indent="-9525" algn="just">
                        <a:spcBef>
                          <a:spcPts val="0"/>
                        </a:spcBef>
                        <a:spcAft>
                          <a:spcPts val="0"/>
                        </a:spcAft>
                        <a:buClrTx/>
                        <a:buSzTx/>
                        <a:buFontTx/>
                        <a:defRPr/>
                      </a:pPr>
                      <a:r>
                        <a:rPr lang="en-US" sz="1000" b="0" dirty="0" err="1">
                          <a:solidFill>
                            <a:srgbClr val="000000"/>
                          </a:solidFill>
                          <a:latin typeface="Calibri" panose="020F0502020204030204" pitchFamily="34" charset="0"/>
                          <a:cs typeface="Calibri" panose="020F0502020204030204" pitchFamily="34" charset="0"/>
                        </a:rPr>
                        <a:t>Favorire la partecipazione dell'Ente e del territorio</a:t>
                      </a:r>
                      <a:r>
                        <a:rPr lang="it-IT" altLang="en-US" sz="1000" b="0" dirty="0" err="1">
                          <a:solidFill>
                            <a:srgbClr val="000000"/>
                          </a:solidFill>
                          <a:latin typeface="Calibri" panose="020F0502020204030204" pitchFamily="34" charset="0"/>
                          <a:cs typeface="Calibri" panose="020F0502020204030204" pitchFamily="34" charset="0"/>
                        </a:rPr>
                        <a:t> </a:t>
                      </a:r>
                      <a:r>
                        <a:rPr lang="en-US" sz="1000" b="0" dirty="0" err="1">
                          <a:solidFill>
                            <a:srgbClr val="000000"/>
                          </a:solidFill>
                          <a:latin typeface="Calibri" panose="020F0502020204030204" pitchFamily="34" charset="0"/>
                          <a:cs typeface="Calibri" panose="020F0502020204030204" pitchFamily="34" charset="0"/>
                        </a:rPr>
                        <a:t>provinciale all'utilizzo delle risorse messe a</a:t>
                      </a:r>
                      <a:r>
                        <a:rPr lang="it-IT" altLang="en-US" sz="1000" b="0" dirty="0" err="1">
                          <a:solidFill>
                            <a:srgbClr val="000000"/>
                          </a:solidFill>
                          <a:latin typeface="Calibri" panose="020F0502020204030204" pitchFamily="34" charset="0"/>
                          <a:cs typeface="Calibri" panose="020F0502020204030204" pitchFamily="34" charset="0"/>
                        </a:rPr>
                        <a:t> </a:t>
                      </a:r>
                      <a:r>
                        <a:rPr lang="en-US" sz="1000" b="0" dirty="0" err="1">
                          <a:solidFill>
                            <a:srgbClr val="000000"/>
                          </a:solidFill>
                          <a:latin typeface="Calibri" panose="020F0502020204030204" pitchFamily="34" charset="0"/>
                          <a:cs typeface="Calibri" panose="020F0502020204030204" pitchFamily="34" charset="0"/>
                        </a:rPr>
                        <a:t>disposizione del PNRR</a:t>
                      </a: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02"/>
                  </a:ext>
                </a:extLst>
              </a:tr>
              <a:tr h="394970">
                <a:tc>
                  <a:txBody>
                    <a:bodyPr/>
                    <a:lstStyle/>
                    <a:p>
                      <a:pPr indent="0" algn="ctr">
                        <a:buNone/>
                      </a:pPr>
                      <a:r>
                        <a:rPr lang="en-US" sz="1000" b="1">
                          <a:solidFill>
                            <a:srgbClr val="000000"/>
                          </a:solidFill>
                          <a:latin typeface="Calibri" panose="020F0502020204030204" pitchFamily="34" charset="0"/>
                          <a:cs typeface="Calibri" panose="020F0502020204030204" pitchFamily="34" charset="0"/>
                        </a:rPr>
                        <a:t>3.4</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60960" marR="0" lvl="0" indent="-9525" algn="just" defTabSz="1008380" rtl="0" eaLnBrk="1" fontAlgn="auto" latinLnBrk="0" hangingPunct="1">
                        <a:lnSpc>
                          <a:spcPct val="100000"/>
                        </a:lnSpc>
                        <a:spcBef>
                          <a:spcPts val="0"/>
                        </a:spcBef>
                        <a:spcAft>
                          <a:spcPts val="0"/>
                        </a:spcAft>
                        <a:buClrTx/>
                        <a:buSzTx/>
                        <a:buFontTx/>
                        <a:buNone/>
                        <a:defRPr/>
                      </a:pPr>
                      <a:r>
                        <a:rPr lang="it-IT" sz="1000" dirty="0">
                          <a:solidFill>
                            <a:schemeClr val="tx1"/>
                          </a:solidFill>
                          <a:latin typeface="Calibri" panose="020F0502020204030204" pitchFamily="34" charset="0"/>
                          <a:cs typeface="Calibri" panose="020F0502020204030204" pitchFamily="34" charset="0"/>
                        </a:rPr>
                        <a:t>Entro il 2025 ridurre del 25% la probabilità di morire per le malattie croniche non trasmissibili rispetto al 2013</a:t>
                      </a:r>
                      <a:endParaRPr lang="it-IT" sz="1000" b="0" dirty="0">
                        <a:solidFill>
                          <a:schemeClr val="tx1"/>
                        </a:solidFill>
                        <a:latin typeface="Calibri" panose="020F0502020204030204" pitchFamily="34" charset="0"/>
                        <a:cs typeface="Calibri" panose="020F0502020204030204" pitchFamily="34" charset="0"/>
                      </a:endParaRP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03"/>
                  </a:ext>
                </a:extLst>
              </a:tr>
              <a:tr h="210820">
                <a:tc rowSpan="5">
                  <a:txBody>
                    <a:bodyPr/>
                    <a:lstStyle/>
                    <a:p>
                      <a:pPr indent="0" algn="ctr">
                        <a:buNone/>
                      </a:pPr>
                      <a:r>
                        <a:rPr lang="en-US" sz="1000" b="1">
                          <a:solidFill>
                            <a:srgbClr val="000000"/>
                          </a:solidFill>
                          <a:latin typeface="Calibri" panose="020F0502020204030204" pitchFamily="34" charset="0"/>
                          <a:cs typeface="Calibri" panose="020F0502020204030204" pitchFamily="34" charset="0"/>
                        </a:rPr>
                        <a:t>3.6</a:t>
                      </a: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rowSpan="5">
                  <a:txBody>
                    <a:bodyPr/>
                    <a:lstStyle/>
                    <a:p>
                      <a:pPr marL="60960" indent="-9525" algn="just">
                        <a:buClrTx/>
                        <a:buSzTx/>
                        <a:buFontTx/>
                        <a:buNone/>
                      </a:pPr>
                      <a:r>
                        <a:rPr lang="en-US" sz="1000" b="0" dirty="0" err="1">
                          <a:solidFill>
                            <a:schemeClr val="tx1"/>
                          </a:solidFill>
                          <a:latin typeface="Calibri" panose="020F0502020204030204" pitchFamily="34" charset="0"/>
                          <a:cs typeface="Calibri" panose="020F0502020204030204" pitchFamily="34" charset="0"/>
                        </a:rPr>
                        <a:t>Entro</a:t>
                      </a:r>
                      <a:r>
                        <a:rPr lang="en-US" sz="1000" b="0" dirty="0">
                          <a:solidFill>
                            <a:schemeClr val="tx1"/>
                          </a:solidFill>
                          <a:latin typeface="Calibri" panose="020F0502020204030204" pitchFamily="34" charset="0"/>
                          <a:cs typeface="Calibri" panose="020F0502020204030204" pitchFamily="34" charset="0"/>
                        </a:rPr>
                        <a:t> il 2030 </a:t>
                      </a:r>
                      <a:r>
                        <a:rPr lang="en-US" sz="1000" b="0" dirty="0" err="1">
                          <a:solidFill>
                            <a:schemeClr val="tx1"/>
                          </a:solidFill>
                          <a:latin typeface="Calibri" panose="020F0502020204030204" pitchFamily="34" charset="0"/>
                          <a:cs typeface="Calibri" panose="020F0502020204030204" pitchFamily="34" charset="0"/>
                        </a:rPr>
                        <a:t>dimezzare</a:t>
                      </a:r>
                      <a:r>
                        <a:rPr lang="en-US" sz="1000" b="0" dirty="0">
                          <a:solidFill>
                            <a:schemeClr val="tx1"/>
                          </a:solidFill>
                          <a:latin typeface="Calibri" panose="020F0502020204030204" pitchFamily="34" charset="0"/>
                          <a:cs typeface="Calibri" panose="020F0502020204030204" pitchFamily="34" charset="0"/>
                        </a:rPr>
                        <a:t> </a:t>
                      </a:r>
                      <a:r>
                        <a:rPr lang="en-US" sz="1000" b="0" dirty="0" err="1">
                          <a:solidFill>
                            <a:schemeClr val="tx1"/>
                          </a:solidFill>
                          <a:latin typeface="Calibri" panose="020F0502020204030204" pitchFamily="34" charset="0"/>
                          <a:cs typeface="Calibri" panose="020F0502020204030204" pitchFamily="34" charset="0"/>
                        </a:rPr>
                        <a:t>i</a:t>
                      </a:r>
                      <a:r>
                        <a:rPr lang="en-US" sz="1000" b="0" dirty="0">
                          <a:solidFill>
                            <a:schemeClr val="tx1"/>
                          </a:solidFill>
                          <a:latin typeface="Calibri" panose="020F0502020204030204" pitchFamily="34" charset="0"/>
                          <a:cs typeface="Calibri" panose="020F0502020204030204" pitchFamily="34" charset="0"/>
                        </a:rPr>
                        <a:t> </a:t>
                      </a:r>
                      <a:r>
                        <a:rPr lang="en-US" sz="1000" b="0" dirty="0" err="1">
                          <a:solidFill>
                            <a:schemeClr val="tx1"/>
                          </a:solidFill>
                          <a:latin typeface="Calibri" panose="020F0502020204030204" pitchFamily="34" charset="0"/>
                          <a:cs typeface="Calibri" panose="020F0502020204030204" pitchFamily="34" charset="0"/>
                        </a:rPr>
                        <a:t>feriti</a:t>
                      </a:r>
                      <a:r>
                        <a:rPr lang="en-US" sz="1000" b="0" dirty="0">
                          <a:solidFill>
                            <a:schemeClr val="tx1"/>
                          </a:solidFill>
                          <a:latin typeface="Calibri" panose="020F0502020204030204" pitchFamily="34" charset="0"/>
                          <a:cs typeface="Calibri" panose="020F0502020204030204" pitchFamily="34" charset="0"/>
                        </a:rPr>
                        <a:t> per </a:t>
                      </a:r>
                      <a:r>
                        <a:rPr lang="en-US" sz="1000" b="0" dirty="0" err="1">
                          <a:solidFill>
                            <a:schemeClr val="tx1"/>
                          </a:solidFill>
                          <a:latin typeface="Calibri" panose="020F0502020204030204" pitchFamily="34" charset="0"/>
                          <a:cs typeface="Calibri" panose="020F0502020204030204" pitchFamily="34" charset="0"/>
                        </a:rPr>
                        <a:t>incidenti</a:t>
                      </a:r>
                      <a:r>
                        <a:rPr lang="en-US" sz="1000" b="0" dirty="0">
                          <a:solidFill>
                            <a:schemeClr val="tx1"/>
                          </a:solidFill>
                          <a:latin typeface="Calibri" panose="020F0502020204030204" pitchFamily="34" charset="0"/>
                          <a:cs typeface="Calibri" panose="020F0502020204030204" pitchFamily="34" charset="0"/>
                        </a:rPr>
                        <a:t> </a:t>
                      </a:r>
                      <a:r>
                        <a:rPr lang="en-US" sz="1000" b="0" dirty="0" err="1">
                          <a:solidFill>
                            <a:schemeClr val="tx1"/>
                          </a:solidFill>
                          <a:latin typeface="Calibri" panose="020F0502020204030204" pitchFamily="34" charset="0"/>
                          <a:cs typeface="Calibri" panose="020F0502020204030204" pitchFamily="34" charset="0"/>
                        </a:rPr>
                        <a:t>stradali</a:t>
                      </a:r>
                      <a:r>
                        <a:rPr lang="en-US" sz="1000" b="0" dirty="0">
                          <a:solidFill>
                            <a:schemeClr val="tx1"/>
                          </a:solidFill>
                          <a:latin typeface="Calibri" panose="020F0502020204030204" pitchFamily="34" charset="0"/>
                          <a:cs typeface="Calibri" panose="020F0502020204030204" pitchFamily="34" charset="0"/>
                        </a:rPr>
                        <a:t> rispetto al 2019</a:t>
                      </a: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rowSpan="5">
                  <a:txBody>
                    <a:bodyPr/>
                    <a:lstStyle/>
                    <a:p>
                      <a:pPr marL="46990" indent="5080" algn="just">
                        <a:spcBef>
                          <a:spcPts val="0"/>
                        </a:spcBef>
                        <a:spcAft>
                          <a:spcPts val="0"/>
                        </a:spcAft>
                        <a:buClrTx/>
                        <a:buSzTx/>
                        <a:buFontTx/>
                        <a:buNone/>
                        <a:defRPr/>
                      </a:pPr>
                      <a:r>
                        <a:rPr lang="en-US" sz="1000" b="0" dirty="0" err="1">
                          <a:solidFill>
                            <a:srgbClr val="000000"/>
                          </a:solidFill>
                          <a:latin typeface="Calibri" panose="020F0502020204030204" pitchFamily="34" charset="0"/>
                          <a:cs typeface="Calibri" panose="020F0502020204030204" pitchFamily="34" charset="0"/>
                        </a:rPr>
                        <a:t>Investire nel capitale territoriale: migliorare le nostre strade, renderle più sicure, favorire la mobilità sostenibile</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r>
                        <a:rPr lang="en-US" sz="1000" dirty="0" err="1">
                          <a:solidFill>
                            <a:srgbClr val="000000"/>
                          </a:solidFill>
                          <a:latin typeface="Calibri" panose="020F0502020204030204" pitchFamily="34" charset="0"/>
                          <a:cs typeface="Calibri" panose="020F0502020204030204" pitchFamily="34" charset="0"/>
                          <a:sym typeface="+mn-ea"/>
                        </a:rPr>
                        <a:t>Assicurare un'adeguata manutenzione ordinaria della rete  provinciale</a:t>
                      </a: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5">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04"/>
                  </a:ext>
                </a:extLst>
              </a:tr>
              <a:tr h="404495">
                <a:tc vMerge="1">
                  <a:txBody>
                    <a:bodyPr/>
                    <a:lstStyle/>
                    <a:p>
                      <a:endParaRPr lang="it-IT"/>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vMerge="1">
                  <a:txBody>
                    <a:bodyPr/>
                    <a:lstStyle/>
                    <a:p>
                      <a:endParaRPr lang="it-IT"/>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vMerge="1">
                  <a:txBody>
                    <a:bodyPr/>
                    <a:lstStyle/>
                    <a:p>
                      <a:endParaRPr lang="it-IT"/>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r>
                        <a:rPr lang="en-US" sz="1000" dirty="0" err="1">
                          <a:solidFill>
                            <a:srgbClr val="000000"/>
                          </a:solidFill>
                          <a:latin typeface="Calibri" panose="020F0502020204030204" pitchFamily="34" charset="0"/>
                          <a:cs typeface="Calibri" panose="020F0502020204030204" pitchFamily="34" charset="0"/>
                          <a:sym typeface="+mn-ea"/>
                        </a:rPr>
                        <a:t>Assicurare adeguate condizioni di sicurezza della rete viaria provinciale con particolare riferimento ai ponti e ai manufatti</a:t>
                      </a: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xBody>
                    <a:bodyPr/>
                    <a:lstStyle/>
                    <a:p>
                      <a:endParaRPr lang="it-IT"/>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05"/>
                  </a:ext>
                </a:extLst>
              </a:tr>
              <a:tr h="363220">
                <a:tc vMerge="1">
                  <a:txBody>
                    <a:bodyPr/>
                    <a:lstStyle/>
                    <a:p>
                      <a:endParaRPr lang="it-IT"/>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vMerge="1">
                  <a:txBody>
                    <a:bodyPr/>
                    <a:lstStyle/>
                    <a:p>
                      <a:endParaRPr lang="it-IT"/>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vMerge="1">
                  <a:txBody>
                    <a:bodyPr/>
                    <a:lstStyle/>
                    <a:p>
                      <a:endParaRPr lang="it-IT"/>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r>
                        <a:rPr lang="en-US" sz="1000" dirty="0" err="1">
                          <a:solidFill>
                            <a:srgbClr val="000000"/>
                          </a:solidFill>
                          <a:latin typeface="Calibri" panose="020F0502020204030204" pitchFamily="34" charset="0"/>
                          <a:cs typeface="Calibri" panose="020F0502020204030204" pitchFamily="34" charset="0"/>
                          <a:sym typeface="+mn-ea"/>
                        </a:rPr>
                        <a:t>Migliorare le condizioni di sicurezza delle intersezioni stradali ed eliminare i punti critici</a:t>
                      </a: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xBody>
                    <a:bodyPr/>
                    <a:lstStyle/>
                    <a:p>
                      <a:endParaRPr lang="it-IT"/>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06"/>
                  </a:ext>
                </a:extLst>
              </a:tr>
              <a:tr h="515620">
                <a:tc vMerge="1">
                  <a:txBody>
                    <a:bodyPr/>
                    <a:lstStyle/>
                    <a:p>
                      <a:endParaRPr lang="it-IT"/>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vMerge="1">
                  <a:txBody>
                    <a:bodyPr/>
                    <a:lstStyle/>
                    <a:p>
                      <a:endParaRPr lang="it-IT"/>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vMerge="1">
                  <a:txBody>
                    <a:bodyPr/>
                    <a:lstStyle/>
                    <a:p>
                      <a:endParaRPr lang="it-IT"/>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r>
                        <a:rPr lang="en-US" sz="1000" dirty="0" err="1">
                          <a:solidFill>
                            <a:srgbClr val="000000"/>
                          </a:solidFill>
                          <a:latin typeface="Calibri" panose="020F0502020204030204" pitchFamily="34" charset="0"/>
                          <a:cs typeface="Calibri" panose="020F0502020204030204" pitchFamily="34" charset="0"/>
                          <a:sym typeface="+mn-ea"/>
                        </a:rPr>
                        <a:t>Presidiare adeguatamente il territorio attraverso l'azione della Polizia Provinciale nelle materie proprie e in quelle delegate dalla Regione Emilia Romagna</a:t>
                      </a: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xBody>
                    <a:bodyPr/>
                    <a:lstStyle/>
                    <a:p>
                      <a:endParaRPr lang="it-IT"/>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07"/>
                  </a:ext>
                </a:extLst>
              </a:tr>
              <a:tr h="210820">
                <a:tc vMerge="1">
                  <a:txBody>
                    <a:bodyPr/>
                    <a:lstStyle/>
                    <a:p>
                      <a:endParaRPr lang="it-IT"/>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vMerge="1">
                  <a:txBody>
                    <a:bodyPr/>
                    <a:lstStyle/>
                    <a:p>
                      <a:endParaRPr lang="it-IT"/>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vMerge="1">
                  <a:txBody>
                    <a:bodyPr/>
                    <a:lstStyle/>
                    <a:p>
                      <a:endParaRPr lang="it-IT"/>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r>
                        <a:rPr lang="en-US" sz="1000" dirty="0" err="1">
                          <a:solidFill>
                            <a:srgbClr val="000000"/>
                          </a:solidFill>
                          <a:latin typeface="Calibri" panose="020F0502020204030204" pitchFamily="34" charset="0"/>
                          <a:cs typeface="Calibri" panose="020F0502020204030204" pitchFamily="34" charset="0"/>
                          <a:sym typeface="+mn-ea"/>
                        </a:rPr>
                        <a:t>Promuovere la viabilità sostenibile</a:t>
                      </a: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xBody>
                    <a:bodyPr/>
                    <a:lstStyle/>
                    <a:p>
                      <a:endParaRPr lang="it-IT"/>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08"/>
                  </a:ext>
                </a:extLst>
              </a:tr>
              <a:tr h="363220">
                <a:tc>
                  <a:txBody>
                    <a:bodyPr/>
                    <a:lstStyle/>
                    <a:p>
                      <a:pPr indent="0" algn="ctr">
                        <a:buNone/>
                      </a:pPr>
                      <a:r>
                        <a:rPr lang="en-US" sz="1000" b="1">
                          <a:solidFill>
                            <a:srgbClr val="000000"/>
                          </a:solidFill>
                          <a:latin typeface="Calibri" panose="020F0502020204030204" pitchFamily="34" charset="0"/>
                          <a:cs typeface="Calibri" panose="020F0502020204030204" pitchFamily="34" charset="0"/>
                        </a:rPr>
                        <a:t>3.8</a:t>
                      </a: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60960" marR="0" lvl="0" indent="-9525" algn="just" defTabSz="1008380" rtl="0" eaLnBrk="1" fontAlgn="auto" latinLnBrk="0" hangingPunct="1">
                        <a:lnSpc>
                          <a:spcPct val="100000"/>
                        </a:lnSpc>
                        <a:spcBef>
                          <a:spcPts val="0"/>
                        </a:spcBef>
                        <a:spcAft>
                          <a:spcPts val="0"/>
                        </a:spcAft>
                        <a:buClrTx/>
                        <a:buSzTx/>
                        <a:buFontTx/>
                        <a:buNone/>
                        <a:defRPr/>
                      </a:pPr>
                      <a:r>
                        <a:rPr lang="it-IT" sz="1000" b="0" dirty="0">
                          <a:solidFill>
                            <a:schemeClr val="tx1"/>
                          </a:solidFill>
                          <a:latin typeface="Calibri" panose="020F0502020204030204" pitchFamily="34" charset="0"/>
                          <a:cs typeface="Calibri" panose="020F0502020204030204" pitchFamily="34" charset="0"/>
                        </a:rPr>
                        <a:t>Entro il 2030 aggiungere il 78% della copertura vaccinale antinfluenzale per le persone con più di 65 anni</a:t>
                      </a: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09"/>
                  </a:ext>
                </a:extLst>
              </a:tr>
              <a:tr h="515620">
                <a:tc rowSpan="2">
                  <a:txBody>
                    <a:bodyPr/>
                    <a:lstStyle/>
                    <a:p>
                      <a:pPr indent="0" algn="ctr">
                        <a:buNone/>
                      </a:pPr>
                      <a:r>
                        <a:rPr lang="en-US" sz="1000" b="1">
                          <a:solidFill>
                            <a:srgbClr val="000000"/>
                          </a:solidFill>
                          <a:latin typeface="Calibri" panose="020F0502020204030204" pitchFamily="34" charset="0"/>
                          <a:cs typeface="Calibri" panose="020F0502020204030204" pitchFamily="34" charset="0"/>
                        </a:rPr>
                        <a:t>4.1</a:t>
                      </a: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rowSpan="2">
                  <a:txBody>
                    <a:bodyPr/>
                    <a:lstStyle/>
                    <a:p>
                      <a:pPr marL="60960" marR="0" lvl="0" indent="-9525" algn="just" defTabSz="1008380" rtl="0" eaLnBrk="1" fontAlgn="auto" latinLnBrk="0" hangingPunct="1">
                        <a:lnSpc>
                          <a:spcPct val="100000"/>
                        </a:lnSpc>
                        <a:spcBef>
                          <a:spcPts val="0"/>
                        </a:spcBef>
                        <a:spcAft>
                          <a:spcPts val="0"/>
                        </a:spcAft>
                        <a:buClrTx/>
                        <a:buSzTx/>
                        <a:buFontTx/>
                        <a:buNone/>
                        <a:defRPr/>
                      </a:pPr>
                      <a:r>
                        <a:rPr lang="it-IT" sz="1000" b="0" dirty="0">
                          <a:solidFill>
                            <a:schemeClr val="tx1"/>
                          </a:solidFill>
                          <a:latin typeface="Calibri" panose="020F0502020204030204" pitchFamily="34" charset="0"/>
                          <a:cs typeface="Calibri" panose="020F0502020204030204" pitchFamily="34" charset="0"/>
                        </a:rPr>
                        <a:t>Entro il 2030 ridurre al di sotto della quota dell'8,5% l’uscita precoce dal sistema di formazione e istruzione</a:t>
                      </a: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r>
                        <a:rPr lang="en-US" sz="1000" b="0" dirty="0" err="1">
                          <a:solidFill>
                            <a:srgbClr val="000000"/>
                          </a:solidFill>
                          <a:latin typeface="Calibri" panose="020F0502020204030204" pitchFamily="34" charset="0"/>
                          <a:cs typeface="Calibri" panose="020F0502020204030204" pitchFamily="34" charset="0"/>
                        </a:rPr>
                        <a:t> Investire nel capitale umano: qualificare il sistema formativo, sostenere le possibilità di accesso di tutti i giovani all'istruzione, migliorare le nostre scuole rendendole più accoglienti e più sicure</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r>
                        <a:rPr lang="en-US" sz="1000" b="0" dirty="0" err="1">
                          <a:solidFill>
                            <a:srgbClr val="000000"/>
                          </a:solidFill>
                          <a:latin typeface="Calibri" panose="020F0502020204030204" pitchFamily="34" charset="0"/>
                          <a:cs typeface="Calibri" panose="020F0502020204030204" pitchFamily="34" charset="0"/>
                        </a:rPr>
                        <a:t>Sostenere il diritto allo studio</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10"/>
                  </a:ext>
                </a:extLst>
              </a:tr>
              <a:tr h="515620">
                <a:tc vMerge="1">
                  <a:txBody>
                    <a:bodyPr/>
                    <a:lstStyle/>
                    <a:p>
                      <a:endParaRPr lang="it-IT"/>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vMerge="1">
                  <a:txBody>
                    <a:bodyPr/>
                    <a:lstStyle/>
                    <a:p>
                      <a:endParaRPr lang="it-IT"/>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r>
                        <a:rPr lang="en-US" sz="1000" b="0" dirty="0" err="1">
                          <a:solidFill>
                            <a:srgbClr val="000000"/>
                          </a:solidFill>
                          <a:latin typeface="Calibri" panose="020F0502020204030204" pitchFamily="34" charset="0"/>
                          <a:cs typeface="Calibri" panose="020F0502020204030204" pitchFamily="34" charset="0"/>
                        </a:rPr>
                        <a:t> Investire nel capitale umano: qualificare il sistema formativo, sostenere le possibilità di accesso di tutti i giovani all'istruzione, migliorare le nostre scuole rendendole più accoglienti e più sicure</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r>
                        <a:rPr lang="en-US" sz="1000" b="0" dirty="0" err="1">
                          <a:solidFill>
                            <a:srgbClr val="000000"/>
                          </a:solidFill>
                          <a:latin typeface="Calibri" panose="020F0502020204030204" pitchFamily="34" charset="0"/>
                          <a:cs typeface="Calibri" panose="020F0502020204030204" pitchFamily="34" charset="0"/>
                        </a:rPr>
                        <a:t>Incrementare la disponibilità di aule e spazi a servizio delle scuole</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xBody>
                    <a:bodyPr/>
                    <a:lstStyle/>
                    <a:p>
                      <a:endParaRPr lang="it-IT"/>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11"/>
                  </a:ext>
                </a:extLst>
              </a:tr>
              <a:tr h="535940">
                <a:tc>
                  <a:txBody>
                    <a:bodyPr/>
                    <a:lstStyle/>
                    <a:p>
                      <a:pPr indent="0" algn="ctr">
                        <a:buNone/>
                      </a:pPr>
                      <a:r>
                        <a:rPr lang="en-US" sz="1000" b="1">
                          <a:solidFill>
                            <a:srgbClr val="000000"/>
                          </a:solidFill>
                          <a:latin typeface="Calibri" panose="020F0502020204030204" pitchFamily="34" charset="0"/>
                          <a:cs typeface="Calibri" panose="020F0502020204030204" pitchFamily="34" charset="0"/>
                        </a:rPr>
                        <a:t>4.2</a:t>
                      </a: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60960" indent="-9525" algn="just">
                        <a:buClrTx/>
                        <a:buSzTx/>
                        <a:buFontTx/>
                        <a:buNone/>
                      </a:pPr>
                      <a:r>
                        <a:rPr lang="it-IT" sz="1000" b="0" dirty="0">
                          <a:solidFill>
                            <a:schemeClr val="tx1"/>
                          </a:solidFill>
                          <a:latin typeface="Calibri" panose="020F0502020204030204" pitchFamily="34" charset="0"/>
                          <a:cs typeface="Calibri" panose="020F0502020204030204" pitchFamily="34" charset="0"/>
                        </a:rPr>
                        <a:t>Entro il 2030 raggiungere la quota del 98% di partecipanti alle attività educative dei bambini dai 4 anni fino all'età dell'inizio dell’obbligo scolastico  </a:t>
                      </a: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r>
                        <a:rPr lang="en-US" sz="1000" b="0" dirty="0" err="1">
                          <a:solidFill>
                            <a:srgbClr val="000000"/>
                          </a:solidFill>
                          <a:latin typeface="Calibri" panose="020F0502020204030204" pitchFamily="34" charset="0"/>
                          <a:cs typeface="Calibri" panose="020F0502020204030204" pitchFamily="34" charset="0"/>
                        </a:rPr>
                        <a:t>Investire nel capitale umano: qualificare il sistema formativo, sostenere le possibilità di accesso di tutti i giovani all'istruzione, migliorare le nostre scuole rendendole più accoglienti e più sicure</a:t>
                      </a: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r>
                        <a:rPr lang="en-US" sz="1000" b="0" dirty="0" err="1">
                          <a:solidFill>
                            <a:srgbClr val="000000"/>
                          </a:solidFill>
                          <a:latin typeface="Calibri" panose="020F0502020204030204" pitchFamily="34" charset="0"/>
                          <a:cs typeface="Calibri" panose="020F0502020204030204" pitchFamily="34" charset="0"/>
                        </a:rPr>
                        <a:t>Supportare la qualificazione del sistema integrato dei servizi educativi per l’infanzia</a:t>
                      </a: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12"/>
                  </a:ext>
                </a:extLst>
              </a:tr>
              <a:tr h="535940">
                <a:tc>
                  <a:txBody>
                    <a:bodyPr/>
                    <a:lstStyle/>
                    <a:p>
                      <a:pPr indent="0" algn="ctr">
                        <a:buNone/>
                      </a:pPr>
                      <a:r>
                        <a:rPr lang="en-US" sz="1000" b="1">
                          <a:solidFill>
                            <a:schemeClr val="tx1"/>
                          </a:solidFill>
                          <a:latin typeface="Calibri" panose="020F0502020204030204" pitchFamily="34" charset="0"/>
                          <a:cs typeface="Calibri" panose="020F0502020204030204" pitchFamily="34" charset="0"/>
                          <a:sym typeface="+mn-ea"/>
                        </a:rPr>
                        <a:t>4.2</a:t>
                      </a: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60960" indent="-9525" algn="just">
                        <a:buClrTx/>
                        <a:buSzTx/>
                        <a:buFontTx/>
                        <a:buNone/>
                      </a:pPr>
                      <a:r>
                        <a:rPr lang="en-US" sz="1000" b="0" dirty="0">
                          <a:solidFill>
                            <a:schemeClr val="tx1"/>
                          </a:solidFill>
                          <a:latin typeface="Calibri" panose="020F0502020204030204" pitchFamily="34" charset="0"/>
                          <a:cs typeface="Calibri" panose="020F0502020204030204" pitchFamily="34" charset="0"/>
                        </a:rPr>
                        <a:t>Entro il 2030 raggiungere la quota del 45% di bambini di 0-2 anni che hanno usufruito dei servizi dell'infanzia</a:t>
                      </a: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13"/>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25527" y="37676"/>
            <a:ext cx="13420155" cy="658835"/>
          </a:xfrm>
          <a:prstGeom prst="rect">
            <a:avLst/>
          </a:prstGeom>
          <a:noFill/>
        </p:spPr>
        <p:txBody>
          <a:bodyPr wrap="square">
            <a:spAutoFit/>
          </a:bodyPr>
          <a:lstStyle/>
          <a:p>
            <a:pPr algn="ctr">
              <a:lnSpc>
                <a:spcPct val="150000"/>
              </a:lnSpc>
              <a:spcAft>
                <a:spcPts val="600"/>
              </a:spcAft>
            </a:pPr>
            <a:r>
              <a:rPr lang="it-IT" sz="2800" b="1">
                <a:solidFill>
                  <a:srgbClr val="C00000"/>
                </a:solidFill>
                <a:latin typeface="Arial" panose="020B0604020202020204" pitchFamily="34" charset="0"/>
                <a:cs typeface="Arial" panose="020B0604020202020204" pitchFamily="34" charset="0"/>
              </a:rPr>
              <a:t>OBIETTIVI STRATEGICI E OPERATIVI </a:t>
            </a:r>
            <a:r>
              <a:rPr lang="it-IT" sz="2800" b="1" dirty="0">
                <a:solidFill>
                  <a:srgbClr val="C00000"/>
                </a:solidFill>
                <a:latin typeface="Arial" panose="020B0604020202020204" pitchFamily="34" charset="0"/>
                <a:cs typeface="Arial" panose="020B0604020202020204" pitchFamily="34" charset="0"/>
              </a:rPr>
              <a:t>DEL DUP ASSOCIATI  </a:t>
            </a:r>
          </a:p>
        </p:txBody>
      </p:sp>
      <p:graphicFrame>
        <p:nvGraphicFramePr>
          <p:cNvPr id="5" name="Content Placeholder 4"/>
          <p:cNvGraphicFramePr>
            <a:graphicFrameLocks noGrp="1"/>
          </p:cNvGraphicFramePr>
          <p:nvPr>
            <p:ph idx="1"/>
          </p:nvPr>
        </p:nvGraphicFramePr>
        <p:xfrm>
          <a:off x="561975" y="757555"/>
          <a:ext cx="12477115" cy="2829560"/>
        </p:xfrm>
        <a:graphic>
          <a:graphicData uri="http://schemas.openxmlformats.org/drawingml/2006/table">
            <a:tbl>
              <a:tblPr firstRow="1" bandRow="1">
                <a:tableStyleId>{5C22544A-7EE6-4342-B048-85BDC9FD1C3A}</a:tableStyleId>
              </a:tblPr>
              <a:tblGrid>
                <a:gridCol w="467360">
                  <a:extLst>
                    <a:ext uri="{9D8B030D-6E8A-4147-A177-3AD203B41FA5}">
                      <a16:colId xmlns:a16="http://schemas.microsoft.com/office/drawing/2014/main" val="20000"/>
                    </a:ext>
                  </a:extLst>
                </a:gridCol>
                <a:gridCol w="3289935">
                  <a:extLst>
                    <a:ext uri="{9D8B030D-6E8A-4147-A177-3AD203B41FA5}">
                      <a16:colId xmlns:a16="http://schemas.microsoft.com/office/drawing/2014/main" val="20001"/>
                    </a:ext>
                  </a:extLst>
                </a:gridCol>
                <a:gridCol w="2545080">
                  <a:extLst>
                    <a:ext uri="{9D8B030D-6E8A-4147-A177-3AD203B41FA5}">
                      <a16:colId xmlns:a16="http://schemas.microsoft.com/office/drawing/2014/main" val="20002"/>
                    </a:ext>
                  </a:extLst>
                </a:gridCol>
                <a:gridCol w="4168140">
                  <a:extLst>
                    <a:ext uri="{9D8B030D-6E8A-4147-A177-3AD203B41FA5}">
                      <a16:colId xmlns:a16="http://schemas.microsoft.com/office/drawing/2014/main" val="20003"/>
                    </a:ext>
                  </a:extLst>
                </a:gridCol>
                <a:gridCol w="2006600">
                  <a:extLst>
                    <a:ext uri="{9D8B030D-6E8A-4147-A177-3AD203B41FA5}">
                      <a16:colId xmlns:a16="http://schemas.microsoft.com/office/drawing/2014/main" val="20004"/>
                    </a:ext>
                  </a:extLst>
                </a:gridCol>
              </a:tblGrid>
              <a:tr h="353695">
                <a:tc gridSpan="5">
                  <a:txBody>
                    <a:bodyPr/>
                    <a:lstStyle/>
                    <a:p>
                      <a:pPr indent="0" algn="ctr">
                        <a:buNone/>
                      </a:pPr>
                      <a:r>
                        <a:rPr lang="it-IT" sz="1600" dirty="0">
                          <a:solidFill>
                            <a:srgbClr val="FFFFFF"/>
                          </a:solidFill>
                          <a:latin typeface="Calibri" panose="020F0502020204030204" charset="-122"/>
                          <a:sym typeface="+mn-ea"/>
                        </a:rPr>
                        <a:t>Strategia regionale per lo sviluppo sostenibile - </a:t>
                      </a:r>
                      <a:r>
                        <a:rPr sz="1600" dirty="0" err="1">
                          <a:solidFill>
                            <a:srgbClr val="FFFFFF"/>
                          </a:solidFill>
                          <a:latin typeface="Calibri" panose="020F0502020204030204" charset="-122"/>
                          <a:sym typeface="+mn-ea"/>
                        </a:rPr>
                        <a:t>Obiettivi</a:t>
                      </a:r>
                      <a:r>
                        <a:rPr sz="1600" dirty="0">
                          <a:solidFill>
                            <a:srgbClr val="FFFFFF"/>
                          </a:solidFill>
                          <a:latin typeface="Calibri" panose="020F0502020204030204" charset="-122"/>
                          <a:sym typeface="+mn-ea"/>
                        </a:rPr>
                        <a:t> </a:t>
                      </a:r>
                      <a:r>
                        <a:rPr sz="1600" dirty="0" err="1">
                          <a:solidFill>
                            <a:srgbClr val="FFFFFF"/>
                          </a:solidFill>
                          <a:latin typeface="Calibri" panose="020F0502020204030204" charset="-122"/>
                          <a:sym typeface="+mn-ea"/>
                        </a:rPr>
                        <a:t>quantitativi</a:t>
                      </a:r>
                      <a:r>
                        <a:rPr sz="1600" dirty="0">
                          <a:solidFill>
                            <a:srgbClr val="FFFFFF"/>
                          </a:solidFill>
                          <a:latin typeface="Calibri" panose="020F0502020204030204" charset="-122"/>
                          <a:sym typeface="+mn-ea"/>
                        </a:rPr>
                        <a:t> a </a:t>
                      </a:r>
                      <a:r>
                        <a:rPr sz="1600" dirty="0" err="1">
                          <a:solidFill>
                            <a:srgbClr val="FFFFFF"/>
                          </a:solidFill>
                          <a:latin typeface="Calibri" panose="020F0502020204030204" charset="-122"/>
                          <a:sym typeface="+mn-ea"/>
                        </a:rPr>
                        <a:t>prevalente</a:t>
                      </a:r>
                      <a:r>
                        <a:rPr sz="1600" dirty="0">
                          <a:solidFill>
                            <a:srgbClr val="FFFFFF"/>
                          </a:solidFill>
                          <a:latin typeface="Calibri" panose="020F0502020204030204" charset="-122"/>
                          <a:sym typeface="+mn-ea"/>
                        </a:rPr>
                        <a:t> </a:t>
                      </a:r>
                      <a:r>
                        <a:rPr sz="1600" dirty="0" err="1">
                          <a:solidFill>
                            <a:srgbClr val="FFFFFF"/>
                          </a:solidFill>
                          <a:latin typeface="Calibri" panose="020F0502020204030204" charset="-122"/>
                          <a:sym typeface="+mn-ea"/>
                        </a:rPr>
                        <a:t>dimensione</a:t>
                      </a:r>
                      <a:r>
                        <a:rPr sz="1600" dirty="0">
                          <a:solidFill>
                            <a:srgbClr val="FFFFFF"/>
                          </a:solidFill>
                          <a:latin typeface="Calibri" panose="020F0502020204030204" charset="-122"/>
                          <a:sym typeface="+mn-ea"/>
                        </a:rPr>
                        <a:t> </a:t>
                      </a:r>
                      <a:r>
                        <a:rPr lang="it-IT" sz="1600" dirty="0">
                          <a:solidFill>
                            <a:srgbClr val="FFFFFF"/>
                          </a:solidFill>
                          <a:latin typeface="Calibri" panose="020F0502020204030204" charset="-122"/>
                          <a:sym typeface="+mn-ea"/>
                        </a:rPr>
                        <a:t>sociale</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2F75B5"/>
                    </a:solidFill>
                  </a:tcPr>
                </a:tc>
                <a:tc hMerge="1">
                  <a:txBody>
                    <a:bodyPr/>
                    <a:lstStyle/>
                    <a:p>
                      <a:endParaRPr lang="it-IT"/>
                    </a:p>
                  </a:txBody>
                  <a:tcPr>
                    <a:lnT w="12700">
                      <a:solidFill>
                        <a:schemeClr val="tx1"/>
                      </a:solidFill>
                      <a:prstDash val="solid"/>
                    </a:lnT>
                    <a:lnB w="12700">
                      <a:solidFill>
                        <a:schemeClr val="tx1"/>
                      </a:solidFill>
                      <a:prstDash val="solid"/>
                    </a:lnB>
                  </a:tcPr>
                </a:tc>
                <a:tc hMerge="1">
                  <a:txBody>
                    <a:bodyPr/>
                    <a:lstStyle/>
                    <a:p>
                      <a:endParaRPr lang="it-IT"/>
                    </a:p>
                  </a:txBody>
                  <a:tcPr>
                    <a:lnT w="12700">
                      <a:solidFill>
                        <a:schemeClr val="tx1"/>
                      </a:solidFill>
                      <a:prstDash val="solid"/>
                    </a:lnT>
                    <a:lnB w="12700">
                      <a:solidFill>
                        <a:schemeClr val="tx1"/>
                      </a:solidFill>
                      <a:prstDash val="solid"/>
                    </a:lnB>
                  </a:tcPr>
                </a:tc>
                <a:tc hMerge="1">
                  <a:txBody>
                    <a:bodyPr/>
                    <a:lstStyle/>
                    <a:p>
                      <a:endParaRPr lang="it-IT"/>
                    </a:p>
                  </a:txBody>
                  <a:tcPr>
                    <a:lnT w="12700">
                      <a:solidFill>
                        <a:schemeClr val="tx1"/>
                      </a:solidFill>
                      <a:prstDash val="solid"/>
                    </a:lnT>
                    <a:lnB w="12700">
                      <a:solidFill>
                        <a:schemeClr val="tx1"/>
                      </a:solidFill>
                      <a:prstDash val="solid"/>
                    </a:lnB>
                  </a:tcPr>
                </a:tc>
                <a:tc hMerge="1">
                  <a:txBody>
                    <a:bodyPr/>
                    <a:lstStyle/>
                    <a:p>
                      <a:endParaRPr lang="it-IT"/>
                    </a:p>
                  </a:txBody>
                  <a:tcPr>
                    <a:lnR w="12700" cap="flat" cmpd="sng">
                      <a:solidFill>
                        <a:srgbClr val="000000"/>
                      </a:solidFill>
                      <a:prstDash val="solid"/>
                      <a:headEnd type="none" w="med" len="med"/>
                      <a:tailEnd type="none" w="med" len="med"/>
                    </a:lnR>
                    <a:lnT w="12700">
                      <a:solidFill>
                        <a:schemeClr val="tx1"/>
                      </a:solidFill>
                      <a:prstDash val="solid"/>
                    </a:lnT>
                    <a:lnB w="12700">
                      <a:solidFill>
                        <a:schemeClr val="tx1"/>
                      </a:solidFill>
                      <a:prstDash val="solid"/>
                    </a:lnB>
                    <a:solidFill>
                      <a:srgbClr val="2F75B5"/>
                    </a:solidFill>
                  </a:tcPr>
                </a:tc>
                <a:extLst>
                  <a:ext uri="{0D108BD9-81ED-4DB2-BD59-A6C34878D82A}">
                    <a16:rowId xmlns:a16="http://schemas.microsoft.com/office/drawing/2014/main" val="10000"/>
                  </a:ext>
                </a:extLst>
              </a:tr>
              <a:tr h="287655">
                <a:tc>
                  <a:txBody>
                    <a:bodyPr/>
                    <a:lstStyle/>
                    <a:p>
                      <a:pPr indent="0" algn="ctr">
                        <a:buNone/>
                      </a:pPr>
                      <a:r>
                        <a:rPr lang="en-US" sz="1100" b="1" dirty="0">
                          <a:solidFill>
                            <a:srgbClr val="FFFFFF"/>
                          </a:solidFill>
                          <a:latin typeface="Calibri" panose="020F0502020204030204" pitchFamily="34" charset="0"/>
                          <a:cs typeface="Calibri" panose="020F0502020204030204" pitchFamily="34" charset="0"/>
                        </a:rPr>
                        <a:t>Target  </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2F75B5"/>
                    </a:solidFill>
                  </a:tcPr>
                </a:tc>
                <a:tc>
                  <a:txBody>
                    <a:bodyPr/>
                    <a:lstStyle/>
                    <a:p>
                      <a:pPr indent="0" algn="ctr">
                        <a:buNone/>
                      </a:pPr>
                      <a:r>
                        <a:rPr lang="en-US" sz="1100" b="1" dirty="0" err="1">
                          <a:solidFill>
                            <a:srgbClr val="FFFFFF"/>
                          </a:solidFill>
                          <a:latin typeface="Calibri" panose="020F0502020204030204" pitchFamily="34" charset="0"/>
                          <a:cs typeface="Calibri" panose="020F0502020204030204" pitchFamily="34" charset="0"/>
                        </a:rPr>
                        <a:t>Obiettivi</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quantitativi</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della</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Strategia</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regionale</a:t>
                      </a:r>
                      <a:endParaRPr lang="en-US" sz="1100" b="1" dirty="0">
                        <a:solidFill>
                          <a:srgbClr val="FFFFFF"/>
                        </a:solidFill>
                        <a:latin typeface="Calibri" panose="020F0502020204030204" pitchFamily="34" charset="0"/>
                        <a:cs typeface="Calibri" panose="020F0502020204030204" pitchFamily="34" charset="0"/>
                      </a:endParaRP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2F75B5"/>
                    </a:solidFill>
                  </a:tcPr>
                </a:tc>
                <a:tc>
                  <a:txBody>
                    <a:bodyPr/>
                    <a:lstStyle/>
                    <a:p>
                      <a:pPr indent="0" algn="ctr">
                        <a:buNone/>
                      </a:pPr>
                      <a:r>
                        <a:rPr lang="en-US" sz="1100" b="1" dirty="0" err="1">
                          <a:solidFill>
                            <a:srgbClr val="FFFFFF"/>
                          </a:solidFill>
                          <a:latin typeface="Calibri" panose="020F0502020204030204" pitchFamily="34" charset="0"/>
                          <a:cs typeface="Calibri" panose="020F0502020204030204" pitchFamily="34" charset="0"/>
                        </a:rPr>
                        <a:t>Obiettivi</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strategici</a:t>
                      </a:r>
                      <a:r>
                        <a:rPr lang="en-US" sz="1100" b="1" dirty="0">
                          <a:solidFill>
                            <a:srgbClr val="FFFFFF"/>
                          </a:solidFill>
                          <a:latin typeface="Calibri" panose="020F0502020204030204" pitchFamily="34" charset="0"/>
                          <a:cs typeface="Calibri" panose="020F0502020204030204" pitchFamily="34" charset="0"/>
                        </a:rPr>
                        <a:t> DUP </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2F75B5"/>
                    </a:solidFill>
                  </a:tcPr>
                </a:tc>
                <a:tc>
                  <a:txBody>
                    <a:bodyPr/>
                    <a:lstStyle/>
                    <a:p>
                      <a:pPr indent="0" algn="ctr">
                        <a:buNone/>
                      </a:pPr>
                      <a:r>
                        <a:rPr lang="en-US" sz="1100" b="1" dirty="0" err="1">
                          <a:solidFill>
                            <a:srgbClr val="FFFFFF"/>
                          </a:solidFill>
                          <a:latin typeface="Calibri" panose="020F0502020204030204" pitchFamily="34" charset="0"/>
                          <a:cs typeface="Calibri" panose="020F0502020204030204" pitchFamily="34" charset="0"/>
                        </a:rPr>
                        <a:t>Obiettivi</a:t>
                      </a:r>
                      <a:r>
                        <a:rPr lang="en-US" sz="1100" b="1" dirty="0">
                          <a:solidFill>
                            <a:srgbClr val="FFFFFF"/>
                          </a:solidFill>
                          <a:latin typeface="Calibri" panose="020F0502020204030204" pitchFamily="34" charset="0"/>
                          <a:cs typeface="Calibri" panose="020F0502020204030204" pitchFamily="34" charset="0"/>
                        </a:rPr>
                        <a:t> </a:t>
                      </a:r>
                      <a:r>
                        <a:rPr lang="en-US" sz="1100" b="1" dirty="0" err="1">
                          <a:solidFill>
                            <a:srgbClr val="FFFFFF"/>
                          </a:solidFill>
                          <a:latin typeface="Calibri" panose="020F0502020204030204" pitchFamily="34" charset="0"/>
                          <a:cs typeface="Calibri" panose="020F0502020204030204" pitchFamily="34" charset="0"/>
                        </a:rPr>
                        <a:t>operativi</a:t>
                      </a:r>
                      <a:r>
                        <a:rPr lang="en-US" sz="1100" b="1" dirty="0">
                          <a:solidFill>
                            <a:srgbClr val="FFFFFF"/>
                          </a:solidFill>
                          <a:latin typeface="Calibri" panose="020F0502020204030204" pitchFamily="34" charset="0"/>
                          <a:cs typeface="Calibri" panose="020F0502020204030204" pitchFamily="34" charset="0"/>
                        </a:rPr>
                        <a:t> DUP </a:t>
                      </a:r>
                    </a:p>
                  </a:txBody>
                  <a:tcPr marL="12700" marR="12700" marT="1270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2F75B5"/>
                    </a:solidFill>
                  </a:tcPr>
                </a:tc>
                <a:tc>
                  <a:txBody>
                    <a:bodyPr/>
                    <a:lstStyle/>
                    <a:p>
                      <a:pPr indent="0" algn="ctr">
                        <a:buNone/>
                      </a:pPr>
                      <a:r>
                        <a:rPr lang="en-US" sz="1100" b="1" dirty="0" err="1">
                          <a:solidFill>
                            <a:schemeClr val="bg1"/>
                          </a:solidFill>
                          <a:latin typeface="Calibri" panose="020F0502020204030204" pitchFamily="34" charset="0"/>
                          <a:cs typeface="Calibri" panose="020F0502020204030204" pitchFamily="34" charset="0"/>
                        </a:rPr>
                        <a:t>Indicatori</a:t>
                      </a:r>
                      <a:r>
                        <a:rPr lang="en-US" sz="1100" b="1" dirty="0">
                          <a:solidFill>
                            <a:schemeClr val="bg1"/>
                          </a:solidFill>
                          <a:latin typeface="Calibri" panose="020F0502020204030204" pitchFamily="34" charset="0"/>
                          <a:cs typeface="Calibri" panose="020F0502020204030204" pitchFamily="34" charset="0"/>
                        </a:rPr>
                        <a:t> </a:t>
                      </a:r>
                      <a:r>
                        <a:rPr lang="en-US" sz="1100" b="1" dirty="0" err="1">
                          <a:solidFill>
                            <a:schemeClr val="bg1"/>
                          </a:solidFill>
                          <a:latin typeface="Calibri" panose="020F0502020204030204" pitchFamily="34" charset="0"/>
                          <a:cs typeface="Calibri" panose="020F0502020204030204" pitchFamily="34" charset="0"/>
                        </a:rPr>
                        <a:t>Obiettivi</a:t>
                      </a:r>
                      <a:r>
                        <a:rPr lang="en-US" sz="1100" b="1" dirty="0">
                          <a:solidFill>
                            <a:schemeClr val="bg1"/>
                          </a:solidFill>
                          <a:latin typeface="Calibri" panose="020F0502020204030204" pitchFamily="34" charset="0"/>
                          <a:cs typeface="Calibri" panose="020F0502020204030204" pitchFamily="34" charset="0"/>
                        </a:rPr>
                        <a:t> </a:t>
                      </a:r>
                      <a:r>
                        <a:rPr lang="en-US" sz="1100" b="1" dirty="0" err="1">
                          <a:solidFill>
                            <a:schemeClr val="bg1"/>
                          </a:solidFill>
                          <a:latin typeface="Calibri" panose="020F0502020204030204" pitchFamily="34" charset="0"/>
                          <a:cs typeface="Calibri" panose="020F0502020204030204" pitchFamily="34" charset="0"/>
                        </a:rPr>
                        <a:t>operativi</a:t>
                      </a:r>
                      <a:r>
                        <a:rPr lang="en-US" sz="1100" b="1" dirty="0">
                          <a:solidFill>
                            <a:schemeClr val="bg1"/>
                          </a:solidFill>
                          <a:latin typeface="Calibri" panose="020F0502020204030204" pitchFamily="34" charset="0"/>
                          <a:cs typeface="Calibri" panose="020F0502020204030204" pitchFamily="34" charset="0"/>
                        </a:rPr>
                        <a:t> DUP</a:t>
                      </a:r>
                    </a:p>
                  </a:txBody>
                  <a:tcPr marL="12700" marR="12700" marT="12700" anchor="ctr">
                    <a:lnL w="12700" cap="flat" cmpd="sng" algn="ctr">
                      <a:solidFill>
                        <a:schemeClr val="tx1"/>
                      </a:solidFill>
                      <a:prstDash val="solid"/>
                      <a:round/>
                      <a:headEnd type="none" w="med" len="med"/>
                      <a:tailEnd type="none" w="med" len="med"/>
                    </a:lnL>
                    <a:lnR w="12700" cap="flat" cmpd="sng">
                      <a:solidFill>
                        <a:srgbClr val="000000"/>
                      </a:solidFill>
                      <a:prstDash val="solid"/>
                      <a:headEnd type="none" w="med" len="med"/>
                      <a:tailEnd type="none" w="med" len="med"/>
                    </a:lnR>
                    <a:lnT w="12700">
                      <a:solidFill>
                        <a:schemeClr val="tx1"/>
                      </a:solidFill>
                      <a:prstDash val="solid"/>
                    </a:lnT>
                    <a:lnB w="12700">
                      <a:solidFill>
                        <a:schemeClr val="tx1"/>
                      </a:solidFill>
                      <a:prstDash val="solid"/>
                    </a:lnB>
                    <a:lnTlToBr>
                      <a:noFill/>
                    </a:lnTlToBr>
                    <a:lnBlToTr>
                      <a:noFill/>
                    </a:lnBlToTr>
                    <a:solidFill>
                      <a:srgbClr val="2F75B5"/>
                    </a:solidFill>
                  </a:tcPr>
                </a:tc>
                <a:extLst>
                  <a:ext uri="{0D108BD9-81ED-4DB2-BD59-A6C34878D82A}">
                    <a16:rowId xmlns:a16="http://schemas.microsoft.com/office/drawing/2014/main" val="10001"/>
                  </a:ext>
                </a:extLst>
              </a:tr>
              <a:tr h="347345">
                <a:tc>
                  <a:txBody>
                    <a:bodyPr/>
                    <a:lstStyle/>
                    <a:p>
                      <a:pPr indent="0" algn="ctr">
                        <a:buNone/>
                      </a:pPr>
                      <a:r>
                        <a:rPr lang="en-US" sz="1000" b="1">
                          <a:solidFill>
                            <a:srgbClr val="000000"/>
                          </a:solidFill>
                          <a:latin typeface="Calibri" panose="020F0502020204030204" pitchFamily="34" charset="0"/>
                          <a:cs typeface="Calibri" panose="020F0502020204030204" pitchFamily="34" charset="0"/>
                        </a:rPr>
                        <a:t>4.3</a:t>
                      </a: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60960" indent="-9525" algn="just" defTabSz="1008380">
                        <a:spcBef>
                          <a:spcPts val="0"/>
                        </a:spcBef>
                        <a:buClrTx/>
                        <a:buSzTx/>
                        <a:buFontTx/>
                        <a:buNone/>
                      </a:pPr>
                      <a:r>
                        <a:rPr lang="en-US" sz="1000" b="0" dirty="0">
                          <a:solidFill>
                            <a:schemeClr val="tx1"/>
                          </a:solidFill>
                          <a:latin typeface="Calibri" panose="020F0502020204030204" pitchFamily="34" charset="0"/>
                          <a:cs typeface="Calibri" panose="020F0502020204030204" pitchFamily="34" charset="0"/>
                        </a:rPr>
                        <a:t>Entro il 2030 raggiungere la quota del 50% dei laureati (30-34 anni)</a:t>
                      </a: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02"/>
                  </a:ext>
                </a:extLst>
              </a:tr>
              <a:tr h="535940">
                <a:tc>
                  <a:txBody>
                    <a:bodyPr/>
                    <a:lstStyle/>
                    <a:p>
                      <a:pPr indent="0" algn="ctr">
                        <a:buNone/>
                      </a:pPr>
                      <a:r>
                        <a:rPr lang="en-US" sz="1000" b="1">
                          <a:solidFill>
                            <a:srgbClr val="000000"/>
                          </a:solidFill>
                          <a:latin typeface="Calibri" panose="020F0502020204030204" pitchFamily="34" charset="0"/>
                          <a:cs typeface="Calibri" panose="020F0502020204030204" pitchFamily="34" charset="0"/>
                        </a:rPr>
                        <a:t>4.</a:t>
                      </a:r>
                      <a:r>
                        <a:rPr lang="it-IT" altLang="en-US" sz="1000" b="1">
                          <a:solidFill>
                            <a:srgbClr val="000000"/>
                          </a:solidFill>
                          <a:latin typeface="Calibri" panose="020F0502020204030204" pitchFamily="34" charset="0"/>
                          <a:cs typeface="Calibri" panose="020F0502020204030204" pitchFamily="34" charset="0"/>
                        </a:rPr>
                        <a:t>4</a:t>
                      </a: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60960" indent="-9525" algn="just">
                        <a:buClrTx/>
                        <a:buSzTx/>
                        <a:buFontTx/>
                        <a:buNone/>
                      </a:pPr>
                      <a:r>
                        <a:rPr lang="en-US" sz="1000" b="0">
                          <a:solidFill>
                            <a:schemeClr val="tx1"/>
                          </a:solidFill>
                          <a:latin typeface="Calibri" panose="020F0502020204030204" pitchFamily="34" charset="0"/>
                          <a:cs typeface="Calibri" panose="020F0502020204030204" pitchFamily="34" charset="0"/>
                          <a:sym typeface="+mn-ea"/>
                        </a:rPr>
                        <a:t>Entro il 2030 raggiungere la quota del 65% delle persone</a:t>
                      </a:r>
                      <a:r>
                        <a:rPr lang="it-IT" altLang="en-US" sz="1000" b="0">
                          <a:solidFill>
                            <a:schemeClr val="tx1"/>
                          </a:solidFill>
                          <a:latin typeface="Calibri" panose="020F0502020204030204" pitchFamily="34" charset="0"/>
                          <a:cs typeface="Calibri" panose="020F0502020204030204" pitchFamily="34" charset="0"/>
                          <a:sym typeface="+mn-ea"/>
                        </a:rPr>
                        <a:t> </a:t>
                      </a:r>
                      <a:r>
                        <a:rPr lang="en-US" sz="1000" b="0">
                          <a:solidFill>
                            <a:schemeClr val="tx1"/>
                          </a:solidFill>
                          <a:latin typeface="Calibri" panose="020F0502020204030204" pitchFamily="34" charset="0"/>
                          <a:cs typeface="Calibri" panose="020F0502020204030204" pitchFamily="34" charset="0"/>
                          <a:sym typeface="+mn-ea"/>
                        </a:rPr>
                        <a:t>di 25-64 anni che hanno partecipato ad attività di formazione e</a:t>
                      </a:r>
                      <a:r>
                        <a:rPr lang="it-IT" altLang="en-US" sz="1000" b="0">
                          <a:solidFill>
                            <a:schemeClr val="tx1"/>
                          </a:solidFill>
                          <a:latin typeface="Calibri" panose="020F0502020204030204" pitchFamily="34" charset="0"/>
                          <a:cs typeface="Calibri" panose="020F0502020204030204" pitchFamily="34" charset="0"/>
                          <a:sym typeface="+mn-ea"/>
                        </a:rPr>
                        <a:t> </a:t>
                      </a:r>
                      <a:r>
                        <a:rPr lang="en-US" sz="1000" b="0">
                          <a:solidFill>
                            <a:schemeClr val="tx1"/>
                          </a:solidFill>
                          <a:latin typeface="Calibri" panose="020F0502020204030204" pitchFamily="34" charset="0"/>
                          <a:cs typeface="Calibri" panose="020F0502020204030204" pitchFamily="34" charset="0"/>
                          <a:sym typeface="+mn-ea"/>
                        </a:rPr>
                        <a:t>istruzione negli ultimi 12 mesi</a:t>
                      </a:r>
                      <a:endParaRPr lang="it-IT" sz="1000" b="0" dirty="0">
                        <a:solidFill>
                          <a:schemeClr val="tx1"/>
                        </a:solidFill>
                        <a:latin typeface="Calibri" panose="020F0502020204030204" pitchFamily="34" charset="0"/>
                        <a:cs typeface="Calibri" panose="020F0502020204030204" pitchFamily="34" charset="0"/>
                      </a:endParaRP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03"/>
                  </a:ext>
                </a:extLst>
              </a:tr>
              <a:tr h="535940">
                <a:tc>
                  <a:txBody>
                    <a:bodyPr/>
                    <a:lstStyle/>
                    <a:p>
                      <a:pPr indent="0" algn="ctr">
                        <a:buNone/>
                      </a:pPr>
                      <a:r>
                        <a:rPr lang="it-IT" altLang="en-US" sz="1000" b="1">
                          <a:solidFill>
                            <a:srgbClr val="000000"/>
                          </a:solidFill>
                          <a:latin typeface="Calibri" panose="020F0502020204030204" pitchFamily="34" charset="0"/>
                          <a:cs typeface="Calibri" panose="020F0502020204030204" pitchFamily="34" charset="0"/>
                        </a:rPr>
                        <a:t>5.5</a:t>
                      </a: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60960" indent="-9525" algn="just">
                        <a:buClrTx/>
                        <a:buSzTx/>
                        <a:buFontTx/>
                        <a:buNone/>
                      </a:pPr>
                      <a:r>
                        <a:rPr lang="it-IT" altLang="en-US" sz="1000" b="0" dirty="0">
                          <a:solidFill>
                            <a:schemeClr val="tx1"/>
                          </a:solidFill>
                          <a:latin typeface="Calibri" panose="020F0502020204030204" pitchFamily="34" charset="0"/>
                          <a:cs typeface="Calibri" panose="020F0502020204030204" pitchFamily="34" charset="0"/>
                          <a:sym typeface="+mn-ea"/>
                        </a:rPr>
                        <a:t>E</a:t>
                      </a:r>
                      <a:r>
                        <a:rPr lang="en-US" sz="1000" b="0" dirty="0" err="1">
                          <a:solidFill>
                            <a:schemeClr val="tx1"/>
                          </a:solidFill>
                          <a:latin typeface="Calibri" panose="020F0502020204030204" pitchFamily="34" charset="0"/>
                          <a:cs typeface="Calibri" panose="020F0502020204030204" pitchFamily="34" charset="0"/>
                          <a:sym typeface="+mn-ea"/>
                        </a:rPr>
                        <a:t>ntro</a:t>
                      </a:r>
                      <a:r>
                        <a:rPr lang="en-US" sz="1000" b="0" dirty="0">
                          <a:solidFill>
                            <a:schemeClr val="tx1"/>
                          </a:solidFill>
                          <a:latin typeface="Calibri" panose="020F0502020204030204" pitchFamily="34" charset="0"/>
                          <a:cs typeface="Calibri" panose="020F0502020204030204" pitchFamily="34" charset="0"/>
                          <a:sym typeface="+mn-ea"/>
                        </a:rPr>
                        <a:t> il 2030 </a:t>
                      </a:r>
                      <a:r>
                        <a:rPr lang="en-US" sz="1000" b="0" dirty="0" err="1">
                          <a:solidFill>
                            <a:schemeClr val="tx1"/>
                          </a:solidFill>
                          <a:latin typeface="Calibri" panose="020F0502020204030204" pitchFamily="34" charset="0"/>
                          <a:cs typeface="Calibri" panose="020F0502020204030204" pitchFamily="34" charset="0"/>
                          <a:sym typeface="+mn-ea"/>
                        </a:rPr>
                        <a:t>dimezzare</a:t>
                      </a:r>
                      <a:r>
                        <a:rPr lang="en-US" sz="1000" b="0" dirty="0">
                          <a:solidFill>
                            <a:schemeClr val="tx1"/>
                          </a:solidFill>
                          <a:latin typeface="Calibri" panose="020F0502020204030204" pitchFamily="34" charset="0"/>
                          <a:cs typeface="Calibri" panose="020F0502020204030204" pitchFamily="34" charset="0"/>
                          <a:sym typeface="+mn-ea"/>
                        </a:rPr>
                        <a:t> il gap </a:t>
                      </a:r>
                      <a:r>
                        <a:rPr lang="en-US" sz="1000" b="0" dirty="0" err="1">
                          <a:solidFill>
                            <a:schemeClr val="tx1"/>
                          </a:solidFill>
                          <a:latin typeface="Calibri" panose="020F0502020204030204" pitchFamily="34" charset="0"/>
                          <a:cs typeface="Calibri" panose="020F0502020204030204" pitchFamily="34" charset="0"/>
                          <a:sym typeface="+mn-ea"/>
                        </a:rPr>
                        <a:t>occupazionale</a:t>
                      </a:r>
                      <a:r>
                        <a:rPr lang="en-US" sz="1000" b="0" dirty="0">
                          <a:solidFill>
                            <a:schemeClr val="tx1"/>
                          </a:solidFill>
                          <a:latin typeface="Calibri" panose="020F0502020204030204" pitchFamily="34" charset="0"/>
                          <a:cs typeface="Calibri" panose="020F0502020204030204" pitchFamily="34" charset="0"/>
                          <a:sym typeface="+mn-ea"/>
                        </a:rPr>
                        <a:t> di </a:t>
                      </a:r>
                      <a:r>
                        <a:rPr lang="en-US" sz="1000" b="0" dirty="0" err="1">
                          <a:solidFill>
                            <a:schemeClr val="tx1"/>
                          </a:solidFill>
                          <a:latin typeface="Calibri" panose="020F0502020204030204" pitchFamily="34" charset="0"/>
                          <a:cs typeface="Calibri" panose="020F0502020204030204" pitchFamily="34" charset="0"/>
                          <a:sym typeface="+mn-ea"/>
                        </a:rPr>
                        <a:t>genere</a:t>
                      </a:r>
                      <a:r>
                        <a:rPr lang="en-US" sz="1000" b="0" dirty="0">
                          <a:solidFill>
                            <a:schemeClr val="tx1"/>
                          </a:solidFill>
                          <a:latin typeface="Calibri" panose="020F0502020204030204" pitchFamily="34" charset="0"/>
                          <a:cs typeface="Calibri" panose="020F0502020204030204" pitchFamily="34" charset="0"/>
                          <a:sym typeface="+mn-ea"/>
                        </a:rPr>
                        <a:t> rispetto al 2020</a:t>
                      </a:r>
                      <a:r>
                        <a:rPr lang="en-US" sz="1000" b="0" dirty="0">
                          <a:solidFill>
                            <a:schemeClr val="tx1"/>
                          </a:solidFill>
                          <a:highlight>
                            <a:srgbClr val="FAFCFC"/>
                          </a:highlight>
                          <a:latin typeface="Calibri" panose="020F0502020204030204" pitchFamily="34" charset="0"/>
                          <a:cs typeface="Calibri" panose="020F0502020204030204" pitchFamily="34" charset="0"/>
                          <a:sym typeface="+mn-ea"/>
                        </a:rPr>
                        <a:t> </a:t>
                      </a:r>
                      <a:endParaRPr lang="it-IT" sz="1000" b="0" dirty="0">
                        <a:solidFill>
                          <a:schemeClr val="tx1"/>
                        </a:solidFill>
                        <a:latin typeface="Calibri" panose="020F0502020204030204" pitchFamily="34" charset="0"/>
                        <a:cs typeface="Calibri" panose="020F0502020204030204" pitchFamily="34" charset="0"/>
                        <a:sym typeface="+mn-ea"/>
                      </a:endParaRP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r>
                        <a:rPr lang="en-US" sz="1000" b="0" dirty="0" err="1">
                          <a:solidFill>
                            <a:srgbClr val="000000"/>
                          </a:solidFill>
                          <a:latin typeface="Calibri" panose="020F0502020204030204" pitchFamily="34" charset="0"/>
                          <a:cs typeface="Calibri" panose="020F0502020204030204" pitchFamily="34" charset="0"/>
                        </a:rPr>
                        <a:t>INNOVAZIONE ISTITUZIONALE E PARTECIPAZIONE</a:t>
                      </a: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r>
                        <a:rPr lang="en-US" sz="1000" b="0" dirty="0" err="1">
                          <a:solidFill>
                            <a:srgbClr val="000000"/>
                          </a:solidFill>
                          <a:latin typeface="Calibri" panose="020F0502020204030204" pitchFamily="34" charset="0"/>
                          <a:cs typeface="Calibri" panose="020F0502020204030204" pitchFamily="34" charset="0"/>
                        </a:rPr>
                        <a:t>UE069 -Attivare processi di ricambio generazionale tramite ampliamento "mirato" degli organici degli uffici dell'Unione e dei Comuni, dopo anni di riduzione generalizzata del personale a causa dei rigidi vincoli assunzionali (spending review)</a:t>
                      </a: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None/>
                        <a:defRPr/>
                      </a:pPr>
                      <a:r>
                        <a:rPr lang="en-US" sz="1000" b="0" dirty="0" err="1">
                          <a:solidFill>
                            <a:srgbClr val="000000"/>
                          </a:solidFill>
                          <a:latin typeface="Calibri" panose="020F0502020204030204" pitchFamily="34" charset="0"/>
                          <a:cs typeface="Calibri" panose="020F0502020204030204" pitchFamily="34" charset="0"/>
                        </a:rPr>
                        <a:t>L'Unione dei comuni della Bassa Romagna non gestisce indicatori e relativi target a livello di DUP ma a livello di Piano performance inserito nel PIAO sezione 2.</a:t>
                      </a: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04"/>
                  </a:ext>
                </a:extLst>
              </a:tr>
              <a:tr h="468630">
                <a:tc>
                  <a:txBody>
                    <a:bodyPr/>
                    <a:lstStyle/>
                    <a:p>
                      <a:pPr indent="0" algn="ctr">
                        <a:buNone/>
                      </a:pPr>
                      <a:r>
                        <a:rPr lang="it-IT" altLang="en-US" sz="1000" b="1">
                          <a:solidFill>
                            <a:schemeClr val="tx1"/>
                          </a:solidFill>
                          <a:latin typeface="Calibri" panose="020F0502020204030204" pitchFamily="34" charset="0"/>
                          <a:cs typeface="Calibri" panose="020F0502020204030204" pitchFamily="34" charset="0"/>
                          <a:sym typeface="+mn-ea"/>
                        </a:rPr>
                        <a:t>10.4</a:t>
                      </a:r>
                    </a:p>
                    <a:p>
                      <a:pPr indent="0" algn="ctr">
                        <a:buNone/>
                      </a:pPr>
                      <a:endParaRPr lang="it-IT" altLang="en-US" sz="1000" b="1">
                        <a:solidFill>
                          <a:schemeClr val="tx1"/>
                        </a:solidFill>
                        <a:latin typeface="Calibri" panose="020F0502020204030204" pitchFamily="34" charset="0"/>
                        <a:cs typeface="Calibri" panose="020F0502020204030204" pitchFamily="34" charset="0"/>
                        <a:sym typeface="+mn-ea"/>
                      </a:endParaRP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60960" indent="-9525" algn="just">
                        <a:buClrTx/>
                        <a:buSzTx/>
                        <a:buFontTx/>
                        <a:buNone/>
                      </a:pPr>
                      <a:r>
                        <a:rPr lang="en-US" sz="1000" dirty="0" err="1">
                          <a:solidFill>
                            <a:schemeClr val="tx1"/>
                          </a:solidFill>
                          <a:latin typeface="Calibri" panose="020F0502020204030204" pitchFamily="34" charset="0"/>
                          <a:cs typeface="Calibri" panose="020F0502020204030204" pitchFamily="34" charset="0"/>
                          <a:sym typeface="+mn-ea"/>
                        </a:rPr>
                        <a:t>Entro</a:t>
                      </a:r>
                      <a:r>
                        <a:rPr lang="en-US" sz="1000" dirty="0">
                          <a:solidFill>
                            <a:schemeClr val="tx1"/>
                          </a:solidFill>
                          <a:latin typeface="Calibri" panose="020F0502020204030204" pitchFamily="34" charset="0"/>
                          <a:cs typeface="Calibri" panose="020F0502020204030204" pitchFamily="34" charset="0"/>
                          <a:sym typeface="+mn-ea"/>
                        </a:rPr>
                        <a:t> il 2030 </a:t>
                      </a:r>
                      <a:r>
                        <a:rPr lang="en-US" sz="1000" dirty="0" err="1">
                          <a:solidFill>
                            <a:schemeClr val="tx1"/>
                          </a:solidFill>
                          <a:latin typeface="Calibri" panose="020F0502020204030204" pitchFamily="34" charset="0"/>
                          <a:cs typeface="Calibri" panose="020F0502020204030204" pitchFamily="34" charset="0"/>
                          <a:sym typeface="+mn-ea"/>
                        </a:rPr>
                        <a:t>raggiungere</a:t>
                      </a:r>
                      <a:r>
                        <a:rPr lang="en-US" sz="1000" dirty="0">
                          <a:solidFill>
                            <a:schemeClr val="tx1"/>
                          </a:solidFill>
                          <a:latin typeface="Calibri" panose="020F0502020204030204" pitchFamily="34" charset="0"/>
                          <a:cs typeface="Calibri" panose="020F0502020204030204" pitchFamily="34" charset="0"/>
                          <a:sym typeface="+mn-ea"/>
                        </a:rPr>
                        <a:t> </a:t>
                      </a:r>
                      <a:r>
                        <a:rPr lang="en-US" sz="1000" dirty="0" err="1">
                          <a:solidFill>
                            <a:schemeClr val="tx1"/>
                          </a:solidFill>
                          <a:latin typeface="Calibri" panose="020F0502020204030204" pitchFamily="34" charset="0"/>
                          <a:cs typeface="Calibri" panose="020F0502020204030204" pitchFamily="34" charset="0"/>
                          <a:sym typeface="+mn-ea"/>
                        </a:rPr>
                        <a:t>l'indice</a:t>
                      </a:r>
                      <a:r>
                        <a:rPr lang="en-US" sz="1000" dirty="0">
                          <a:solidFill>
                            <a:schemeClr val="tx1"/>
                          </a:solidFill>
                          <a:latin typeface="Calibri" panose="020F0502020204030204" pitchFamily="34" charset="0"/>
                          <a:cs typeface="Calibri" panose="020F0502020204030204" pitchFamily="34" charset="0"/>
                          <a:sym typeface="+mn-ea"/>
                        </a:rPr>
                        <a:t> di </a:t>
                      </a:r>
                      <a:r>
                        <a:rPr lang="en-US" sz="1000" dirty="0" err="1">
                          <a:solidFill>
                            <a:schemeClr val="tx1"/>
                          </a:solidFill>
                          <a:latin typeface="Calibri" panose="020F0502020204030204" pitchFamily="34" charset="0"/>
                          <a:cs typeface="Calibri" panose="020F0502020204030204" pitchFamily="34" charset="0"/>
                          <a:sym typeface="+mn-ea"/>
                        </a:rPr>
                        <a:t>disuguaglianza</a:t>
                      </a:r>
                      <a:r>
                        <a:rPr lang="en-US" sz="1000" dirty="0">
                          <a:solidFill>
                            <a:schemeClr val="tx1"/>
                          </a:solidFill>
                          <a:latin typeface="Calibri" panose="020F0502020204030204" pitchFamily="34" charset="0"/>
                          <a:cs typeface="Calibri" panose="020F0502020204030204" pitchFamily="34" charset="0"/>
                          <a:sym typeface="+mn-ea"/>
                        </a:rPr>
                        <a:t> del </a:t>
                      </a:r>
                      <a:r>
                        <a:rPr lang="en-US" sz="1000" dirty="0" err="1">
                          <a:solidFill>
                            <a:schemeClr val="tx1"/>
                          </a:solidFill>
                          <a:latin typeface="Calibri" panose="020F0502020204030204" pitchFamily="34" charset="0"/>
                          <a:cs typeface="Calibri" panose="020F0502020204030204" pitchFamily="34" charset="0"/>
                          <a:sym typeface="+mn-ea"/>
                        </a:rPr>
                        <a:t>reddito</a:t>
                      </a:r>
                      <a:r>
                        <a:rPr lang="en-US" sz="1000" dirty="0">
                          <a:solidFill>
                            <a:schemeClr val="tx1"/>
                          </a:solidFill>
                          <a:latin typeface="Calibri" panose="020F0502020204030204" pitchFamily="34" charset="0"/>
                          <a:cs typeface="Calibri" panose="020F0502020204030204" pitchFamily="34" charset="0"/>
                          <a:sym typeface="+mn-ea"/>
                        </a:rPr>
                        <a:t> </a:t>
                      </a:r>
                      <a:r>
                        <a:rPr lang="en-US" sz="1000" dirty="0" err="1">
                          <a:solidFill>
                            <a:schemeClr val="tx1"/>
                          </a:solidFill>
                          <a:latin typeface="Calibri" panose="020F0502020204030204" pitchFamily="34" charset="0"/>
                          <a:cs typeface="Calibri" panose="020F0502020204030204" pitchFamily="34" charset="0"/>
                          <a:sym typeface="+mn-ea"/>
                        </a:rPr>
                        <a:t>disponibile</a:t>
                      </a:r>
                      <a:r>
                        <a:rPr lang="en-US" sz="1000" dirty="0">
                          <a:solidFill>
                            <a:schemeClr val="tx1"/>
                          </a:solidFill>
                          <a:latin typeface="Calibri" panose="020F0502020204030204" pitchFamily="34" charset="0"/>
                          <a:cs typeface="Calibri" panose="020F0502020204030204" pitchFamily="34" charset="0"/>
                          <a:sym typeface="+mn-ea"/>
                        </a:rPr>
                        <a:t> ai </a:t>
                      </a:r>
                      <a:r>
                        <a:rPr lang="en-US" sz="1000" dirty="0" err="1">
                          <a:solidFill>
                            <a:schemeClr val="tx1"/>
                          </a:solidFill>
                          <a:latin typeface="Calibri" panose="020F0502020204030204" pitchFamily="34" charset="0"/>
                          <a:cs typeface="Calibri" panose="020F0502020204030204" pitchFamily="34" charset="0"/>
                          <a:sym typeface="+mn-ea"/>
                        </a:rPr>
                        <a:t>livelli</a:t>
                      </a:r>
                      <a:r>
                        <a:rPr lang="en-US" sz="1000" dirty="0">
                          <a:solidFill>
                            <a:schemeClr val="tx1"/>
                          </a:solidFill>
                          <a:latin typeface="Calibri" panose="020F0502020204030204" pitchFamily="34" charset="0"/>
                          <a:cs typeface="Calibri" panose="020F0502020204030204" pitchFamily="34" charset="0"/>
                          <a:sym typeface="+mn-ea"/>
                        </a:rPr>
                        <a:t> </a:t>
                      </a:r>
                      <a:r>
                        <a:rPr lang="en-US" sz="1000" dirty="0" err="1">
                          <a:solidFill>
                            <a:schemeClr val="tx1"/>
                          </a:solidFill>
                          <a:latin typeface="Calibri" panose="020F0502020204030204" pitchFamily="34" charset="0"/>
                          <a:cs typeface="Calibri" panose="020F0502020204030204" pitchFamily="34" charset="0"/>
                          <a:sym typeface="+mn-ea"/>
                        </a:rPr>
                        <a:t>oservati</a:t>
                      </a:r>
                      <a:r>
                        <a:rPr lang="en-US" sz="1000" dirty="0">
                          <a:solidFill>
                            <a:schemeClr val="tx1"/>
                          </a:solidFill>
                          <a:latin typeface="Calibri" panose="020F0502020204030204" pitchFamily="34" charset="0"/>
                          <a:cs typeface="Calibri" panose="020F0502020204030204" pitchFamily="34" charset="0"/>
                          <a:sym typeface="+mn-ea"/>
                        </a:rPr>
                        <a:t> </a:t>
                      </a:r>
                      <a:r>
                        <a:rPr lang="en-US" sz="1000" dirty="0" err="1">
                          <a:solidFill>
                            <a:schemeClr val="tx1"/>
                          </a:solidFill>
                          <a:latin typeface="Calibri" panose="020F0502020204030204" pitchFamily="34" charset="0"/>
                          <a:cs typeface="Calibri" panose="020F0502020204030204" pitchFamily="34" charset="0"/>
                          <a:sym typeface="+mn-ea"/>
                        </a:rPr>
                        <a:t>nel</a:t>
                      </a:r>
                      <a:r>
                        <a:rPr lang="en-US" sz="1000" dirty="0">
                          <a:solidFill>
                            <a:schemeClr val="tx1"/>
                          </a:solidFill>
                          <a:latin typeface="Calibri" panose="020F0502020204030204" pitchFamily="34" charset="0"/>
                          <a:cs typeface="Calibri" panose="020F0502020204030204" pitchFamily="34" charset="0"/>
                          <a:sym typeface="+mn-ea"/>
                        </a:rPr>
                        <a:t> </a:t>
                      </a:r>
                      <a:r>
                        <a:rPr lang="en-US" sz="1000" dirty="0" err="1">
                          <a:solidFill>
                            <a:schemeClr val="tx1"/>
                          </a:solidFill>
                          <a:latin typeface="Calibri" panose="020F0502020204030204" pitchFamily="34" charset="0"/>
                          <a:cs typeface="Calibri" panose="020F0502020204030204" pitchFamily="34" charset="0"/>
                          <a:sym typeface="+mn-ea"/>
                        </a:rPr>
                        <a:t>migliore</a:t>
                      </a:r>
                      <a:r>
                        <a:rPr lang="en-US" sz="1000" dirty="0">
                          <a:solidFill>
                            <a:schemeClr val="tx1"/>
                          </a:solidFill>
                          <a:latin typeface="Calibri" panose="020F0502020204030204" pitchFamily="34" charset="0"/>
                          <a:cs typeface="Calibri" panose="020F0502020204030204" pitchFamily="34" charset="0"/>
                          <a:sym typeface="+mn-ea"/>
                        </a:rPr>
                        <a:t> </a:t>
                      </a:r>
                      <a:r>
                        <a:rPr lang="en-US" sz="1000" dirty="0" err="1">
                          <a:solidFill>
                            <a:schemeClr val="tx1"/>
                          </a:solidFill>
                          <a:latin typeface="Calibri" panose="020F0502020204030204" pitchFamily="34" charset="0"/>
                          <a:cs typeface="Calibri" panose="020F0502020204030204" pitchFamily="34" charset="0"/>
                          <a:sym typeface="+mn-ea"/>
                        </a:rPr>
                        <a:t>dei</a:t>
                      </a:r>
                      <a:r>
                        <a:rPr lang="en-US" sz="1000" dirty="0">
                          <a:solidFill>
                            <a:schemeClr val="tx1"/>
                          </a:solidFill>
                          <a:latin typeface="Calibri" panose="020F0502020204030204" pitchFamily="34" charset="0"/>
                          <a:cs typeface="Calibri" panose="020F0502020204030204" pitchFamily="34" charset="0"/>
                          <a:sym typeface="+mn-ea"/>
                        </a:rPr>
                        <a:t> </a:t>
                      </a:r>
                      <a:r>
                        <a:rPr lang="en-US" sz="1000" dirty="0" err="1">
                          <a:solidFill>
                            <a:schemeClr val="tx1"/>
                          </a:solidFill>
                          <a:latin typeface="Calibri" panose="020F0502020204030204" pitchFamily="34" charset="0"/>
                          <a:cs typeface="Calibri" panose="020F0502020204030204" pitchFamily="34" charset="0"/>
                          <a:sym typeface="+mn-ea"/>
                        </a:rPr>
                        <a:t>Paesi</a:t>
                      </a:r>
                      <a:r>
                        <a:rPr lang="en-US" sz="1000" dirty="0">
                          <a:solidFill>
                            <a:schemeClr val="tx1"/>
                          </a:solidFill>
                          <a:latin typeface="Calibri" panose="020F0502020204030204" pitchFamily="34" charset="0"/>
                          <a:cs typeface="Calibri" panose="020F0502020204030204" pitchFamily="34" charset="0"/>
                          <a:sym typeface="+mn-ea"/>
                        </a:rPr>
                        <a:t> </a:t>
                      </a:r>
                      <a:r>
                        <a:rPr lang="en-US" sz="1000" dirty="0" err="1">
                          <a:solidFill>
                            <a:schemeClr val="tx1"/>
                          </a:solidFill>
                          <a:latin typeface="Calibri" panose="020F0502020204030204" pitchFamily="34" charset="0"/>
                          <a:cs typeface="Calibri" panose="020F0502020204030204" pitchFamily="34" charset="0"/>
                          <a:sym typeface="+mn-ea"/>
                        </a:rPr>
                        <a:t>europei</a:t>
                      </a:r>
                      <a:r>
                        <a:rPr lang="en-US" sz="1000">
                          <a:solidFill>
                            <a:schemeClr val="tx1"/>
                          </a:solidFill>
                          <a:latin typeface="Calibri" panose="020F0502020204030204" pitchFamily="34" charset="0"/>
                          <a:cs typeface="Calibri" panose="020F0502020204030204" pitchFamily="34" charset="0"/>
                          <a:sym typeface="+mn-ea"/>
                        </a:rPr>
                        <a:t> </a:t>
                      </a:r>
                      <a:endParaRPr lang="en-US" sz="1000" b="0" dirty="0">
                        <a:solidFill>
                          <a:schemeClr val="tx1"/>
                        </a:solidFill>
                        <a:latin typeface="Calibri" panose="020F0502020204030204" pitchFamily="34" charset="0"/>
                        <a:cs typeface="Calibri" panose="020F0502020204030204" pitchFamily="34" charset="0"/>
                        <a:sym typeface="+mn-ea"/>
                      </a:endParaRPr>
                    </a:p>
                  </a:txBody>
                  <a:tcPr marL="12700" marR="12700" marT="12700"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lstStyle/>
                    <a:p>
                      <a:pPr marL="46990" indent="5080" algn="just">
                        <a:spcBef>
                          <a:spcPts val="0"/>
                        </a:spcBef>
                        <a:spcAft>
                          <a:spcPts val="0"/>
                        </a:spcAft>
                        <a:buClrTx/>
                        <a:buSzTx/>
                        <a:buFontTx/>
                        <a:buNone/>
                        <a:defRPr/>
                      </a:pPr>
                      <a:endParaRPr lang="en-US" sz="1000" b="0" dirty="0" err="1">
                        <a:solidFill>
                          <a:srgbClr val="000000"/>
                        </a:solidFill>
                        <a:latin typeface="Calibri" panose="020F0502020204030204" pitchFamily="34" charset="0"/>
                        <a:cs typeface="Calibri" panose="020F0502020204030204" pitchFamily="34" charset="0"/>
                      </a:endParaRPr>
                    </a:p>
                  </a:txBody>
                  <a:tcPr marL="12700" marR="12700" marT="1270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9DDEB328-9F01-1A03-364B-8DB28BAA1B7E}"/>
              </a:ext>
            </a:extLst>
          </p:cNvPr>
          <p:cNvSpPr txBox="1">
            <a:spLocks/>
          </p:cNvSpPr>
          <p:nvPr/>
        </p:nvSpPr>
        <p:spPr>
          <a:xfrm>
            <a:off x="0" y="1237608"/>
            <a:ext cx="13444537" cy="63252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eaLnBrk="1" hangingPunct="1">
              <a:spcBef>
                <a:spcPct val="0"/>
              </a:spcBef>
              <a:spcAft>
                <a:spcPts val="550"/>
              </a:spcAft>
              <a:buClr>
                <a:schemeClr val="accent1"/>
              </a:buClr>
              <a:buSzTx/>
              <a:buFont typeface="Wingdings" panose="05000000000000000000" pitchFamily="2" charset="2"/>
              <a:buChar char="ü"/>
            </a:pPr>
            <a:r>
              <a:rPr lang="it-IT" altLang="it-IT" sz="1800" b="1" dirty="0">
                <a:solidFill>
                  <a:schemeClr val="tx1"/>
                </a:solidFill>
                <a:latin typeface="Calibri" panose="020F0502020204030204" pitchFamily="34" charset="0"/>
                <a:cs typeface="Calibri" panose="020F0502020204030204" pitchFamily="34" charset="0"/>
              </a:rPr>
              <a:t>I 36 obiettivi quantitativi selezionati (prima parte dell’Allegato al DUP) </a:t>
            </a:r>
            <a:r>
              <a:rPr lang="it-IT" altLang="it-IT" sz="1800" dirty="0">
                <a:solidFill>
                  <a:schemeClr val="tx1"/>
                </a:solidFill>
                <a:latin typeface="Calibri" panose="020F0502020204030204" pitchFamily="34" charset="0"/>
                <a:cs typeface="Calibri" panose="020F0502020204030204" pitchFamily="34" charset="0"/>
              </a:rPr>
              <a:t>sono contenuti in Strategie, Piani o Programmi di settore approvati dai livelli istituzionali (Unione europea, Stato o Regione Emilia-Romagna) (</a:t>
            </a:r>
            <a:r>
              <a:rPr lang="it-IT" altLang="it-IT" sz="1800" b="1" dirty="0">
                <a:solidFill>
                  <a:schemeClr val="tx1"/>
                </a:solidFill>
                <a:latin typeface="Calibri" panose="020F0502020204030204" pitchFamily="34" charset="0"/>
                <a:cs typeface="Calibri" panose="020F0502020204030204" pitchFamily="34" charset="0"/>
              </a:rPr>
              <a:t>metodologia A</a:t>
            </a:r>
            <a:r>
              <a:rPr lang="it-IT" altLang="it-IT" sz="1800" dirty="0">
                <a:solidFill>
                  <a:schemeClr val="tx1"/>
                </a:solidFill>
                <a:latin typeface="Calibri" panose="020F0502020204030204" pitchFamily="34" charset="0"/>
                <a:cs typeface="Calibri" panose="020F0502020204030204" pitchFamily="34" charset="0"/>
              </a:rPr>
              <a:t>); sono ricavati dal confronto con i best performer europei e regionali (</a:t>
            </a:r>
            <a:r>
              <a:rPr lang="it-IT" altLang="it-IT" sz="1800" b="1" dirty="0">
                <a:solidFill>
                  <a:schemeClr val="tx1"/>
                </a:solidFill>
                <a:latin typeface="Calibri" panose="020F0502020204030204" pitchFamily="34" charset="0"/>
                <a:cs typeface="Calibri" panose="020F0502020204030204" pitchFamily="34" charset="0"/>
              </a:rPr>
              <a:t>metodologia B</a:t>
            </a:r>
            <a:r>
              <a:rPr lang="it-IT" altLang="it-IT" sz="1800" dirty="0">
                <a:solidFill>
                  <a:schemeClr val="tx1"/>
                </a:solidFill>
                <a:latin typeface="Calibri" panose="020F0502020204030204" pitchFamily="34" charset="0"/>
                <a:cs typeface="Calibri" panose="020F0502020204030204" pitchFamily="34" charset="0"/>
              </a:rPr>
              <a:t>); sono individuati dagli esperti ASviS-Urban@it (</a:t>
            </a:r>
            <a:r>
              <a:rPr lang="it-IT" altLang="it-IT" sz="1800" b="1" dirty="0">
                <a:solidFill>
                  <a:schemeClr val="tx1"/>
                </a:solidFill>
                <a:latin typeface="Calibri" panose="020F0502020204030204" pitchFamily="34" charset="0"/>
                <a:cs typeface="Calibri" panose="020F0502020204030204" pitchFamily="34" charset="0"/>
              </a:rPr>
              <a:t>metodologia C</a:t>
            </a:r>
            <a:r>
              <a:rPr lang="it-IT" altLang="it-IT" sz="1800" dirty="0">
                <a:solidFill>
                  <a:schemeClr val="tx1"/>
                </a:solidFill>
                <a:latin typeface="Calibri" panose="020F0502020204030204" pitchFamily="34" charset="0"/>
                <a:cs typeface="Calibri" panose="020F0502020204030204" pitchFamily="34" charset="0"/>
              </a:rPr>
              <a:t>) o ricavati con il metodo Eurostat  (1% annuo rispetto all’anno base) (</a:t>
            </a:r>
            <a:r>
              <a:rPr lang="it-IT" altLang="it-IT" sz="1800" b="1" dirty="0">
                <a:solidFill>
                  <a:schemeClr val="tx1"/>
                </a:solidFill>
                <a:latin typeface="Calibri" panose="020F0502020204030204" pitchFamily="34" charset="0"/>
                <a:cs typeface="Calibri" panose="020F0502020204030204" pitchFamily="34" charset="0"/>
              </a:rPr>
              <a:t>metodologia D</a:t>
            </a:r>
            <a:r>
              <a:rPr lang="it-IT" altLang="it-IT" sz="1800" dirty="0">
                <a:solidFill>
                  <a:schemeClr val="tx1"/>
                </a:solidFill>
                <a:latin typeface="Calibri" panose="020F0502020204030204" pitchFamily="34" charset="0"/>
                <a:cs typeface="Calibri" panose="020F0502020204030204" pitchFamily="34" charset="0"/>
              </a:rPr>
              <a:t>).  </a:t>
            </a:r>
          </a:p>
          <a:p>
            <a:pPr algn="just" eaLnBrk="1" hangingPunct="1">
              <a:spcBef>
                <a:spcPct val="0"/>
              </a:spcBef>
              <a:spcAft>
                <a:spcPts val="550"/>
              </a:spcAft>
              <a:buClr>
                <a:schemeClr val="accent1"/>
              </a:buClr>
              <a:buSzTx/>
              <a:buFont typeface="Wingdings" panose="05000000000000000000" pitchFamily="2" charset="2"/>
              <a:buChar char="ü"/>
            </a:pPr>
            <a:r>
              <a:rPr lang="it-IT" altLang="it-IT" sz="1800" dirty="0">
                <a:latin typeface="Calibri" panose="020F0502020204030204" pitchFamily="34" charset="0"/>
                <a:cs typeface="Calibri" panose="020F0502020204030204" pitchFamily="34" charset="0"/>
              </a:rPr>
              <a:t>Sono suddivisi per Goal e Target dell’Agenda ONU 2030 a prevalente dimensione </a:t>
            </a:r>
            <a:r>
              <a:rPr lang="it-IT" altLang="it-IT" sz="1800" b="1" dirty="0">
                <a:latin typeface="Calibri" panose="020F0502020204030204" pitchFamily="34" charset="0"/>
                <a:cs typeface="Calibri" panose="020F0502020204030204" pitchFamily="34" charset="0"/>
              </a:rPr>
              <a:t>Ambientale (14 obiettivi)</a:t>
            </a:r>
            <a:r>
              <a:rPr lang="it-IT" altLang="it-IT" sz="1800" dirty="0">
                <a:latin typeface="Calibri" panose="020F0502020204030204" pitchFamily="34" charset="0"/>
                <a:cs typeface="Calibri" panose="020F0502020204030204" pitchFamily="34" charset="0"/>
              </a:rPr>
              <a:t>, </a:t>
            </a:r>
            <a:r>
              <a:rPr lang="it-IT" altLang="it-IT" sz="1800" b="1" dirty="0">
                <a:latin typeface="Calibri" panose="020F0502020204030204" pitchFamily="34" charset="0"/>
                <a:cs typeface="Calibri" panose="020F0502020204030204" pitchFamily="34" charset="0"/>
              </a:rPr>
              <a:t>Economica (9 obiettivi)</a:t>
            </a:r>
            <a:r>
              <a:rPr lang="it-IT" altLang="it-IT" sz="1800" dirty="0">
                <a:latin typeface="Calibri" panose="020F0502020204030204" pitchFamily="34" charset="0"/>
                <a:cs typeface="Calibri" panose="020F0502020204030204" pitchFamily="34" charset="0"/>
              </a:rPr>
              <a:t>, </a:t>
            </a:r>
            <a:r>
              <a:rPr lang="it-IT" altLang="it-IT" sz="1800" b="1" dirty="0">
                <a:latin typeface="Calibri" panose="020F0502020204030204" pitchFamily="34" charset="0"/>
                <a:cs typeface="Calibri" panose="020F0502020204030204" pitchFamily="34" charset="0"/>
              </a:rPr>
              <a:t>Istituzionale (2 obiettivi)</a:t>
            </a:r>
            <a:r>
              <a:rPr lang="it-IT" altLang="it-IT" sz="1800" dirty="0">
                <a:latin typeface="Calibri" panose="020F0502020204030204" pitchFamily="34" charset="0"/>
                <a:cs typeface="Calibri" panose="020F0502020204030204" pitchFamily="34" charset="0"/>
              </a:rPr>
              <a:t> e </a:t>
            </a:r>
            <a:r>
              <a:rPr lang="it-IT" altLang="it-IT" sz="1800" b="1" dirty="0">
                <a:latin typeface="Calibri" panose="020F0502020204030204" pitchFamily="34" charset="0"/>
                <a:cs typeface="Calibri" panose="020F0502020204030204" pitchFamily="34" charset="0"/>
              </a:rPr>
              <a:t>Sociale (11 obiettivi)</a:t>
            </a:r>
            <a:r>
              <a:rPr lang="it-IT" altLang="it-IT" sz="1800" dirty="0">
                <a:latin typeface="Calibri" panose="020F0502020204030204" pitchFamily="34" charset="0"/>
                <a:cs typeface="Calibri" panose="020F0502020204030204" pitchFamily="34" charset="0"/>
              </a:rPr>
              <a:t>.   </a:t>
            </a:r>
          </a:p>
          <a:p>
            <a:pPr algn="just">
              <a:spcBef>
                <a:spcPct val="0"/>
              </a:spcBef>
              <a:spcAft>
                <a:spcPts val="550"/>
              </a:spcAft>
              <a:buClr>
                <a:schemeClr val="accent1"/>
              </a:buClr>
              <a:buFont typeface="Wingdings" panose="05000000000000000000" pitchFamily="2" charset="2"/>
              <a:buChar char="ü"/>
            </a:pPr>
            <a:r>
              <a:rPr lang="it-IT" altLang="it-IT" sz="1800" b="1" dirty="0">
                <a:solidFill>
                  <a:schemeClr val="tx1"/>
                </a:solidFill>
                <a:latin typeface="Calibri" panose="020F0502020204030204" pitchFamily="34" charset="0"/>
                <a:cs typeface="Calibri" panose="020F0502020204030204" pitchFamily="34" charset="0"/>
              </a:rPr>
              <a:t>Il metodo delle frecce </a:t>
            </a:r>
            <a:r>
              <a:rPr lang="it-IT" altLang="it-IT" sz="1800" dirty="0">
                <a:solidFill>
                  <a:schemeClr val="tx1"/>
                </a:solidFill>
                <a:latin typeface="Calibri" panose="020F0502020204030204" pitchFamily="34" charset="0"/>
                <a:cs typeface="Calibri" panose="020F0502020204030204" pitchFamily="34" charset="0"/>
              </a:rPr>
              <a:t>di Eurostat permette di valutare la distanza dall’obiettivo confrontando l’andamento osservato negli ultimi </a:t>
            </a:r>
            <a:r>
              <a:rPr lang="it-IT" altLang="it-IT" sz="1800" b="1" dirty="0">
                <a:solidFill>
                  <a:schemeClr val="tx1"/>
                </a:solidFill>
                <a:latin typeface="Calibri" panose="020F0502020204030204" pitchFamily="34" charset="0"/>
                <a:cs typeface="Calibri" panose="020F0502020204030204" pitchFamily="34" charset="0"/>
              </a:rPr>
              <a:t>5 anni (breve periodo) </a:t>
            </a:r>
            <a:r>
              <a:rPr lang="it-IT" altLang="it-IT" sz="1800" dirty="0">
                <a:solidFill>
                  <a:schemeClr val="tx1"/>
                </a:solidFill>
                <a:latin typeface="Calibri" panose="020F0502020204030204" pitchFamily="34" charset="0"/>
                <a:cs typeface="Calibri" panose="020F0502020204030204" pitchFamily="34" charset="0"/>
              </a:rPr>
              <a:t>e </a:t>
            </a:r>
            <a:r>
              <a:rPr lang="it-IT" altLang="it-IT" sz="1800" b="1" dirty="0">
                <a:solidFill>
                  <a:schemeClr val="tx1"/>
                </a:solidFill>
                <a:latin typeface="Calibri" panose="020F0502020204030204" pitchFamily="34" charset="0"/>
                <a:cs typeface="Calibri" panose="020F0502020204030204" pitchFamily="34" charset="0"/>
              </a:rPr>
              <a:t>15 anni (lungo periodo)</a:t>
            </a:r>
            <a:r>
              <a:rPr lang="it-IT" altLang="it-IT" sz="1800" dirty="0">
                <a:solidFill>
                  <a:schemeClr val="tx1"/>
                </a:solidFill>
                <a:latin typeface="Calibri" panose="020F0502020204030204" pitchFamily="34" charset="0"/>
                <a:cs typeface="Calibri" panose="020F0502020204030204" pitchFamily="34" charset="0"/>
              </a:rPr>
              <a:t> con quello necessario a raggiungere il target nell’anno stabilito: </a:t>
            </a:r>
            <a:r>
              <a:rPr lang="it-IT" altLang="it-IT" sz="1800" b="1" dirty="0">
                <a:solidFill>
                  <a:schemeClr val="tx1"/>
                </a:solidFill>
                <a:latin typeface="Calibri" panose="020F0502020204030204" pitchFamily="34" charset="0"/>
                <a:cs typeface="Calibri" panose="020F0502020204030204" pitchFamily="34" charset="0"/>
              </a:rPr>
              <a:t>verde in alto </a:t>
            </a:r>
            <a:r>
              <a:rPr lang="it-IT" altLang="it-IT" sz="1800" dirty="0">
                <a:solidFill>
                  <a:schemeClr val="tx1"/>
                </a:solidFill>
                <a:latin typeface="Calibri" panose="020F0502020204030204" pitchFamily="34" charset="0"/>
                <a:cs typeface="Calibri" panose="020F0502020204030204" pitchFamily="34" charset="0"/>
              </a:rPr>
              <a:t>l’obiettivo verrà raggiunto; </a:t>
            </a:r>
            <a:r>
              <a:rPr lang="it-IT" altLang="it-IT" sz="1800" b="1" dirty="0">
                <a:solidFill>
                  <a:schemeClr val="tx1"/>
                </a:solidFill>
                <a:latin typeface="Calibri" panose="020F0502020204030204" pitchFamily="34" charset="0"/>
                <a:cs typeface="Calibri" panose="020F0502020204030204" pitchFamily="34" charset="0"/>
              </a:rPr>
              <a:t>verde diagonale </a:t>
            </a:r>
            <a:r>
              <a:rPr lang="it-IT" altLang="it-IT" sz="1800" dirty="0">
                <a:solidFill>
                  <a:schemeClr val="tx1"/>
                </a:solidFill>
                <a:latin typeface="Calibri" panose="020F0502020204030204" pitchFamily="34" charset="0"/>
                <a:cs typeface="Calibri" panose="020F0502020204030204" pitchFamily="34" charset="0"/>
              </a:rPr>
              <a:t>ci si sta avvicinando all’obiettivo senza raggiungerlo; </a:t>
            </a:r>
            <a:r>
              <a:rPr lang="it-IT" altLang="it-IT" sz="1800" b="1" dirty="0">
                <a:solidFill>
                  <a:schemeClr val="tx1"/>
                </a:solidFill>
                <a:latin typeface="Calibri" panose="020F0502020204030204" pitchFamily="34" charset="0"/>
                <a:cs typeface="Calibri" panose="020F0502020204030204" pitchFamily="34" charset="0"/>
              </a:rPr>
              <a:t>rosso diagonale </a:t>
            </a:r>
            <a:r>
              <a:rPr lang="it-IT" altLang="it-IT" sz="1800" dirty="0">
                <a:solidFill>
                  <a:schemeClr val="tx1"/>
                </a:solidFill>
                <a:latin typeface="Calibri" panose="020F0502020204030204" pitchFamily="34" charset="0"/>
                <a:cs typeface="Calibri" panose="020F0502020204030204" pitchFamily="34" charset="0"/>
              </a:rPr>
              <a:t>non si è in linea per raggiungere l’obiettivo; </a:t>
            </a:r>
            <a:r>
              <a:rPr lang="it-IT" altLang="it-IT" sz="1800" b="1" dirty="0">
                <a:solidFill>
                  <a:schemeClr val="tx1"/>
                </a:solidFill>
                <a:latin typeface="Calibri" panose="020F0502020204030204" pitchFamily="34" charset="0"/>
                <a:cs typeface="Calibri" panose="020F0502020204030204" pitchFamily="34" charset="0"/>
              </a:rPr>
              <a:t>rosso in basso </a:t>
            </a:r>
            <a:r>
              <a:rPr lang="it-IT" altLang="it-IT" sz="1800" dirty="0">
                <a:solidFill>
                  <a:schemeClr val="tx1"/>
                </a:solidFill>
                <a:latin typeface="Calibri" panose="020F0502020204030204" pitchFamily="34" charset="0"/>
                <a:cs typeface="Calibri" panose="020F0502020204030204" pitchFamily="34" charset="0"/>
              </a:rPr>
              <a:t>ci si sta allontanando dall’obiettivo. </a:t>
            </a:r>
            <a:r>
              <a:rPr lang="it-IT" altLang="it-IT" sz="1800" dirty="0">
                <a:latin typeface="Calibri" panose="020F0502020204030204" pitchFamily="34" charset="0"/>
                <a:cs typeface="Calibri" panose="020F0502020204030204" pitchFamily="34" charset="0"/>
              </a:rPr>
              <a:t>Quando l’obiettivo è già stato raggiunto, viene segnalato con la spunta      . Quando non ci sono dati sufficienti per il periodo considerato viene segnalato con i due punti «:».</a:t>
            </a:r>
            <a:endParaRPr lang="it-IT" altLang="it-IT" sz="1800" dirty="0">
              <a:solidFill>
                <a:schemeClr val="tx1"/>
              </a:solidFill>
              <a:latin typeface="Calibri" panose="020F0502020204030204" pitchFamily="34" charset="0"/>
              <a:cs typeface="Calibri" panose="020F0502020204030204" pitchFamily="34" charset="0"/>
            </a:endParaRPr>
          </a:p>
          <a:p>
            <a:pPr algn="just" eaLnBrk="1" hangingPunct="1">
              <a:spcBef>
                <a:spcPct val="0"/>
              </a:spcBef>
              <a:spcAft>
                <a:spcPts val="550"/>
              </a:spcAft>
              <a:buClr>
                <a:schemeClr val="accent1"/>
              </a:buClr>
              <a:buSzTx/>
              <a:buFont typeface="Wingdings" panose="05000000000000000000" pitchFamily="2" charset="2"/>
              <a:buChar char="ü"/>
            </a:pPr>
            <a:r>
              <a:rPr lang="it-IT" altLang="it-IT" sz="1800" dirty="0">
                <a:latin typeface="Calibri" panose="020F0502020204030204" pitchFamily="34" charset="0"/>
                <a:cs typeface="Calibri" panose="020F0502020204030204" pitchFamily="34" charset="0"/>
              </a:rPr>
              <a:t>Il commento a sinistra dei grafici confronta </a:t>
            </a:r>
            <a:r>
              <a:rPr lang="it-IT" altLang="it-IT" sz="1800" b="1" dirty="0">
                <a:latin typeface="Calibri" panose="020F0502020204030204" pitchFamily="34" charset="0"/>
                <a:cs typeface="Calibri" panose="020F0502020204030204" pitchFamily="34" charset="0"/>
              </a:rPr>
              <a:t>il livello della Provincia di Piacenza </a:t>
            </a:r>
            <a:r>
              <a:rPr lang="it-IT" altLang="it-IT" sz="1800" dirty="0">
                <a:latin typeface="Calibri" panose="020F0502020204030204" pitchFamily="34" charset="0"/>
                <a:cs typeface="Calibri" panose="020F0502020204030204" pitchFamily="34" charset="0"/>
              </a:rPr>
              <a:t>(o del Comune di Piacenza o della Regione Emilia-Romagna quando non ci sono i dati) </a:t>
            </a:r>
            <a:r>
              <a:rPr lang="it-IT" altLang="it-IT" sz="1800" b="1" dirty="0">
                <a:latin typeface="Calibri" panose="020F0502020204030204" pitchFamily="34" charset="0"/>
                <a:cs typeface="Calibri" panose="020F0502020204030204" pitchFamily="34" charset="0"/>
              </a:rPr>
              <a:t>con il livello nazionale in base alle frecce </a:t>
            </a:r>
            <a:r>
              <a:rPr lang="it-IT" altLang="it-IT" sz="1800" dirty="0">
                <a:latin typeface="Calibri" panose="020F0502020204030204" pitchFamily="34" charset="0"/>
                <a:cs typeface="Calibri" panose="020F0502020204030204" pitchFamily="34" charset="0"/>
              </a:rPr>
              <a:t>ed è di colore </a:t>
            </a:r>
            <a:r>
              <a:rPr lang="it-IT" altLang="it-IT" sz="1800" dirty="0">
                <a:solidFill>
                  <a:schemeClr val="accent6"/>
                </a:solidFill>
                <a:latin typeface="Calibri" panose="020F0502020204030204" pitchFamily="34" charset="0"/>
                <a:cs typeface="Calibri" panose="020F0502020204030204" pitchFamily="34" charset="0"/>
              </a:rPr>
              <a:t>verde </a:t>
            </a:r>
            <a:r>
              <a:rPr lang="it-IT" altLang="it-IT" sz="1800" dirty="0">
                <a:latin typeface="Calibri" panose="020F0502020204030204" pitchFamily="34" charset="0"/>
                <a:cs typeface="Calibri" panose="020F0502020204030204" pitchFamily="34" charset="0"/>
              </a:rPr>
              <a:t>quando la situazione è migliore del livello nazionale, </a:t>
            </a:r>
            <a:r>
              <a:rPr lang="it-IT" altLang="it-IT" sz="1800" dirty="0">
                <a:solidFill>
                  <a:schemeClr val="accent2"/>
                </a:solidFill>
                <a:latin typeface="Calibri" panose="020F0502020204030204" pitchFamily="34" charset="0"/>
                <a:cs typeface="Calibri" panose="020F0502020204030204" pitchFamily="34" charset="0"/>
              </a:rPr>
              <a:t>arancione</a:t>
            </a:r>
            <a:r>
              <a:rPr lang="it-IT" altLang="it-IT" sz="1800" dirty="0">
                <a:latin typeface="Calibri" panose="020F0502020204030204" pitchFamily="34" charset="0"/>
                <a:cs typeface="Calibri" panose="020F0502020204030204" pitchFamily="34" charset="0"/>
              </a:rPr>
              <a:t> quando è identica e </a:t>
            </a:r>
            <a:r>
              <a:rPr lang="it-IT" altLang="it-IT" sz="1800" dirty="0">
                <a:solidFill>
                  <a:srgbClr val="FF0000"/>
                </a:solidFill>
                <a:latin typeface="Calibri" panose="020F0502020204030204" pitchFamily="34" charset="0"/>
                <a:cs typeface="Calibri" panose="020F0502020204030204" pitchFamily="34" charset="0"/>
              </a:rPr>
              <a:t>rosso </a:t>
            </a:r>
            <a:r>
              <a:rPr lang="it-IT" altLang="it-IT" sz="1800" dirty="0">
                <a:latin typeface="Calibri" panose="020F0502020204030204" pitchFamily="34" charset="0"/>
                <a:cs typeface="Calibri" panose="020F0502020204030204" pitchFamily="34" charset="0"/>
              </a:rPr>
              <a:t>quando è peggiore.  La sintesi è </a:t>
            </a:r>
            <a:r>
              <a:rPr lang="it-IT" altLang="it-IT" sz="1800" dirty="0">
                <a:solidFill>
                  <a:srgbClr val="92D050"/>
                </a:solidFill>
                <a:highlight>
                  <a:srgbClr val="FAFCFC"/>
                </a:highlight>
                <a:latin typeface="Calibri" panose="020F0502020204030204" pitchFamily="34" charset="0"/>
                <a:cs typeface="Calibri" panose="020F0502020204030204" pitchFamily="34" charset="0"/>
              </a:rPr>
              <a:t>8</a:t>
            </a:r>
            <a:r>
              <a:rPr lang="it-IT" altLang="it-IT" sz="1800" dirty="0">
                <a:solidFill>
                  <a:srgbClr val="92D050"/>
                </a:solidFill>
                <a:latin typeface="Calibri" panose="020F0502020204030204" pitchFamily="34" charset="0"/>
                <a:cs typeface="Calibri" panose="020F0502020204030204" pitchFamily="34" charset="0"/>
              </a:rPr>
              <a:t> </a:t>
            </a:r>
            <a:r>
              <a:rPr lang="it-IT" altLang="it-IT" sz="1800" dirty="0">
                <a:solidFill>
                  <a:schemeClr val="accent6"/>
                </a:solidFill>
                <a:latin typeface="Calibri" panose="020F0502020204030204" pitchFamily="34" charset="0"/>
                <a:cs typeface="Calibri" panose="020F0502020204030204" pitchFamily="34" charset="0"/>
              </a:rPr>
              <a:t>obiettivi verdi (2 con dati Provincia di Piacenza e 6 Regione ER)</a:t>
            </a:r>
            <a:r>
              <a:rPr lang="it-IT" altLang="it-IT" sz="1800" dirty="0">
                <a:latin typeface="Calibri" panose="020F0502020204030204" pitchFamily="34" charset="0"/>
                <a:cs typeface="Calibri" panose="020F0502020204030204" pitchFamily="34" charset="0"/>
              </a:rPr>
              <a:t>, </a:t>
            </a:r>
            <a:r>
              <a:rPr lang="it-IT" altLang="it-IT" sz="1800" dirty="0">
                <a:solidFill>
                  <a:schemeClr val="accent2"/>
                </a:solidFill>
                <a:latin typeface="Calibri" panose="020F0502020204030204" pitchFamily="34" charset="0"/>
                <a:cs typeface="Calibri" panose="020F0502020204030204" pitchFamily="34" charset="0"/>
              </a:rPr>
              <a:t>17 arancioni (4 con dati Provincia di Piacenza, 2 Comune di Piacenza e 11 Regione ER) </a:t>
            </a:r>
            <a:r>
              <a:rPr lang="it-IT" altLang="it-IT" sz="1800" dirty="0">
                <a:latin typeface="Calibri" panose="020F0502020204030204" pitchFamily="34" charset="0"/>
                <a:cs typeface="Calibri" panose="020F0502020204030204" pitchFamily="34" charset="0"/>
              </a:rPr>
              <a:t>e </a:t>
            </a:r>
            <a:r>
              <a:rPr lang="it-IT" altLang="it-IT" sz="1800" dirty="0">
                <a:solidFill>
                  <a:srgbClr val="FF0000"/>
                </a:solidFill>
                <a:latin typeface="Calibri" panose="020F0502020204030204" pitchFamily="34" charset="0"/>
                <a:cs typeface="Calibri" panose="020F0502020204030204" pitchFamily="34" charset="0"/>
              </a:rPr>
              <a:t>7 rossi (4 con dati Provincia di Piacenza e 3 Regione ER) </a:t>
            </a:r>
            <a:r>
              <a:rPr lang="it-IT" altLang="it-IT" sz="1800" dirty="0">
                <a:latin typeface="Calibri" panose="020F0502020204030204" pitchFamily="34" charset="0"/>
                <a:cs typeface="Calibri" panose="020F0502020204030204" pitchFamily="34" charset="0"/>
              </a:rPr>
              <a:t>più 4 per il quale non è possibile il confronto.   </a:t>
            </a:r>
            <a:r>
              <a:rPr lang="it-IT" altLang="it-IT" sz="1800" dirty="0">
                <a:solidFill>
                  <a:schemeClr val="tx1"/>
                </a:solidFill>
                <a:latin typeface="Calibri" panose="020F0502020204030204" pitchFamily="34" charset="0"/>
                <a:cs typeface="Calibri" panose="020F0502020204030204" pitchFamily="34" charset="0"/>
              </a:rPr>
              <a:t> </a:t>
            </a:r>
          </a:p>
          <a:p>
            <a:pPr algn="just" eaLnBrk="1" hangingPunct="1">
              <a:spcBef>
                <a:spcPct val="0"/>
              </a:spcBef>
              <a:spcAft>
                <a:spcPts val="550"/>
              </a:spcAft>
              <a:buClr>
                <a:schemeClr val="accent1"/>
              </a:buClr>
              <a:buSzTx/>
              <a:buFont typeface="Wingdings" panose="05000000000000000000" pitchFamily="2" charset="2"/>
              <a:buChar char="ü"/>
            </a:pPr>
            <a:r>
              <a:rPr lang="it-IT" altLang="it-IT" sz="1800" dirty="0">
                <a:latin typeface="Calibri" panose="020F0502020204030204" pitchFamily="34" charset="0"/>
                <a:cs typeface="Calibri" panose="020F0502020204030204" pitchFamily="34" charset="0"/>
              </a:rPr>
              <a:t>L’analisi con il metodo delle frecce </a:t>
            </a:r>
            <a:r>
              <a:rPr lang="it-IT" altLang="it-IT" sz="1800" b="1" dirty="0">
                <a:latin typeface="Calibri" panose="020F0502020204030204" pitchFamily="34" charset="0"/>
                <a:cs typeface="Calibri" panose="020F0502020204030204" pitchFamily="34" charset="0"/>
              </a:rPr>
              <a:t>non considera i dati assoluti riportati nei grafici </a:t>
            </a:r>
            <a:r>
              <a:rPr lang="it-IT" altLang="it-IT" sz="1800" dirty="0">
                <a:latin typeface="Calibri" panose="020F0502020204030204" pitchFamily="34" charset="0"/>
                <a:cs typeface="Calibri" panose="020F0502020204030204" pitchFamily="34" charset="0"/>
              </a:rPr>
              <a:t>che possono essere migliori degli altri livelli anche in caso di frecce rosse. </a:t>
            </a:r>
            <a:r>
              <a:rPr lang="it-IT" altLang="it-IT" sz="1800" b="1" dirty="0">
                <a:latin typeface="Calibri" panose="020F0502020204030204" pitchFamily="34" charset="0"/>
                <a:cs typeface="Calibri" panose="020F0502020204030204" pitchFamily="34" charset="0"/>
              </a:rPr>
              <a:t>  </a:t>
            </a:r>
            <a:r>
              <a:rPr lang="it-IT" altLang="it-IT" sz="1800" b="1" dirty="0">
                <a:solidFill>
                  <a:schemeClr val="tx1"/>
                </a:solidFill>
                <a:latin typeface="Calibri" panose="020F0502020204030204" pitchFamily="34" charset="0"/>
                <a:cs typeface="Calibri" panose="020F0502020204030204" pitchFamily="34" charset="0"/>
              </a:rPr>
              <a:t> </a:t>
            </a:r>
          </a:p>
          <a:p>
            <a:pPr algn="just" eaLnBrk="1" hangingPunct="1">
              <a:spcBef>
                <a:spcPct val="0"/>
              </a:spcBef>
              <a:spcAft>
                <a:spcPts val="550"/>
              </a:spcAft>
              <a:buClr>
                <a:schemeClr val="accent1"/>
              </a:buClr>
              <a:buSzTx/>
              <a:buFont typeface="Wingdings" panose="05000000000000000000" pitchFamily="2" charset="2"/>
              <a:buChar char="ü"/>
            </a:pPr>
            <a:r>
              <a:rPr lang="it-IT" altLang="it-IT" sz="1800" dirty="0">
                <a:solidFill>
                  <a:schemeClr val="tx1"/>
                </a:solidFill>
                <a:latin typeface="Calibri" panose="020F0502020204030204" pitchFamily="34" charset="0"/>
                <a:cs typeface="Times New Roman" panose="02020603050405020304" pitchFamily="18" charset="0"/>
              </a:rPr>
              <a:t>L’</a:t>
            </a:r>
            <a:r>
              <a:rPr lang="it-IT" altLang="it-IT" sz="1800" b="1" dirty="0">
                <a:solidFill>
                  <a:schemeClr val="tx1"/>
                </a:solidFill>
                <a:latin typeface="Calibri" panose="020F0502020204030204" pitchFamily="34" charset="0"/>
                <a:cs typeface="Times New Roman" panose="02020603050405020304" pitchFamily="18" charset="0"/>
              </a:rPr>
              <a:t>associazione con gli Obiettivi strategici e operativi del DUP </a:t>
            </a:r>
            <a:r>
              <a:rPr lang="it-IT" altLang="it-IT" sz="1800" dirty="0">
                <a:solidFill>
                  <a:schemeClr val="tx1"/>
                </a:solidFill>
                <a:latin typeface="Calibri" panose="020F0502020204030204" pitchFamily="34" charset="0"/>
                <a:cs typeface="Times New Roman" panose="02020603050405020304" pitchFamily="18" charset="0"/>
              </a:rPr>
              <a:t>che si riferiscono ai 36 obiettivi quantitativi è contenuta nella </a:t>
            </a:r>
            <a:r>
              <a:rPr lang="it-IT" altLang="it-IT" sz="1800" b="1" dirty="0">
                <a:solidFill>
                  <a:schemeClr val="tx1"/>
                </a:solidFill>
                <a:latin typeface="Calibri" panose="020F0502020204030204" pitchFamily="34" charset="0"/>
                <a:cs typeface="Times New Roman" panose="02020603050405020304" pitchFamily="18" charset="0"/>
              </a:rPr>
              <a:t>seconda parte dell’Allegato al DUP</a:t>
            </a:r>
            <a:r>
              <a:rPr lang="it-IT" altLang="it-IT" sz="1800" dirty="0">
                <a:solidFill>
                  <a:schemeClr val="tx1"/>
                </a:solidFill>
                <a:latin typeface="Calibri" panose="020F0502020204030204" pitchFamily="34" charset="0"/>
                <a:cs typeface="Times New Roman" panose="02020603050405020304" pitchFamily="18" charset="0"/>
              </a:rPr>
              <a:t>.</a:t>
            </a:r>
          </a:p>
          <a:p>
            <a:pPr algn="just">
              <a:spcBef>
                <a:spcPct val="0"/>
              </a:spcBef>
              <a:spcAft>
                <a:spcPts val="550"/>
              </a:spcAft>
              <a:buClr>
                <a:schemeClr val="accent1"/>
              </a:buClr>
              <a:buFont typeface="Wingdings" panose="05000000000000000000" pitchFamily="2" charset="2"/>
              <a:buChar char="ü"/>
            </a:pPr>
            <a:r>
              <a:rPr lang="it-IT" altLang="it-IT" sz="1800" dirty="0">
                <a:latin typeface="Calibri" panose="020F0502020204030204" pitchFamily="34" charset="0"/>
                <a:cs typeface="Times New Roman" panose="02020603050405020304" pitchFamily="18" charset="0"/>
              </a:rPr>
              <a:t>Nelle prossime 4 slide sono contenute le </a:t>
            </a:r>
            <a:r>
              <a:rPr lang="it-IT" altLang="it-IT" sz="1800" b="1" dirty="0">
                <a:latin typeface="Calibri" panose="020F0502020204030204" pitchFamily="34" charset="0"/>
                <a:cs typeface="Times New Roman" panose="02020603050405020304" pitchFamily="18" charset="0"/>
              </a:rPr>
              <a:t>competenze legislative </a:t>
            </a:r>
            <a:r>
              <a:rPr lang="it-IT" altLang="it-IT" sz="1800" dirty="0">
                <a:latin typeface="Calibri" panose="020F0502020204030204" pitchFamily="34" charset="0"/>
                <a:cs typeface="Times New Roman" panose="02020603050405020304" pitchFamily="18" charset="0"/>
              </a:rPr>
              <a:t>e le </a:t>
            </a:r>
            <a:r>
              <a:rPr lang="it-IT" altLang="it-IT" sz="1800" b="1" dirty="0">
                <a:latin typeface="Calibri" panose="020F0502020204030204" pitchFamily="34" charset="0"/>
                <a:cs typeface="Times New Roman" panose="02020603050405020304" pitchFamily="18" charset="0"/>
              </a:rPr>
              <a:t>funzioni fondamentali </a:t>
            </a:r>
            <a:r>
              <a:rPr lang="it-IT" altLang="it-IT" sz="1800" dirty="0">
                <a:latin typeface="Calibri" panose="020F0502020204030204" pitchFamily="34" charset="0"/>
                <a:cs typeface="Times New Roman" panose="02020603050405020304" pitchFamily="18" charset="0"/>
              </a:rPr>
              <a:t>dei diversi livelli istituzionali. Ma il conseguimento degli obiettivi dello sviluppo sostenibile non dipende solo dal settore pubblico e richiede il concorso di tutti (cittadini, associazioni e imprese), pertanto </a:t>
            </a:r>
            <a:r>
              <a:rPr lang="it-IT" altLang="it-IT" sz="1800" b="1" dirty="0">
                <a:latin typeface="Calibri" panose="020F0502020204030204" pitchFamily="34" charset="0"/>
                <a:cs typeface="Times New Roman" panose="02020603050405020304" pitchFamily="18" charset="0"/>
              </a:rPr>
              <a:t>i dati forniti vanno intesi come riferiti innanzitutto al territorio di cui i diversi enti sono espressione.      </a:t>
            </a:r>
            <a:endParaRPr lang="it-IT" altLang="it-IT" sz="1800" b="1" dirty="0">
              <a:solidFill>
                <a:schemeClr val="tx1"/>
              </a:solidFill>
              <a:latin typeface="Calibri" panose="020F0502020204030204" pitchFamily="34" charset="0"/>
              <a:cs typeface="Calibri" panose="020F0502020204030204" pitchFamily="34" charset="0"/>
            </a:endParaRPr>
          </a:p>
          <a:p>
            <a:pPr marL="0" indent="0" algn="just" eaLnBrk="1" hangingPunct="1">
              <a:spcBef>
                <a:spcPct val="0"/>
              </a:spcBef>
              <a:spcAft>
                <a:spcPts val="550"/>
              </a:spcAft>
              <a:buClr>
                <a:schemeClr val="accent1"/>
              </a:buClr>
              <a:buSzTx/>
              <a:buNone/>
            </a:pPr>
            <a:r>
              <a:rPr lang="it-IT" altLang="it-IT" sz="1600" dirty="0">
                <a:solidFill>
                  <a:schemeClr val="tx1"/>
                </a:solidFill>
                <a:latin typeface="Calibri" panose="020F0502020204030204" pitchFamily="34" charset="0"/>
                <a:cs typeface="Calibri" panose="020F0502020204030204" pitchFamily="34" charset="0"/>
              </a:rPr>
              <a:t>  </a:t>
            </a:r>
          </a:p>
          <a:p>
            <a:pPr marL="22225" indent="0" algn="just">
              <a:spcAft>
                <a:spcPts val="600"/>
              </a:spcAft>
              <a:buClr>
                <a:srgbClr val="C00000"/>
              </a:buClr>
              <a:buNone/>
              <a:tabLst>
                <a:tab pos="268605" algn="l"/>
              </a:tabLst>
            </a:pPr>
            <a:endParaRPr lang="en-US" sz="1800" dirty="0">
              <a:solidFill>
                <a:schemeClr val="accent1"/>
              </a:solidFill>
              <a:cs typeface="Arial" panose="020B0604020202020204" pitchFamily="34" charset="0"/>
            </a:endParaRPr>
          </a:p>
        </p:txBody>
      </p:sp>
      <p:sp>
        <p:nvSpPr>
          <p:cNvPr id="5" name="CasellaDiTesto 4">
            <a:extLst>
              <a:ext uri="{FF2B5EF4-FFF2-40B4-BE49-F238E27FC236}">
                <a16:creationId xmlns:a16="http://schemas.microsoft.com/office/drawing/2014/main" id="{BB9B1D28-8C31-3AB3-4845-D75FDA552676}"/>
              </a:ext>
            </a:extLst>
          </p:cNvPr>
          <p:cNvSpPr txBox="1"/>
          <p:nvPr/>
        </p:nvSpPr>
        <p:spPr>
          <a:xfrm>
            <a:off x="97534" y="0"/>
            <a:ext cx="13249472" cy="658835"/>
          </a:xfrm>
          <a:prstGeom prst="rect">
            <a:avLst/>
          </a:prstGeom>
          <a:noFill/>
        </p:spPr>
        <p:txBody>
          <a:bodyPr wrap="square">
            <a:spAutoFit/>
          </a:bodyPr>
          <a:lstStyle/>
          <a:p>
            <a:pPr algn="ctr">
              <a:lnSpc>
                <a:spcPct val="150000"/>
              </a:lnSpc>
              <a:spcAft>
                <a:spcPts val="600"/>
              </a:spcAft>
            </a:pPr>
            <a:r>
              <a:rPr lang="it-IT" sz="2800" b="1" dirty="0">
                <a:solidFill>
                  <a:srgbClr val="C00000"/>
                </a:solidFill>
                <a:latin typeface="Arial" panose="020B0604020202020204" pitchFamily="34" charset="0"/>
                <a:cs typeface="Arial" panose="020B0604020202020204" pitchFamily="34" charset="0"/>
              </a:rPr>
              <a:t>LA STRATEGIA REGIONALE PER LO SVILUPPO SOSTENIBILE    </a:t>
            </a:r>
          </a:p>
        </p:txBody>
      </p:sp>
      <p:sp>
        <p:nvSpPr>
          <p:cNvPr id="6" name="Rettangolo 5">
            <a:extLst>
              <a:ext uri="{FF2B5EF4-FFF2-40B4-BE49-F238E27FC236}">
                <a16:creationId xmlns:a16="http://schemas.microsoft.com/office/drawing/2014/main" id="{C4819A22-F01C-4F33-8CF0-A32F6A59772D}"/>
              </a:ext>
            </a:extLst>
          </p:cNvPr>
          <p:cNvSpPr/>
          <p:nvPr/>
        </p:nvSpPr>
        <p:spPr>
          <a:xfrm>
            <a:off x="167440" y="775943"/>
            <a:ext cx="13249472" cy="461665"/>
          </a:xfrm>
          <a:prstGeom prst="rect">
            <a:avLst/>
          </a:prstGeom>
        </p:spPr>
        <p:txBody>
          <a:bodyPr wrap="square">
            <a:spAutoFit/>
          </a:bodyPr>
          <a:lstStyle/>
          <a:p>
            <a:pPr marL="22225" indent="0" algn="ctr">
              <a:spcAft>
                <a:spcPts val="600"/>
              </a:spcAft>
              <a:buClr>
                <a:srgbClr val="C00000"/>
              </a:buClr>
              <a:buNone/>
              <a:tabLst>
                <a:tab pos="268605" algn="l"/>
              </a:tabLst>
            </a:pPr>
            <a:r>
              <a:rPr lang="en-US" sz="2400" b="1" dirty="0">
                <a:cs typeface="Arial" panose="020B0604020202020204" pitchFamily="34" charset="0"/>
              </a:rPr>
              <a:t>	PIACENZA 2030. LE 36 SFIDE PER LO SVILUPPO SOSTENIBILE  </a:t>
            </a:r>
          </a:p>
        </p:txBody>
      </p:sp>
      <p:pic>
        <p:nvPicPr>
          <p:cNvPr id="7" name="Immagine 6">
            <a:extLst>
              <a:ext uri="{FF2B5EF4-FFF2-40B4-BE49-F238E27FC236}">
                <a16:creationId xmlns:a16="http://schemas.microsoft.com/office/drawing/2014/main" id="{9B7AF371-8AC3-FD84-AE27-51D99F88BCDE}"/>
              </a:ext>
            </a:extLst>
          </p:cNvPr>
          <p:cNvPicPr>
            <a:picLocks noChangeAspect="1"/>
          </p:cNvPicPr>
          <p:nvPr/>
        </p:nvPicPr>
        <p:blipFill>
          <a:blip r:embed="rId3"/>
          <a:stretch>
            <a:fillRect/>
          </a:stretch>
        </p:blipFill>
        <p:spPr>
          <a:xfrm>
            <a:off x="11618813" y="3667125"/>
            <a:ext cx="238125" cy="228600"/>
          </a:xfrm>
          <a:prstGeom prst="rect">
            <a:avLst/>
          </a:prstGeom>
        </p:spPr>
      </p:pic>
      <p:sp>
        <p:nvSpPr>
          <p:cNvPr id="4" name="CasellaDiTesto 3">
            <a:extLst>
              <a:ext uri="{FF2B5EF4-FFF2-40B4-BE49-F238E27FC236}">
                <a16:creationId xmlns:a16="http://schemas.microsoft.com/office/drawing/2014/main" id="{D95E0398-EBB3-5CEA-ADF5-8E236E7DBFAA}"/>
              </a:ext>
            </a:extLst>
          </p:cNvPr>
          <p:cNvSpPr txBox="1"/>
          <p:nvPr/>
        </p:nvSpPr>
        <p:spPr>
          <a:xfrm>
            <a:off x="537965" y="7030168"/>
            <a:ext cx="6709418" cy="400110"/>
          </a:xfrm>
          <a:prstGeom prst="rect">
            <a:avLst/>
          </a:prstGeom>
          <a:noFill/>
        </p:spPr>
        <p:txBody>
          <a:bodyPr wrap="square">
            <a:spAutoFit/>
          </a:bodyPr>
          <a:lstStyle/>
          <a:p>
            <a:r>
              <a:rPr lang="it-IT" sz="1000" dirty="0">
                <a:effectLst/>
                <a:latin typeface="Calibri" panose="020F0502020204030204" pitchFamily="34" charset="0"/>
                <a:ea typeface="Times New Roman" panose="02020603050405020304" pitchFamily="18" charset="0"/>
                <a:cs typeface="Calibri" panose="020F0502020204030204" pitchFamily="34" charset="0"/>
              </a:rPr>
              <a:t>:</a:t>
            </a:r>
          </a:p>
          <a:p>
            <a:endParaRPr lang="it-IT" sz="10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494041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CustomShape 2"/>
          <p:cNvSpPr/>
          <p:nvPr/>
        </p:nvSpPr>
        <p:spPr>
          <a:xfrm>
            <a:off x="0" y="0"/>
            <a:ext cx="13436280" cy="1002030"/>
          </a:xfrm>
          <a:prstGeom prst="rect">
            <a:avLst/>
          </a:prstGeom>
          <a:noFill/>
          <a:ln w="0">
            <a:noFill/>
          </a:ln>
        </p:spPr>
        <p:style>
          <a:lnRef idx="0">
            <a:srgbClr val="FFFFFF"/>
          </a:lnRef>
          <a:fillRef idx="0">
            <a:srgbClr val="FFFFFF"/>
          </a:fillRef>
          <a:effectRef idx="0">
            <a:srgbClr val="FFFFFF"/>
          </a:effectRef>
          <a:fontRef idx="minor"/>
        </p:style>
        <p:txBody>
          <a:bodyPr lIns="90000" tIns="45000" rIns="90000" bIns="45000" anchor="t">
            <a:spAutoFit/>
          </a:bodyPr>
          <a:lstStyle/>
          <a:p>
            <a:pPr algn="ctr">
              <a:lnSpc>
                <a:spcPct val="110000"/>
              </a:lnSpc>
              <a:spcAft>
                <a:spcPts val="600"/>
              </a:spcAft>
              <a:buNone/>
            </a:pPr>
            <a:r>
              <a:rPr lang="it-IT" sz="2600" b="1" strike="noStrike" spc="-1">
                <a:solidFill>
                  <a:srgbClr val="C00000"/>
                </a:solidFill>
                <a:latin typeface="Arial" panose="020B0604020202020204"/>
                <a:ea typeface="DejaVu Sans"/>
              </a:rPr>
              <a:t>COMPETENZE LEGISLATIVE E FUNZIONI FONDAMENTALI PER GOAL DELL’AGENDA ONU 2030</a:t>
            </a:r>
            <a:r>
              <a:rPr lang="it-IT" sz="2800" b="1" strike="noStrike" spc="-1">
                <a:solidFill>
                  <a:srgbClr val="C00000"/>
                </a:solidFill>
                <a:latin typeface="Arial" panose="020B0604020202020204"/>
                <a:ea typeface="DejaVu Sans"/>
              </a:rPr>
              <a:t> </a:t>
            </a:r>
            <a:endParaRPr lang="it-IT" sz="2800" b="0" strike="noStrike" spc="-1">
              <a:latin typeface="Arial" panose="020B0604020202020204"/>
            </a:endParaRPr>
          </a:p>
        </p:txBody>
      </p:sp>
      <p:sp>
        <p:nvSpPr>
          <p:cNvPr id="127" name="CustomShape 3"/>
          <p:cNvSpPr/>
          <p:nvPr/>
        </p:nvSpPr>
        <p:spPr>
          <a:xfrm>
            <a:off x="169170" y="1045285"/>
            <a:ext cx="13167000" cy="427355"/>
          </a:xfrm>
          <a:prstGeom prst="rect">
            <a:avLst/>
          </a:prstGeom>
          <a:noFill/>
          <a:ln w="0">
            <a:noFill/>
          </a:ln>
        </p:spPr>
        <p:style>
          <a:lnRef idx="0">
            <a:srgbClr val="FFFFFF"/>
          </a:lnRef>
          <a:fillRef idx="0">
            <a:srgbClr val="FFFFFF"/>
          </a:fillRef>
          <a:effectRef idx="0">
            <a:srgbClr val="FFFFFF"/>
          </a:effectRef>
          <a:fontRef idx="minor"/>
        </p:style>
        <p:txBody>
          <a:bodyPr lIns="90000" tIns="45000" rIns="90000" bIns="45000" anchor="t">
            <a:spAutoFit/>
          </a:bodyPr>
          <a:lstStyle/>
          <a:p>
            <a:pPr marL="22225" algn="ctr">
              <a:lnSpc>
                <a:spcPct val="100000"/>
              </a:lnSpc>
              <a:spcAft>
                <a:spcPts val="600"/>
              </a:spcAft>
              <a:buNone/>
            </a:pPr>
            <a:r>
              <a:rPr lang="it-IT" sz="2200" b="1" strike="noStrike" spc="-1">
                <a:solidFill>
                  <a:srgbClr val="000000"/>
                </a:solidFill>
                <a:latin typeface="Calibri" panose="020F0502020204030204"/>
                <a:ea typeface="DejaVu Sans"/>
              </a:rPr>
              <a:t>S</a:t>
            </a:r>
            <a:r>
              <a:rPr lang="it-IT" sz="2000" b="1" strike="noStrike" spc="-1">
                <a:solidFill>
                  <a:srgbClr val="000000"/>
                </a:solidFill>
                <a:latin typeface="Calibri" panose="020F0502020204030204"/>
                <a:ea typeface="DejaVu Sans"/>
              </a:rPr>
              <a:t>trategia regionale per lo sviluppo sostenibile. Obiettivi quantitativi a prevalente dimensione ambientale  </a:t>
            </a:r>
            <a:endParaRPr lang="it-IT" sz="2000" b="0" strike="noStrike" spc="-1">
              <a:latin typeface="Arial" panose="020B0604020202020204"/>
            </a:endParaRPr>
          </a:p>
        </p:txBody>
      </p:sp>
      <p:graphicFrame>
        <p:nvGraphicFramePr>
          <p:cNvPr id="172" name="Table 2"/>
          <p:cNvGraphicFramePr/>
          <p:nvPr/>
        </p:nvGraphicFramePr>
        <p:xfrm>
          <a:off x="430830" y="1621270"/>
          <a:ext cx="12712475" cy="4939030"/>
        </p:xfrm>
        <a:graphic>
          <a:graphicData uri="http://schemas.openxmlformats.org/drawingml/2006/table">
            <a:tbl>
              <a:tblPr/>
              <a:tblGrid>
                <a:gridCol w="2186305">
                  <a:extLst>
                    <a:ext uri="{9D8B030D-6E8A-4147-A177-3AD203B41FA5}">
                      <a16:colId xmlns:a16="http://schemas.microsoft.com/office/drawing/2014/main" val="20000"/>
                    </a:ext>
                  </a:extLst>
                </a:gridCol>
                <a:gridCol w="2384425">
                  <a:extLst>
                    <a:ext uri="{9D8B030D-6E8A-4147-A177-3AD203B41FA5}">
                      <a16:colId xmlns:a16="http://schemas.microsoft.com/office/drawing/2014/main" val="20001"/>
                    </a:ext>
                  </a:extLst>
                </a:gridCol>
                <a:gridCol w="2538730">
                  <a:extLst>
                    <a:ext uri="{9D8B030D-6E8A-4147-A177-3AD203B41FA5}">
                      <a16:colId xmlns:a16="http://schemas.microsoft.com/office/drawing/2014/main" val="20002"/>
                    </a:ext>
                  </a:extLst>
                </a:gridCol>
                <a:gridCol w="2653030">
                  <a:extLst>
                    <a:ext uri="{9D8B030D-6E8A-4147-A177-3AD203B41FA5}">
                      <a16:colId xmlns:a16="http://schemas.microsoft.com/office/drawing/2014/main" val="20003"/>
                    </a:ext>
                  </a:extLst>
                </a:gridCol>
                <a:gridCol w="2949985">
                  <a:extLst>
                    <a:ext uri="{9D8B030D-6E8A-4147-A177-3AD203B41FA5}">
                      <a16:colId xmlns:a16="http://schemas.microsoft.com/office/drawing/2014/main" val="20004"/>
                    </a:ext>
                  </a:extLst>
                </a:gridCol>
              </a:tblGrid>
              <a:tr h="671830">
                <a:tc>
                  <a:txBody>
                    <a:bodyPr/>
                    <a:lstStyle/>
                    <a:p>
                      <a:pPr marL="0" indent="0" algn="ctr">
                        <a:buNone/>
                      </a:pPr>
                      <a:r>
                        <a:rPr lang="en-US" sz="1200" b="0">
                          <a:solidFill>
                            <a:schemeClr val="bg1"/>
                          </a:solidFill>
                          <a:latin typeface="Calibri" panose="020F0502020204030204" charset="0"/>
                          <a:cs typeface="Calibri" panose="020F0502020204030204" charset="0"/>
                        </a:rPr>
                        <a:t>Goal </a:t>
                      </a:r>
                      <a:endParaRPr lang="en-US" sz="1200" b="0">
                        <a:solidFill>
                          <a:schemeClr val="bg1"/>
                        </a:solidFill>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solidFill>
                      <a:schemeClr val="accent1"/>
                    </a:solidFill>
                  </a:tcPr>
                </a:tc>
                <a:tc>
                  <a:txBody>
                    <a:bodyPr/>
                    <a:lstStyle/>
                    <a:p>
                      <a:pPr marL="0" indent="0" algn="ctr">
                        <a:buNone/>
                      </a:pPr>
                      <a:r>
                        <a:rPr lang="en-US" sz="1200" b="0">
                          <a:solidFill>
                            <a:schemeClr val="bg1"/>
                          </a:solidFill>
                          <a:latin typeface="Calibri" panose="020F0502020204030204" charset="0"/>
                          <a:cs typeface="Calibri" panose="020F0502020204030204" charset="0"/>
                        </a:rPr>
                        <a:t>Competenze legislative esclusive dello Stato (art. 117, secondo comma della Costituzione)</a:t>
                      </a:r>
                      <a:endParaRPr lang="en-US" sz="1200" b="0">
                        <a:solidFill>
                          <a:schemeClr val="bg1"/>
                        </a:solidFill>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solidFill>
                      <a:schemeClr val="accent1"/>
                    </a:solidFill>
                  </a:tcPr>
                </a:tc>
                <a:tc>
                  <a:txBody>
                    <a:bodyPr/>
                    <a:lstStyle/>
                    <a:p>
                      <a:pPr marL="0" indent="0" algn="ctr">
                        <a:buNone/>
                      </a:pPr>
                      <a:r>
                        <a:rPr lang="en-US" sz="1200" b="0">
                          <a:solidFill>
                            <a:schemeClr val="bg1"/>
                          </a:solidFill>
                          <a:latin typeface="Calibri" panose="020F0502020204030204" charset="0"/>
                          <a:cs typeface="Calibri" panose="020F0502020204030204" charset="0"/>
                        </a:rPr>
                        <a:t>Competenze legislative delle Regioni (art. 117, terzo e quarto comma)</a:t>
                      </a:r>
                      <a:r>
                        <a:rPr lang="it-IT" altLang="en-US" sz="1200" b="0" baseline="30000">
                          <a:solidFill>
                            <a:schemeClr val="bg1"/>
                          </a:solidFill>
                          <a:latin typeface="Calibri" panose="020F0502020204030204" charset="0"/>
                          <a:cs typeface="Calibri" panose="020F0502020204030204" charset="0"/>
                        </a:rPr>
                        <a:t>1</a:t>
                      </a:r>
                      <a:endParaRPr lang="it-IT" altLang="en-US" sz="1200" b="0" baseline="30000">
                        <a:solidFill>
                          <a:schemeClr val="bg1"/>
                        </a:solidFill>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solidFill>
                      <a:schemeClr val="accent1"/>
                    </a:solidFill>
                  </a:tcPr>
                </a:tc>
                <a:tc>
                  <a:txBody>
                    <a:bodyPr/>
                    <a:lstStyle/>
                    <a:p>
                      <a:pPr marL="0" indent="0" algn="ctr">
                        <a:buNone/>
                      </a:pPr>
                      <a:r>
                        <a:rPr lang="en-US" sz="1200" b="0">
                          <a:solidFill>
                            <a:schemeClr val="bg1"/>
                          </a:solidFill>
                          <a:latin typeface="Calibri" panose="020F0502020204030204" charset="0"/>
                          <a:cs typeface="Calibri" panose="020F0502020204030204" charset="0"/>
                        </a:rPr>
                        <a:t>Funzioni fondamentali delle Province (legge n. 56 del 2014)</a:t>
                      </a:r>
                      <a:endParaRPr lang="en-US" sz="1200" b="0">
                        <a:solidFill>
                          <a:schemeClr val="bg1"/>
                        </a:solidFill>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solidFill>
                      <a:schemeClr val="accent1"/>
                    </a:solidFill>
                  </a:tcPr>
                </a:tc>
                <a:tc>
                  <a:txBody>
                    <a:bodyPr/>
                    <a:lstStyle/>
                    <a:p>
                      <a:pPr marL="0" indent="0" algn="ctr">
                        <a:buNone/>
                      </a:pPr>
                      <a:r>
                        <a:rPr lang="en-US" sz="1200" b="0">
                          <a:solidFill>
                            <a:schemeClr val="bg1"/>
                          </a:solidFill>
                          <a:latin typeface="Trebuchet MS" panose="020B0603020202020204" charset="0"/>
                          <a:cs typeface="Trebuchet MS" panose="020B0603020202020204" charset="0"/>
                        </a:rPr>
                        <a:t>Funzioni fondamentali dei Comuni e delle loro Unioni (legge n. 122 del 2010)</a:t>
                      </a:r>
                      <a:r>
                        <a:rPr lang="it-IT" altLang="en-US" sz="1200" b="0" baseline="30000">
                          <a:solidFill>
                            <a:schemeClr val="bg1"/>
                          </a:solidFill>
                          <a:latin typeface="Trebuchet MS" panose="020B0603020202020204" charset="0"/>
                          <a:cs typeface="Trebuchet MS" panose="020B0603020202020204" charset="0"/>
                        </a:rPr>
                        <a:t>2</a:t>
                      </a:r>
                      <a:endParaRPr lang="it-IT" altLang="en-US" sz="1200" b="0" baseline="30000">
                        <a:solidFill>
                          <a:schemeClr val="bg1"/>
                        </a:solidFill>
                        <a:latin typeface="Trebuchet MS" panose="020B0603020202020204" charset="0"/>
                        <a:ea typeface="Trebuchet MS" panose="020B0603020202020204" charset="0"/>
                        <a:cs typeface="Trebuchet MS" panose="020B060302020202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solidFill>
                      <a:schemeClr val="accent1"/>
                    </a:solidFill>
                  </a:tcPr>
                </a:tc>
                <a:extLst>
                  <a:ext uri="{0D108BD9-81ED-4DB2-BD59-A6C34878D82A}">
                    <a16:rowId xmlns:a16="http://schemas.microsoft.com/office/drawing/2014/main" val="10000"/>
                  </a:ext>
                </a:extLst>
              </a:tr>
              <a:tr h="910590">
                <a:tc>
                  <a:txBody>
                    <a:bodyPr/>
                    <a:lstStyle/>
                    <a:p>
                      <a:pPr marL="0" indent="0" algn="l">
                        <a:buNone/>
                      </a:pPr>
                      <a:r>
                        <a:rPr lang="en-US" sz="1200" b="0" dirty="0">
                          <a:latin typeface="Calibri" panose="020F0502020204030204" charset="0"/>
                          <a:cs typeface="Calibri" panose="020F0502020204030204" charset="0"/>
                        </a:rPr>
                        <a:t>2. </a:t>
                      </a:r>
                      <a:r>
                        <a:rPr lang="en-US" sz="1200" b="0" dirty="0" err="1">
                          <a:latin typeface="Calibri" panose="020F0502020204030204" charset="0"/>
                          <a:cs typeface="Calibri" panose="020F0502020204030204" charset="0"/>
                        </a:rPr>
                        <a:t>Sconfiggere</a:t>
                      </a:r>
                      <a:r>
                        <a:rPr lang="en-US" sz="1200" b="0" dirty="0">
                          <a:latin typeface="Calibri" panose="020F0502020204030204" charset="0"/>
                          <a:cs typeface="Calibri" panose="020F0502020204030204" charset="0"/>
                        </a:rPr>
                        <a:t> la fame </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a:latin typeface="Calibri" panose="020F0502020204030204" charset="0"/>
                          <a:cs typeface="Calibri" panose="020F0502020204030204" charset="0"/>
                        </a:rPr>
                        <a:t>Tutela dell’ambiente, dell’ecosistema e dei beni culturali  </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a:latin typeface="Calibri" panose="020F0502020204030204" charset="0"/>
                          <a:cs typeface="Calibri" panose="020F0502020204030204" charset="0"/>
                        </a:rPr>
                        <a:t>Alimentazione; Governo del territorio (legislazione concorrente)Agricoltura (potestà legislativa residuale)  </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a:latin typeface="Calibri" panose="020F0502020204030204" charset="0"/>
                          <a:cs typeface="Calibri" panose="020F0502020204030204" charset="0"/>
                        </a:rPr>
                        <a:t>Pianificazione territoriale provinciale di coordinamento, nonché tutela e valorizzazione dell’ambiente, per gli aspetti di competenza </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a:latin typeface="Trebuchet MS" panose="020B0603020202020204" charset="0"/>
                          <a:cs typeface="Trebuchet MS" panose="020B0603020202020204" charset="0"/>
                        </a:rPr>
                        <a:t>Pianificazione urbanistica ed edilizia di ambito comunale, nonché partecipazione alla pianificazione territoriale di livello sovracomunale</a:t>
                      </a:r>
                      <a:endParaRPr lang="en-US" sz="1200" b="0">
                        <a:latin typeface="Trebuchet MS" panose="020B0603020202020204" charset="0"/>
                        <a:ea typeface="Trebuchet MS" panose="020B0603020202020204" charset="0"/>
                        <a:cs typeface="Trebuchet MS" panose="020B060302020202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1048385">
                <a:tc>
                  <a:txBody>
                    <a:bodyPr/>
                    <a:lstStyle/>
                    <a:p>
                      <a:pPr marL="0" indent="0" algn="l">
                        <a:buNone/>
                      </a:pPr>
                      <a:r>
                        <a:rPr lang="en-US" sz="1200" b="0">
                          <a:latin typeface="Calibri" panose="020F0502020204030204" charset="0"/>
                          <a:cs typeface="Calibri" panose="020F0502020204030204" charset="0"/>
                        </a:rPr>
                        <a:t>6. Acqua13. Lotta contro il cambiamento climatico14. Vita sott’acqua15. Vita sulla terra</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dirty="0">
                          <a:latin typeface="Calibri" panose="020F0502020204030204" charset="0"/>
                          <a:cs typeface="Calibri" panose="020F0502020204030204" charset="0"/>
                        </a:rPr>
                        <a:t>Tutela </a:t>
                      </a:r>
                      <a:r>
                        <a:rPr lang="en-US" sz="1200" b="0" dirty="0" err="1">
                          <a:latin typeface="Calibri" panose="020F0502020204030204" charset="0"/>
                          <a:cs typeface="Calibri" panose="020F0502020204030204" charset="0"/>
                        </a:rPr>
                        <a:t>dell’ambiente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dell’ecosistema</a:t>
                      </a:r>
                      <a:r>
                        <a:rPr lang="en-US" sz="1200" b="0" dirty="0">
                          <a:latin typeface="Calibri" panose="020F0502020204030204" charset="0"/>
                          <a:cs typeface="Calibri" panose="020F0502020204030204" charset="0"/>
                        </a:rPr>
                        <a:t> e </a:t>
                      </a:r>
                      <a:r>
                        <a:rPr lang="en-US" sz="1200" b="0" dirty="0" err="1">
                          <a:latin typeface="Calibri" panose="020F0502020204030204" charset="0"/>
                          <a:cs typeface="Calibri" panose="020F0502020204030204" charset="0"/>
                        </a:rPr>
                        <a:t>dei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beni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culturali</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dirty="0" err="1">
                          <a:latin typeface="Calibri" panose="020F0502020204030204" charset="0"/>
                          <a:cs typeface="Calibri" panose="020F0502020204030204" charset="0"/>
                        </a:rPr>
                        <a:t>Valorizzazione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dei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beni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culturali</a:t>
                      </a:r>
                      <a:r>
                        <a:rPr lang="en-US" sz="1200" b="0" dirty="0">
                          <a:latin typeface="Calibri" panose="020F0502020204030204" charset="0"/>
                          <a:cs typeface="Calibri" panose="020F0502020204030204" charset="0"/>
                        </a:rPr>
                        <a:t> e </a:t>
                      </a:r>
                      <a:r>
                        <a:rPr lang="en-US" sz="1200" b="0" dirty="0" err="1">
                          <a:latin typeface="Calibri" panose="020F0502020204030204" charset="0"/>
                          <a:cs typeface="Calibri" panose="020F0502020204030204" charset="0"/>
                        </a:rPr>
                        <a:t>ambientali</a:t>
                      </a:r>
                      <a:r>
                        <a:rPr lang="en-US" sz="1200" b="0" dirty="0">
                          <a:latin typeface="Calibri" panose="020F0502020204030204" charset="0"/>
                          <a:cs typeface="Calibri" panose="020F0502020204030204" charset="0"/>
                        </a:rPr>
                        <a:t> e </a:t>
                      </a:r>
                      <a:r>
                        <a:rPr lang="en-US" sz="1200" b="0" dirty="0" err="1">
                          <a:latin typeface="Calibri" panose="020F0502020204030204" charset="0"/>
                          <a:cs typeface="Calibri" panose="020F0502020204030204" charset="0"/>
                        </a:rPr>
                        <a:t>promozione</a:t>
                      </a:r>
                      <a:r>
                        <a:rPr lang="en-US" sz="1200" b="0" dirty="0">
                          <a:latin typeface="Calibri" panose="020F0502020204030204" charset="0"/>
                          <a:cs typeface="Calibri" panose="020F0502020204030204" charset="0"/>
                        </a:rPr>
                        <a:t> e </a:t>
                      </a:r>
                      <a:r>
                        <a:rPr lang="en-US" sz="1200" b="0" dirty="0" err="1">
                          <a:latin typeface="Calibri" panose="020F0502020204030204" charset="0"/>
                          <a:cs typeface="Calibri" panose="020F0502020204030204" charset="0"/>
                        </a:rPr>
                        <a:t>organizzazione</a:t>
                      </a:r>
                      <a:r>
                        <a:rPr lang="en-US" sz="1200" b="0" dirty="0">
                          <a:latin typeface="Calibri" panose="020F0502020204030204" charset="0"/>
                          <a:cs typeface="Calibri" panose="020F0502020204030204" charset="0"/>
                        </a:rPr>
                        <a:t> di </a:t>
                      </a:r>
                      <a:r>
                        <a:rPr lang="en-US" sz="1200" b="0" dirty="0" err="1">
                          <a:latin typeface="Calibri" panose="020F0502020204030204" charset="0"/>
                          <a:cs typeface="Calibri" panose="020F0502020204030204" charset="0"/>
                        </a:rPr>
                        <a:t>attività</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culturali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Governo</a:t>
                      </a:r>
                      <a:r>
                        <a:rPr lang="en-US" sz="1200" b="0" dirty="0">
                          <a:latin typeface="Calibri" panose="020F0502020204030204" charset="0"/>
                          <a:cs typeface="Calibri" panose="020F0502020204030204" charset="0"/>
                        </a:rPr>
                        <a:t> del </a:t>
                      </a:r>
                      <a:r>
                        <a:rPr lang="en-US" sz="1200" b="0" dirty="0" err="1">
                          <a:latin typeface="Calibri" panose="020F0502020204030204" charset="0"/>
                          <a:cs typeface="Calibri" panose="020F0502020204030204" charset="0"/>
                        </a:rPr>
                        <a:t>territorio</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legislazione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concorrente</a:t>
                      </a:r>
                      <a:r>
                        <a:rPr lang="en-US" sz="1200" b="0" dirty="0">
                          <a:latin typeface="Calibri" panose="020F0502020204030204" charset="0"/>
                          <a:cs typeface="Calibri" panose="020F0502020204030204" charset="0"/>
                        </a:rPr>
                        <a:t>)</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a:latin typeface="Calibri" panose="020F0502020204030204" charset="0"/>
                          <a:cs typeface="Calibri" panose="020F0502020204030204" charset="0"/>
                        </a:rPr>
                        <a:t>Pianificazione territoriale provinciale di coordinamento, nonché tutela e valorizzazione dell’ambiente, per gli aspetti di competenza</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a:latin typeface="Trebuchet MS" panose="020B0603020202020204" charset="0"/>
                          <a:cs typeface="Trebuchet MS" panose="020B0603020202020204" charset="0"/>
                        </a:rPr>
                        <a:t>Pianificazione urbanistica ed edilizia di ambito comunale, nonché partecipazione alla pianificazione territoriale di livello sovracomunale.</a:t>
                      </a:r>
                      <a:endParaRPr lang="en-US" sz="1200" b="0">
                        <a:latin typeface="Trebuchet MS" panose="020B0603020202020204" charset="0"/>
                        <a:ea typeface="Trebuchet MS" panose="020B0603020202020204" charset="0"/>
                        <a:cs typeface="Trebuchet MS" panose="020B060302020202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938530">
                <a:tc>
                  <a:txBody>
                    <a:bodyPr/>
                    <a:lstStyle/>
                    <a:p>
                      <a:pPr marL="0" indent="0" algn="l">
                        <a:buNone/>
                      </a:pPr>
                      <a:r>
                        <a:rPr lang="en-US" sz="1200" b="0">
                          <a:latin typeface="Calibri" panose="020F0502020204030204" charset="0"/>
                          <a:cs typeface="Calibri" panose="020F0502020204030204" charset="0"/>
                        </a:rPr>
                        <a:t>7. Energia</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T w="12240" cap="flat" cmpd="sng" algn="ctr">
                      <a:solidFill>
                        <a:srgbClr val="000000"/>
                      </a:solidFill>
                      <a:prstDash val="solid"/>
                      <a:round/>
                      <a:headEnd type="none" w="med" len="med"/>
                      <a:tailEnd type="none" w="med" len="med"/>
                    </a:lnT>
                    <a:noFill/>
                  </a:tcPr>
                </a:tc>
                <a:tc>
                  <a:txBody>
                    <a:bodyPr/>
                    <a:lstStyle/>
                    <a:p>
                      <a:pPr marL="0" indent="0" algn="l">
                        <a:buNone/>
                      </a:pPr>
                      <a:r>
                        <a:rPr lang="en-US" sz="1200" b="0">
                          <a:latin typeface="Calibri" panose="020F0502020204030204" charset="0"/>
                          <a:cs typeface="Calibri" panose="020F0502020204030204" charset="0"/>
                        </a:rPr>
                        <a:t> </a:t>
                      </a:r>
                      <a:endParaRPr lang="en-US" sz="1200" b="0">
                        <a:latin typeface="Calibri" panose="020F0502020204030204" charset="0"/>
                        <a:ea typeface="Trebuchet MS" panose="020B0603020202020204" charset="0"/>
                        <a:cs typeface="Calibri" panose="020F0502020204030204" charset="0"/>
                      </a:endParaRPr>
                    </a:p>
                  </a:txBody>
                  <a:tcPr marL="68580" marR="68580" marT="0" marB="0">
                    <a:lnT w="12240" cap="flat" cmpd="sng" algn="ctr">
                      <a:solidFill>
                        <a:srgbClr val="000000"/>
                      </a:solidFill>
                      <a:prstDash val="solid"/>
                      <a:round/>
                      <a:headEnd type="none" w="med" len="med"/>
                      <a:tailEnd type="none" w="med" len="med"/>
                    </a:lnT>
                    <a:noFill/>
                  </a:tcPr>
                </a:tc>
                <a:tc>
                  <a:txBody>
                    <a:bodyPr/>
                    <a:lstStyle/>
                    <a:p>
                      <a:pPr marL="0" indent="0" algn="l">
                        <a:buNone/>
                      </a:pPr>
                      <a:r>
                        <a:rPr lang="en-US" sz="1200" b="0" dirty="0" err="1">
                          <a:latin typeface="Calibri" panose="020F0502020204030204" charset="0"/>
                          <a:cs typeface="Calibri" panose="020F0502020204030204" charset="0"/>
                        </a:rPr>
                        <a:t>Produzione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trasporto</a:t>
                      </a:r>
                      <a:r>
                        <a:rPr lang="en-US" sz="1200" b="0" dirty="0">
                          <a:latin typeface="Calibri" panose="020F0502020204030204" charset="0"/>
                          <a:cs typeface="Calibri" panose="020F0502020204030204" charset="0"/>
                        </a:rPr>
                        <a:t> e </a:t>
                      </a:r>
                      <a:r>
                        <a:rPr lang="en-US" sz="1200" b="0" dirty="0" err="1">
                          <a:latin typeface="Calibri" panose="020F0502020204030204" charset="0"/>
                          <a:cs typeface="Calibri" panose="020F0502020204030204" charset="0"/>
                        </a:rPr>
                        <a:t>distribuzione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nazionale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dell’energia</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legislazione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concorrente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Edilizia</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potestà</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legislativa</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residuale</a:t>
                      </a:r>
                      <a:r>
                        <a:rPr lang="en-US" sz="1200" b="0" dirty="0">
                          <a:latin typeface="Calibri" panose="020F0502020204030204" charset="0"/>
                          <a:cs typeface="Calibri" panose="020F0502020204030204" charset="0"/>
                        </a:rPr>
                        <a:t>) </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dirty="0" err="1">
                          <a:latin typeface="Calibri" panose="020F0502020204030204" charset="0"/>
                          <a:cs typeface="Calibri" panose="020F0502020204030204" charset="0"/>
                        </a:rPr>
                        <a:t>Pianificazione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territoriale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provinciale</a:t>
                      </a:r>
                      <a:r>
                        <a:rPr lang="en-US" sz="1200" b="0" dirty="0">
                          <a:latin typeface="Calibri" panose="020F0502020204030204" charset="0"/>
                          <a:cs typeface="Calibri" panose="020F0502020204030204" charset="0"/>
                        </a:rPr>
                        <a:t> di </a:t>
                      </a:r>
                      <a:r>
                        <a:rPr lang="en-US" sz="1200" b="0" dirty="0" err="1">
                          <a:latin typeface="Calibri" panose="020F0502020204030204" charset="0"/>
                          <a:cs typeface="Calibri" panose="020F0502020204030204" charset="0"/>
                        </a:rPr>
                        <a:t>coordinamento</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nonché</a:t>
                      </a:r>
                      <a:r>
                        <a:rPr lang="en-US" sz="1200" b="0" dirty="0">
                          <a:latin typeface="Calibri" panose="020F0502020204030204" charset="0"/>
                          <a:cs typeface="Calibri" panose="020F0502020204030204" charset="0"/>
                        </a:rPr>
                        <a:t> tutela e </a:t>
                      </a:r>
                      <a:r>
                        <a:rPr lang="en-US" sz="1200" b="0" dirty="0" err="1">
                          <a:latin typeface="Calibri" panose="020F0502020204030204" charset="0"/>
                          <a:cs typeface="Calibri" panose="020F0502020204030204" charset="0"/>
                        </a:rPr>
                        <a:t>valorizzazione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dell’ambiente</a:t>
                      </a:r>
                      <a:r>
                        <a:rPr lang="en-US" sz="1200" b="0" dirty="0">
                          <a:latin typeface="Calibri" panose="020F0502020204030204" charset="0"/>
                          <a:cs typeface="Calibri" panose="020F0502020204030204" charset="0"/>
                        </a:rPr>
                        <a:t>, per </a:t>
                      </a:r>
                      <a:r>
                        <a:rPr lang="en-US" sz="1200" b="0" dirty="0" err="1">
                          <a:latin typeface="Calibri" panose="020F0502020204030204" charset="0"/>
                          <a:cs typeface="Calibri" panose="020F0502020204030204" charset="0"/>
                        </a:rPr>
                        <a:t>gli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aspetti</a:t>
                      </a:r>
                      <a:r>
                        <a:rPr lang="en-US" sz="1200" b="0" dirty="0">
                          <a:latin typeface="Calibri" panose="020F0502020204030204" charset="0"/>
                          <a:cs typeface="Calibri" panose="020F0502020204030204" charset="0"/>
                        </a:rPr>
                        <a:t> di </a:t>
                      </a:r>
                      <a:r>
                        <a:rPr lang="en-US" sz="1200" b="0" dirty="0" err="1">
                          <a:latin typeface="Calibri" panose="020F0502020204030204" charset="0"/>
                          <a:cs typeface="Calibri" panose="020F0502020204030204" charset="0"/>
                        </a:rPr>
                        <a:t>competenza</a:t>
                      </a:r>
                      <a:r>
                        <a:rPr lang="en-US" sz="1200" b="0" dirty="0">
                          <a:latin typeface="Calibri" panose="020F0502020204030204" charset="0"/>
                          <a:cs typeface="Calibri" panose="020F0502020204030204" charset="0"/>
                        </a:rPr>
                        <a:t> </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a:latin typeface="Trebuchet MS" panose="020B0603020202020204" charset="0"/>
                          <a:cs typeface="Trebuchet MS" panose="020B0603020202020204" charset="0"/>
                        </a:rPr>
                        <a:t>Pianificazione urbanistica ed edilizia di ambito comunale, nonché partecipazione alla pianificazione territoriale di livello sovracomunale.</a:t>
                      </a:r>
                      <a:endParaRPr lang="en-US" sz="1200" b="0">
                        <a:latin typeface="Trebuchet MS" panose="020B0603020202020204" charset="0"/>
                        <a:ea typeface="Trebuchet MS" panose="020B0603020202020204" charset="0"/>
                        <a:cs typeface="Trebuchet MS" panose="020B0603020202020204" charset="0"/>
                      </a:endParaRPr>
                    </a:p>
                  </a:txBody>
                  <a:tcPr marL="68580" marR="68580" marT="0" marB="0">
                    <a:lnL w="12240" cap="flat" cmpd="sng" algn="ctr">
                      <a:solidFill>
                        <a:srgbClr val="000000"/>
                      </a:solidFill>
                      <a:prstDash val="solid"/>
                      <a:round/>
                      <a:headEnd type="none" w="med" len="med"/>
                      <a:tailEnd type="none" w="med" len="med"/>
                    </a:lnL>
                    <a:lnR w="12240">
                      <a:solidFill>
                        <a:srgbClr val="000000"/>
                      </a:solidFill>
                    </a:lnR>
                    <a:lnT w="12240" cap="flat" cmpd="sng" algn="ctr">
                      <a:solidFill>
                        <a:srgbClr val="000000"/>
                      </a:solidFill>
                      <a:prstDash val="solid"/>
                      <a:round/>
                      <a:headEnd type="none" w="med" len="med"/>
                      <a:tailEnd type="none" w="med" len="med"/>
                    </a:lnT>
                    <a:noFill/>
                  </a:tcPr>
                </a:tc>
                <a:extLst>
                  <a:ext uri="{0D108BD9-81ED-4DB2-BD59-A6C34878D82A}">
                    <a16:rowId xmlns:a16="http://schemas.microsoft.com/office/drawing/2014/main" val="10003"/>
                  </a:ext>
                </a:extLst>
              </a:tr>
              <a:tr h="1369695">
                <a:tc>
                  <a:txBody>
                    <a:bodyPr/>
                    <a:lstStyle/>
                    <a:p>
                      <a:pPr marL="0" indent="0" algn="l">
                        <a:buNone/>
                      </a:pPr>
                      <a:r>
                        <a:rPr lang="en-US" sz="1200" b="0">
                          <a:latin typeface="Calibri" panose="020F0502020204030204" charset="0"/>
                          <a:cs typeface="Calibri" panose="020F0502020204030204" charset="0"/>
                        </a:rPr>
                        <a:t>11. Città e comunità sostenibili</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B w="12240">
                      <a:solidFill>
                        <a:srgbClr val="000000"/>
                      </a:solidFill>
                    </a:lnB>
                    <a:noFill/>
                  </a:tcPr>
                </a:tc>
                <a:tc>
                  <a:txBody>
                    <a:bodyPr/>
                    <a:lstStyle/>
                    <a:p>
                      <a:pPr marL="0" indent="0" algn="l">
                        <a:buNone/>
                      </a:pPr>
                      <a:r>
                        <a:rPr lang="en-US" sz="1200" b="0">
                          <a:latin typeface="Calibri" panose="020F0502020204030204" charset="0"/>
                          <a:cs typeface="Calibri" panose="020F0502020204030204" charset="0"/>
                        </a:rPr>
                        <a:t>Tutela dell’ambiente, dell’ecosistema e dei beni culturali</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B w="12240">
                      <a:solidFill>
                        <a:srgbClr val="000000"/>
                      </a:solidFill>
                    </a:lnB>
                    <a:noFill/>
                  </a:tcPr>
                </a:tc>
                <a:tc>
                  <a:txBody>
                    <a:bodyPr/>
                    <a:lstStyle/>
                    <a:p>
                      <a:pPr marL="0" indent="0" algn="l">
                        <a:buNone/>
                      </a:pPr>
                      <a:r>
                        <a:rPr lang="en-US" sz="1200" b="0">
                          <a:latin typeface="Calibri" panose="020F0502020204030204" charset="0"/>
                          <a:cs typeface="Calibri" panose="020F0502020204030204" charset="0"/>
                        </a:rPr>
                        <a:t>Governo del territorio; Valorizzazione dei beni culturali e ambientali e promozione e organizzazione di attività culturali (legislazione concorrente)Edilizia; Trasporti e viabilità (potestà legislativa residuale)</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dirty="0" err="1">
                          <a:latin typeface="Calibri" panose="020F0502020204030204" charset="0"/>
                          <a:cs typeface="Calibri" panose="020F0502020204030204" charset="0"/>
                        </a:rPr>
                        <a:t>Pianificazione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dei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servizi</a:t>
                      </a:r>
                      <a:r>
                        <a:rPr lang="en-US" sz="1200" b="0" dirty="0">
                          <a:latin typeface="Calibri" panose="020F0502020204030204" charset="0"/>
                          <a:cs typeface="Calibri" panose="020F0502020204030204" charset="0"/>
                        </a:rPr>
                        <a:t> di </a:t>
                      </a:r>
                      <a:r>
                        <a:rPr lang="en-US" sz="1200" b="0" dirty="0" err="1">
                          <a:latin typeface="Calibri" panose="020F0502020204030204" charset="0"/>
                          <a:cs typeface="Calibri" panose="020F0502020204030204" charset="0"/>
                        </a:rPr>
                        <a:t>trasporto</a:t>
                      </a:r>
                      <a:r>
                        <a:rPr lang="en-US" sz="1200" b="0" dirty="0">
                          <a:latin typeface="Calibri" panose="020F0502020204030204" charset="0"/>
                          <a:cs typeface="Calibri" panose="020F0502020204030204" charset="0"/>
                        </a:rPr>
                        <a:t> in </a:t>
                      </a:r>
                      <a:r>
                        <a:rPr lang="en-US" sz="1200" b="0" dirty="0" err="1">
                          <a:latin typeface="Calibri" panose="020F0502020204030204" charset="0"/>
                          <a:cs typeface="Calibri" panose="020F0502020204030204" charset="0"/>
                        </a:rPr>
                        <a:t>ambito</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provinciale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Pianificazione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territoriale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provinciale</a:t>
                      </a:r>
                      <a:r>
                        <a:rPr lang="en-US" sz="1200" b="0" dirty="0">
                          <a:latin typeface="Calibri" panose="020F0502020204030204" charset="0"/>
                          <a:cs typeface="Calibri" panose="020F0502020204030204" charset="0"/>
                        </a:rPr>
                        <a:t> di </a:t>
                      </a:r>
                      <a:r>
                        <a:rPr lang="en-US" sz="1200" b="0" dirty="0" err="1">
                          <a:latin typeface="Calibri" panose="020F0502020204030204" charset="0"/>
                          <a:cs typeface="Calibri" panose="020F0502020204030204" charset="0"/>
                        </a:rPr>
                        <a:t>coordinamento</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nonché</a:t>
                      </a:r>
                      <a:r>
                        <a:rPr lang="en-US" sz="1200" b="0" dirty="0">
                          <a:latin typeface="Calibri" panose="020F0502020204030204" charset="0"/>
                          <a:cs typeface="Calibri" panose="020F0502020204030204" charset="0"/>
                        </a:rPr>
                        <a:t> tutela e </a:t>
                      </a:r>
                      <a:r>
                        <a:rPr lang="en-US" sz="1200" b="0" dirty="0" err="1">
                          <a:latin typeface="Calibri" panose="020F0502020204030204" charset="0"/>
                          <a:cs typeface="Calibri" panose="020F0502020204030204" charset="0"/>
                        </a:rPr>
                        <a:t>valorizzazione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dell’ambiente</a:t>
                      </a:r>
                      <a:r>
                        <a:rPr lang="en-US" sz="1200" b="0" dirty="0">
                          <a:latin typeface="Calibri" panose="020F0502020204030204" charset="0"/>
                          <a:cs typeface="Calibri" panose="020F0502020204030204" charset="0"/>
                        </a:rPr>
                        <a:t>, per </a:t>
                      </a:r>
                      <a:r>
                        <a:rPr lang="en-US" sz="1200" b="0" dirty="0" err="1">
                          <a:latin typeface="Calibri" panose="020F0502020204030204" charset="0"/>
                          <a:cs typeface="Calibri" panose="020F0502020204030204" charset="0"/>
                        </a:rPr>
                        <a:t>gli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aspetti</a:t>
                      </a:r>
                      <a:r>
                        <a:rPr lang="en-US" sz="1200" b="0" dirty="0">
                          <a:latin typeface="Calibri" panose="020F0502020204030204" charset="0"/>
                          <a:cs typeface="Calibri" panose="020F0502020204030204" charset="0"/>
                        </a:rPr>
                        <a:t> di </a:t>
                      </a:r>
                      <a:r>
                        <a:rPr lang="en-US" sz="1200" b="0" dirty="0" err="1">
                          <a:latin typeface="Calibri" panose="020F0502020204030204" charset="0"/>
                          <a:cs typeface="Calibri" panose="020F0502020204030204" charset="0"/>
                        </a:rPr>
                        <a:t>competenza</a:t>
                      </a:r>
                      <a:r>
                        <a:rPr lang="en-US" sz="1200" b="0" dirty="0">
                          <a:latin typeface="Calibri" panose="020F0502020204030204" charset="0"/>
                          <a:cs typeface="Calibri" panose="020F0502020204030204" charset="0"/>
                        </a:rPr>
                        <a:t>  </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dirty="0" err="1">
                          <a:latin typeface="Trebuchet MS" panose="020B0603020202020204" charset="0"/>
                          <a:cs typeface="Trebuchet MS" panose="020B0603020202020204" charset="0"/>
                        </a:rPr>
                        <a:t>Servizi</a:t>
                      </a:r>
                      <a:r>
                        <a:rPr lang="en-US" sz="1200" b="0" dirty="0">
                          <a:latin typeface="Trebuchet MS" panose="020B0603020202020204" charset="0"/>
                          <a:cs typeface="Trebuchet MS" panose="020B0603020202020204" charset="0"/>
                        </a:rPr>
                        <a:t> di </a:t>
                      </a:r>
                      <a:r>
                        <a:rPr lang="en-US" sz="1200" b="0" dirty="0" err="1">
                          <a:latin typeface="Trebuchet MS" panose="020B0603020202020204" charset="0"/>
                          <a:cs typeface="Trebuchet MS" panose="020B0603020202020204" charset="0"/>
                        </a:rPr>
                        <a:t>trasporto</a:t>
                      </a:r>
                      <a:r>
                        <a:rPr lang="en-US" sz="1200" b="0" dirty="0">
                          <a:latin typeface="Trebuchet MS" panose="020B0603020202020204" charset="0"/>
                          <a:cs typeface="Trebuchet MS" panose="020B0603020202020204" charset="0"/>
                        </a:rPr>
                        <a:t> </a:t>
                      </a:r>
                      <a:r>
                        <a:rPr lang="en-US" sz="1200" b="0" dirty="0" err="1">
                          <a:latin typeface="Trebuchet MS" panose="020B0603020202020204" charset="0"/>
                          <a:cs typeface="Trebuchet MS" panose="020B0603020202020204" charset="0"/>
                        </a:rPr>
                        <a:t>pubblico</a:t>
                      </a:r>
                      <a:r>
                        <a:rPr lang="en-US" sz="1200" b="0" dirty="0">
                          <a:latin typeface="Trebuchet MS" panose="020B0603020202020204" charset="0"/>
                          <a:cs typeface="Trebuchet MS" panose="020B0603020202020204" charset="0"/>
                        </a:rPr>
                        <a:t> </a:t>
                      </a:r>
                      <a:r>
                        <a:rPr lang="en-US" sz="1200" b="0" dirty="0" err="1">
                          <a:latin typeface="Trebuchet MS" panose="020B0603020202020204" charset="0"/>
                          <a:cs typeface="Trebuchet MS" panose="020B0603020202020204" charset="0"/>
                        </a:rPr>
                        <a:t>comunalePianificazione</a:t>
                      </a:r>
                      <a:r>
                        <a:rPr lang="en-US" sz="1200" b="0" dirty="0">
                          <a:latin typeface="Trebuchet MS" panose="020B0603020202020204" charset="0"/>
                          <a:cs typeface="Trebuchet MS" panose="020B0603020202020204" charset="0"/>
                        </a:rPr>
                        <a:t> </a:t>
                      </a:r>
                      <a:r>
                        <a:rPr lang="en-US" sz="1200" b="0" dirty="0" err="1">
                          <a:latin typeface="Trebuchet MS" panose="020B0603020202020204" charset="0"/>
                          <a:cs typeface="Trebuchet MS" panose="020B0603020202020204" charset="0"/>
                        </a:rPr>
                        <a:t>urbanistica</a:t>
                      </a:r>
                      <a:r>
                        <a:rPr lang="en-US" sz="1200" b="0" dirty="0">
                          <a:latin typeface="Trebuchet MS" panose="020B0603020202020204" charset="0"/>
                          <a:cs typeface="Trebuchet MS" panose="020B0603020202020204" charset="0"/>
                        </a:rPr>
                        <a:t> ed </a:t>
                      </a:r>
                      <a:r>
                        <a:rPr lang="en-US" sz="1200" b="0" dirty="0" err="1">
                          <a:latin typeface="Trebuchet MS" panose="020B0603020202020204" charset="0"/>
                          <a:cs typeface="Trebuchet MS" panose="020B0603020202020204" charset="0"/>
                        </a:rPr>
                        <a:t>edilizia</a:t>
                      </a:r>
                      <a:r>
                        <a:rPr lang="en-US" sz="1200" b="0" dirty="0">
                          <a:latin typeface="Trebuchet MS" panose="020B0603020202020204" charset="0"/>
                          <a:cs typeface="Trebuchet MS" panose="020B0603020202020204" charset="0"/>
                        </a:rPr>
                        <a:t> di </a:t>
                      </a:r>
                      <a:r>
                        <a:rPr lang="en-US" sz="1200" b="0" dirty="0" err="1">
                          <a:latin typeface="Trebuchet MS" panose="020B0603020202020204" charset="0"/>
                          <a:cs typeface="Trebuchet MS" panose="020B0603020202020204" charset="0"/>
                        </a:rPr>
                        <a:t>ambito</a:t>
                      </a:r>
                      <a:r>
                        <a:rPr lang="en-US" sz="1200" b="0" dirty="0">
                          <a:latin typeface="Trebuchet MS" panose="020B0603020202020204" charset="0"/>
                          <a:cs typeface="Trebuchet MS" panose="020B0603020202020204" charset="0"/>
                        </a:rPr>
                        <a:t> </a:t>
                      </a:r>
                      <a:r>
                        <a:rPr lang="en-US" sz="1200" b="0" dirty="0" err="1">
                          <a:latin typeface="Trebuchet MS" panose="020B0603020202020204" charset="0"/>
                          <a:cs typeface="Trebuchet MS" panose="020B0603020202020204" charset="0"/>
                        </a:rPr>
                        <a:t>comunale</a:t>
                      </a:r>
                      <a:r>
                        <a:rPr lang="en-US" sz="1200" b="0" dirty="0">
                          <a:latin typeface="Trebuchet MS" panose="020B0603020202020204" charset="0"/>
                          <a:cs typeface="Trebuchet MS" panose="020B0603020202020204" charset="0"/>
                        </a:rPr>
                        <a:t>, </a:t>
                      </a:r>
                      <a:r>
                        <a:rPr lang="en-US" sz="1200" b="0" dirty="0" err="1">
                          <a:latin typeface="Trebuchet MS" panose="020B0603020202020204" charset="0"/>
                          <a:cs typeface="Trebuchet MS" panose="020B0603020202020204" charset="0"/>
                        </a:rPr>
                        <a:t>nonché</a:t>
                      </a:r>
                      <a:r>
                        <a:rPr lang="en-US" sz="1200" b="0" dirty="0">
                          <a:latin typeface="Trebuchet MS" panose="020B0603020202020204" charset="0"/>
                          <a:cs typeface="Trebuchet MS" panose="020B0603020202020204" charset="0"/>
                        </a:rPr>
                        <a:t> </a:t>
                      </a:r>
                      <a:r>
                        <a:rPr lang="en-US" sz="1200" b="0" dirty="0" err="1">
                          <a:latin typeface="Trebuchet MS" panose="020B0603020202020204" charset="0"/>
                          <a:cs typeface="Trebuchet MS" panose="020B0603020202020204" charset="0"/>
                        </a:rPr>
                        <a:t>partecipazione</a:t>
                      </a:r>
                      <a:r>
                        <a:rPr lang="en-US" sz="1200" b="0" dirty="0">
                          <a:latin typeface="Trebuchet MS" panose="020B0603020202020204" charset="0"/>
                          <a:cs typeface="Trebuchet MS" panose="020B0603020202020204" charset="0"/>
                        </a:rPr>
                        <a:t> </a:t>
                      </a:r>
                      <a:r>
                        <a:rPr lang="en-US" sz="1200" b="0" dirty="0" err="1">
                          <a:latin typeface="Trebuchet MS" panose="020B0603020202020204" charset="0"/>
                          <a:cs typeface="Trebuchet MS" panose="020B0603020202020204" charset="0"/>
                        </a:rPr>
                        <a:t>alla</a:t>
                      </a:r>
                      <a:r>
                        <a:rPr lang="en-US" sz="1200" b="0" dirty="0">
                          <a:latin typeface="Trebuchet MS" panose="020B0603020202020204" charset="0"/>
                          <a:cs typeface="Trebuchet MS" panose="020B0603020202020204" charset="0"/>
                        </a:rPr>
                        <a:t> </a:t>
                      </a:r>
                      <a:r>
                        <a:rPr lang="en-US" sz="1200" b="0" dirty="0" err="1">
                          <a:latin typeface="Trebuchet MS" panose="020B0603020202020204" charset="0"/>
                          <a:cs typeface="Trebuchet MS" panose="020B0603020202020204" charset="0"/>
                        </a:rPr>
                        <a:t>pianificazione</a:t>
                      </a:r>
                      <a:r>
                        <a:rPr lang="en-US" sz="1200" b="0" dirty="0">
                          <a:latin typeface="Trebuchet MS" panose="020B0603020202020204" charset="0"/>
                          <a:cs typeface="Trebuchet MS" panose="020B0603020202020204" charset="0"/>
                        </a:rPr>
                        <a:t> </a:t>
                      </a:r>
                      <a:r>
                        <a:rPr lang="en-US" sz="1200" b="0" dirty="0" err="1">
                          <a:latin typeface="Trebuchet MS" panose="020B0603020202020204" charset="0"/>
                          <a:cs typeface="Trebuchet MS" panose="020B0603020202020204" charset="0"/>
                        </a:rPr>
                        <a:t>territoriale</a:t>
                      </a:r>
                      <a:r>
                        <a:rPr lang="en-US" sz="1200" b="0" dirty="0">
                          <a:latin typeface="Trebuchet MS" panose="020B0603020202020204" charset="0"/>
                          <a:cs typeface="Trebuchet MS" panose="020B0603020202020204" charset="0"/>
                        </a:rPr>
                        <a:t> di </a:t>
                      </a:r>
                      <a:r>
                        <a:rPr lang="en-US" sz="1200" b="0" dirty="0" err="1">
                          <a:latin typeface="Trebuchet MS" panose="020B0603020202020204" charset="0"/>
                          <a:cs typeface="Trebuchet MS" panose="020B0603020202020204" charset="0"/>
                        </a:rPr>
                        <a:t>livello</a:t>
                      </a:r>
                      <a:r>
                        <a:rPr lang="en-US" sz="1200" b="0" dirty="0">
                          <a:latin typeface="Trebuchet MS" panose="020B0603020202020204" charset="0"/>
                          <a:cs typeface="Trebuchet MS" panose="020B0603020202020204" charset="0"/>
                        </a:rPr>
                        <a:t> </a:t>
                      </a:r>
                      <a:r>
                        <a:rPr lang="en-US" sz="1200" b="0" dirty="0" err="1">
                          <a:latin typeface="Trebuchet MS" panose="020B0603020202020204" charset="0"/>
                          <a:cs typeface="Trebuchet MS" panose="020B0603020202020204" charset="0"/>
                        </a:rPr>
                        <a:t>sovracomunale</a:t>
                      </a:r>
                      <a:endParaRPr lang="en-US" sz="1200" b="0" dirty="0">
                        <a:latin typeface="Trebuchet MS" panose="020B0603020202020204" charset="0"/>
                        <a:ea typeface="Trebuchet MS" panose="020B0603020202020204" charset="0"/>
                        <a:cs typeface="Trebuchet MS" panose="020B0603020202020204" charset="0"/>
                      </a:endParaRPr>
                    </a:p>
                  </a:txBody>
                  <a:tcPr marL="68580" marR="68580" marT="0" marB="0">
                    <a:lnL w="12240">
                      <a:solidFill>
                        <a:srgbClr val="000000"/>
                      </a:solidFill>
                    </a:lnL>
                    <a:lnR w="12240">
                      <a:solidFill>
                        <a:srgbClr val="000000"/>
                      </a:solidFill>
                    </a:lnR>
                    <a:lnB w="12240">
                      <a:solidFill>
                        <a:srgbClr val="000000"/>
                      </a:solidFill>
                    </a:lnB>
                    <a:noFill/>
                  </a:tcPr>
                </a:tc>
                <a:extLst>
                  <a:ext uri="{0D108BD9-81ED-4DB2-BD59-A6C34878D82A}">
                    <a16:rowId xmlns:a16="http://schemas.microsoft.com/office/drawing/2014/main" val="10004"/>
                  </a:ext>
                </a:extLst>
              </a:tr>
            </a:tbl>
          </a:graphicData>
        </a:graphic>
      </p:graphicFrame>
      <p:sp>
        <p:nvSpPr>
          <p:cNvPr id="100" name="Text Box 99"/>
          <p:cNvSpPr txBox="1"/>
          <p:nvPr/>
        </p:nvSpPr>
        <p:spPr>
          <a:xfrm>
            <a:off x="380365" y="6661785"/>
            <a:ext cx="12715875" cy="706755"/>
          </a:xfrm>
          <a:prstGeom prst="rect">
            <a:avLst/>
          </a:prstGeom>
          <a:noFill/>
          <a:ln w="9525">
            <a:noFill/>
          </a:ln>
        </p:spPr>
        <p:txBody>
          <a:bodyPr wrap="square">
            <a:spAutoFit/>
          </a:bodyPr>
          <a:lstStyle/>
          <a:p>
            <a:pPr marL="92075" indent="-92075" algn="just"/>
            <a:r>
              <a:rPr lang="it-IT" altLang="en-US" sz="1000" b="0" baseline="30000">
                <a:latin typeface="Trebuchet MS" panose="020B0603020202020204" charset="0"/>
                <a:cs typeface="Calibri" panose="020F0502020204030204" charset="0"/>
              </a:rPr>
              <a:t>1</a:t>
            </a:r>
            <a:r>
              <a:rPr lang="it-IT" altLang="en-US" sz="1000" b="0">
                <a:latin typeface="Trebuchet MS" panose="020B0603020202020204" charset="0"/>
                <a:cs typeface="Calibri" panose="020F0502020204030204" charset="0"/>
              </a:rPr>
              <a:t> </a:t>
            </a:r>
            <a:r>
              <a:rPr lang="en-US" sz="1000" b="0">
                <a:latin typeface="Calibri" panose="020F0502020204030204" charset="0"/>
                <a:cs typeface="Calibri" panose="020F0502020204030204" charset="0"/>
              </a:rPr>
              <a:t>Nelle materie di legislaz</a:t>
            </a:r>
            <a:r>
              <a:rPr lang="en-US" sz="1000" b="0">
                <a:solidFill>
                  <a:schemeClr val="tx1"/>
                </a:solidFill>
                <a:latin typeface="Calibri" panose="020F0502020204030204" charset="0"/>
                <a:cs typeface="Calibri" panose="020F0502020204030204" charset="0"/>
              </a:rPr>
              <a:t>ione concorrente spetta alle Regioni la potestà legislativa, salvo che per la determinazione dei principi fondamentali, riservata alla legislazione dello Stato (terzo comma). Spetta alle Regioni la potestà legislativa in riferimento ad ogni materia non espressamente riservata alla legislazione dello Stato (quarto comma).</a:t>
            </a:r>
          </a:p>
          <a:p>
            <a:pPr marL="76835" indent="-75565" algn="just"/>
            <a:r>
              <a:rPr lang="it-IT" altLang="en-US" sz="1000" b="0" baseline="30000">
                <a:solidFill>
                  <a:schemeClr val="tx1"/>
                </a:solidFill>
                <a:latin typeface="Calibri" panose="020F0502020204030204" charset="0"/>
                <a:cs typeface="Calibri" panose="020F0502020204030204" charset="0"/>
              </a:rPr>
              <a:t>2</a:t>
            </a:r>
            <a:r>
              <a:rPr lang="it-IT" altLang="en-US" sz="1000" b="0">
                <a:solidFill>
                  <a:schemeClr val="tx1"/>
                </a:solidFill>
                <a:latin typeface="Calibri" panose="020F0502020204030204" charset="0"/>
                <a:cs typeface="Calibri" panose="020F0502020204030204" charset="0"/>
              </a:rPr>
              <a:t> </a:t>
            </a:r>
            <a:r>
              <a:rPr lang="en-US" sz="1000" b="0">
                <a:solidFill>
                  <a:schemeClr val="tx1"/>
                </a:solidFill>
                <a:latin typeface="Calibri" panose="020F0502020204030204" charset="0"/>
                <a:cs typeface="Calibri" panose="020F0502020204030204" charset="0"/>
              </a:rPr>
              <a:t>Le funzioni comunali sono esercitate in forma associata dalle Unioni entro gli ambiti territoriali ottimali. L'Unione realizza, per le funzioni ad essa conferite, l'integrazione delle politiche e dell'azione amministrativa dei Comuni e favorisce i rapporti di collaborazio</a:t>
            </a:r>
            <a:r>
              <a:rPr lang="en-US" sz="1000" b="0">
                <a:latin typeface="Calibri" panose="020F0502020204030204" charset="0"/>
                <a:cs typeface="Calibri" panose="020F0502020204030204" charset="0"/>
              </a:rPr>
              <a:t>ne fra i Comuni aderenti (legge Regione Emilia-Romagna n. 13 del 2015, art. 8).</a:t>
            </a:r>
            <a:endParaRPr lang="en-US" sz="1000">
              <a:latin typeface="Calibri" panose="020F0502020204030204" charset="0"/>
              <a:cs typeface="Calibri" panose="020F05020202040302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CustomShape 2"/>
          <p:cNvSpPr/>
          <p:nvPr/>
        </p:nvSpPr>
        <p:spPr>
          <a:xfrm>
            <a:off x="0" y="0"/>
            <a:ext cx="13436280" cy="1002030"/>
          </a:xfrm>
          <a:prstGeom prst="rect">
            <a:avLst/>
          </a:prstGeom>
          <a:noFill/>
          <a:ln w="0">
            <a:noFill/>
          </a:ln>
        </p:spPr>
        <p:style>
          <a:lnRef idx="0">
            <a:srgbClr val="FFFFFF"/>
          </a:lnRef>
          <a:fillRef idx="0">
            <a:srgbClr val="FFFFFF"/>
          </a:fillRef>
          <a:effectRef idx="0">
            <a:srgbClr val="FFFFFF"/>
          </a:effectRef>
          <a:fontRef idx="minor"/>
        </p:style>
        <p:txBody>
          <a:bodyPr lIns="90000" tIns="45000" rIns="90000" bIns="45000" anchor="t">
            <a:spAutoFit/>
          </a:bodyPr>
          <a:lstStyle/>
          <a:p>
            <a:pPr algn="ctr">
              <a:lnSpc>
                <a:spcPct val="110000"/>
              </a:lnSpc>
              <a:spcAft>
                <a:spcPts val="600"/>
              </a:spcAft>
              <a:buNone/>
            </a:pPr>
            <a:r>
              <a:rPr lang="it-IT" sz="2600" b="1" strike="noStrike" spc="-1">
                <a:solidFill>
                  <a:srgbClr val="C00000"/>
                </a:solidFill>
                <a:latin typeface="Arial" panose="020B0604020202020204"/>
                <a:ea typeface="DejaVu Sans"/>
              </a:rPr>
              <a:t>COMPETENZE LEGISLATIVE E FUNZIONI FONDAMENTALI PER GOAL DELL’AGENDA ONU 2030</a:t>
            </a:r>
            <a:r>
              <a:rPr lang="it-IT" sz="2800" b="1" strike="noStrike" spc="-1">
                <a:solidFill>
                  <a:srgbClr val="C00000"/>
                </a:solidFill>
                <a:latin typeface="Arial" panose="020B0604020202020204"/>
                <a:ea typeface="DejaVu Sans"/>
              </a:rPr>
              <a:t> </a:t>
            </a:r>
            <a:endParaRPr lang="it-IT" sz="2800" b="0" strike="noStrike" spc="-1">
              <a:latin typeface="Arial" panose="020B0604020202020204"/>
            </a:endParaRPr>
          </a:p>
        </p:txBody>
      </p:sp>
      <p:sp>
        <p:nvSpPr>
          <p:cNvPr id="127" name="CustomShape 3"/>
          <p:cNvSpPr/>
          <p:nvPr/>
        </p:nvSpPr>
        <p:spPr>
          <a:xfrm>
            <a:off x="169170" y="1045285"/>
            <a:ext cx="13167000" cy="427355"/>
          </a:xfrm>
          <a:prstGeom prst="rect">
            <a:avLst/>
          </a:prstGeom>
          <a:noFill/>
          <a:ln w="0">
            <a:noFill/>
          </a:ln>
        </p:spPr>
        <p:style>
          <a:lnRef idx="0">
            <a:srgbClr val="FFFFFF"/>
          </a:lnRef>
          <a:fillRef idx="0">
            <a:srgbClr val="FFFFFF"/>
          </a:fillRef>
          <a:effectRef idx="0">
            <a:srgbClr val="FFFFFF"/>
          </a:effectRef>
          <a:fontRef idx="minor"/>
        </p:style>
        <p:txBody>
          <a:bodyPr lIns="90000" tIns="45000" rIns="90000" bIns="45000" anchor="t">
            <a:spAutoFit/>
          </a:bodyPr>
          <a:lstStyle/>
          <a:p>
            <a:pPr marL="22225" algn="ctr">
              <a:lnSpc>
                <a:spcPct val="100000"/>
              </a:lnSpc>
              <a:spcAft>
                <a:spcPts val="600"/>
              </a:spcAft>
              <a:buNone/>
            </a:pPr>
            <a:r>
              <a:rPr lang="it-IT" sz="2200" b="1" strike="noStrike" spc="-1">
                <a:solidFill>
                  <a:srgbClr val="000000"/>
                </a:solidFill>
                <a:latin typeface="Calibri" panose="020F0502020204030204"/>
                <a:ea typeface="DejaVu Sans"/>
              </a:rPr>
              <a:t>S</a:t>
            </a:r>
            <a:r>
              <a:rPr lang="it-IT" sz="2000" b="1" strike="noStrike" spc="-1">
                <a:solidFill>
                  <a:srgbClr val="000000"/>
                </a:solidFill>
                <a:latin typeface="Calibri" panose="020F0502020204030204"/>
                <a:ea typeface="DejaVu Sans"/>
              </a:rPr>
              <a:t>trategia regionale per lo sviluppo sostenibile. Obiettivi quantitativi a prevalente dimensione economica</a:t>
            </a:r>
            <a:endParaRPr lang="it-IT" sz="2000" b="0" strike="noStrike" spc="-1">
              <a:latin typeface="Arial" panose="020B0604020202020204"/>
            </a:endParaRPr>
          </a:p>
        </p:txBody>
      </p:sp>
      <p:graphicFrame>
        <p:nvGraphicFramePr>
          <p:cNvPr id="172" name="Table 2"/>
          <p:cNvGraphicFramePr/>
          <p:nvPr/>
        </p:nvGraphicFramePr>
        <p:xfrm>
          <a:off x="458135" y="1549515"/>
          <a:ext cx="12712475" cy="5243830"/>
        </p:xfrm>
        <a:graphic>
          <a:graphicData uri="http://schemas.openxmlformats.org/drawingml/2006/table">
            <a:tbl>
              <a:tblPr/>
              <a:tblGrid>
                <a:gridCol w="2186305">
                  <a:extLst>
                    <a:ext uri="{9D8B030D-6E8A-4147-A177-3AD203B41FA5}">
                      <a16:colId xmlns:a16="http://schemas.microsoft.com/office/drawing/2014/main" val="20000"/>
                    </a:ext>
                  </a:extLst>
                </a:gridCol>
                <a:gridCol w="2384425">
                  <a:extLst>
                    <a:ext uri="{9D8B030D-6E8A-4147-A177-3AD203B41FA5}">
                      <a16:colId xmlns:a16="http://schemas.microsoft.com/office/drawing/2014/main" val="20001"/>
                    </a:ext>
                  </a:extLst>
                </a:gridCol>
                <a:gridCol w="2527935">
                  <a:extLst>
                    <a:ext uri="{9D8B030D-6E8A-4147-A177-3AD203B41FA5}">
                      <a16:colId xmlns:a16="http://schemas.microsoft.com/office/drawing/2014/main" val="20002"/>
                    </a:ext>
                  </a:extLst>
                </a:gridCol>
                <a:gridCol w="2663825">
                  <a:extLst>
                    <a:ext uri="{9D8B030D-6E8A-4147-A177-3AD203B41FA5}">
                      <a16:colId xmlns:a16="http://schemas.microsoft.com/office/drawing/2014/main" val="20003"/>
                    </a:ext>
                  </a:extLst>
                </a:gridCol>
                <a:gridCol w="2949985">
                  <a:extLst>
                    <a:ext uri="{9D8B030D-6E8A-4147-A177-3AD203B41FA5}">
                      <a16:colId xmlns:a16="http://schemas.microsoft.com/office/drawing/2014/main" val="20004"/>
                    </a:ext>
                  </a:extLst>
                </a:gridCol>
              </a:tblGrid>
              <a:tr h="671830">
                <a:tc>
                  <a:txBody>
                    <a:bodyPr/>
                    <a:lstStyle/>
                    <a:p>
                      <a:pPr marL="0" indent="0" algn="ctr">
                        <a:buNone/>
                      </a:pPr>
                      <a:r>
                        <a:rPr lang="en-US" sz="1200" b="0">
                          <a:solidFill>
                            <a:schemeClr val="bg1"/>
                          </a:solidFill>
                          <a:latin typeface="Calibri" panose="020F0502020204030204" charset="0"/>
                          <a:cs typeface="Calibri" panose="020F0502020204030204" charset="0"/>
                        </a:rPr>
                        <a:t>Goal </a:t>
                      </a:r>
                      <a:endParaRPr lang="en-US" sz="1200" b="0">
                        <a:solidFill>
                          <a:schemeClr val="bg1"/>
                        </a:solidFill>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solidFill>
                      <a:schemeClr val="accent1"/>
                    </a:solidFill>
                  </a:tcPr>
                </a:tc>
                <a:tc>
                  <a:txBody>
                    <a:bodyPr/>
                    <a:lstStyle/>
                    <a:p>
                      <a:pPr marL="0" indent="0" algn="ctr">
                        <a:buNone/>
                      </a:pPr>
                      <a:r>
                        <a:rPr lang="en-US" sz="1200" b="0">
                          <a:solidFill>
                            <a:schemeClr val="bg1"/>
                          </a:solidFill>
                          <a:latin typeface="Calibri" panose="020F0502020204030204" charset="0"/>
                          <a:cs typeface="Calibri" panose="020F0502020204030204" charset="0"/>
                        </a:rPr>
                        <a:t>Competenze legislative esclusive dello Stato (art. 117, secondo comma della Costituzione)</a:t>
                      </a:r>
                      <a:endParaRPr lang="en-US" sz="1200" b="0">
                        <a:solidFill>
                          <a:schemeClr val="bg1"/>
                        </a:solidFill>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solidFill>
                      <a:schemeClr val="accent1"/>
                    </a:solidFill>
                  </a:tcPr>
                </a:tc>
                <a:tc>
                  <a:txBody>
                    <a:bodyPr/>
                    <a:lstStyle/>
                    <a:p>
                      <a:pPr marL="0" indent="0" algn="ctr">
                        <a:buNone/>
                      </a:pPr>
                      <a:r>
                        <a:rPr lang="en-US" sz="1200" b="0" dirty="0" err="1">
                          <a:solidFill>
                            <a:schemeClr val="bg1"/>
                          </a:solidFill>
                          <a:latin typeface="Calibri" panose="020F0502020204030204" charset="0"/>
                          <a:cs typeface="Calibri" panose="020F0502020204030204" charset="0"/>
                        </a:rPr>
                        <a:t>Competenze</a:t>
                      </a:r>
                      <a:r>
                        <a:rPr lang="en-US" sz="1200" b="0" dirty="0">
                          <a:solidFill>
                            <a:schemeClr val="bg1"/>
                          </a:solidFill>
                          <a:latin typeface="Calibri" panose="020F0502020204030204" charset="0"/>
                          <a:cs typeface="Calibri" panose="020F0502020204030204" charset="0"/>
                        </a:rPr>
                        <a:t> legislative </a:t>
                      </a:r>
                      <a:r>
                        <a:rPr lang="en-US" sz="1200" b="0" dirty="0" err="1">
                          <a:solidFill>
                            <a:schemeClr val="bg1"/>
                          </a:solidFill>
                          <a:latin typeface="Calibri" panose="020F0502020204030204" charset="0"/>
                          <a:cs typeface="Calibri" panose="020F0502020204030204" charset="0"/>
                        </a:rPr>
                        <a:t>delle</a:t>
                      </a:r>
                      <a:r>
                        <a:rPr lang="en-US" sz="1200" b="0" dirty="0">
                          <a:solidFill>
                            <a:schemeClr val="bg1"/>
                          </a:solidFill>
                          <a:latin typeface="Calibri" panose="020F0502020204030204" charset="0"/>
                          <a:cs typeface="Calibri" panose="020F0502020204030204" charset="0"/>
                        </a:rPr>
                        <a:t> </a:t>
                      </a:r>
                      <a:r>
                        <a:rPr lang="en-US" sz="1200" b="0" dirty="0" err="1">
                          <a:solidFill>
                            <a:schemeClr val="bg1"/>
                          </a:solidFill>
                          <a:latin typeface="Calibri" panose="020F0502020204030204" charset="0"/>
                          <a:cs typeface="Calibri" panose="020F0502020204030204" charset="0"/>
                        </a:rPr>
                        <a:t>Regioni</a:t>
                      </a:r>
                      <a:r>
                        <a:rPr lang="en-US" sz="1200" b="0" dirty="0">
                          <a:solidFill>
                            <a:schemeClr val="bg1"/>
                          </a:solidFill>
                          <a:latin typeface="Calibri" panose="020F0502020204030204" charset="0"/>
                          <a:cs typeface="Calibri" panose="020F0502020204030204" charset="0"/>
                        </a:rPr>
                        <a:t> (art. 117, </a:t>
                      </a:r>
                      <a:r>
                        <a:rPr lang="en-US" sz="1200" b="0" dirty="0" err="1">
                          <a:solidFill>
                            <a:schemeClr val="bg1"/>
                          </a:solidFill>
                          <a:latin typeface="Calibri" panose="020F0502020204030204" charset="0"/>
                          <a:cs typeface="Calibri" panose="020F0502020204030204" charset="0"/>
                        </a:rPr>
                        <a:t>terzo</a:t>
                      </a:r>
                      <a:r>
                        <a:rPr lang="en-US" sz="1200" b="0" dirty="0">
                          <a:solidFill>
                            <a:schemeClr val="bg1"/>
                          </a:solidFill>
                          <a:latin typeface="Calibri" panose="020F0502020204030204" charset="0"/>
                          <a:cs typeface="Calibri" panose="020F0502020204030204" charset="0"/>
                        </a:rPr>
                        <a:t> e quarto comma)</a:t>
                      </a:r>
                      <a:endParaRPr lang="it-IT" altLang="en-US" sz="1200" b="0" baseline="30000" dirty="0">
                        <a:solidFill>
                          <a:schemeClr val="bg1"/>
                        </a:solidFill>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solidFill>
                      <a:schemeClr val="accent1"/>
                    </a:solidFill>
                  </a:tcPr>
                </a:tc>
                <a:tc>
                  <a:txBody>
                    <a:bodyPr/>
                    <a:lstStyle/>
                    <a:p>
                      <a:pPr marL="0" indent="0" algn="ctr">
                        <a:buNone/>
                      </a:pPr>
                      <a:r>
                        <a:rPr lang="en-US" sz="1200" b="0">
                          <a:solidFill>
                            <a:schemeClr val="bg1"/>
                          </a:solidFill>
                          <a:latin typeface="Calibri" panose="020F0502020204030204" charset="0"/>
                          <a:cs typeface="Calibri" panose="020F0502020204030204" charset="0"/>
                        </a:rPr>
                        <a:t>Funzioni fondamentali delle Province (legge n. 56 del 2014)</a:t>
                      </a:r>
                      <a:endParaRPr lang="en-US" sz="1200" b="0">
                        <a:solidFill>
                          <a:schemeClr val="bg1"/>
                        </a:solidFill>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solidFill>
                      <a:schemeClr val="accent1"/>
                    </a:solidFill>
                  </a:tcPr>
                </a:tc>
                <a:tc>
                  <a:txBody>
                    <a:bodyPr/>
                    <a:lstStyle/>
                    <a:p>
                      <a:pPr marL="0" indent="0" algn="ctr">
                        <a:buNone/>
                      </a:pPr>
                      <a:r>
                        <a:rPr lang="en-US" sz="1200" b="0" dirty="0" err="1">
                          <a:solidFill>
                            <a:schemeClr val="bg1"/>
                          </a:solidFill>
                          <a:latin typeface="Trebuchet MS" panose="020B0603020202020204" charset="0"/>
                          <a:cs typeface="Trebuchet MS" panose="020B0603020202020204" charset="0"/>
                        </a:rPr>
                        <a:t>Funzioni</a:t>
                      </a:r>
                      <a:r>
                        <a:rPr lang="en-US" sz="1200" b="0" dirty="0">
                          <a:solidFill>
                            <a:schemeClr val="bg1"/>
                          </a:solidFill>
                          <a:latin typeface="Trebuchet MS" panose="020B0603020202020204" charset="0"/>
                          <a:cs typeface="Trebuchet MS" panose="020B0603020202020204" charset="0"/>
                        </a:rPr>
                        <a:t> </a:t>
                      </a:r>
                      <a:r>
                        <a:rPr lang="en-US" sz="1200" b="0" dirty="0" err="1">
                          <a:solidFill>
                            <a:schemeClr val="bg1"/>
                          </a:solidFill>
                          <a:latin typeface="Trebuchet MS" panose="020B0603020202020204" charset="0"/>
                          <a:cs typeface="Trebuchet MS" panose="020B0603020202020204" charset="0"/>
                        </a:rPr>
                        <a:t>fondamentali</a:t>
                      </a:r>
                      <a:r>
                        <a:rPr lang="en-US" sz="1200" b="0" dirty="0">
                          <a:solidFill>
                            <a:schemeClr val="bg1"/>
                          </a:solidFill>
                          <a:latin typeface="Trebuchet MS" panose="020B0603020202020204" charset="0"/>
                          <a:cs typeface="Trebuchet MS" panose="020B0603020202020204" charset="0"/>
                        </a:rPr>
                        <a:t> </a:t>
                      </a:r>
                      <a:r>
                        <a:rPr lang="en-US" sz="1200" b="0" dirty="0" err="1">
                          <a:solidFill>
                            <a:schemeClr val="bg1"/>
                          </a:solidFill>
                          <a:latin typeface="Trebuchet MS" panose="020B0603020202020204" charset="0"/>
                          <a:cs typeface="Trebuchet MS" panose="020B0603020202020204" charset="0"/>
                        </a:rPr>
                        <a:t>dei</a:t>
                      </a:r>
                      <a:r>
                        <a:rPr lang="en-US" sz="1200" b="0" dirty="0">
                          <a:solidFill>
                            <a:schemeClr val="bg1"/>
                          </a:solidFill>
                          <a:latin typeface="Trebuchet MS" panose="020B0603020202020204" charset="0"/>
                          <a:cs typeface="Trebuchet MS" panose="020B0603020202020204" charset="0"/>
                        </a:rPr>
                        <a:t> </a:t>
                      </a:r>
                      <a:r>
                        <a:rPr lang="en-US" sz="1200" b="0" dirty="0" err="1">
                          <a:solidFill>
                            <a:schemeClr val="bg1"/>
                          </a:solidFill>
                          <a:latin typeface="Trebuchet MS" panose="020B0603020202020204" charset="0"/>
                          <a:cs typeface="Trebuchet MS" panose="020B0603020202020204" charset="0"/>
                        </a:rPr>
                        <a:t>Comuni</a:t>
                      </a:r>
                      <a:r>
                        <a:rPr lang="en-US" sz="1200" b="0" dirty="0">
                          <a:solidFill>
                            <a:schemeClr val="bg1"/>
                          </a:solidFill>
                          <a:latin typeface="Trebuchet MS" panose="020B0603020202020204" charset="0"/>
                          <a:cs typeface="Trebuchet MS" panose="020B0603020202020204" charset="0"/>
                        </a:rPr>
                        <a:t> e </a:t>
                      </a:r>
                      <a:r>
                        <a:rPr lang="en-US" sz="1200" b="0" dirty="0" err="1">
                          <a:solidFill>
                            <a:schemeClr val="bg1"/>
                          </a:solidFill>
                          <a:latin typeface="Trebuchet MS" panose="020B0603020202020204" charset="0"/>
                          <a:cs typeface="Trebuchet MS" panose="020B0603020202020204" charset="0"/>
                        </a:rPr>
                        <a:t>delle</a:t>
                      </a:r>
                      <a:r>
                        <a:rPr lang="en-US" sz="1200" b="0" dirty="0">
                          <a:solidFill>
                            <a:schemeClr val="bg1"/>
                          </a:solidFill>
                          <a:latin typeface="Trebuchet MS" panose="020B0603020202020204" charset="0"/>
                          <a:cs typeface="Trebuchet MS" panose="020B0603020202020204" charset="0"/>
                        </a:rPr>
                        <a:t> loro </a:t>
                      </a:r>
                      <a:r>
                        <a:rPr lang="en-US" sz="1200" b="0" dirty="0" err="1">
                          <a:solidFill>
                            <a:schemeClr val="bg1"/>
                          </a:solidFill>
                          <a:latin typeface="Trebuchet MS" panose="020B0603020202020204" charset="0"/>
                          <a:cs typeface="Trebuchet MS" panose="020B0603020202020204" charset="0"/>
                        </a:rPr>
                        <a:t>Unioni</a:t>
                      </a:r>
                      <a:r>
                        <a:rPr lang="en-US" sz="1200" b="0" dirty="0">
                          <a:solidFill>
                            <a:schemeClr val="bg1"/>
                          </a:solidFill>
                          <a:latin typeface="Trebuchet MS" panose="020B0603020202020204" charset="0"/>
                          <a:cs typeface="Trebuchet MS" panose="020B0603020202020204" charset="0"/>
                        </a:rPr>
                        <a:t> (</a:t>
                      </a:r>
                      <a:r>
                        <a:rPr lang="en-US" sz="1200" b="0" dirty="0" err="1">
                          <a:solidFill>
                            <a:schemeClr val="bg1"/>
                          </a:solidFill>
                          <a:latin typeface="Trebuchet MS" panose="020B0603020202020204" charset="0"/>
                          <a:cs typeface="Trebuchet MS" panose="020B0603020202020204" charset="0"/>
                        </a:rPr>
                        <a:t>legge</a:t>
                      </a:r>
                      <a:r>
                        <a:rPr lang="en-US" sz="1200" b="0" dirty="0">
                          <a:solidFill>
                            <a:schemeClr val="bg1"/>
                          </a:solidFill>
                          <a:latin typeface="Trebuchet MS" panose="020B0603020202020204" charset="0"/>
                          <a:cs typeface="Trebuchet MS" panose="020B0603020202020204" charset="0"/>
                        </a:rPr>
                        <a:t> n. 122 del 2010)</a:t>
                      </a:r>
                      <a:endParaRPr lang="it-IT" altLang="en-US" sz="1200" b="0" baseline="30000" dirty="0">
                        <a:solidFill>
                          <a:schemeClr val="bg1"/>
                        </a:solidFill>
                        <a:latin typeface="Trebuchet MS" panose="020B0603020202020204" charset="0"/>
                        <a:ea typeface="Trebuchet MS" panose="020B0603020202020204" charset="0"/>
                        <a:cs typeface="Trebuchet MS" panose="020B060302020202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solidFill>
                      <a:schemeClr val="accent1"/>
                    </a:solidFill>
                  </a:tcPr>
                </a:tc>
                <a:extLst>
                  <a:ext uri="{0D108BD9-81ED-4DB2-BD59-A6C34878D82A}">
                    <a16:rowId xmlns:a16="http://schemas.microsoft.com/office/drawing/2014/main" val="10000"/>
                  </a:ext>
                </a:extLst>
              </a:tr>
              <a:tr h="910590">
                <a:tc>
                  <a:txBody>
                    <a:bodyPr/>
                    <a:lstStyle/>
                    <a:p>
                      <a:pPr marL="0" indent="0" algn="l">
                        <a:buNone/>
                      </a:pPr>
                      <a:r>
                        <a:rPr lang="en-US" sz="1200" b="0" dirty="0">
                          <a:latin typeface="Calibri" panose="020F0502020204030204" charset="0"/>
                          <a:cs typeface="Calibri" panose="020F0502020204030204" charset="0"/>
                        </a:rPr>
                        <a:t>8. </a:t>
                      </a:r>
                      <a:r>
                        <a:rPr lang="en-US" sz="1200" b="0" dirty="0" err="1">
                          <a:latin typeface="Calibri" panose="020F0502020204030204" charset="0"/>
                          <a:cs typeface="Calibri" panose="020F0502020204030204" charset="0"/>
                        </a:rPr>
                        <a:t>Lavoro</a:t>
                      </a:r>
                      <a:r>
                        <a:rPr lang="en-US" sz="1200" b="0" dirty="0">
                          <a:latin typeface="Calibri" panose="020F0502020204030204" charset="0"/>
                          <a:cs typeface="Calibri" panose="020F0502020204030204" charset="0"/>
                        </a:rPr>
                        <a:t> e </a:t>
                      </a:r>
                      <a:r>
                        <a:rPr lang="en-US" sz="1200" b="0" dirty="0" err="1">
                          <a:latin typeface="Calibri" panose="020F0502020204030204" charset="0"/>
                          <a:cs typeface="Calibri" panose="020F0502020204030204" charset="0"/>
                        </a:rPr>
                        <a:t>crescita</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economica</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dirty="0">
                          <a:latin typeface="Calibri" panose="020F0502020204030204" charset="0"/>
                          <a:cs typeface="Calibri" panose="020F0502020204030204" charset="0"/>
                        </a:rPr>
                        <a:t> </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a:latin typeface="Calibri" panose="020F0502020204030204" charset="0"/>
                          <a:cs typeface="Calibri" panose="020F0502020204030204" charset="0"/>
                        </a:rPr>
                        <a:t>Tutela e sicurezza del lavoro; Professioni (legislazione concorrente)Politiche per l’occupazione (potestà legislativa residuale) </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a:latin typeface="Calibri" panose="020F0502020204030204" charset="0"/>
                          <a:cs typeface="Calibri" panose="020F0502020204030204" charset="0"/>
                        </a:rPr>
                        <a:t> </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a:latin typeface="Calibri" panose="020F0502020204030204" charset="0"/>
                          <a:cs typeface="Calibri" panose="020F0502020204030204" charset="0"/>
                        </a:rPr>
                        <a:t>Organizzazione dei servizi pubblici di interesse generale di ambito comunale</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1048385">
                <a:tc>
                  <a:txBody>
                    <a:bodyPr/>
                    <a:lstStyle/>
                    <a:p>
                      <a:pPr marL="0" indent="0" algn="l">
                        <a:buNone/>
                      </a:pPr>
                      <a:r>
                        <a:rPr lang="en-US" sz="1200" b="0">
                          <a:latin typeface="Calibri" panose="020F0502020204030204" charset="0"/>
                          <a:cs typeface="Calibri" panose="020F0502020204030204" charset="0"/>
                        </a:rPr>
                        <a:t>9. Imprese, innovazione e infrastrutture</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dirty="0">
                          <a:latin typeface="Calibri" panose="020F0502020204030204" charset="0"/>
                          <a:cs typeface="Calibri" panose="020F0502020204030204" charset="0"/>
                        </a:rPr>
                        <a:t> </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dirty="0" err="1">
                          <a:latin typeface="Calibri" panose="020F0502020204030204" charset="0"/>
                          <a:cs typeface="Calibri" panose="020F0502020204030204" charset="0"/>
                        </a:rPr>
                        <a:t>Commercio</a:t>
                      </a:r>
                      <a:r>
                        <a:rPr lang="en-US" sz="1200" b="0" dirty="0">
                          <a:latin typeface="Calibri" panose="020F0502020204030204" charset="0"/>
                          <a:cs typeface="Calibri" panose="020F0502020204030204" charset="0"/>
                        </a:rPr>
                        <a:t> con </a:t>
                      </a:r>
                      <a:r>
                        <a:rPr lang="en-US" sz="1200" b="0" dirty="0" err="1">
                          <a:latin typeface="Calibri" panose="020F0502020204030204" charset="0"/>
                          <a:cs typeface="Calibri" panose="020F0502020204030204" charset="0"/>
                        </a:rPr>
                        <a:t>l’estero</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Ricerca</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scientifica</a:t>
                      </a:r>
                      <a:r>
                        <a:rPr lang="en-US" sz="1200" b="0" dirty="0">
                          <a:latin typeface="Calibri" panose="020F0502020204030204" charset="0"/>
                          <a:cs typeface="Calibri" panose="020F0502020204030204" charset="0"/>
                        </a:rPr>
                        <a:t> e </a:t>
                      </a:r>
                      <a:r>
                        <a:rPr lang="en-US" sz="1200" b="0" dirty="0" err="1">
                          <a:latin typeface="Calibri" panose="020F0502020204030204" charset="0"/>
                          <a:cs typeface="Calibri" panose="020F0502020204030204" charset="0"/>
                        </a:rPr>
                        <a:t>tecnologicae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sostegno</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all'innovazione</a:t>
                      </a:r>
                      <a:r>
                        <a:rPr lang="en-US" sz="1200" b="0" dirty="0">
                          <a:latin typeface="Calibri" panose="020F0502020204030204" charset="0"/>
                          <a:cs typeface="Calibri" panose="020F0502020204030204" charset="0"/>
                        </a:rPr>
                        <a:t> per </a:t>
                      </a:r>
                      <a:r>
                        <a:rPr lang="en-US" sz="1200" b="0" dirty="0" err="1">
                          <a:latin typeface="Calibri" panose="020F0502020204030204" charset="0"/>
                          <a:cs typeface="Calibri" panose="020F0502020204030204" charset="0"/>
                        </a:rPr>
                        <a:t>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settori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produttivi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Porti</a:t>
                      </a:r>
                      <a:r>
                        <a:rPr lang="en-US" sz="1200" b="0" dirty="0">
                          <a:latin typeface="Calibri" panose="020F0502020204030204" charset="0"/>
                          <a:cs typeface="Calibri" panose="020F0502020204030204" charset="0"/>
                        </a:rPr>
                        <a:t> e </a:t>
                      </a:r>
                      <a:r>
                        <a:rPr lang="en-US" sz="1200" b="0" dirty="0" err="1">
                          <a:latin typeface="Calibri" panose="020F0502020204030204" charset="0"/>
                          <a:cs typeface="Calibri" panose="020F0502020204030204" charset="0"/>
                        </a:rPr>
                        <a:t>aeroporti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civili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Grandi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reti</a:t>
                      </a:r>
                      <a:r>
                        <a:rPr lang="en-US" sz="1200" b="0" dirty="0">
                          <a:latin typeface="Calibri" panose="020F0502020204030204" charset="0"/>
                          <a:cs typeface="Calibri" panose="020F0502020204030204" charset="0"/>
                        </a:rPr>
                        <a:t> di </a:t>
                      </a:r>
                      <a:r>
                        <a:rPr lang="en-US" sz="1200" b="0" dirty="0" err="1">
                          <a:latin typeface="Calibri" panose="020F0502020204030204" charset="0"/>
                          <a:cs typeface="Calibri" panose="020F0502020204030204" charset="0"/>
                        </a:rPr>
                        <a:t>trasporto</a:t>
                      </a:r>
                      <a:r>
                        <a:rPr lang="en-US" sz="1200" b="0" dirty="0">
                          <a:latin typeface="Calibri" panose="020F0502020204030204" charset="0"/>
                          <a:cs typeface="Calibri" panose="020F0502020204030204" charset="0"/>
                        </a:rPr>
                        <a:t> e di </a:t>
                      </a:r>
                      <a:r>
                        <a:rPr lang="en-US" sz="1200" b="0" dirty="0" err="1">
                          <a:latin typeface="Calibri" panose="020F0502020204030204" charset="0"/>
                          <a:cs typeface="Calibri" panose="020F0502020204030204" charset="0"/>
                        </a:rPr>
                        <a:t>navigazione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Ordinamento</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della</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comunicazione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legislazione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concorrente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Artigianato</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C</a:t>
                      </a:r>
                      <a:r>
                        <a:rPr lang="en-US" sz="1200" b="0" dirty="0" err="1">
                          <a:solidFill>
                            <a:srgbClr val="000000"/>
                          </a:solidFill>
                          <a:latin typeface="Calibri" panose="020F0502020204030204" charset="0"/>
                          <a:cs typeface="Calibri" panose="020F0502020204030204" charset="0"/>
                        </a:rPr>
                        <a:t>amere</a:t>
                      </a:r>
                      <a:r>
                        <a:rPr lang="en-US" sz="1200" b="0" dirty="0">
                          <a:solidFill>
                            <a:srgbClr val="000000"/>
                          </a:solidFill>
                          <a:latin typeface="Calibri" panose="020F0502020204030204" charset="0"/>
                          <a:cs typeface="Calibri" panose="020F0502020204030204" charset="0"/>
                        </a:rPr>
                        <a:t> di </a:t>
                      </a:r>
                      <a:r>
                        <a:rPr lang="en-US" sz="1200" b="0" dirty="0" err="1">
                          <a:solidFill>
                            <a:srgbClr val="000000"/>
                          </a:solidFill>
                          <a:latin typeface="Calibri" panose="020F0502020204030204" charset="0"/>
                          <a:cs typeface="Calibri" panose="020F0502020204030204" charset="0"/>
                        </a:rPr>
                        <a:t>commercio</a:t>
                      </a:r>
                      <a:r>
                        <a:rPr lang="en-US" sz="1200" b="0" dirty="0">
                          <a:solidFill>
                            <a:srgbClr val="000000"/>
                          </a:solidFill>
                          <a:latin typeface="Calibri" panose="020F0502020204030204" charset="0"/>
                          <a:cs typeface="Calibri" panose="020F0502020204030204" charset="0"/>
                        </a:rPr>
                        <a:t>; </a:t>
                      </a:r>
                      <a:r>
                        <a:rPr lang="en-US" sz="1200" b="0" dirty="0" err="1">
                          <a:solidFill>
                            <a:srgbClr val="000000"/>
                          </a:solidFill>
                          <a:latin typeface="Calibri" panose="020F0502020204030204" charset="0"/>
                          <a:cs typeface="Calibri" panose="020F0502020204030204" charset="0"/>
                        </a:rPr>
                        <a:t>Commercio</a:t>
                      </a:r>
                      <a:r>
                        <a:rPr lang="en-US" sz="1200" b="0" dirty="0">
                          <a:solidFill>
                            <a:srgbClr val="000000"/>
                          </a:solidFill>
                          <a:latin typeface="Calibri" panose="020F0502020204030204" charset="0"/>
                          <a:cs typeface="Calibri" panose="020F0502020204030204" charset="0"/>
                        </a:rPr>
                        <a:t>, </a:t>
                      </a:r>
                      <a:r>
                        <a:rPr lang="en-US" sz="1200" b="0" dirty="0" err="1">
                          <a:solidFill>
                            <a:srgbClr val="000000"/>
                          </a:solidFill>
                          <a:latin typeface="Calibri" panose="020F0502020204030204" charset="0"/>
                          <a:cs typeface="Calibri" panose="020F0502020204030204" charset="0"/>
                        </a:rPr>
                        <a:t>fiere</a:t>
                      </a:r>
                      <a:r>
                        <a:rPr lang="en-US" sz="1200" b="0" dirty="0">
                          <a:solidFill>
                            <a:srgbClr val="000000"/>
                          </a:solidFill>
                          <a:latin typeface="Calibri" panose="020F0502020204030204" charset="0"/>
                          <a:cs typeface="Calibri" panose="020F0502020204030204" charset="0"/>
                        </a:rPr>
                        <a:t> e </a:t>
                      </a:r>
                      <a:r>
                        <a:rPr lang="en-US" sz="1200" b="0" dirty="0" err="1">
                          <a:solidFill>
                            <a:srgbClr val="000000"/>
                          </a:solidFill>
                          <a:latin typeface="Calibri" panose="020F0502020204030204" charset="0"/>
                          <a:cs typeface="Calibri" panose="020F0502020204030204" charset="0"/>
                        </a:rPr>
                        <a:t>mercati</a:t>
                      </a:r>
                      <a:r>
                        <a:rPr lang="en-US" sz="1200" b="0" dirty="0">
                          <a:solidFill>
                            <a:srgbClr val="000000"/>
                          </a:solidFill>
                          <a:latin typeface="Calibri" panose="020F0502020204030204" charset="0"/>
                          <a:cs typeface="Calibri" panose="020F0502020204030204" charset="0"/>
                        </a:rPr>
                        <a:t>; </a:t>
                      </a:r>
                      <a:r>
                        <a:rPr lang="en-US" sz="1200" b="0" dirty="0" err="1">
                          <a:solidFill>
                            <a:srgbClr val="000000"/>
                          </a:solidFill>
                          <a:latin typeface="Calibri" panose="020F0502020204030204" charset="0"/>
                          <a:cs typeface="Calibri" panose="020F0502020204030204" charset="0"/>
                        </a:rPr>
                        <a:t>Industria</a:t>
                      </a:r>
                      <a:r>
                        <a:rPr lang="en-US" sz="1200" b="0" dirty="0">
                          <a:solidFill>
                            <a:srgbClr val="000000"/>
                          </a:solidFill>
                          <a:latin typeface="Calibri" panose="020F0502020204030204" charset="0"/>
                          <a:cs typeface="Calibri" panose="020F0502020204030204" charset="0"/>
                        </a:rPr>
                        <a:t>; </a:t>
                      </a:r>
                      <a:r>
                        <a:rPr lang="en-US" sz="1200" b="0" dirty="0" err="1">
                          <a:solidFill>
                            <a:srgbClr val="000000"/>
                          </a:solidFill>
                          <a:latin typeface="Calibri" panose="020F0502020204030204" charset="0"/>
                          <a:cs typeface="Calibri" panose="020F0502020204030204" charset="0"/>
                        </a:rPr>
                        <a:t>Lavori</a:t>
                      </a:r>
                      <a:r>
                        <a:rPr lang="en-US" sz="1200" b="0" dirty="0">
                          <a:solidFill>
                            <a:srgbClr val="000000"/>
                          </a:solidFill>
                          <a:latin typeface="Calibri" panose="020F0502020204030204" charset="0"/>
                          <a:cs typeface="Calibri" panose="020F0502020204030204" charset="0"/>
                        </a:rPr>
                        <a:t> </a:t>
                      </a:r>
                      <a:r>
                        <a:rPr lang="en-US" sz="1200" b="0" dirty="0" err="1">
                          <a:solidFill>
                            <a:srgbClr val="000000"/>
                          </a:solidFill>
                          <a:latin typeface="Calibri" panose="020F0502020204030204" charset="0"/>
                          <a:cs typeface="Calibri" panose="020F0502020204030204" charset="0"/>
                        </a:rPr>
                        <a:t>pubblici</a:t>
                      </a:r>
                      <a:r>
                        <a:rPr lang="en-US" sz="1200" b="0" dirty="0">
                          <a:solidFill>
                            <a:srgbClr val="000000"/>
                          </a:solidFill>
                          <a:latin typeface="Calibri" panose="020F0502020204030204" charset="0"/>
                          <a:cs typeface="Calibri" panose="020F0502020204030204" charset="0"/>
                        </a:rPr>
                        <a:t> e </a:t>
                      </a:r>
                      <a:r>
                        <a:rPr lang="en-US" sz="1200" b="0" dirty="0" err="1">
                          <a:solidFill>
                            <a:srgbClr val="000000"/>
                          </a:solidFill>
                          <a:latin typeface="Calibri" panose="020F0502020204030204" charset="0"/>
                          <a:cs typeface="Calibri" panose="020F0502020204030204" charset="0"/>
                        </a:rPr>
                        <a:t>appalti</a:t>
                      </a:r>
                      <a:r>
                        <a:rPr lang="en-US" sz="1200" b="0" dirty="0">
                          <a:solidFill>
                            <a:srgbClr val="000000"/>
                          </a:solidFill>
                          <a:latin typeface="Calibri" panose="020F0502020204030204" charset="0"/>
                          <a:cs typeface="Calibri" panose="020F0502020204030204" charset="0"/>
                        </a:rPr>
                        <a:t>; Turismo e </a:t>
                      </a:r>
                      <a:r>
                        <a:rPr lang="en-US" sz="1200" b="0" dirty="0" err="1">
                          <a:solidFill>
                            <a:srgbClr val="000000"/>
                          </a:solidFill>
                          <a:latin typeface="Calibri" panose="020F0502020204030204" charset="0"/>
                          <a:cs typeface="Calibri" panose="020F0502020204030204" charset="0"/>
                        </a:rPr>
                        <a:t>industria</a:t>
                      </a:r>
                      <a:r>
                        <a:rPr lang="en-US" sz="1200" b="0" dirty="0">
                          <a:solidFill>
                            <a:srgbClr val="000000"/>
                          </a:solidFill>
                          <a:latin typeface="Calibri" panose="020F0502020204030204" charset="0"/>
                          <a:cs typeface="Calibri" panose="020F0502020204030204" charset="0"/>
                        </a:rPr>
                        <a:t> </a:t>
                      </a:r>
                      <a:r>
                        <a:rPr lang="en-US" sz="1200" b="0" dirty="0" err="1">
                          <a:solidFill>
                            <a:srgbClr val="000000"/>
                          </a:solidFill>
                          <a:latin typeface="Calibri" panose="020F0502020204030204" charset="0"/>
                          <a:cs typeface="Calibri" panose="020F0502020204030204" charset="0"/>
                        </a:rPr>
                        <a:t>alberghiera</a:t>
                      </a:r>
                      <a:r>
                        <a:rPr lang="en-US" sz="1200" b="0" dirty="0">
                          <a:solidFill>
                            <a:srgbClr val="000000"/>
                          </a:solidFill>
                          <a:latin typeface="Calibri" panose="020F0502020204030204" charset="0"/>
                          <a:cs typeface="Calibri" panose="020F0502020204030204" charset="0"/>
                        </a:rPr>
                        <a:t> (</a:t>
                      </a:r>
                      <a:r>
                        <a:rPr lang="en-US" sz="1200" b="0" dirty="0" err="1">
                          <a:solidFill>
                            <a:srgbClr val="000000"/>
                          </a:solidFill>
                          <a:latin typeface="Calibri" panose="020F0502020204030204" charset="0"/>
                          <a:cs typeface="Calibri" panose="020F0502020204030204" charset="0"/>
                        </a:rPr>
                        <a:t>potestà</a:t>
                      </a:r>
                      <a:r>
                        <a:rPr lang="en-US" sz="1200" b="0" dirty="0">
                          <a:solidFill>
                            <a:srgbClr val="000000"/>
                          </a:solidFill>
                          <a:latin typeface="Calibri" panose="020F0502020204030204" charset="0"/>
                          <a:cs typeface="Calibri" panose="020F0502020204030204" charset="0"/>
                        </a:rPr>
                        <a:t> </a:t>
                      </a:r>
                      <a:r>
                        <a:rPr lang="en-US" sz="1200" b="0" dirty="0" err="1">
                          <a:solidFill>
                            <a:srgbClr val="000000"/>
                          </a:solidFill>
                          <a:latin typeface="Calibri" panose="020F0502020204030204" charset="0"/>
                          <a:cs typeface="Calibri" panose="020F0502020204030204" charset="0"/>
                        </a:rPr>
                        <a:t>legislativa</a:t>
                      </a:r>
                      <a:r>
                        <a:rPr lang="en-US" sz="1200" b="0" dirty="0">
                          <a:solidFill>
                            <a:srgbClr val="000000"/>
                          </a:solidFill>
                          <a:latin typeface="Calibri" panose="020F0502020204030204" charset="0"/>
                          <a:cs typeface="Calibri" panose="020F0502020204030204" charset="0"/>
                        </a:rPr>
                        <a:t> </a:t>
                      </a:r>
                      <a:r>
                        <a:rPr lang="en-US" sz="1200" b="0" dirty="0" err="1">
                          <a:solidFill>
                            <a:srgbClr val="000000"/>
                          </a:solidFill>
                          <a:latin typeface="Calibri" panose="020F0502020204030204" charset="0"/>
                          <a:cs typeface="Calibri" panose="020F0502020204030204" charset="0"/>
                        </a:rPr>
                        <a:t>residuale</a:t>
                      </a:r>
                      <a:r>
                        <a:rPr lang="en-US" sz="1200" b="0" dirty="0">
                          <a:solidFill>
                            <a:srgbClr val="000000"/>
                          </a:solidFill>
                          <a:latin typeface="Calibri" panose="020F0502020204030204" charset="0"/>
                          <a:cs typeface="Calibri" panose="020F0502020204030204" charset="0"/>
                        </a:rPr>
                        <a:t>)</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dirty="0">
                          <a:latin typeface="Calibri" panose="020F0502020204030204" charset="0"/>
                          <a:cs typeface="Calibri" panose="020F0502020204030204" charset="0"/>
                        </a:rPr>
                        <a:t> </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dirty="0" err="1">
                          <a:latin typeface="Calibri" panose="020F0502020204030204" charset="0"/>
                          <a:cs typeface="Calibri" panose="020F0502020204030204" charset="0"/>
                        </a:rPr>
                        <a:t>Organizzazione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dei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servizi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pubblici</a:t>
                      </a:r>
                      <a:r>
                        <a:rPr lang="en-US" sz="1200" b="0" dirty="0">
                          <a:latin typeface="Calibri" panose="020F0502020204030204" charset="0"/>
                          <a:cs typeface="Calibri" panose="020F0502020204030204" charset="0"/>
                        </a:rPr>
                        <a:t> di interesse </a:t>
                      </a:r>
                      <a:r>
                        <a:rPr lang="en-US" sz="1200" b="0" dirty="0" err="1">
                          <a:latin typeface="Calibri" panose="020F0502020204030204" charset="0"/>
                          <a:cs typeface="Calibri" panose="020F0502020204030204" charset="0"/>
                        </a:rPr>
                        <a:t>generale</a:t>
                      </a:r>
                      <a:r>
                        <a:rPr lang="en-US" sz="1200" b="0" dirty="0">
                          <a:latin typeface="Calibri" panose="020F0502020204030204" charset="0"/>
                          <a:cs typeface="Calibri" panose="020F0502020204030204" charset="0"/>
                        </a:rPr>
                        <a:t> di </a:t>
                      </a:r>
                      <a:r>
                        <a:rPr lang="en-US" sz="1200" b="0" dirty="0" err="1">
                          <a:latin typeface="Calibri" panose="020F0502020204030204" charset="0"/>
                          <a:cs typeface="Calibri" panose="020F0502020204030204" charset="0"/>
                        </a:rPr>
                        <a:t>ambito</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comunale</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938530">
                <a:tc>
                  <a:txBody>
                    <a:bodyPr/>
                    <a:lstStyle/>
                    <a:p>
                      <a:pPr marL="0" indent="0" algn="l">
                        <a:buNone/>
                      </a:pPr>
                      <a:r>
                        <a:rPr lang="en-US" sz="1200" b="0">
                          <a:latin typeface="Calibri" panose="020F0502020204030204" charset="0"/>
                          <a:cs typeface="Calibri" panose="020F0502020204030204" charset="0"/>
                        </a:rPr>
                        <a:t>12. Economia circolare</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T w="12240" cap="flat" cmpd="sng" algn="ctr">
                      <a:solidFill>
                        <a:srgbClr val="000000"/>
                      </a:solidFill>
                      <a:prstDash val="solid"/>
                      <a:round/>
                      <a:headEnd type="none" w="med" len="med"/>
                      <a:tailEnd type="none" w="med" len="med"/>
                    </a:lnT>
                    <a:noFill/>
                  </a:tcPr>
                </a:tc>
                <a:tc>
                  <a:txBody>
                    <a:bodyPr/>
                    <a:lstStyle/>
                    <a:p>
                      <a:pPr marL="0" indent="0" algn="l">
                        <a:buNone/>
                      </a:pPr>
                      <a:r>
                        <a:rPr lang="en-US" sz="1200" b="0">
                          <a:latin typeface="Calibri" panose="020F0502020204030204" charset="0"/>
                          <a:cs typeface="Calibri" panose="020F0502020204030204" charset="0"/>
                        </a:rPr>
                        <a:t>Tutela dell’ambiente, dell’ecosistema e dei beni culturali</a:t>
                      </a:r>
                      <a:endParaRPr lang="en-US" sz="1200" b="0">
                        <a:latin typeface="Calibri" panose="020F0502020204030204" charset="0"/>
                        <a:ea typeface="Trebuchet MS" panose="020B0603020202020204" charset="0"/>
                        <a:cs typeface="Calibri" panose="020F0502020204030204" charset="0"/>
                      </a:endParaRPr>
                    </a:p>
                  </a:txBody>
                  <a:tcPr marL="68580" marR="68580" marT="0" marB="0">
                    <a:lnT w="12240" cap="flat" cmpd="sng" algn="ctr">
                      <a:solidFill>
                        <a:srgbClr val="000000"/>
                      </a:solidFill>
                      <a:prstDash val="solid"/>
                      <a:round/>
                      <a:headEnd type="none" w="med" len="med"/>
                      <a:tailEnd type="none" w="med" len="med"/>
                    </a:lnT>
                    <a:noFill/>
                  </a:tcPr>
                </a:tc>
                <a:tc>
                  <a:txBody>
                    <a:bodyPr/>
                    <a:lstStyle/>
                    <a:p>
                      <a:pPr marL="0" indent="0" algn="l">
                        <a:buNone/>
                      </a:pPr>
                      <a:r>
                        <a:rPr lang="en-US" sz="1200" b="0">
                          <a:latin typeface="Calibri" panose="020F0502020204030204" charset="0"/>
                          <a:cs typeface="Calibri" panose="020F0502020204030204" charset="0"/>
                        </a:rPr>
                        <a:t>Valorizzazione dei beni culturali e ambientali e promozione e organizzazione di attività culturali; Governo del territorio (legislazione concorrente) Ricerca scientifica e tecnologica e sostegno all’innovazione per i settori produttivi (legislazione concorrente)</a:t>
                      </a:r>
                      <a:endParaRPr lang="en-US" sz="1200" b="0">
                        <a:latin typeface="Calibri" panose="020F0502020204030204" charset="0"/>
                        <a:ea typeface="Trebuchet MS" panose="020B0603020202020204" charset="0"/>
                        <a:cs typeface="Calibri" panose="020F0502020204030204" charset="0"/>
                      </a:endParaRPr>
                    </a:p>
                  </a:txBody>
                  <a:tcPr marL="68580" marR="68580" marT="0" marB="0">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a:latin typeface="Calibri" panose="020F0502020204030204" charset="0"/>
                          <a:cs typeface="Calibri" panose="020F0502020204030204" charset="0"/>
                        </a:rPr>
                        <a:t>Pianificazione territoriale provinciale di coordinamento, nonché tutela e valorizzazione dell’ambiente, per gli aspetti di competenza  </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dirty="0" err="1">
                          <a:latin typeface="Calibri" panose="020F0502020204030204" charset="0"/>
                          <a:cs typeface="Calibri" panose="020F0502020204030204" charset="0"/>
                        </a:rPr>
                        <a:t>Organizzazione</a:t>
                      </a:r>
                      <a:r>
                        <a:rPr lang="en-US" sz="1200" b="0" dirty="0">
                          <a:latin typeface="Calibri" panose="020F0502020204030204" charset="0"/>
                          <a:cs typeface="Calibri" panose="020F0502020204030204" charset="0"/>
                        </a:rPr>
                        <a:t> e </a:t>
                      </a:r>
                      <a:r>
                        <a:rPr lang="en-US" sz="1200" b="0" dirty="0" err="1">
                          <a:latin typeface="Calibri" panose="020F0502020204030204" charset="0"/>
                          <a:cs typeface="Calibri" panose="020F0502020204030204" charset="0"/>
                        </a:rPr>
                        <a:t>gestione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dei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servizi</a:t>
                      </a:r>
                      <a:r>
                        <a:rPr lang="en-US" sz="1200" b="0" dirty="0">
                          <a:latin typeface="Calibri" panose="020F0502020204030204" charset="0"/>
                          <a:cs typeface="Calibri" panose="020F0502020204030204" charset="0"/>
                        </a:rPr>
                        <a:t> di </a:t>
                      </a:r>
                      <a:r>
                        <a:rPr lang="en-US" sz="1200" b="0" dirty="0" err="1">
                          <a:latin typeface="Calibri" panose="020F0502020204030204" charset="0"/>
                          <a:cs typeface="Calibri" panose="020F0502020204030204" charset="0"/>
                        </a:rPr>
                        <a:t>raccolta</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avvio</a:t>
                      </a:r>
                      <a:r>
                        <a:rPr lang="en-US" sz="1200" b="0" dirty="0">
                          <a:latin typeface="Calibri" panose="020F0502020204030204" charset="0"/>
                          <a:cs typeface="Calibri" panose="020F0502020204030204" charset="0"/>
                        </a:rPr>
                        <a:t> e </a:t>
                      </a:r>
                      <a:r>
                        <a:rPr lang="en-US" sz="1200" b="0" dirty="0" err="1">
                          <a:latin typeface="Calibri" panose="020F0502020204030204" charset="0"/>
                          <a:cs typeface="Calibri" panose="020F0502020204030204" charset="0"/>
                        </a:rPr>
                        <a:t>smaltimento</a:t>
                      </a:r>
                      <a:r>
                        <a:rPr lang="en-US" sz="1200" b="0" dirty="0">
                          <a:latin typeface="Calibri" panose="020F0502020204030204" charset="0"/>
                          <a:cs typeface="Calibri" panose="020F0502020204030204" charset="0"/>
                        </a:rPr>
                        <a:t> e </a:t>
                      </a:r>
                      <a:r>
                        <a:rPr lang="en-US" sz="1200" b="0" dirty="0" err="1">
                          <a:latin typeface="Calibri" panose="020F0502020204030204" charset="0"/>
                          <a:cs typeface="Calibri" panose="020F0502020204030204" charset="0"/>
                        </a:rPr>
                        <a:t>recupero</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dei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rifiuti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urbani</a:t>
                      </a:r>
                      <a:r>
                        <a:rPr lang="en-US" sz="1200" b="0" dirty="0">
                          <a:latin typeface="Calibri" panose="020F0502020204030204" charset="0"/>
                          <a:cs typeface="Calibri" panose="020F0502020204030204" charset="0"/>
                        </a:rPr>
                        <a:t> e </a:t>
                      </a:r>
                      <a:r>
                        <a:rPr lang="en-US" sz="1200" b="0" dirty="0" err="1">
                          <a:latin typeface="Calibri" panose="020F0502020204030204" charset="0"/>
                          <a:cs typeface="Calibri" panose="020F0502020204030204" charset="0"/>
                        </a:rPr>
                        <a:t>riscossione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dei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relativi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tributi</a:t>
                      </a:r>
                      <a:r>
                        <a:rPr lang="en-US" sz="1200" b="0" dirty="0">
                          <a:latin typeface="Calibri" panose="020F0502020204030204" charset="0"/>
                          <a:cs typeface="Calibri" panose="020F0502020204030204" charset="0"/>
                        </a:rPr>
                        <a:t> </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cap="flat" cmpd="sng" algn="ctr">
                      <a:solidFill>
                        <a:srgbClr val="000000"/>
                      </a:solidFill>
                      <a:prstDash val="solid"/>
                      <a:round/>
                      <a:headEnd type="none" w="med" len="med"/>
                      <a:tailEnd type="none" w="med" len="med"/>
                    </a:lnL>
                    <a:lnR w="12240">
                      <a:solidFill>
                        <a:srgbClr val="000000"/>
                      </a:solidFill>
                    </a:lnR>
                    <a:lnT w="12240" cap="flat" cmpd="sng" algn="ctr">
                      <a:solidFill>
                        <a:srgbClr val="000000"/>
                      </a:solidFill>
                      <a:prstDash val="solid"/>
                      <a:round/>
                      <a:headEnd type="none" w="med" len="med"/>
                      <a:tailEnd type="none" w="med" len="med"/>
                    </a:lnT>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CustomShape 2"/>
          <p:cNvSpPr/>
          <p:nvPr/>
        </p:nvSpPr>
        <p:spPr>
          <a:xfrm>
            <a:off x="0" y="0"/>
            <a:ext cx="13436280" cy="1002030"/>
          </a:xfrm>
          <a:prstGeom prst="rect">
            <a:avLst/>
          </a:prstGeom>
          <a:noFill/>
          <a:ln w="0">
            <a:noFill/>
          </a:ln>
        </p:spPr>
        <p:style>
          <a:lnRef idx="0">
            <a:srgbClr val="FFFFFF"/>
          </a:lnRef>
          <a:fillRef idx="0">
            <a:srgbClr val="FFFFFF"/>
          </a:fillRef>
          <a:effectRef idx="0">
            <a:srgbClr val="FFFFFF"/>
          </a:effectRef>
          <a:fontRef idx="minor"/>
        </p:style>
        <p:txBody>
          <a:bodyPr lIns="90000" tIns="45000" rIns="90000" bIns="45000" anchor="t">
            <a:spAutoFit/>
          </a:bodyPr>
          <a:lstStyle/>
          <a:p>
            <a:pPr algn="ctr">
              <a:lnSpc>
                <a:spcPct val="110000"/>
              </a:lnSpc>
              <a:spcAft>
                <a:spcPts val="600"/>
              </a:spcAft>
              <a:buNone/>
            </a:pPr>
            <a:r>
              <a:rPr lang="it-IT" sz="2600" b="1" strike="noStrike" spc="-1">
                <a:solidFill>
                  <a:srgbClr val="C00000"/>
                </a:solidFill>
                <a:latin typeface="Arial" panose="020B0604020202020204"/>
                <a:ea typeface="DejaVu Sans"/>
              </a:rPr>
              <a:t>COMPETENZE LEGISLATIVE E FUNZIONI FONDAMENTALI PER GOAL DELL’AGENDA ONU 2030</a:t>
            </a:r>
            <a:r>
              <a:rPr lang="it-IT" sz="2800" b="1" strike="noStrike" spc="-1">
                <a:solidFill>
                  <a:srgbClr val="C00000"/>
                </a:solidFill>
                <a:latin typeface="Arial" panose="020B0604020202020204"/>
                <a:ea typeface="DejaVu Sans"/>
              </a:rPr>
              <a:t> </a:t>
            </a:r>
            <a:endParaRPr lang="it-IT" sz="2800" b="0" strike="noStrike" spc="-1">
              <a:latin typeface="Arial" panose="020B0604020202020204"/>
            </a:endParaRPr>
          </a:p>
        </p:txBody>
      </p:sp>
      <p:sp>
        <p:nvSpPr>
          <p:cNvPr id="127" name="CustomShape 3"/>
          <p:cNvSpPr/>
          <p:nvPr/>
        </p:nvSpPr>
        <p:spPr>
          <a:xfrm>
            <a:off x="169170" y="1045285"/>
            <a:ext cx="13167000" cy="427355"/>
          </a:xfrm>
          <a:prstGeom prst="rect">
            <a:avLst/>
          </a:prstGeom>
          <a:noFill/>
          <a:ln w="0">
            <a:noFill/>
          </a:ln>
        </p:spPr>
        <p:style>
          <a:lnRef idx="0">
            <a:srgbClr val="FFFFFF"/>
          </a:lnRef>
          <a:fillRef idx="0">
            <a:srgbClr val="FFFFFF"/>
          </a:fillRef>
          <a:effectRef idx="0">
            <a:srgbClr val="FFFFFF"/>
          </a:effectRef>
          <a:fontRef idx="minor"/>
        </p:style>
        <p:txBody>
          <a:bodyPr lIns="90000" tIns="45000" rIns="90000" bIns="45000" anchor="t">
            <a:spAutoFit/>
          </a:bodyPr>
          <a:lstStyle/>
          <a:p>
            <a:pPr marL="22225" algn="ctr">
              <a:lnSpc>
                <a:spcPct val="100000"/>
              </a:lnSpc>
              <a:spcAft>
                <a:spcPts val="600"/>
              </a:spcAft>
              <a:buNone/>
            </a:pPr>
            <a:r>
              <a:rPr lang="it-IT" sz="2200" b="1" strike="noStrike" spc="-1">
                <a:solidFill>
                  <a:srgbClr val="000000"/>
                </a:solidFill>
                <a:latin typeface="Calibri" panose="020F0502020204030204"/>
                <a:ea typeface="DejaVu Sans"/>
              </a:rPr>
              <a:t>S</a:t>
            </a:r>
            <a:r>
              <a:rPr lang="it-IT" sz="2000" b="1" strike="noStrike" spc="-1">
                <a:solidFill>
                  <a:srgbClr val="000000"/>
                </a:solidFill>
                <a:latin typeface="Calibri" panose="020F0502020204030204"/>
                <a:ea typeface="DejaVu Sans"/>
              </a:rPr>
              <a:t>trategia regionale per lo sviluppo sostenibile. Obiettivi quantitativi a prevalente dimensione istituzionale</a:t>
            </a:r>
            <a:endParaRPr lang="it-IT" sz="2000" b="0" strike="noStrike" spc="-1">
              <a:latin typeface="Arial" panose="020B0604020202020204"/>
            </a:endParaRPr>
          </a:p>
        </p:txBody>
      </p:sp>
      <p:graphicFrame>
        <p:nvGraphicFramePr>
          <p:cNvPr id="172" name="Table 2"/>
          <p:cNvGraphicFramePr/>
          <p:nvPr/>
        </p:nvGraphicFramePr>
        <p:xfrm>
          <a:off x="457500" y="1693660"/>
          <a:ext cx="12712475" cy="1769110"/>
        </p:xfrm>
        <a:graphic>
          <a:graphicData uri="http://schemas.openxmlformats.org/drawingml/2006/table">
            <a:tbl>
              <a:tblPr/>
              <a:tblGrid>
                <a:gridCol w="2186305">
                  <a:extLst>
                    <a:ext uri="{9D8B030D-6E8A-4147-A177-3AD203B41FA5}">
                      <a16:colId xmlns:a16="http://schemas.microsoft.com/office/drawing/2014/main" val="20000"/>
                    </a:ext>
                  </a:extLst>
                </a:gridCol>
                <a:gridCol w="2384425">
                  <a:extLst>
                    <a:ext uri="{9D8B030D-6E8A-4147-A177-3AD203B41FA5}">
                      <a16:colId xmlns:a16="http://schemas.microsoft.com/office/drawing/2014/main" val="20001"/>
                    </a:ext>
                  </a:extLst>
                </a:gridCol>
                <a:gridCol w="2527935">
                  <a:extLst>
                    <a:ext uri="{9D8B030D-6E8A-4147-A177-3AD203B41FA5}">
                      <a16:colId xmlns:a16="http://schemas.microsoft.com/office/drawing/2014/main" val="20002"/>
                    </a:ext>
                  </a:extLst>
                </a:gridCol>
                <a:gridCol w="2663825">
                  <a:extLst>
                    <a:ext uri="{9D8B030D-6E8A-4147-A177-3AD203B41FA5}">
                      <a16:colId xmlns:a16="http://schemas.microsoft.com/office/drawing/2014/main" val="20003"/>
                    </a:ext>
                  </a:extLst>
                </a:gridCol>
                <a:gridCol w="2949985">
                  <a:extLst>
                    <a:ext uri="{9D8B030D-6E8A-4147-A177-3AD203B41FA5}">
                      <a16:colId xmlns:a16="http://schemas.microsoft.com/office/drawing/2014/main" val="20004"/>
                    </a:ext>
                  </a:extLst>
                </a:gridCol>
              </a:tblGrid>
              <a:tr h="671830">
                <a:tc>
                  <a:txBody>
                    <a:bodyPr/>
                    <a:lstStyle/>
                    <a:p>
                      <a:pPr marL="0" indent="0" algn="ctr">
                        <a:buNone/>
                      </a:pPr>
                      <a:r>
                        <a:rPr lang="en-US" sz="1200" b="0">
                          <a:solidFill>
                            <a:schemeClr val="bg1"/>
                          </a:solidFill>
                          <a:latin typeface="Calibri" panose="020F0502020204030204" charset="0"/>
                          <a:cs typeface="Calibri" panose="020F0502020204030204" charset="0"/>
                        </a:rPr>
                        <a:t>Goal </a:t>
                      </a:r>
                      <a:endParaRPr lang="en-US" sz="1200" b="0">
                        <a:solidFill>
                          <a:schemeClr val="bg1"/>
                        </a:solidFill>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solidFill>
                      <a:schemeClr val="accent1"/>
                    </a:solidFill>
                  </a:tcPr>
                </a:tc>
                <a:tc>
                  <a:txBody>
                    <a:bodyPr/>
                    <a:lstStyle/>
                    <a:p>
                      <a:pPr marL="0" indent="0" algn="ctr">
                        <a:buNone/>
                      </a:pPr>
                      <a:r>
                        <a:rPr lang="en-US" sz="1200" b="0">
                          <a:solidFill>
                            <a:schemeClr val="bg1"/>
                          </a:solidFill>
                          <a:latin typeface="Calibri" panose="020F0502020204030204" charset="0"/>
                          <a:cs typeface="Calibri" panose="020F0502020204030204" charset="0"/>
                        </a:rPr>
                        <a:t>Competenze legislative esclusive dello Stato (art. 117, secondo comma della Costituzione)</a:t>
                      </a:r>
                      <a:endParaRPr lang="en-US" sz="1200" b="0">
                        <a:solidFill>
                          <a:schemeClr val="bg1"/>
                        </a:solidFill>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solidFill>
                      <a:schemeClr val="accent1"/>
                    </a:solidFill>
                  </a:tcPr>
                </a:tc>
                <a:tc>
                  <a:txBody>
                    <a:bodyPr/>
                    <a:lstStyle/>
                    <a:p>
                      <a:pPr marL="0" indent="0" algn="ctr">
                        <a:buNone/>
                      </a:pPr>
                      <a:r>
                        <a:rPr lang="en-US" sz="1200" b="0" dirty="0" err="1">
                          <a:solidFill>
                            <a:schemeClr val="bg1"/>
                          </a:solidFill>
                          <a:latin typeface="Calibri" panose="020F0502020204030204" charset="0"/>
                          <a:cs typeface="Calibri" panose="020F0502020204030204" charset="0"/>
                        </a:rPr>
                        <a:t>Competenze</a:t>
                      </a:r>
                      <a:r>
                        <a:rPr lang="en-US" sz="1200" b="0" dirty="0">
                          <a:solidFill>
                            <a:schemeClr val="bg1"/>
                          </a:solidFill>
                          <a:latin typeface="Calibri" panose="020F0502020204030204" charset="0"/>
                          <a:cs typeface="Calibri" panose="020F0502020204030204" charset="0"/>
                        </a:rPr>
                        <a:t> legislative </a:t>
                      </a:r>
                      <a:r>
                        <a:rPr lang="en-US" sz="1200" b="0" dirty="0" err="1">
                          <a:solidFill>
                            <a:schemeClr val="bg1"/>
                          </a:solidFill>
                          <a:latin typeface="Calibri" panose="020F0502020204030204" charset="0"/>
                          <a:cs typeface="Calibri" panose="020F0502020204030204" charset="0"/>
                        </a:rPr>
                        <a:t>delle</a:t>
                      </a:r>
                      <a:r>
                        <a:rPr lang="en-US" sz="1200" b="0" dirty="0">
                          <a:solidFill>
                            <a:schemeClr val="bg1"/>
                          </a:solidFill>
                          <a:latin typeface="Calibri" panose="020F0502020204030204" charset="0"/>
                          <a:cs typeface="Calibri" panose="020F0502020204030204" charset="0"/>
                        </a:rPr>
                        <a:t> </a:t>
                      </a:r>
                      <a:r>
                        <a:rPr lang="en-US" sz="1200" b="0" dirty="0" err="1">
                          <a:solidFill>
                            <a:schemeClr val="bg1"/>
                          </a:solidFill>
                          <a:latin typeface="Calibri" panose="020F0502020204030204" charset="0"/>
                          <a:cs typeface="Calibri" panose="020F0502020204030204" charset="0"/>
                        </a:rPr>
                        <a:t>Regioni</a:t>
                      </a:r>
                      <a:r>
                        <a:rPr lang="en-US" sz="1200" b="0" dirty="0">
                          <a:solidFill>
                            <a:schemeClr val="bg1"/>
                          </a:solidFill>
                          <a:latin typeface="Calibri" panose="020F0502020204030204" charset="0"/>
                          <a:cs typeface="Calibri" panose="020F0502020204030204" charset="0"/>
                        </a:rPr>
                        <a:t> (art. 117, </a:t>
                      </a:r>
                      <a:r>
                        <a:rPr lang="en-US" sz="1200" b="0" dirty="0" err="1">
                          <a:solidFill>
                            <a:schemeClr val="bg1"/>
                          </a:solidFill>
                          <a:latin typeface="Calibri" panose="020F0502020204030204" charset="0"/>
                          <a:cs typeface="Calibri" panose="020F0502020204030204" charset="0"/>
                        </a:rPr>
                        <a:t>terzo</a:t>
                      </a:r>
                      <a:r>
                        <a:rPr lang="en-US" sz="1200" b="0" dirty="0">
                          <a:solidFill>
                            <a:schemeClr val="bg1"/>
                          </a:solidFill>
                          <a:latin typeface="Calibri" panose="020F0502020204030204" charset="0"/>
                          <a:cs typeface="Calibri" panose="020F0502020204030204" charset="0"/>
                        </a:rPr>
                        <a:t> e quarto comma)</a:t>
                      </a:r>
                      <a:endParaRPr lang="it-IT" altLang="en-US" sz="1200" b="0" baseline="30000" dirty="0">
                        <a:solidFill>
                          <a:schemeClr val="bg1"/>
                        </a:solidFill>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solidFill>
                      <a:schemeClr val="accent1"/>
                    </a:solidFill>
                  </a:tcPr>
                </a:tc>
                <a:tc>
                  <a:txBody>
                    <a:bodyPr/>
                    <a:lstStyle/>
                    <a:p>
                      <a:pPr marL="0" indent="0" algn="ctr">
                        <a:buNone/>
                      </a:pPr>
                      <a:r>
                        <a:rPr lang="en-US" sz="1200" b="0">
                          <a:solidFill>
                            <a:schemeClr val="bg1"/>
                          </a:solidFill>
                          <a:latin typeface="Calibri" panose="020F0502020204030204" charset="0"/>
                          <a:cs typeface="Calibri" panose="020F0502020204030204" charset="0"/>
                        </a:rPr>
                        <a:t>Funzioni fondamentali delle Province (legge n. 56 del 2014)</a:t>
                      </a:r>
                      <a:endParaRPr lang="en-US" sz="1200" b="0">
                        <a:solidFill>
                          <a:schemeClr val="bg1"/>
                        </a:solidFill>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solidFill>
                      <a:schemeClr val="accent1"/>
                    </a:solidFill>
                  </a:tcPr>
                </a:tc>
                <a:tc>
                  <a:txBody>
                    <a:bodyPr/>
                    <a:lstStyle/>
                    <a:p>
                      <a:pPr marL="0" indent="0" algn="ctr">
                        <a:buNone/>
                      </a:pPr>
                      <a:r>
                        <a:rPr lang="en-US" sz="1200" b="0" dirty="0" err="1">
                          <a:solidFill>
                            <a:schemeClr val="bg1"/>
                          </a:solidFill>
                          <a:latin typeface="Trebuchet MS" panose="020B0603020202020204" charset="0"/>
                          <a:cs typeface="Trebuchet MS" panose="020B0603020202020204" charset="0"/>
                        </a:rPr>
                        <a:t>Funzioni</a:t>
                      </a:r>
                      <a:r>
                        <a:rPr lang="en-US" sz="1200" b="0" dirty="0">
                          <a:solidFill>
                            <a:schemeClr val="bg1"/>
                          </a:solidFill>
                          <a:latin typeface="Trebuchet MS" panose="020B0603020202020204" charset="0"/>
                          <a:cs typeface="Trebuchet MS" panose="020B0603020202020204" charset="0"/>
                        </a:rPr>
                        <a:t> </a:t>
                      </a:r>
                      <a:r>
                        <a:rPr lang="en-US" sz="1200" b="0" dirty="0" err="1">
                          <a:solidFill>
                            <a:schemeClr val="bg1"/>
                          </a:solidFill>
                          <a:latin typeface="Trebuchet MS" panose="020B0603020202020204" charset="0"/>
                          <a:cs typeface="Trebuchet MS" panose="020B0603020202020204" charset="0"/>
                        </a:rPr>
                        <a:t>fondamentali</a:t>
                      </a:r>
                      <a:r>
                        <a:rPr lang="en-US" sz="1200" b="0" dirty="0">
                          <a:solidFill>
                            <a:schemeClr val="bg1"/>
                          </a:solidFill>
                          <a:latin typeface="Trebuchet MS" panose="020B0603020202020204" charset="0"/>
                          <a:cs typeface="Trebuchet MS" panose="020B0603020202020204" charset="0"/>
                        </a:rPr>
                        <a:t> </a:t>
                      </a:r>
                      <a:r>
                        <a:rPr lang="en-US" sz="1200" b="0" dirty="0" err="1">
                          <a:solidFill>
                            <a:schemeClr val="bg1"/>
                          </a:solidFill>
                          <a:latin typeface="Trebuchet MS" panose="020B0603020202020204" charset="0"/>
                          <a:cs typeface="Trebuchet MS" panose="020B0603020202020204" charset="0"/>
                        </a:rPr>
                        <a:t>dei</a:t>
                      </a:r>
                      <a:r>
                        <a:rPr lang="en-US" sz="1200" b="0" dirty="0">
                          <a:solidFill>
                            <a:schemeClr val="bg1"/>
                          </a:solidFill>
                          <a:latin typeface="Trebuchet MS" panose="020B0603020202020204" charset="0"/>
                          <a:cs typeface="Trebuchet MS" panose="020B0603020202020204" charset="0"/>
                        </a:rPr>
                        <a:t> </a:t>
                      </a:r>
                      <a:r>
                        <a:rPr lang="en-US" sz="1200" b="0" dirty="0" err="1">
                          <a:solidFill>
                            <a:schemeClr val="bg1"/>
                          </a:solidFill>
                          <a:latin typeface="Trebuchet MS" panose="020B0603020202020204" charset="0"/>
                          <a:cs typeface="Trebuchet MS" panose="020B0603020202020204" charset="0"/>
                        </a:rPr>
                        <a:t>Comuni</a:t>
                      </a:r>
                      <a:r>
                        <a:rPr lang="en-US" sz="1200" b="0" dirty="0">
                          <a:solidFill>
                            <a:schemeClr val="bg1"/>
                          </a:solidFill>
                          <a:latin typeface="Trebuchet MS" panose="020B0603020202020204" charset="0"/>
                          <a:cs typeface="Trebuchet MS" panose="020B0603020202020204" charset="0"/>
                        </a:rPr>
                        <a:t> e </a:t>
                      </a:r>
                      <a:r>
                        <a:rPr lang="en-US" sz="1200" b="0" dirty="0" err="1">
                          <a:solidFill>
                            <a:schemeClr val="bg1"/>
                          </a:solidFill>
                          <a:latin typeface="Trebuchet MS" panose="020B0603020202020204" charset="0"/>
                          <a:cs typeface="Trebuchet MS" panose="020B0603020202020204" charset="0"/>
                        </a:rPr>
                        <a:t>delle</a:t>
                      </a:r>
                      <a:r>
                        <a:rPr lang="en-US" sz="1200" b="0" dirty="0">
                          <a:solidFill>
                            <a:schemeClr val="bg1"/>
                          </a:solidFill>
                          <a:latin typeface="Trebuchet MS" panose="020B0603020202020204" charset="0"/>
                          <a:cs typeface="Trebuchet MS" panose="020B0603020202020204" charset="0"/>
                        </a:rPr>
                        <a:t> loro </a:t>
                      </a:r>
                      <a:r>
                        <a:rPr lang="en-US" sz="1200" b="0" dirty="0" err="1">
                          <a:solidFill>
                            <a:schemeClr val="bg1"/>
                          </a:solidFill>
                          <a:latin typeface="Trebuchet MS" panose="020B0603020202020204" charset="0"/>
                          <a:cs typeface="Trebuchet MS" panose="020B0603020202020204" charset="0"/>
                        </a:rPr>
                        <a:t>Unioni</a:t>
                      </a:r>
                      <a:r>
                        <a:rPr lang="en-US" sz="1200" b="0" dirty="0">
                          <a:solidFill>
                            <a:schemeClr val="bg1"/>
                          </a:solidFill>
                          <a:latin typeface="Trebuchet MS" panose="020B0603020202020204" charset="0"/>
                          <a:cs typeface="Trebuchet MS" panose="020B0603020202020204" charset="0"/>
                        </a:rPr>
                        <a:t> (</a:t>
                      </a:r>
                      <a:r>
                        <a:rPr lang="en-US" sz="1200" b="0" dirty="0" err="1">
                          <a:solidFill>
                            <a:schemeClr val="bg1"/>
                          </a:solidFill>
                          <a:latin typeface="Trebuchet MS" panose="020B0603020202020204" charset="0"/>
                          <a:cs typeface="Trebuchet MS" panose="020B0603020202020204" charset="0"/>
                        </a:rPr>
                        <a:t>legge</a:t>
                      </a:r>
                      <a:r>
                        <a:rPr lang="en-US" sz="1200" b="0" dirty="0">
                          <a:solidFill>
                            <a:schemeClr val="bg1"/>
                          </a:solidFill>
                          <a:latin typeface="Trebuchet MS" panose="020B0603020202020204" charset="0"/>
                          <a:cs typeface="Trebuchet MS" panose="020B0603020202020204" charset="0"/>
                        </a:rPr>
                        <a:t> n. 122 del 2010)</a:t>
                      </a:r>
                      <a:endParaRPr lang="it-IT" altLang="en-US" sz="1200" b="0" baseline="30000" dirty="0">
                        <a:solidFill>
                          <a:schemeClr val="bg1"/>
                        </a:solidFill>
                        <a:latin typeface="Trebuchet MS" panose="020B0603020202020204" charset="0"/>
                        <a:ea typeface="Trebuchet MS" panose="020B0603020202020204" charset="0"/>
                        <a:cs typeface="Trebuchet MS" panose="020B060302020202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solidFill>
                      <a:schemeClr val="accent1"/>
                    </a:solidFill>
                  </a:tcPr>
                </a:tc>
                <a:extLst>
                  <a:ext uri="{0D108BD9-81ED-4DB2-BD59-A6C34878D82A}">
                    <a16:rowId xmlns:a16="http://schemas.microsoft.com/office/drawing/2014/main" val="10000"/>
                  </a:ext>
                </a:extLst>
              </a:tr>
              <a:tr h="910590">
                <a:tc>
                  <a:txBody>
                    <a:bodyPr/>
                    <a:lstStyle/>
                    <a:p>
                      <a:pPr marL="0" indent="0" algn="just">
                        <a:buNone/>
                      </a:pPr>
                      <a:r>
                        <a:rPr lang="en-US" sz="1200" b="0" dirty="0">
                          <a:latin typeface="Calibri" panose="020F0502020204030204" charset="0"/>
                          <a:cs typeface="Calibri" panose="020F0502020204030204" charset="0"/>
                        </a:rPr>
                        <a:t>16. </a:t>
                      </a:r>
                      <a:r>
                        <a:rPr lang="en-US" sz="1200" b="0" dirty="0" err="1">
                          <a:latin typeface="Calibri" panose="020F0502020204030204" charset="0"/>
                          <a:cs typeface="Calibri" panose="020F0502020204030204" charset="0"/>
                        </a:rPr>
                        <a:t>Istituzioni</a:t>
                      </a:r>
                      <a:r>
                        <a:rPr lang="en-US" sz="1200" b="0" dirty="0">
                          <a:latin typeface="Calibri" panose="020F0502020204030204" charset="0"/>
                          <a:cs typeface="Calibri" panose="020F0502020204030204" charset="0"/>
                        </a:rPr>
                        <a:t> </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just">
                        <a:buNone/>
                      </a:pPr>
                      <a:r>
                        <a:rPr lang="en-US" sz="1200" b="0" dirty="0" err="1">
                          <a:latin typeface="Calibri" panose="020F0502020204030204" charset="0"/>
                          <a:cs typeface="Calibri" panose="020F0502020204030204" charset="0"/>
                        </a:rPr>
                        <a:t>Ordinamento</a:t>
                      </a:r>
                      <a:r>
                        <a:rPr lang="en-US" sz="1200" b="0" dirty="0">
                          <a:latin typeface="Calibri" panose="020F0502020204030204" charset="0"/>
                          <a:cs typeface="Calibri" panose="020F0502020204030204" charset="0"/>
                        </a:rPr>
                        <a:t> e </a:t>
                      </a:r>
                      <a:r>
                        <a:rPr lang="en-US" sz="1200" b="0" dirty="0" err="1">
                          <a:latin typeface="Calibri" panose="020F0502020204030204" charset="0"/>
                          <a:cs typeface="Calibri" panose="020F0502020204030204" charset="0"/>
                        </a:rPr>
                        <a:t>organizzazione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amministrativa</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dello</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Stato</a:t>
                      </a:r>
                      <a:r>
                        <a:rPr lang="en-US" sz="1200" b="0" dirty="0">
                          <a:latin typeface="Calibri" panose="020F0502020204030204" charset="0"/>
                          <a:cs typeface="Calibri" panose="020F0502020204030204" charset="0"/>
                        </a:rPr>
                        <a:t> e </a:t>
                      </a:r>
                      <a:r>
                        <a:rPr lang="en-US" sz="1200" b="0" dirty="0" err="1">
                          <a:latin typeface="Calibri" panose="020F0502020204030204" charset="0"/>
                          <a:cs typeface="Calibri" panose="020F0502020204030204" charset="0"/>
                        </a:rPr>
                        <a:t>degli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enti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pubblici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nazionali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Giurisdizione</a:t>
                      </a:r>
                      <a:r>
                        <a:rPr lang="en-US" sz="1200" b="0" dirty="0">
                          <a:latin typeface="Calibri" panose="020F0502020204030204" charset="0"/>
                          <a:cs typeface="Calibri" panose="020F0502020204030204" charset="0"/>
                        </a:rPr>
                        <a:t> e </a:t>
                      </a:r>
                      <a:r>
                        <a:rPr lang="en-US" sz="1200" b="0" dirty="0" err="1">
                          <a:latin typeface="Calibri" panose="020F0502020204030204" charset="0"/>
                          <a:cs typeface="Calibri" panose="020F0502020204030204" charset="0"/>
                        </a:rPr>
                        <a:t>norme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processuali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ordinamento</a:t>
                      </a:r>
                      <a:r>
                        <a:rPr lang="en-US" sz="1200" b="0" dirty="0">
                          <a:latin typeface="Calibri" panose="020F0502020204030204" charset="0"/>
                          <a:cs typeface="Calibri" panose="020F0502020204030204" charset="0"/>
                        </a:rPr>
                        <a:t> civile e </a:t>
                      </a:r>
                      <a:r>
                        <a:rPr lang="en-US" sz="1200" b="0" dirty="0" err="1">
                          <a:latin typeface="Calibri" panose="020F0502020204030204" charset="0"/>
                          <a:cs typeface="Calibri" panose="020F0502020204030204" charset="0"/>
                        </a:rPr>
                        <a:t>penale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giustizia</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amministrativa</a:t>
                      </a:r>
                      <a:r>
                        <a:rPr lang="en-US" sz="1200" b="0" dirty="0">
                          <a:latin typeface="Calibri" panose="020F0502020204030204" charset="0"/>
                          <a:cs typeface="Calibri" panose="020F0502020204030204" charset="0"/>
                        </a:rPr>
                        <a:t> </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just">
                        <a:buNone/>
                      </a:pPr>
                      <a:r>
                        <a:rPr lang="en-US" sz="1200" b="0" dirty="0" err="1">
                          <a:latin typeface="Calibri" panose="020F0502020204030204" charset="0"/>
                          <a:cs typeface="Calibri" panose="020F0502020204030204" charset="0"/>
                        </a:rPr>
                        <a:t>Ordinamento</a:t>
                      </a:r>
                      <a:r>
                        <a:rPr lang="en-US" sz="1200" b="0" dirty="0">
                          <a:latin typeface="Calibri" panose="020F0502020204030204" charset="0"/>
                          <a:cs typeface="Calibri" panose="020F0502020204030204" charset="0"/>
                        </a:rPr>
                        <a:t> e </a:t>
                      </a:r>
                      <a:r>
                        <a:rPr lang="en-US" sz="1200" b="0" dirty="0" err="1">
                          <a:latin typeface="Calibri" panose="020F0502020204030204" charset="0"/>
                          <a:cs typeface="Calibri" panose="020F0502020204030204" charset="0"/>
                        </a:rPr>
                        <a:t>organizzazione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regionale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potestà</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legislativa</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regionale</a:t>
                      </a:r>
                      <a:r>
                        <a:rPr lang="en-US" sz="1200" b="0" dirty="0">
                          <a:latin typeface="Calibri" panose="020F0502020204030204" charset="0"/>
                          <a:cs typeface="Calibri" panose="020F0502020204030204" charset="0"/>
                        </a:rPr>
                        <a:t>) </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just">
                        <a:buNone/>
                      </a:pPr>
                      <a:r>
                        <a:rPr lang="en-US" sz="1200" b="0" dirty="0">
                          <a:latin typeface="Calibri" panose="020F0502020204030204" charset="0"/>
                          <a:cs typeface="Calibri" panose="020F0502020204030204" charset="0"/>
                        </a:rPr>
                        <a:t> </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just">
                        <a:buNone/>
                      </a:pPr>
                      <a:r>
                        <a:rPr lang="en-US" sz="1200" b="0" dirty="0" err="1">
                          <a:latin typeface="Calibri" panose="020F0502020204030204" charset="0"/>
                          <a:cs typeface="Calibri" panose="020F0502020204030204" charset="0"/>
                        </a:rPr>
                        <a:t>Organizzazione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generale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dell’amministrazione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gestione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finanziaria</a:t>
                      </a:r>
                      <a:r>
                        <a:rPr lang="en-US" sz="1200" b="0" dirty="0">
                          <a:latin typeface="Calibri" panose="020F0502020204030204" charset="0"/>
                          <a:cs typeface="Calibri" panose="020F0502020204030204" charset="0"/>
                        </a:rPr>
                        <a:t> e </a:t>
                      </a:r>
                      <a:r>
                        <a:rPr lang="en-US" sz="1200" b="0" dirty="0" err="1">
                          <a:latin typeface="Calibri" panose="020F0502020204030204" charset="0"/>
                          <a:cs typeface="Calibri" panose="020F0502020204030204" charset="0"/>
                        </a:rPr>
                        <a:t>contabile</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CustomShape 2"/>
          <p:cNvSpPr/>
          <p:nvPr/>
        </p:nvSpPr>
        <p:spPr>
          <a:xfrm>
            <a:off x="0" y="0"/>
            <a:ext cx="13436280" cy="1002030"/>
          </a:xfrm>
          <a:prstGeom prst="rect">
            <a:avLst/>
          </a:prstGeom>
          <a:noFill/>
          <a:ln w="0">
            <a:noFill/>
          </a:ln>
        </p:spPr>
        <p:style>
          <a:lnRef idx="0">
            <a:srgbClr val="FFFFFF"/>
          </a:lnRef>
          <a:fillRef idx="0">
            <a:srgbClr val="FFFFFF"/>
          </a:fillRef>
          <a:effectRef idx="0">
            <a:srgbClr val="FFFFFF"/>
          </a:effectRef>
          <a:fontRef idx="minor"/>
        </p:style>
        <p:txBody>
          <a:bodyPr lIns="90000" tIns="45000" rIns="90000" bIns="45000" anchor="t">
            <a:spAutoFit/>
          </a:bodyPr>
          <a:lstStyle/>
          <a:p>
            <a:pPr algn="ctr">
              <a:lnSpc>
                <a:spcPct val="110000"/>
              </a:lnSpc>
              <a:spcAft>
                <a:spcPts val="600"/>
              </a:spcAft>
              <a:buNone/>
            </a:pPr>
            <a:r>
              <a:rPr lang="it-IT" sz="2600" b="1" strike="noStrike" spc="-1">
                <a:solidFill>
                  <a:srgbClr val="C00000"/>
                </a:solidFill>
                <a:latin typeface="Arial" panose="020B0604020202020204"/>
                <a:ea typeface="DejaVu Sans"/>
              </a:rPr>
              <a:t>COMPETENZE LEGISLATIVE E FUNZIONI FONDAMENTALI PER GOAL DELL’AGENDA ONU 2030</a:t>
            </a:r>
            <a:r>
              <a:rPr lang="it-IT" sz="2800" b="1" strike="noStrike" spc="-1">
                <a:solidFill>
                  <a:srgbClr val="C00000"/>
                </a:solidFill>
                <a:latin typeface="Arial" panose="020B0604020202020204"/>
                <a:ea typeface="DejaVu Sans"/>
              </a:rPr>
              <a:t> </a:t>
            </a:r>
            <a:endParaRPr lang="it-IT" sz="2800" b="0" strike="noStrike" spc="-1">
              <a:latin typeface="Arial" panose="020B0604020202020204"/>
            </a:endParaRPr>
          </a:p>
        </p:txBody>
      </p:sp>
      <p:sp>
        <p:nvSpPr>
          <p:cNvPr id="127" name="CustomShape 3"/>
          <p:cNvSpPr/>
          <p:nvPr/>
        </p:nvSpPr>
        <p:spPr>
          <a:xfrm>
            <a:off x="169170" y="1045285"/>
            <a:ext cx="13167000" cy="427355"/>
          </a:xfrm>
          <a:prstGeom prst="rect">
            <a:avLst/>
          </a:prstGeom>
          <a:noFill/>
          <a:ln w="0">
            <a:noFill/>
          </a:ln>
        </p:spPr>
        <p:style>
          <a:lnRef idx="0">
            <a:srgbClr val="FFFFFF"/>
          </a:lnRef>
          <a:fillRef idx="0">
            <a:srgbClr val="FFFFFF"/>
          </a:fillRef>
          <a:effectRef idx="0">
            <a:srgbClr val="FFFFFF"/>
          </a:effectRef>
          <a:fontRef idx="minor"/>
        </p:style>
        <p:txBody>
          <a:bodyPr lIns="90000" tIns="45000" rIns="90000" bIns="45000" anchor="t">
            <a:spAutoFit/>
          </a:bodyPr>
          <a:lstStyle/>
          <a:p>
            <a:pPr marL="22225" algn="ctr">
              <a:lnSpc>
                <a:spcPct val="100000"/>
              </a:lnSpc>
              <a:spcAft>
                <a:spcPts val="600"/>
              </a:spcAft>
              <a:buNone/>
            </a:pPr>
            <a:r>
              <a:rPr lang="it-IT" sz="2200" b="1" strike="noStrike" spc="-1">
                <a:solidFill>
                  <a:srgbClr val="000000"/>
                </a:solidFill>
                <a:latin typeface="Calibri" panose="020F0502020204030204"/>
                <a:ea typeface="DejaVu Sans"/>
              </a:rPr>
              <a:t>S</a:t>
            </a:r>
            <a:r>
              <a:rPr lang="it-IT" sz="2000" b="1" strike="noStrike" spc="-1">
                <a:solidFill>
                  <a:srgbClr val="000000"/>
                </a:solidFill>
                <a:latin typeface="Calibri" panose="020F0502020204030204"/>
                <a:ea typeface="DejaVu Sans"/>
              </a:rPr>
              <a:t>trategia regionale per lo sviluppo sostenibile. Obiettivi quantitativi a prevalente dimensione sociale</a:t>
            </a:r>
            <a:endParaRPr lang="it-IT" sz="2000" b="0" strike="noStrike" spc="-1">
              <a:latin typeface="Arial" panose="020B0604020202020204"/>
            </a:endParaRPr>
          </a:p>
        </p:txBody>
      </p:sp>
      <p:graphicFrame>
        <p:nvGraphicFramePr>
          <p:cNvPr id="172" name="Table 2"/>
          <p:cNvGraphicFramePr/>
          <p:nvPr/>
        </p:nvGraphicFramePr>
        <p:xfrm>
          <a:off x="458135" y="1549515"/>
          <a:ext cx="12712475" cy="4853305"/>
        </p:xfrm>
        <a:graphic>
          <a:graphicData uri="http://schemas.openxmlformats.org/drawingml/2006/table">
            <a:tbl>
              <a:tblPr/>
              <a:tblGrid>
                <a:gridCol w="2186305">
                  <a:extLst>
                    <a:ext uri="{9D8B030D-6E8A-4147-A177-3AD203B41FA5}">
                      <a16:colId xmlns:a16="http://schemas.microsoft.com/office/drawing/2014/main" val="20000"/>
                    </a:ext>
                  </a:extLst>
                </a:gridCol>
                <a:gridCol w="2384425">
                  <a:extLst>
                    <a:ext uri="{9D8B030D-6E8A-4147-A177-3AD203B41FA5}">
                      <a16:colId xmlns:a16="http://schemas.microsoft.com/office/drawing/2014/main" val="20001"/>
                    </a:ext>
                  </a:extLst>
                </a:gridCol>
                <a:gridCol w="2527935">
                  <a:extLst>
                    <a:ext uri="{9D8B030D-6E8A-4147-A177-3AD203B41FA5}">
                      <a16:colId xmlns:a16="http://schemas.microsoft.com/office/drawing/2014/main" val="20002"/>
                    </a:ext>
                  </a:extLst>
                </a:gridCol>
                <a:gridCol w="2663825">
                  <a:extLst>
                    <a:ext uri="{9D8B030D-6E8A-4147-A177-3AD203B41FA5}">
                      <a16:colId xmlns:a16="http://schemas.microsoft.com/office/drawing/2014/main" val="20003"/>
                    </a:ext>
                  </a:extLst>
                </a:gridCol>
                <a:gridCol w="2949985">
                  <a:extLst>
                    <a:ext uri="{9D8B030D-6E8A-4147-A177-3AD203B41FA5}">
                      <a16:colId xmlns:a16="http://schemas.microsoft.com/office/drawing/2014/main" val="20004"/>
                    </a:ext>
                  </a:extLst>
                </a:gridCol>
              </a:tblGrid>
              <a:tr h="671830">
                <a:tc>
                  <a:txBody>
                    <a:bodyPr/>
                    <a:lstStyle/>
                    <a:p>
                      <a:pPr marL="0" indent="0" algn="ctr">
                        <a:buNone/>
                      </a:pPr>
                      <a:r>
                        <a:rPr lang="en-US" sz="1200" b="0">
                          <a:solidFill>
                            <a:schemeClr val="bg1"/>
                          </a:solidFill>
                          <a:latin typeface="Calibri" panose="020F0502020204030204" charset="0"/>
                          <a:cs typeface="Calibri" panose="020F0502020204030204" charset="0"/>
                        </a:rPr>
                        <a:t>Goal </a:t>
                      </a:r>
                      <a:endParaRPr lang="en-US" sz="1200" b="0">
                        <a:solidFill>
                          <a:schemeClr val="bg1"/>
                        </a:solidFill>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solidFill>
                      <a:schemeClr val="accent1"/>
                    </a:solidFill>
                  </a:tcPr>
                </a:tc>
                <a:tc>
                  <a:txBody>
                    <a:bodyPr/>
                    <a:lstStyle/>
                    <a:p>
                      <a:pPr marL="0" indent="0" algn="ctr">
                        <a:buNone/>
                      </a:pPr>
                      <a:r>
                        <a:rPr lang="en-US" sz="1200" b="0">
                          <a:solidFill>
                            <a:schemeClr val="bg1"/>
                          </a:solidFill>
                          <a:latin typeface="Calibri" panose="020F0502020204030204" charset="0"/>
                          <a:cs typeface="Calibri" panose="020F0502020204030204" charset="0"/>
                        </a:rPr>
                        <a:t>Competenze legislative esclusive dello Stato (art. 117, secondo comma della Costituzione)</a:t>
                      </a:r>
                      <a:endParaRPr lang="en-US" sz="1200" b="0">
                        <a:solidFill>
                          <a:schemeClr val="bg1"/>
                        </a:solidFill>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solidFill>
                      <a:schemeClr val="accent1"/>
                    </a:solidFill>
                  </a:tcPr>
                </a:tc>
                <a:tc>
                  <a:txBody>
                    <a:bodyPr/>
                    <a:lstStyle/>
                    <a:p>
                      <a:pPr marL="0" indent="0" algn="ctr">
                        <a:buNone/>
                      </a:pPr>
                      <a:r>
                        <a:rPr lang="en-US" sz="1200" b="0" dirty="0" err="1">
                          <a:solidFill>
                            <a:schemeClr val="bg1"/>
                          </a:solidFill>
                          <a:latin typeface="Calibri" panose="020F0502020204030204" charset="0"/>
                          <a:cs typeface="Calibri" panose="020F0502020204030204" charset="0"/>
                        </a:rPr>
                        <a:t>Competenze</a:t>
                      </a:r>
                      <a:r>
                        <a:rPr lang="en-US" sz="1200" b="0" dirty="0">
                          <a:solidFill>
                            <a:schemeClr val="bg1"/>
                          </a:solidFill>
                          <a:latin typeface="Calibri" panose="020F0502020204030204" charset="0"/>
                          <a:cs typeface="Calibri" panose="020F0502020204030204" charset="0"/>
                        </a:rPr>
                        <a:t> legislative </a:t>
                      </a:r>
                      <a:r>
                        <a:rPr lang="en-US" sz="1200" b="0" dirty="0" err="1">
                          <a:solidFill>
                            <a:schemeClr val="bg1"/>
                          </a:solidFill>
                          <a:latin typeface="Calibri" panose="020F0502020204030204" charset="0"/>
                          <a:cs typeface="Calibri" panose="020F0502020204030204" charset="0"/>
                        </a:rPr>
                        <a:t>delle</a:t>
                      </a:r>
                      <a:r>
                        <a:rPr lang="en-US" sz="1200" b="0" dirty="0">
                          <a:solidFill>
                            <a:schemeClr val="bg1"/>
                          </a:solidFill>
                          <a:latin typeface="Calibri" panose="020F0502020204030204" charset="0"/>
                          <a:cs typeface="Calibri" panose="020F0502020204030204" charset="0"/>
                        </a:rPr>
                        <a:t> </a:t>
                      </a:r>
                      <a:r>
                        <a:rPr lang="en-US" sz="1200" b="0" dirty="0" err="1">
                          <a:solidFill>
                            <a:schemeClr val="bg1"/>
                          </a:solidFill>
                          <a:latin typeface="Calibri" panose="020F0502020204030204" charset="0"/>
                          <a:cs typeface="Calibri" panose="020F0502020204030204" charset="0"/>
                        </a:rPr>
                        <a:t>Regioni</a:t>
                      </a:r>
                      <a:r>
                        <a:rPr lang="en-US" sz="1200" b="0" dirty="0">
                          <a:solidFill>
                            <a:schemeClr val="bg1"/>
                          </a:solidFill>
                          <a:latin typeface="Calibri" panose="020F0502020204030204" charset="0"/>
                          <a:cs typeface="Calibri" panose="020F0502020204030204" charset="0"/>
                        </a:rPr>
                        <a:t> (art. 117, </a:t>
                      </a:r>
                      <a:r>
                        <a:rPr lang="en-US" sz="1200" b="0" dirty="0" err="1">
                          <a:solidFill>
                            <a:schemeClr val="bg1"/>
                          </a:solidFill>
                          <a:latin typeface="Calibri" panose="020F0502020204030204" charset="0"/>
                          <a:cs typeface="Calibri" panose="020F0502020204030204" charset="0"/>
                        </a:rPr>
                        <a:t>terzo</a:t>
                      </a:r>
                      <a:r>
                        <a:rPr lang="en-US" sz="1200" b="0" dirty="0">
                          <a:solidFill>
                            <a:schemeClr val="bg1"/>
                          </a:solidFill>
                          <a:latin typeface="Calibri" panose="020F0502020204030204" charset="0"/>
                          <a:cs typeface="Calibri" panose="020F0502020204030204" charset="0"/>
                        </a:rPr>
                        <a:t> e quarto comma)</a:t>
                      </a:r>
                      <a:endParaRPr lang="it-IT" altLang="en-US" sz="1200" b="0" baseline="30000" dirty="0">
                        <a:solidFill>
                          <a:schemeClr val="bg1"/>
                        </a:solidFill>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solidFill>
                      <a:schemeClr val="accent1"/>
                    </a:solidFill>
                  </a:tcPr>
                </a:tc>
                <a:tc>
                  <a:txBody>
                    <a:bodyPr/>
                    <a:lstStyle/>
                    <a:p>
                      <a:pPr marL="0" indent="0" algn="ctr">
                        <a:buNone/>
                      </a:pPr>
                      <a:r>
                        <a:rPr lang="en-US" sz="1200" b="0">
                          <a:solidFill>
                            <a:schemeClr val="bg1"/>
                          </a:solidFill>
                          <a:latin typeface="Calibri" panose="020F0502020204030204" charset="0"/>
                          <a:cs typeface="Calibri" panose="020F0502020204030204" charset="0"/>
                        </a:rPr>
                        <a:t>Funzioni fondamentali delle Province (legge n. 56 del 2014)</a:t>
                      </a:r>
                      <a:endParaRPr lang="en-US" sz="1200" b="0">
                        <a:solidFill>
                          <a:schemeClr val="bg1"/>
                        </a:solidFill>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solidFill>
                      <a:schemeClr val="accent1"/>
                    </a:solidFill>
                  </a:tcPr>
                </a:tc>
                <a:tc>
                  <a:txBody>
                    <a:bodyPr/>
                    <a:lstStyle/>
                    <a:p>
                      <a:pPr marL="0" indent="0" algn="ctr">
                        <a:buNone/>
                      </a:pPr>
                      <a:r>
                        <a:rPr lang="en-US" sz="1200" b="0" dirty="0" err="1">
                          <a:solidFill>
                            <a:schemeClr val="bg1"/>
                          </a:solidFill>
                          <a:latin typeface="Trebuchet MS" panose="020B0603020202020204" charset="0"/>
                          <a:cs typeface="Trebuchet MS" panose="020B0603020202020204" charset="0"/>
                        </a:rPr>
                        <a:t>Funzioni</a:t>
                      </a:r>
                      <a:r>
                        <a:rPr lang="en-US" sz="1200" b="0" dirty="0">
                          <a:solidFill>
                            <a:schemeClr val="bg1"/>
                          </a:solidFill>
                          <a:latin typeface="Trebuchet MS" panose="020B0603020202020204" charset="0"/>
                          <a:cs typeface="Trebuchet MS" panose="020B0603020202020204" charset="0"/>
                        </a:rPr>
                        <a:t> </a:t>
                      </a:r>
                      <a:r>
                        <a:rPr lang="en-US" sz="1200" b="0" dirty="0" err="1">
                          <a:solidFill>
                            <a:schemeClr val="bg1"/>
                          </a:solidFill>
                          <a:latin typeface="Trebuchet MS" panose="020B0603020202020204" charset="0"/>
                          <a:cs typeface="Trebuchet MS" panose="020B0603020202020204" charset="0"/>
                        </a:rPr>
                        <a:t>fondamentali</a:t>
                      </a:r>
                      <a:r>
                        <a:rPr lang="en-US" sz="1200" b="0" dirty="0">
                          <a:solidFill>
                            <a:schemeClr val="bg1"/>
                          </a:solidFill>
                          <a:latin typeface="Trebuchet MS" panose="020B0603020202020204" charset="0"/>
                          <a:cs typeface="Trebuchet MS" panose="020B0603020202020204" charset="0"/>
                        </a:rPr>
                        <a:t> </a:t>
                      </a:r>
                      <a:r>
                        <a:rPr lang="en-US" sz="1200" b="0" dirty="0" err="1">
                          <a:solidFill>
                            <a:schemeClr val="bg1"/>
                          </a:solidFill>
                          <a:latin typeface="Trebuchet MS" panose="020B0603020202020204" charset="0"/>
                          <a:cs typeface="Trebuchet MS" panose="020B0603020202020204" charset="0"/>
                        </a:rPr>
                        <a:t>dei</a:t>
                      </a:r>
                      <a:r>
                        <a:rPr lang="en-US" sz="1200" b="0" dirty="0">
                          <a:solidFill>
                            <a:schemeClr val="bg1"/>
                          </a:solidFill>
                          <a:latin typeface="Trebuchet MS" panose="020B0603020202020204" charset="0"/>
                          <a:cs typeface="Trebuchet MS" panose="020B0603020202020204" charset="0"/>
                        </a:rPr>
                        <a:t> </a:t>
                      </a:r>
                      <a:r>
                        <a:rPr lang="en-US" sz="1200" b="0" dirty="0" err="1">
                          <a:solidFill>
                            <a:schemeClr val="bg1"/>
                          </a:solidFill>
                          <a:latin typeface="Trebuchet MS" panose="020B0603020202020204" charset="0"/>
                          <a:cs typeface="Trebuchet MS" panose="020B0603020202020204" charset="0"/>
                        </a:rPr>
                        <a:t>Comuni</a:t>
                      </a:r>
                      <a:r>
                        <a:rPr lang="en-US" sz="1200" b="0" dirty="0">
                          <a:solidFill>
                            <a:schemeClr val="bg1"/>
                          </a:solidFill>
                          <a:latin typeface="Trebuchet MS" panose="020B0603020202020204" charset="0"/>
                          <a:cs typeface="Trebuchet MS" panose="020B0603020202020204" charset="0"/>
                        </a:rPr>
                        <a:t> e </a:t>
                      </a:r>
                      <a:r>
                        <a:rPr lang="en-US" sz="1200" b="0" dirty="0" err="1">
                          <a:solidFill>
                            <a:schemeClr val="bg1"/>
                          </a:solidFill>
                          <a:latin typeface="Trebuchet MS" panose="020B0603020202020204" charset="0"/>
                          <a:cs typeface="Trebuchet MS" panose="020B0603020202020204" charset="0"/>
                        </a:rPr>
                        <a:t>delle</a:t>
                      </a:r>
                      <a:r>
                        <a:rPr lang="en-US" sz="1200" b="0" dirty="0">
                          <a:solidFill>
                            <a:schemeClr val="bg1"/>
                          </a:solidFill>
                          <a:latin typeface="Trebuchet MS" panose="020B0603020202020204" charset="0"/>
                          <a:cs typeface="Trebuchet MS" panose="020B0603020202020204" charset="0"/>
                        </a:rPr>
                        <a:t> loro </a:t>
                      </a:r>
                      <a:r>
                        <a:rPr lang="en-US" sz="1200" b="0" dirty="0" err="1">
                          <a:solidFill>
                            <a:schemeClr val="bg1"/>
                          </a:solidFill>
                          <a:latin typeface="Trebuchet MS" panose="020B0603020202020204" charset="0"/>
                          <a:cs typeface="Trebuchet MS" panose="020B0603020202020204" charset="0"/>
                        </a:rPr>
                        <a:t>Unioni</a:t>
                      </a:r>
                      <a:r>
                        <a:rPr lang="en-US" sz="1200" b="0" dirty="0">
                          <a:solidFill>
                            <a:schemeClr val="bg1"/>
                          </a:solidFill>
                          <a:latin typeface="Trebuchet MS" panose="020B0603020202020204" charset="0"/>
                          <a:cs typeface="Trebuchet MS" panose="020B0603020202020204" charset="0"/>
                        </a:rPr>
                        <a:t> (</a:t>
                      </a:r>
                      <a:r>
                        <a:rPr lang="en-US" sz="1200" b="0" dirty="0" err="1">
                          <a:solidFill>
                            <a:schemeClr val="bg1"/>
                          </a:solidFill>
                          <a:latin typeface="Trebuchet MS" panose="020B0603020202020204" charset="0"/>
                          <a:cs typeface="Trebuchet MS" panose="020B0603020202020204" charset="0"/>
                        </a:rPr>
                        <a:t>legge</a:t>
                      </a:r>
                      <a:r>
                        <a:rPr lang="en-US" sz="1200" b="0" dirty="0">
                          <a:solidFill>
                            <a:schemeClr val="bg1"/>
                          </a:solidFill>
                          <a:latin typeface="Trebuchet MS" panose="020B0603020202020204" charset="0"/>
                          <a:cs typeface="Trebuchet MS" panose="020B0603020202020204" charset="0"/>
                        </a:rPr>
                        <a:t> n. 122 del 2010)</a:t>
                      </a:r>
                      <a:endParaRPr lang="it-IT" altLang="en-US" sz="1200" b="0" baseline="30000" dirty="0">
                        <a:solidFill>
                          <a:schemeClr val="bg1"/>
                        </a:solidFill>
                        <a:latin typeface="Trebuchet MS" panose="020B0603020202020204" charset="0"/>
                        <a:ea typeface="Trebuchet MS" panose="020B0603020202020204" charset="0"/>
                        <a:cs typeface="Trebuchet MS" panose="020B060302020202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solidFill>
                      <a:schemeClr val="accent1"/>
                    </a:solidFill>
                  </a:tcPr>
                </a:tc>
                <a:extLst>
                  <a:ext uri="{0D108BD9-81ED-4DB2-BD59-A6C34878D82A}">
                    <a16:rowId xmlns:a16="http://schemas.microsoft.com/office/drawing/2014/main" val="10000"/>
                  </a:ext>
                </a:extLst>
              </a:tr>
              <a:tr h="910590">
                <a:tc>
                  <a:txBody>
                    <a:bodyPr/>
                    <a:lstStyle/>
                    <a:p>
                      <a:pPr marL="0" indent="0" algn="l">
                        <a:buNone/>
                      </a:pPr>
                      <a:r>
                        <a:rPr lang="en-US" sz="1200" b="0" dirty="0">
                          <a:latin typeface="Calibri" panose="020F0502020204030204" charset="0"/>
                          <a:cs typeface="Calibri" panose="020F0502020204030204" charset="0"/>
                        </a:rPr>
                        <a:t>1. Lotta </a:t>
                      </a:r>
                      <a:r>
                        <a:rPr lang="en-US" sz="1200" b="0" dirty="0" err="1">
                          <a:latin typeface="Calibri" panose="020F0502020204030204" charset="0"/>
                          <a:cs typeface="Calibri" panose="020F0502020204030204" charset="0"/>
                        </a:rPr>
                        <a:t>alla</a:t>
                      </a:r>
                      <a:r>
                        <a:rPr lang="en-US" sz="1200" b="0" dirty="0">
                          <a:latin typeface="Calibri" panose="020F0502020204030204" charset="0"/>
                          <a:cs typeface="Calibri" panose="020F0502020204030204" charset="0"/>
                        </a:rPr>
                        <a:t> povertà10. </a:t>
                      </a:r>
                      <a:r>
                        <a:rPr lang="en-US" sz="1200" b="0" dirty="0" err="1">
                          <a:latin typeface="Calibri" panose="020F0502020204030204" charset="0"/>
                          <a:cs typeface="Calibri" panose="020F0502020204030204" charset="0"/>
                        </a:rPr>
                        <a:t>Ridurre</a:t>
                      </a:r>
                      <a:r>
                        <a:rPr lang="en-US" sz="1200" b="0" dirty="0">
                          <a:latin typeface="Calibri" panose="020F0502020204030204" charset="0"/>
                          <a:cs typeface="Calibri" panose="020F0502020204030204" charset="0"/>
                        </a:rPr>
                        <a:t> le </a:t>
                      </a:r>
                      <a:r>
                        <a:rPr lang="en-US" sz="1200" b="0" dirty="0" err="1">
                          <a:latin typeface="Calibri" panose="020F0502020204030204" charset="0"/>
                          <a:cs typeface="Calibri" panose="020F0502020204030204" charset="0"/>
                        </a:rPr>
                        <a:t>disuguaglianze</a:t>
                      </a:r>
                      <a:r>
                        <a:rPr lang="en-US" sz="1200" b="0" dirty="0">
                          <a:latin typeface="Calibri" panose="020F0502020204030204" charset="0"/>
                          <a:cs typeface="Calibri" panose="020F0502020204030204" charset="0"/>
                        </a:rPr>
                        <a:t> </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a:latin typeface="Calibri" panose="020F0502020204030204" charset="0"/>
                          <a:cs typeface="Calibri" panose="020F0502020204030204" charset="0"/>
                        </a:rPr>
                        <a:t>Determinazione dei livelli essenziali delle prestazioni concernenti i diritti civili e sociali che devono essere garantiti su tutto il territorio nazionale</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a:latin typeface="Calibri" panose="020F0502020204030204" charset="0"/>
                          <a:cs typeface="Calibri" panose="020F0502020204030204" charset="0"/>
                        </a:rPr>
                        <a:t>Assistenza (potestà legislativa residuale) </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a:latin typeface="Calibri" panose="020F0502020204030204" charset="0"/>
                          <a:cs typeface="Calibri" panose="020F0502020204030204" charset="0"/>
                        </a:rPr>
                        <a:t> </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a:latin typeface="Calibri" panose="020F0502020204030204" charset="0"/>
                          <a:cs typeface="Calibri" panose="020F0502020204030204" charset="0"/>
                        </a:rPr>
                        <a:t>Progettazione e gestione del sistema locale dei servizi sociali ed erogazione delle relative prestazioni ai cittadini</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1048385">
                <a:tc>
                  <a:txBody>
                    <a:bodyPr/>
                    <a:lstStyle/>
                    <a:p>
                      <a:pPr marL="0" indent="0" algn="l">
                        <a:buNone/>
                      </a:pPr>
                      <a:r>
                        <a:rPr lang="en-US" sz="1200" b="0" dirty="0">
                          <a:latin typeface="Calibri" panose="020F0502020204030204" charset="0"/>
                          <a:cs typeface="Calibri" panose="020F0502020204030204" charset="0"/>
                        </a:rPr>
                        <a:t>3. Salute</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dirty="0" err="1">
                          <a:latin typeface="Calibri" panose="020F0502020204030204" charset="0"/>
                          <a:cs typeface="Calibri" panose="020F0502020204030204" charset="0"/>
                        </a:rPr>
                        <a:t>Determinazione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dei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livelli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essenziali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delle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prestazioni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concernenti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diritti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civili</a:t>
                      </a:r>
                      <a:r>
                        <a:rPr lang="en-US" sz="1200" b="0" dirty="0">
                          <a:latin typeface="Calibri" panose="020F0502020204030204" charset="0"/>
                          <a:cs typeface="Calibri" panose="020F0502020204030204" charset="0"/>
                        </a:rPr>
                        <a:t> e </a:t>
                      </a:r>
                      <a:r>
                        <a:rPr lang="en-US" sz="1200" b="0" dirty="0" err="1">
                          <a:latin typeface="Calibri" panose="020F0502020204030204" charset="0"/>
                          <a:cs typeface="Calibri" panose="020F0502020204030204" charset="0"/>
                        </a:rPr>
                        <a:t>sociali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che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devono</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essere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garantiti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su</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tutto</a:t>
                      </a:r>
                      <a:r>
                        <a:rPr lang="en-US" sz="1200" b="0" dirty="0">
                          <a:latin typeface="Calibri" panose="020F0502020204030204" charset="0"/>
                          <a:cs typeface="Calibri" panose="020F0502020204030204" charset="0"/>
                        </a:rPr>
                        <a:t> il </a:t>
                      </a:r>
                      <a:r>
                        <a:rPr lang="en-US" sz="1200" b="0" dirty="0" err="1">
                          <a:latin typeface="Calibri" panose="020F0502020204030204" charset="0"/>
                          <a:cs typeface="Calibri" panose="020F0502020204030204" charset="0"/>
                        </a:rPr>
                        <a:t>territorio</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nazionale</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dirty="0">
                          <a:latin typeface="Calibri" panose="020F0502020204030204" charset="0"/>
                          <a:cs typeface="Calibri" panose="020F0502020204030204" charset="0"/>
                        </a:rPr>
                        <a:t>Tutela </a:t>
                      </a:r>
                      <a:r>
                        <a:rPr lang="en-US" sz="1200" b="0" dirty="0" err="1">
                          <a:latin typeface="Calibri" panose="020F0502020204030204" charset="0"/>
                          <a:cs typeface="Calibri" panose="020F0502020204030204" charset="0"/>
                        </a:rPr>
                        <a:t>della</a:t>
                      </a:r>
                      <a:r>
                        <a:rPr lang="en-US" sz="1200" b="0" dirty="0">
                          <a:latin typeface="Calibri" panose="020F0502020204030204" charset="0"/>
                          <a:cs typeface="Calibri" panose="020F0502020204030204" charset="0"/>
                        </a:rPr>
                        <a:t> salute (</a:t>
                      </a:r>
                      <a:r>
                        <a:rPr lang="en-US" sz="1200" b="0" dirty="0" err="1">
                          <a:latin typeface="Calibri" panose="020F0502020204030204" charset="0"/>
                          <a:cs typeface="Calibri" panose="020F0502020204030204" charset="0"/>
                        </a:rPr>
                        <a:t>legislazione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concorrente</a:t>
                      </a:r>
                      <a:r>
                        <a:rPr lang="en-US" sz="1200" b="0" dirty="0">
                          <a:latin typeface="Calibri" panose="020F0502020204030204" charset="0"/>
                          <a:cs typeface="Calibri" panose="020F0502020204030204" charset="0"/>
                        </a:rPr>
                        <a:t>) </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a:latin typeface="Calibri" panose="020F0502020204030204" charset="0"/>
                          <a:cs typeface="Calibri" panose="020F0502020204030204" charset="0"/>
                        </a:rPr>
                        <a:t> </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a:latin typeface="Calibri" panose="020F0502020204030204" charset="0"/>
                          <a:cs typeface="Calibri" panose="020F0502020204030204" charset="0"/>
                        </a:rPr>
                        <a:t>Progettazione e gestione del sistema locale dei servizi sociali ed erogazione delle relative prestazioni ai cittadini</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938530">
                <a:tc>
                  <a:txBody>
                    <a:bodyPr/>
                    <a:lstStyle/>
                    <a:p>
                      <a:pPr marL="0" indent="0" algn="l">
                        <a:buNone/>
                      </a:pPr>
                      <a:r>
                        <a:rPr lang="en-US" sz="1200" b="0">
                          <a:latin typeface="Calibri" panose="020F0502020204030204" charset="0"/>
                          <a:cs typeface="Calibri" panose="020F0502020204030204" charset="0"/>
                        </a:rPr>
                        <a:t>4. Istruzione</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T w="12240" cap="flat" cmpd="sng" algn="ctr">
                      <a:solidFill>
                        <a:srgbClr val="000000"/>
                      </a:solidFill>
                      <a:prstDash val="solid"/>
                      <a:round/>
                      <a:headEnd type="none" w="med" len="med"/>
                      <a:tailEnd type="none" w="med" len="med"/>
                    </a:lnT>
                    <a:noFill/>
                  </a:tcPr>
                </a:tc>
                <a:tc>
                  <a:txBody>
                    <a:bodyPr/>
                    <a:lstStyle/>
                    <a:p>
                      <a:pPr marL="0" indent="0" algn="l">
                        <a:buNone/>
                      </a:pPr>
                      <a:r>
                        <a:rPr lang="en-US" sz="1200" b="0">
                          <a:latin typeface="Calibri" panose="020F0502020204030204" charset="0"/>
                          <a:cs typeface="Calibri" panose="020F0502020204030204" charset="0"/>
                        </a:rPr>
                        <a:t>Determinazione dei livelli essenziali delle prestazioni concernenti i diritti civili e sociali che devono essere garantiti su tutto il territorio nazionale</a:t>
                      </a:r>
                      <a:r>
                        <a:rPr lang="it-IT" altLang="en-US" sz="1200" b="0">
                          <a:latin typeface="Calibri" panose="020F0502020204030204" charset="0"/>
                          <a:cs typeface="Calibri" panose="020F0502020204030204" charset="0"/>
                        </a:rPr>
                        <a:t> </a:t>
                      </a:r>
                      <a:r>
                        <a:rPr lang="en-US" sz="1200" b="0">
                          <a:latin typeface="Calibri" panose="020F0502020204030204" charset="0"/>
                          <a:cs typeface="Calibri" panose="020F0502020204030204" charset="0"/>
                        </a:rPr>
                        <a:t>Norme generali sull'istruzione</a:t>
                      </a:r>
                      <a:endParaRPr lang="en-US" sz="1200" b="0">
                        <a:latin typeface="Calibri" panose="020F0502020204030204" charset="0"/>
                        <a:ea typeface="Trebuchet MS" panose="020B0603020202020204" charset="0"/>
                        <a:cs typeface="Calibri" panose="020F0502020204030204" charset="0"/>
                      </a:endParaRPr>
                    </a:p>
                  </a:txBody>
                  <a:tcPr marL="68580" marR="68580" marT="0" marB="0">
                    <a:lnT w="12240" cap="flat" cmpd="sng" algn="ctr">
                      <a:solidFill>
                        <a:srgbClr val="000000"/>
                      </a:solidFill>
                      <a:prstDash val="solid"/>
                      <a:round/>
                      <a:headEnd type="none" w="med" len="med"/>
                      <a:tailEnd type="none" w="med" len="med"/>
                    </a:lnT>
                    <a:noFill/>
                  </a:tcPr>
                </a:tc>
                <a:tc>
                  <a:txBody>
                    <a:bodyPr/>
                    <a:lstStyle/>
                    <a:p>
                      <a:pPr marL="0" indent="0" algn="l">
                        <a:buNone/>
                      </a:pPr>
                      <a:r>
                        <a:rPr lang="en-US" sz="1200" b="0" dirty="0" err="1">
                          <a:latin typeface="Calibri" panose="020F0502020204030204" charset="0"/>
                          <a:cs typeface="Calibri" panose="020F0502020204030204" charset="0"/>
                        </a:rPr>
                        <a:t>Istruzione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salva</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l'autonomia</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delle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istituzioni</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scolastiche</a:t>
                      </a:r>
                      <a:r>
                        <a:rPr lang="en-US" sz="1200" b="0" dirty="0">
                          <a:latin typeface="Calibri" panose="020F0502020204030204" charset="0"/>
                          <a:cs typeface="Calibri" panose="020F0502020204030204" charset="0"/>
                        </a:rPr>
                        <a:t> e con </a:t>
                      </a:r>
                      <a:r>
                        <a:rPr lang="en-US" sz="1200" b="0" dirty="0" err="1">
                          <a:latin typeface="Calibri" panose="020F0502020204030204" charset="0"/>
                          <a:cs typeface="Calibri" panose="020F0502020204030204" charset="0"/>
                        </a:rPr>
                        <a:t>esclusione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della</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istruzione</a:t>
                      </a:r>
                      <a:r>
                        <a:rPr lang="en-US" sz="1200" b="0" dirty="0">
                          <a:latin typeface="Calibri" panose="020F0502020204030204" charset="0"/>
                          <a:cs typeface="Calibri" panose="020F0502020204030204" charset="0"/>
                        </a:rPr>
                        <a:t> e </a:t>
                      </a:r>
                      <a:r>
                        <a:rPr lang="en-US" sz="1200" b="0" dirty="0" err="1">
                          <a:latin typeface="Calibri" panose="020F0502020204030204" charset="0"/>
                          <a:cs typeface="Calibri" panose="020F0502020204030204" charset="0"/>
                        </a:rPr>
                        <a:t>della</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formazione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professionale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legislazione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concorrente</a:t>
                      </a:r>
                      <a:r>
                        <a:rPr lang="en-US" sz="1200" b="0" dirty="0">
                          <a:latin typeface="Calibri" panose="020F0502020204030204" charset="0"/>
                          <a:cs typeface="Calibri" panose="020F0502020204030204" charset="0"/>
                        </a:rPr>
                        <a:t>)</a:t>
                      </a:r>
                      <a:r>
                        <a:rPr lang="it-IT" alt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Assistenza</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scolastica</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Formazione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professionale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potestà</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legislativa</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residuale</a:t>
                      </a:r>
                      <a:r>
                        <a:rPr lang="en-US" sz="1200" b="0" dirty="0">
                          <a:latin typeface="Calibri" panose="020F0502020204030204" charset="0"/>
                          <a:cs typeface="Calibri" panose="020F0502020204030204" charset="0"/>
                        </a:rPr>
                        <a:t>)</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dirty="0" err="1">
                          <a:latin typeface="Calibri" panose="020F0502020204030204" charset="0"/>
                          <a:cs typeface="Calibri" panose="020F0502020204030204" charset="0"/>
                        </a:rPr>
                        <a:t>Programmazione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provinciale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della</a:t>
                      </a:r>
                      <a:r>
                        <a:rPr lang="en-US" sz="1200" b="0" dirty="0">
                          <a:latin typeface="Calibri" panose="020F0502020204030204" charset="0"/>
                          <a:cs typeface="Calibri" panose="020F0502020204030204" charset="0"/>
                        </a:rPr>
                        <a:t> rete </a:t>
                      </a:r>
                      <a:r>
                        <a:rPr lang="en-US" sz="1200" b="0" dirty="0" err="1">
                          <a:latin typeface="Calibri" panose="020F0502020204030204" charset="0"/>
                          <a:cs typeface="Calibri" panose="020F0502020204030204" charset="0"/>
                        </a:rPr>
                        <a:t>scolastica</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nel</a:t>
                      </a:r>
                      <a:r>
                        <a:rPr lang="en-US" sz="1200" b="0" dirty="0">
                          <a:latin typeface="Calibri" panose="020F0502020204030204" charset="0"/>
                          <a:cs typeface="Calibri" panose="020F0502020204030204" charset="0"/>
                        </a:rPr>
                        <a:t> rispetto </a:t>
                      </a:r>
                      <a:r>
                        <a:rPr lang="en-US" sz="1200" b="0" dirty="0" err="1">
                          <a:latin typeface="Calibri" panose="020F0502020204030204" charset="0"/>
                          <a:cs typeface="Calibri" panose="020F0502020204030204" charset="0"/>
                        </a:rPr>
                        <a:t>della</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programmazione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regionale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Gestione</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dell'edilizia</a:t>
                      </a:r>
                      <a:r>
                        <a:rPr lang="en-US" sz="1200" b="0" dirty="0">
                          <a:latin typeface="Calibri" panose="020F0502020204030204" charset="0"/>
                          <a:cs typeface="Calibri" panose="020F0502020204030204" charset="0"/>
                        </a:rPr>
                        <a:t> </a:t>
                      </a:r>
                      <a:r>
                        <a:rPr lang="en-US" sz="1200" b="0" dirty="0" err="1">
                          <a:latin typeface="Calibri" panose="020F0502020204030204" charset="0"/>
                          <a:cs typeface="Calibri" panose="020F0502020204030204" charset="0"/>
                        </a:rPr>
                        <a:t>scolastica</a:t>
                      </a:r>
                      <a:r>
                        <a:rPr lang="en-US" sz="1200" b="0" dirty="0">
                          <a:latin typeface="Calibri" panose="020F0502020204030204" charset="0"/>
                          <a:cs typeface="Calibri" panose="020F0502020204030204" charset="0"/>
                        </a:rPr>
                        <a:t>  </a:t>
                      </a: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cap="flat" cmpd="sng" algn="ctr">
                      <a:solidFill>
                        <a:srgbClr val="000000"/>
                      </a:solidFill>
                      <a:prstDash val="solid"/>
                      <a:round/>
                      <a:headEnd type="none" w="med" len="med"/>
                      <a:tailEnd type="none" w="med" len="med"/>
                    </a:lnL>
                    <a:lnR w="12240">
                      <a:solidFill>
                        <a:srgbClr val="000000"/>
                      </a:solidFill>
                    </a:lnR>
                    <a:lnT w="12240" cap="flat" cmpd="sng" algn="ctr">
                      <a:solidFill>
                        <a:srgbClr val="000000"/>
                      </a:solidFill>
                      <a:prstDash val="solid"/>
                      <a:round/>
                      <a:headEnd type="none" w="med" len="med"/>
                      <a:tailEnd type="none" w="med" len="med"/>
                    </a:lnT>
                    <a:noFill/>
                  </a:tcPr>
                </a:tc>
                <a:extLst>
                  <a:ext uri="{0D108BD9-81ED-4DB2-BD59-A6C34878D82A}">
                    <a16:rowId xmlns:a16="http://schemas.microsoft.com/office/drawing/2014/main" val="10003"/>
                  </a:ext>
                </a:extLst>
              </a:tr>
              <a:tr h="938530">
                <a:tc>
                  <a:txBody>
                    <a:bodyPr/>
                    <a:lstStyle/>
                    <a:p>
                      <a:pPr marL="0" indent="0" algn="l">
                        <a:buNone/>
                      </a:pPr>
                      <a:r>
                        <a:rPr lang="en-US" sz="1200" b="0">
                          <a:latin typeface="Calibri" panose="020F0502020204030204" charset="0"/>
                          <a:cs typeface="Calibri" panose="020F0502020204030204" charset="0"/>
                        </a:rPr>
                        <a:t>5. Parità di genere </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noFill/>
                  </a:tcPr>
                </a:tc>
                <a:tc>
                  <a:txBody>
                    <a:bodyPr/>
                    <a:lstStyle/>
                    <a:p>
                      <a:pPr marL="0" indent="0" algn="l">
                        <a:buNone/>
                      </a:pPr>
                      <a:r>
                        <a:rPr lang="en-US" sz="1200" b="0">
                          <a:latin typeface="Calibri" panose="020F0502020204030204" charset="0"/>
                          <a:cs typeface="Calibri" panose="020F0502020204030204" charset="0"/>
                        </a:rPr>
                        <a:t>Determinazione dei livelli essenziali delle prestazioni concernenti i diritti civili e sociali che devono essere garantiti su tutto il territorio nazionale</a:t>
                      </a:r>
                      <a:endParaRPr lang="en-US" sz="1200" b="0">
                        <a:latin typeface="Calibri" panose="020F0502020204030204" charset="0"/>
                        <a:ea typeface="Trebuchet MS" panose="020B0603020202020204" charset="0"/>
                        <a:cs typeface="Calibri" panose="020F0502020204030204" charset="0"/>
                      </a:endParaRPr>
                    </a:p>
                  </a:txBody>
                  <a:tcPr marL="68580" marR="68580" marT="0" marB="0">
                    <a:noFill/>
                  </a:tcPr>
                </a:tc>
                <a:tc>
                  <a:txBody>
                    <a:bodyPr/>
                    <a:lstStyle/>
                    <a:p>
                      <a:pPr marL="0" indent="0" algn="l">
                        <a:buNone/>
                      </a:pPr>
                      <a:r>
                        <a:rPr lang="en-US" sz="1200" b="0">
                          <a:latin typeface="Calibri" panose="020F0502020204030204" charset="0"/>
                          <a:cs typeface="Calibri" panose="020F0502020204030204" charset="0"/>
                        </a:rPr>
                        <a:t> </a:t>
                      </a:r>
                      <a:endParaRPr lang="en-US" sz="1200" b="0">
                        <a:latin typeface="Calibri" panose="020F0502020204030204" charset="0"/>
                        <a:ea typeface="Trebuchet MS" panose="020B0603020202020204" charset="0"/>
                        <a:cs typeface="Calibri" panose="020F0502020204030204" charset="0"/>
                      </a:endParaRPr>
                    </a:p>
                  </a:txBody>
                  <a:tcPr marL="68580" marR="68580" marT="0" marB="0">
                    <a:lnR w="12240">
                      <a:solidFill>
                        <a:srgbClr val="000000"/>
                      </a:solidFill>
                    </a:lnR>
                    <a:lnT w="12240">
                      <a:solidFill>
                        <a:srgbClr val="000000"/>
                      </a:solidFill>
                    </a:lnT>
                    <a:lnB w="12240">
                      <a:solidFill>
                        <a:srgbClr val="000000"/>
                      </a:solidFill>
                    </a:lnB>
                    <a:noFill/>
                  </a:tcPr>
                </a:tc>
                <a:tc>
                  <a:txBody>
                    <a:bodyPr/>
                    <a:lstStyle/>
                    <a:p>
                      <a:pPr marL="0" indent="0" algn="l">
                        <a:buNone/>
                      </a:pPr>
                      <a:r>
                        <a:rPr lang="en-US" sz="1200" b="0">
                          <a:latin typeface="Calibri" panose="020F0502020204030204" charset="0"/>
                          <a:cs typeface="Calibri" panose="020F0502020204030204" charset="0"/>
                        </a:rPr>
                        <a:t>Controllo dei fenomeni discriminatori in ambito occupazionale e promozione delle pari opportunità sul territorio provinciale</a:t>
                      </a:r>
                      <a:endParaRPr lang="en-US" sz="1200" b="0">
                        <a:latin typeface="Calibri" panose="020F0502020204030204" charset="0"/>
                        <a:ea typeface="Trebuchet MS" panose="020B0603020202020204" charset="0"/>
                        <a:cs typeface="Calibri" panose="020F0502020204030204" charset="0"/>
                      </a:endParaRPr>
                    </a:p>
                  </a:txBody>
                  <a:tcPr marL="68580" marR="68580" marT="0" marB="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0" indent="0" algn="l">
                        <a:buNone/>
                      </a:pPr>
                      <a:endParaRPr lang="en-US" sz="1200" b="0" dirty="0">
                        <a:latin typeface="Calibri" panose="020F0502020204030204" charset="0"/>
                        <a:ea typeface="Trebuchet MS" panose="020B0603020202020204" charset="0"/>
                        <a:cs typeface="Calibri" panose="020F0502020204030204" charset="0"/>
                      </a:endParaRPr>
                    </a:p>
                  </a:txBody>
                  <a:tcPr marL="68580" marR="68580" marT="0" marB="0">
                    <a:lnL w="12240" cap="flat" cmpd="sng" algn="ctr">
                      <a:solidFill>
                        <a:srgbClr val="000000"/>
                      </a:solidFill>
                      <a:prstDash val="solid"/>
                      <a:round/>
                      <a:headEnd type="none" w="med" len="med"/>
                      <a:tailEnd type="none" w="med" len="med"/>
                    </a:lnL>
                    <a:lnR w="12240">
                      <a:solidFill>
                        <a:srgbClr val="000000"/>
                      </a:solidFill>
                    </a:ln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C804EEA4-5B4E-FA28-2793-74EF1551A297}"/>
              </a:ext>
            </a:extLst>
          </p:cNvPr>
          <p:cNvSpPr txBox="1"/>
          <p:nvPr/>
        </p:nvSpPr>
        <p:spPr>
          <a:xfrm>
            <a:off x="1" y="1"/>
            <a:ext cx="13420154" cy="658835"/>
          </a:xfrm>
          <a:prstGeom prst="rect">
            <a:avLst/>
          </a:prstGeom>
          <a:noFill/>
        </p:spPr>
        <p:txBody>
          <a:bodyPr wrap="square">
            <a:spAutoFit/>
          </a:bodyPr>
          <a:lstStyle/>
          <a:p>
            <a:pPr algn="ctr">
              <a:lnSpc>
                <a:spcPct val="150000"/>
              </a:lnSpc>
              <a:spcAft>
                <a:spcPts val="600"/>
              </a:spcAft>
            </a:pPr>
            <a:r>
              <a:rPr lang="it-IT" sz="2800" b="1" dirty="0">
                <a:solidFill>
                  <a:srgbClr val="C00000"/>
                </a:solidFill>
                <a:latin typeface="Arial" panose="020B0604020202020204" pitchFamily="34" charset="0"/>
                <a:cs typeface="Arial" panose="020B0604020202020204" pitchFamily="34" charset="0"/>
              </a:rPr>
              <a:t>OBIETTIVI A PREVALENTE DIMENSIONE AMBIENTALE (1) </a:t>
            </a:r>
          </a:p>
        </p:txBody>
      </p:sp>
      <p:sp>
        <p:nvSpPr>
          <p:cNvPr id="6" name="CasellaDiTesto 5">
            <a:extLst>
              <a:ext uri="{FF2B5EF4-FFF2-40B4-BE49-F238E27FC236}">
                <a16:creationId xmlns:a16="http://schemas.microsoft.com/office/drawing/2014/main" id="{0ACE1D7E-31C5-608F-D2F1-7DDC4D80320D}"/>
              </a:ext>
            </a:extLst>
          </p:cNvPr>
          <p:cNvSpPr txBox="1"/>
          <p:nvPr/>
        </p:nvSpPr>
        <p:spPr>
          <a:xfrm>
            <a:off x="169541" y="1477169"/>
            <a:ext cx="4431323" cy="3970318"/>
          </a:xfrm>
          <a:prstGeom prst="rect">
            <a:avLst/>
          </a:prstGeom>
          <a:noFill/>
        </p:spPr>
        <p:txBody>
          <a:bodyPr wrap="square" rtlCol="0">
            <a:spAutoFit/>
          </a:bodyPr>
          <a:lstStyle/>
          <a:p>
            <a:r>
              <a:rPr lang="it-IT" altLang="it-IT" dirty="0"/>
              <a:t>La Provincia di Piacenza (o il Comune di Piacenza o la Regione Emilia-Romagna quando non ci sono i dati) presentano un andamento:</a:t>
            </a:r>
          </a:p>
          <a:p>
            <a:pPr>
              <a:lnSpc>
                <a:spcPct val="100000"/>
              </a:lnSpc>
              <a:spcBef>
                <a:spcPct val="0"/>
              </a:spcBef>
              <a:buFontTx/>
              <a:buNone/>
            </a:pPr>
            <a:endParaRPr lang="it-IT" altLang="it-IT" dirty="0"/>
          </a:p>
          <a:p>
            <a:pPr marL="285750" indent="-285750">
              <a:lnSpc>
                <a:spcPct val="100000"/>
              </a:lnSpc>
              <a:spcBef>
                <a:spcPct val="0"/>
              </a:spcBef>
              <a:buFont typeface="Arial" panose="020B0604020202020204" pitchFamily="34" charset="0"/>
              <a:buChar char="•"/>
            </a:pPr>
            <a:r>
              <a:rPr lang="it-IT" altLang="it-IT" b="1" dirty="0">
                <a:solidFill>
                  <a:schemeClr val="accent2"/>
                </a:solidFill>
              </a:rPr>
              <a:t>identico al livello nazionale per 2 obiettivi</a:t>
            </a:r>
            <a:r>
              <a:rPr lang="it-IT" altLang="it-IT" dirty="0">
                <a:solidFill>
                  <a:schemeClr val="accent2"/>
                </a:solidFill>
              </a:rPr>
              <a:t>: </a:t>
            </a:r>
            <a:r>
              <a:rPr lang="it-IT" altLang="it-IT" b="1" dirty="0">
                <a:solidFill>
                  <a:schemeClr val="accent2"/>
                </a:solidFill>
              </a:rPr>
              <a:t>SAU investita da coltivazioni biologiche </a:t>
            </a:r>
            <a:r>
              <a:rPr lang="it-IT" altLang="it-IT" dirty="0">
                <a:solidFill>
                  <a:schemeClr val="accent2"/>
                </a:solidFill>
              </a:rPr>
              <a:t>(Target 2.4, Regione ER);  </a:t>
            </a:r>
            <a:r>
              <a:rPr lang="it-IT" altLang="it-IT" b="1" dirty="0">
                <a:solidFill>
                  <a:schemeClr val="accent2"/>
                </a:solidFill>
              </a:rPr>
              <a:t>Efficienza delle reti idriche </a:t>
            </a:r>
            <a:r>
              <a:rPr lang="it-IT" altLang="it-IT" dirty="0">
                <a:solidFill>
                  <a:schemeClr val="accent2"/>
                </a:solidFill>
              </a:rPr>
              <a:t>(Target 6.4 Provincia PC);</a:t>
            </a:r>
          </a:p>
          <a:p>
            <a:pPr marL="285750" indent="-285750">
              <a:lnSpc>
                <a:spcPct val="100000"/>
              </a:lnSpc>
              <a:spcBef>
                <a:spcPct val="0"/>
              </a:spcBef>
              <a:buFont typeface="Arial" panose="020B0604020202020204" pitchFamily="34" charset="0"/>
              <a:buChar char="•"/>
            </a:pPr>
            <a:endParaRPr lang="it-IT" altLang="it-IT" dirty="0">
              <a:solidFill>
                <a:schemeClr val="accent2"/>
              </a:solidFill>
            </a:endParaRPr>
          </a:p>
          <a:p>
            <a:pPr marL="285750" indent="-285750">
              <a:spcBef>
                <a:spcPct val="0"/>
              </a:spcBef>
              <a:buFont typeface="Arial" panose="020B0604020202020204" pitchFamily="34" charset="0"/>
              <a:buChar char="•"/>
            </a:pPr>
            <a:r>
              <a:rPr lang="it-IT" altLang="it-IT" b="1" dirty="0">
                <a:solidFill>
                  <a:srgbClr val="FF0000"/>
                </a:solidFill>
              </a:rPr>
              <a:t>peggiore del livello nazionale per 1 obiettivo: Utilizzo dei fertilizzanti in agricoltura </a:t>
            </a:r>
            <a:r>
              <a:rPr lang="it-IT" altLang="it-IT" dirty="0">
                <a:solidFill>
                  <a:srgbClr val="FF0000"/>
                </a:solidFill>
              </a:rPr>
              <a:t>(Target 2.4, Regione ER).           </a:t>
            </a:r>
          </a:p>
        </p:txBody>
      </p:sp>
      <p:sp>
        <p:nvSpPr>
          <p:cNvPr id="4" name="CasellaDiTesto 3">
            <a:extLst>
              <a:ext uri="{FF2B5EF4-FFF2-40B4-BE49-F238E27FC236}">
                <a16:creationId xmlns:a16="http://schemas.microsoft.com/office/drawing/2014/main" id="{E4398FF5-6016-C8D7-5C5D-453707F0253B}"/>
              </a:ext>
            </a:extLst>
          </p:cNvPr>
          <p:cNvSpPr txBox="1"/>
          <p:nvPr/>
        </p:nvSpPr>
        <p:spPr>
          <a:xfrm>
            <a:off x="385565" y="6877768"/>
            <a:ext cx="6709418" cy="707886"/>
          </a:xfrm>
          <a:prstGeom prst="rect">
            <a:avLst/>
          </a:prstGeom>
          <a:noFill/>
        </p:spPr>
        <p:txBody>
          <a:bodyPr wrap="square">
            <a:spAutoFit/>
          </a:bodyPr>
          <a:lstStyle/>
          <a:p>
            <a:r>
              <a:rPr lang="it-IT" sz="1000" dirty="0">
                <a:effectLst/>
                <a:latin typeface="Calibri" panose="020F0502020204030204" pitchFamily="34" charset="0"/>
                <a:ea typeface="Times New Roman" panose="02020603050405020304" pitchFamily="18" charset="0"/>
                <a:cs typeface="Calibri" panose="020F0502020204030204" pitchFamily="34" charset="0"/>
              </a:rPr>
              <a:t>Note:</a:t>
            </a:r>
          </a:p>
          <a:p>
            <a:r>
              <a:rPr lang="it-IT" sz="1000" dirty="0">
                <a:effectLst/>
                <a:latin typeface="Calibri" panose="020F0502020204030204" pitchFamily="34" charset="0"/>
                <a:ea typeface="Times New Roman" panose="02020603050405020304" pitchFamily="18" charset="0"/>
                <a:cs typeface="Calibri" panose="020F0502020204030204" pitchFamily="34" charset="0"/>
              </a:rPr>
              <a:t>1 e 2. Obiettivi contenuti nella Strategia europea dal produttore al consumatore, 2020.</a:t>
            </a:r>
          </a:p>
          <a:p>
            <a:r>
              <a:rPr lang="it-IT" sz="1000" dirty="0">
                <a:effectLst/>
                <a:latin typeface="Calibri" panose="020F0502020204030204" pitchFamily="34" charset="0"/>
                <a:ea typeface="Times New Roman" panose="02020603050405020304" pitchFamily="18" charset="0"/>
                <a:cs typeface="Calibri" panose="020F0502020204030204" pitchFamily="34" charset="0"/>
              </a:rPr>
              <a:t>3. Obiettivo contenuto nella Strategia europea per la biodiversità, 2020</a:t>
            </a:r>
          </a:p>
          <a:p>
            <a:r>
              <a:rPr lang="it-IT" sz="1000" dirty="0">
                <a:latin typeface="Calibri" panose="020F0502020204030204" pitchFamily="34" charset="0"/>
                <a:ea typeface="Times New Roman" panose="02020603050405020304" pitchFamily="18" charset="0"/>
                <a:cs typeface="Calibri" panose="020F0502020204030204" pitchFamily="34" charset="0"/>
              </a:rPr>
              <a:t>4. Obiettivo individuato dagli esperti </a:t>
            </a:r>
            <a:r>
              <a:rPr lang="it-IT" sz="1000" dirty="0" err="1">
                <a:latin typeface="Calibri" panose="020F0502020204030204" pitchFamily="34" charset="0"/>
                <a:ea typeface="Times New Roman" panose="02020603050405020304" pitchFamily="18" charset="0"/>
                <a:cs typeface="Calibri" panose="020F0502020204030204" pitchFamily="34" charset="0"/>
              </a:rPr>
              <a:t>ASviS</a:t>
            </a:r>
            <a:endParaRPr lang="it-IT" sz="1000" dirty="0">
              <a:effectLst/>
              <a:latin typeface="Calibri" panose="020F0502020204030204" pitchFamily="34" charset="0"/>
              <a:ea typeface="Times New Roman" panose="02020603050405020304" pitchFamily="18" charset="0"/>
              <a:cs typeface="Calibri" panose="020F0502020204030204" pitchFamily="34" charset="0"/>
            </a:endParaRPr>
          </a:p>
        </p:txBody>
      </p:sp>
      <p:pic>
        <p:nvPicPr>
          <p:cNvPr id="7" name="Immagine 6">
            <a:extLst>
              <a:ext uri="{FF2B5EF4-FFF2-40B4-BE49-F238E27FC236}">
                <a16:creationId xmlns:a16="http://schemas.microsoft.com/office/drawing/2014/main" id="{56155C15-89A4-5FEF-7D85-EE5E4CF11713}"/>
              </a:ext>
            </a:extLst>
          </p:cNvPr>
          <p:cNvPicPr>
            <a:picLocks noChangeAspect="1"/>
          </p:cNvPicPr>
          <p:nvPr/>
        </p:nvPicPr>
        <p:blipFill>
          <a:blip r:embed="rId3"/>
          <a:stretch>
            <a:fillRect/>
          </a:stretch>
        </p:blipFill>
        <p:spPr>
          <a:xfrm>
            <a:off x="4612463" y="1175006"/>
            <a:ext cx="8462425" cy="5688631"/>
          </a:xfrm>
          <a:prstGeom prst="rect">
            <a:avLst/>
          </a:prstGeom>
        </p:spPr>
      </p:pic>
    </p:spTree>
    <p:extLst>
      <p:ext uri="{BB962C8B-B14F-4D97-AF65-F5344CB8AC3E}">
        <p14:creationId xmlns:p14="http://schemas.microsoft.com/office/powerpoint/2010/main" val="868485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04713A35-E72A-A4DA-DA96-C36D184C18AD}"/>
              </a:ext>
            </a:extLst>
          </p:cNvPr>
          <p:cNvSpPr txBox="1"/>
          <p:nvPr/>
        </p:nvSpPr>
        <p:spPr>
          <a:xfrm>
            <a:off x="-1" y="11962"/>
            <a:ext cx="13420155" cy="658835"/>
          </a:xfrm>
          <a:prstGeom prst="rect">
            <a:avLst/>
          </a:prstGeom>
          <a:noFill/>
        </p:spPr>
        <p:txBody>
          <a:bodyPr wrap="square">
            <a:spAutoFit/>
          </a:bodyPr>
          <a:lstStyle/>
          <a:p>
            <a:pPr algn="ctr">
              <a:lnSpc>
                <a:spcPct val="150000"/>
              </a:lnSpc>
              <a:spcAft>
                <a:spcPts val="600"/>
              </a:spcAft>
            </a:pPr>
            <a:r>
              <a:rPr lang="it-IT" sz="2800" b="1" dirty="0">
                <a:solidFill>
                  <a:srgbClr val="C00000"/>
                </a:solidFill>
                <a:latin typeface="Arial" panose="020B0604020202020204" pitchFamily="34" charset="0"/>
                <a:cs typeface="Arial" panose="020B0604020202020204" pitchFamily="34" charset="0"/>
              </a:rPr>
              <a:t>OBIETTIVI A PREVALENTE DIMENSIONE AMBIENTALE (2) </a:t>
            </a:r>
          </a:p>
        </p:txBody>
      </p:sp>
      <p:sp>
        <p:nvSpPr>
          <p:cNvPr id="5" name="CasellaDiTesto 4">
            <a:extLst>
              <a:ext uri="{FF2B5EF4-FFF2-40B4-BE49-F238E27FC236}">
                <a16:creationId xmlns:a16="http://schemas.microsoft.com/office/drawing/2014/main" id="{89BD91B0-0833-D54E-C721-C1276E5120A9}"/>
              </a:ext>
            </a:extLst>
          </p:cNvPr>
          <p:cNvSpPr txBox="1"/>
          <p:nvPr/>
        </p:nvSpPr>
        <p:spPr>
          <a:xfrm>
            <a:off x="181863" y="1333153"/>
            <a:ext cx="4318906" cy="4801314"/>
          </a:xfrm>
          <a:prstGeom prst="rect">
            <a:avLst/>
          </a:prstGeom>
          <a:noFill/>
        </p:spPr>
        <p:txBody>
          <a:bodyPr wrap="square" rtlCol="0">
            <a:spAutoFit/>
          </a:bodyPr>
          <a:lstStyle/>
          <a:p>
            <a:r>
              <a:rPr lang="it-IT" altLang="it-IT" dirty="0"/>
              <a:t>La Provincia di Piacenza (o il Comune di Piacenza o la Regione Emilia-Romagna quando non ci sono i dati) presentano un andamento:</a:t>
            </a:r>
          </a:p>
          <a:p>
            <a:endParaRPr lang="it-IT" altLang="it-IT" dirty="0"/>
          </a:p>
          <a:p>
            <a:pPr marL="285750" indent="-285750">
              <a:buFont typeface="Arial" panose="020B0604020202020204" pitchFamily="34" charset="0"/>
              <a:buChar char="•"/>
            </a:pPr>
            <a:r>
              <a:rPr lang="it-IT" altLang="it-IT" b="1" dirty="0">
                <a:solidFill>
                  <a:schemeClr val="accent6"/>
                </a:solidFill>
              </a:rPr>
              <a:t>migliore del livello nazionale per 1  obiettivo: Consumo di energia </a:t>
            </a:r>
            <a:r>
              <a:rPr lang="it-IT" altLang="it-IT" dirty="0">
                <a:solidFill>
                  <a:schemeClr val="accent6"/>
                </a:solidFill>
              </a:rPr>
              <a:t>(Target 7.3, Regione ER);</a:t>
            </a:r>
            <a:r>
              <a:rPr lang="it-IT" altLang="it-IT" b="1" dirty="0">
                <a:solidFill>
                  <a:schemeClr val="accent6"/>
                </a:solidFill>
              </a:rPr>
              <a:t> </a:t>
            </a:r>
          </a:p>
          <a:p>
            <a:endParaRPr lang="it-IT" altLang="it-IT" dirty="0"/>
          </a:p>
          <a:p>
            <a:pPr marL="285750" indent="-285750">
              <a:buFont typeface="Arial" panose="020B0604020202020204" pitchFamily="34" charset="0"/>
              <a:buChar char="•"/>
            </a:pPr>
            <a:r>
              <a:rPr lang="it-IT" altLang="it-IT" b="1" dirty="0">
                <a:solidFill>
                  <a:schemeClr val="accent2"/>
                </a:solidFill>
              </a:rPr>
              <a:t>identico al livello nazionale per 4 obiettivi :</a:t>
            </a:r>
            <a:r>
              <a:rPr lang="it-IT" altLang="it-IT" dirty="0">
                <a:solidFill>
                  <a:schemeClr val="accent2"/>
                </a:solidFill>
              </a:rPr>
              <a:t> </a:t>
            </a:r>
            <a:r>
              <a:rPr lang="it-IT" altLang="it-IT" b="1" dirty="0">
                <a:solidFill>
                  <a:schemeClr val="accent2"/>
                </a:solidFill>
              </a:rPr>
              <a:t>Energie rinnovabili </a:t>
            </a:r>
            <a:r>
              <a:rPr lang="it-IT" altLang="it-IT" dirty="0">
                <a:solidFill>
                  <a:schemeClr val="accent2"/>
                </a:solidFill>
              </a:rPr>
              <a:t>(Target 7.2, Regione ER); </a:t>
            </a:r>
            <a:r>
              <a:rPr lang="it-IT" altLang="it-IT" b="1" dirty="0">
                <a:solidFill>
                  <a:schemeClr val="accent2"/>
                </a:solidFill>
              </a:rPr>
              <a:t>Offerta del trasporto pubblico </a:t>
            </a:r>
            <a:r>
              <a:rPr lang="it-IT" altLang="it-IT" dirty="0">
                <a:solidFill>
                  <a:schemeClr val="accent2"/>
                </a:solidFill>
              </a:rPr>
              <a:t>(Target 11.2, Comune PC); </a:t>
            </a:r>
            <a:r>
              <a:rPr lang="it-IT" altLang="it-IT" b="1" dirty="0">
                <a:solidFill>
                  <a:schemeClr val="accent2"/>
                </a:solidFill>
              </a:rPr>
              <a:t>Traffico motorizzato</a:t>
            </a:r>
            <a:r>
              <a:rPr lang="it-IT" altLang="it-IT" dirty="0">
                <a:solidFill>
                  <a:schemeClr val="accent2"/>
                </a:solidFill>
              </a:rPr>
              <a:t> (Target 11.2, Regione ER); </a:t>
            </a:r>
            <a:r>
              <a:rPr lang="it-IT" altLang="it-IT" b="1" dirty="0">
                <a:solidFill>
                  <a:schemeClr val="accent2"/>
                </a:solidFill>
              </a:rPr>
              <a:t>Qualità dell’aria </a:t>
            </a:r>
            <a:r>
              <a:rPr lang="it-IT" altLang="it-IT" dirty="0">
                <a:solidFill>
                  <a:schemeClr val="accent2"/>
                </a:solidFill>
              </a:rPr>
              <a:t>(Target 11.6,  Comune PC). </a:t>
            </a:r>
            <a:endParaRPr lang="it-IT" altLang="it-IT" dirty="0"/>
          </a:p>
          <a:p>
            <a:endParaRPr lang="it-IT" altLang="it-IT" dirty="0"/>
          </a:p>
        </p:txBody>
      </p:sp>
      <p:sp>
        <p:nvSpPr>
          <p:cNvPr id="19" name="CasellaDiTesto 18">
            <a:extLst>
              <a:ext uri="{FF2B5EF4-FFF2-40B4-BE49-F238E27FC236}">
                <a16:creationId xmlns:a16="http://schemas.microsoft.com/office/drawing/2014/main" id="{22DC76D3-BD48-E233-42C8-2DB333EF0894}"/>
              </a:ext>
            </a:extLst>
          </p:cNvPr>
          <p:cNvSpPr txBox="1"/>
          <p:nvPr/>
        </p:nvSpPr>
        <p:spPr>
          <a:xfrm>
            <a:off x="181863" y="6735552"/>
            <a:ext cx="6746358" cy="861774"/>
          </a:xfrm>
          <a:prstGeom prst="rect">
            <a:avLst/>
          </a:prstGeom>
          <a:noFill/>
        </p:spPr>
        <p:txBody>
          <a:bodyPr wrap="square">
            <a:spAutoFit/>
          </a:bodyPr>
          <a:lstStyle/>
          <a:p>
            <a:r>
              <a:rPr lang="it-IT" sz="1000" dirty="0">
                <a:effectLst/>
                <a:latin typeface="Calibri" panose="020F0502020204030204" pitchFamily="34" charset="0"/>
                <a:ea typeface="Times New Roman" panose="02020603050405020304" pitchFamily="18" charset="0"/>
                <a:cs typeface="Calibri" panose="020F0502020204030204" pitchFamily="34" charset="0"/>
              </a:rPr>
              <a:t>Note:</a:t>
            </a:r>
          </a:p>
          <a:p>
            <a:r>
              <a:rPr lang="it-IT" sz="1000" dirty="0">
                <a:effectLst/>
                <a:latin typeface="Calibri" panose="020F0502020204030204" pitchFamily="34" charset="0"/>
                <a:ea typeface="Times New Roman" panose="02020603050405020304" pitchFamily="18" charset="0"/>
                <a:cs typeface="Calibri" panose="020F0502020204030204" pitchFamily="34" charset="0"/>
              </a:rPr>
              <a:t>5 e 8. Obiettivi contenuti nel Patto per il lavoro e per il clima RER, 2020</a:t>
            </a:r>
          </a:p>
          <a:p>
            <a:r>
              <a:rPr lang="it-IT" sz="1000" dirty="0">
                <a:effectLst/>
                <a:latin typeface="Calibri" panose="020F0502020204030204" pitchFamily="34" charset="0"/>
                <a:ea typeface="Times New Roman" panose="02020603050405020304" pitchFamily="18" charset="0"/>
                <a:cs typeface="Calibri" panose="020F0502020204030204" pitchFamily="34" charset="0"/>
              </a:rPr>
              <a:t>6. Obiettivo contenuto in </a:t>
            </a:r>
            <a:r>
              <a:rPr lang="it-IT" sz="1000" dirty="0" err="1">
                <a:effectLst/>
                <a:latin typeface="Calibri" panose="020F0502020204030204" pitchFamily="34" charset="0"/>
                <a:ea typeface="Times New Roman" panose="02020603050405020304" pitchFamily="18" charset="0"/>
                <a:cs typeface="Calibri" panose="020F0502020204030204" pitchFamily="34" charset="0"/>
              </a:rPr>
              <a:t>Repower</a:t>
            </a:r>
            <a:r>
              <a:rPr lang="it-IT" sz="1000" dirty="0">
                <a:effectLst/>
                <a:latin typeface="Calibri" panose="020F0502020204030204" pitchFamily="34" charset="0"/>
                <a:ea typeface="Times New Roman" panose="02020603050405020304" pitchFamily="18" charset="0"/>
                <a:cs typeface="Calibri" panose="020F0502020204030204" pitchFamily="34" charset="0"/>
              </a:rPr>
              <a:t> EU, 2022</a:t>
            </a:r>
          </a:p>
          <a:p>
            <a:r>
              <a:rPr lang="it-IT" sz="1000" dirty="0">
                <a:latin typeface="Calibri" panose="020F0502020204030204" pitchFamily="34" charset="0"/>
                <a:ea typeface="Times New Roman" panose="02020603050405020304" pitchFamily="18" charset="0"/>
                <a:cs typeface="Calibri" panose="020F0502020204030204" pitchFamily="34" charset="0"/>
              </a:rPr>
              <a:t>7. Obiettivo ricavato con il metodo Eurostat </a:t>
            </a:r>
          </a:p>
          <a:p>
            <a:r>
              <a:rPr lang="it-IT" sz="1000" dirty="0">
                <a:latin typeface="Calibri" panose="020F0502020204030204" pitchFamily="34" charset="0"/>
                <a:ea typeface="Times New Roman" panose="02020603050405020304" pitchFamily="18" charset="0"/>
                <a:cs typeface="Calibri" panose="020F0502020204030204" pitchFamily="34" charset="0"/>
              </a:rPr>
              <a:t>9. Obiettivo dell’</a:t>
            </a:r>
            <a:r>
              <a:rPr lang="it-IT" sz="1000" dirty="0">
                <a:effectLst/>
                <a:latin typeface="Calibri" panose="020F0502020204030204" pitchFamily="34" charset="0"/>
                <a:ea typeface="Times New Roman" panose="02020603050405020304" pitchFamily="18" charset="0"/>
                <a:cs typeface="Times New Roman" panose="02020603050405020304" pitchFamily="18" charset="0"/>
              </a:rPr>
              <a:t>Organizzazione mondiale della Sanità, 2021</a:t>
            </a:r>
            <a:endParaRPr lang="it-IT" sz="1000" dirty="0">
              <a:latin typeface="Calibri" panose="020F0502020204030204" pitchFamily="34" charset="0"/>
              <a:cs typeface="Calibri" panose="020F0502020204030204" pitchFamily="34" charset="0"/>
            </a:endParaRPr>
          </a:p>
        </p:txBody>
      </p:sp>
      <p:pic>
        <p:nvPicPr>
          <p:cNvPr id="4" name="Immagine 3">
            <a:extLst>
              <a:ext uri="{FF2B5EF4-FFF2-40B4-BE49-F238E27FC236}">
                <a16:creationId xmlns:a16="http://schemas.microsoft.com/office/drawing/2014/main" id="{2CD88FAA-8198-A7CD-5EC5-7399058657C7}"/>
              </a:ext>
            </a:extLst>
          </p:cNvPr>
          <p:cNvPicPr>
            <a:picLocks noChangeAspect="1"/>
          </p:cNvPicPr>
          <p:nvPr/>
        </p:nvPicPr>
        <p:blipFill>
          <a:blip r:embed="rId3"/>
          <a:stretch>
            <a:fillRect/>
          </a:stretch>
        </p:blipFill>
        <p:spPr>
          <a:xfrm>
            <a:off x="4778053" y="829097"/>
            <a:ext cx="7848872" cy="6565299"/>
          </a:xfrm>
          <a:prstGeom prst="rect">
            <a:avLst/>
          </a:prstGeom>
        </p:spPr>
      </p:pic>
    </p:spTree>
    <p:extLst>
      <p:ext uri="{BB962C8B-B14F-4D97-AF65-F5344CB8AC3E}">
        <p14:creationId xmlns:p14="http://schemas.microsoft.com/office/powerpoint/2010/main" val="355510100"/>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TotalTime>
  <Words>4826</Words>
  <Application>Microsoft Office PowerPoint</Application>
  <PresentationFormat>Personalizzato</PresentationFormat>
  <Paragraphs>386</Paragraphs>
  <Slides>22</Slides>
  <Notes>22</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22</vt:i4>
      </vt:variant>
    </vt:vector>
  </HeadingPairs>
  <TitlesOfParts>
    <vt:vector size="29" baseType="lpstr">
      <vt:lpstr>Arial</vt:lpstr>
      <vt:lpstr>Calibri</vt:lpstr>
      <vt:lpstr>Calibri Light</vt:lpstr>
      <vt:lpstr>Times New Roman</vt:lpstr>
      <vt:lpstr>Trebuchet MS</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SLIDEvuota</dc:title>
  <dc:creator>Sara Pennellini</dc:creator>
  <cp:lastModifiedBy>Walter Vitali</cp:lastModifiedBy>
  <cp:revision>476</cp:revision>
  <dcterms:created xsi:type="dcterms:W3CDTF">2017-09-27T13:17:00Z</dcterms:created>
  <dcterms:modified xsi:type="dcterms:W3CDTF">2023-03-19T09:24:17Z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2017-09-29T13:00:00Z</vt:filetime>
  </property>
  <property fmtid="{D5CDD505-2E9C-101B-9397-08002B2CF9AE}" pid="3" name="Creator">
    <vt:lpwstr>Adobe Illustrator CC 2015.3 (Macintosh)</vt:lpwstr>
  </property>
  <property fmtid="{D5CDD505-2E9C-101B-9397-08002B2CF9AE}" pid="4" name="LastSaved">
    <vt:filetime>2017-09-29T13:00:00Z</vt:filetime>
  </property>
  <property fmtid="{D5CDD505-2E9C-101B-9397-08002B2CF9AE}" pid="5" name="KSOProductBuildVer">
    <vt:lpwstr>1033-11.2.0.11440</vt:lpwstr>
  </property>
  <property fmtid="{D5CDD505-2E9C-101B-9397-08002B2CF9AE}" pid="6" name="ICV">
    <vt:lpwstr>5DFFA90B4AFB4DB4A7821FA50ED8A7A4</vt:lpwstr>
  </property>
</Properties>
</file>