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71" r:id="rId11"/>
    <p:sldId id="266" r:id="rId12"/>
    <p:sldId id="267" r:id="rId13"/>
    <p:sldId id="268" r:id="rId14"/>
    <p:sldId id="269" r:id="rId15"/>
    <p:sldId id="270" r:id="rId16"/>
    <p:sldId id="272" r:id="rId17"/>
    <p:sldId id="274" r:id="rId18"/>
    <p:sldId id="273" r:id="rId19"/>
    <p:sldId id="275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CD"/>
    <a:srgbClr val="DB3911"/>
    <a:srgbClr val="FF9900"/>
    <a:srgbClr val="CD0606"/>
    <a:srgbClr val="0D96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37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BB447-F270-5A07-F1B8-AF3A0AF7B0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A4CAB8-2734-3BAC-4BF2-703C2B0276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6A6CCB-4FA1-671E-9074-36D545FE4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13C09-9041-E04E-9E0F-70B994602762}" type="datetimeFigureOut">
              <a:rPr lang="it-IT" smtClean="0"/>
              <a:t>09/05/2023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D08B6D-DD6E-76D6-ED14-E134FFFA1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1723ED-6503-B2EB-91F5-FF845DF98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0C3B8-F869-D34F-AFAB-249B7EABC0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2688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D12F1-EB8A-9378-2186-C6859FFA0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5BFCBE-36BB-DA0C-CF53-903B566274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EC47AB-EF26-F913-572E-D416F2E79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13C09-9041-E04E-9E0F-70B994602762}" type="datetimeFigureOut">
              <a:rPr lang="it-IT" smtClean="0"/>
              <a:t>09/05/2023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342460-5290-E0BB-A3B5-50FFA56C0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595D17-679E-0165-0F6A-35C7E3953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0C3B8-F869-D34F-AFAB-249B7EABC0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9393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744B48F-CB70-9E03-2A04-B781415EF3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7504C4-C230-CDA2-A186-39836D280D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6F7533-D3D2-8D0D-4290-A4D2BE60F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13C09-9041-E04E-9E0F-70B994602762}" type="datetimeFigureOut">
              <a:rPr lang="it-IT" smtClean="0"/>
              <a:t>09/05/2023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8D095A-87DA-B161-525D-C157C6A7A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29AC2A-20D3-7D85-1672-0979459DB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0C3B8-F869-D34F-AFAB-249B7EABC0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5507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6B9C8-9D8E-6FA1-2E91-B62352F6C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5F4CC4-DF34-6277-80BF-14F5E839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86F879-CF7D-A541-2FC7-6609C49D1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13C09-9041-E04E-9E0F-70B994602762}" type="datetimeFigureOut">
              <a:rPr lang="it-IT" smtClean="0"/>
              <a:t>09/05/2023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C8DAB5-AF94-F586-13B8-3AA895F20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B86763-3013-F111-DDC4-05EB759DE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0C3B8-F869-D34F-AFAB-249B7EABC0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3072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B7EB8-7F8B-A272-296F-0A39A6C13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0908D1-00E0-A475-6B0B-0E92409318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A5E1F3-620A-8F1D-2C03-605D29516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13C09-9041-E04E-9E0F-70B994602762}" type="datetimeFigureOut">
              <a:rPr lang="it-IT" smtClean="0"/>
              <a:t>09/05/2023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A6E21F-0C8C-8FF1-F72D-B94D7AE49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D01347-24AD-2674-C2A0-DA360F0D9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0C3B8-F869-D34F-AFAB-249B7EABC0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4019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312F8-D032-34B6-B61B-ECC380EFE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7CA100-1508-5A0D-907F-9E72F9E210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336270-B50A-C471-2B18-B42EB171B0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8F15D8-3B66-2A42-28CD-D030DADA7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13C09-9041-E04E-9E0F-70B994602762}" type="datetimeFigureOut">
              <a:rPr lang="it-IT" smtClean="0"/>
              <a:t>09/05/2023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D256B4-3228-043D-E06B-DE1785D58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19C72D-37C8-724F-1BC6-34A4074F0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0C3B8-F869-D34F-AFAB-249B7EABC0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2394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3AD0A-A791-8C1B-EAFA-C8A056163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0B8340-EF96-E87D-3C84-EBB6723D65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6E8542-E70C-801F-E9D5-AD803F7539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F32745-147B-58C2-7DF8-9AF94E9162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EBC683-5545-C483-C447-B70DFCBA7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1001F7-13B7-1696-9EF9-C688E85E4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13C09-9041-E04E-9E0F-70B994602762}" type="datetimeFigureOut">
              <a:rPr lang="it-IT" smtClean="0"/>
              <a:t>09/05/2023</a:t>
            </a:fld>
            <a:endParaRPr lang="it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8453F0-CC5C-484D-690F-2827A3D55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1DAE5D-84C4-E807-E096-9AA10271F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0C3B8-F869-D34F-AFAB-249B7EABC0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8427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B418B-C9F1-C3CE-0ABD-4C10ED00F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53050C-E182-4348-B09C-07075B1E2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13C09-9041-E04E-9E0F-70B994602762}" type="datetimeFigureOut">
              <a:rPr lang="it-IT" smtClean="0"/>
              <a:t>09/05/2023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219805-A386-4631-E140-8B7CBE3D9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BEF34F-E844-C233-A828-8C24611AE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0C3B8-F869-D34F-AFAB-249B7EABC0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6837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99285C-5975-0562-1D6D-83776B14D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13C09-9041-E04E-9E0F-70B994602762}" type="datetimeFigureOut">
              <a:rPr lang="it-IT" smtClean="0"/>
              <a:t>09/05/2023</a:t>
            </a:fld>
            <a:endParaRPr lang="it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88655A-300B-8009-A631-653752C5B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B72D93-AFB2-9B2A-0D6B-90B96D5C7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0C3B8-F869-D34F-AFAB-249B7EABC0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1957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E4AAE-43C8-8993-5C4C-B63DFD8B2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C9B1E8-3C60-2C61-B1D1-942DE33EFD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697BB6-90DC-28A9-1934-5E0768EF30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4F3260-EA1A-E78D-C0F4-C5E0FAB93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13C09-9041-E04E-9E0F-70B994602762}" type="datetimeFigureOut">
              <a:rPr lang="it-IT" smtClean="0"/>
              <a:t>09/05/2023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C190EC-1251-D574-A784-5381E4921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CDE660-F1C1-4EA0-E87B-E50475446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0C3B8-F869-D34F-AFAB-249B7EABC0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8013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F9796-8D84-0F27-CE3E-B90A920D8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AD9415-9A57-656A-2F91-B770E929D9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D1DC56-53D9-4DC5-4DDC-EFBDD57A2F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ACF23F-4D41-453B-AB4F-B1F153016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13C09-9041-E04E-9E0F-70B994602762}" type="datetimeFigureOut">
              <a:rPr lang="it-IT" smtClean="0"/>
              <a:t>09/05/2023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C88066-E149-D9B7-512A-8F3B81F8E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E7AF9D-9355-4000-E3E9-F95178ACE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0C3B8-F869-D34F-AFAB-249B7EABC0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0564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FD9F8D-1AD2-6451-A2D9-A332D0809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B7ED7E-4F90-3D7C-DEA5-4ECBFCEDD5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756534-B4FA-C13D-1D80-9483A4AC82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813C09-9041-E04E-9E0F-70B994602762}" type="datetimeFigureOut">
              <a:rPr lang="it-IT" smtClean="0"/>
              <a:t>09/05/2023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BD9DFF-F4AC-5405-7A0D-B1CC30B176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95F6B1-8072-E107-92F7-CFE8F29952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0C3B8-F869-D34F-AFAB-249B7EABC0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5947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9718761-1111-486F-6275-8DE23646B9D8}"/>
              </a:ext>
            </a:extLst>
          </p:cNvPr>
          <p:cNvSpPr/>
          <p:nvPr/>
        </p:nvSpPr>
        <p:spPr>
          <a:xfrm>
            <a:off x="-124047" y="2048010"/>
            <a:ext cx="12440093" cy="1938991"/>
          </a:xfrm>
          <a:prstGeom prst="roundRect">
            <a:avLst/>
          </a:prstGeom>
          <a:gradFill flip="none" rotWithShape="1">
            <a:gsLst>
              <a:gs pos="0">
                <a:srgbClr val="CD0606">
                  <a:tint val="66000"/>
                  <a:satMod val="160000"/>
                </a:srgbClr>
              </a:gs>
              <a:gs pos="50000">
                <a:srgbClr val="CD0606">
                  <a:tint val="44500"/>
                  <a:satMod val="160000"/>
                </a:srgbClr>
              </a:gs>
              <a:gs pos="100000">
                <a:srgbClr val="CD0606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BE11E20-F9DA-6F31-BA62-0C13A0026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565" y="4982985"/>
            <a:ext cx="931813" cy="1428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magine 1">
            <a:extLst>
              <a:ext uri="{FF2B5EF4-FFF2-40B4-BE49-F238E27FC236}">
                <a16:creationId xmlns:a16="http://schemas.microsoft.com/office/drawing/2014/main" id="{F544829F-785D-6523-AB2C-6243DD57C33D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1" t="5752" r="5932" b="16055"/>
          <a:stretch/>
        </p:blipFill>
        <p:spPr bwMode="auto">
          <a:xfrm>
            <a:off x="5861216" y="5001275"/>
            <a:ext cx="2210534" cy="14106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F0B9F99-2087-7D3F-4B9D-611F7868BBB2}"/>
              </a:ext>
            </a:extLst>
          </p:cNvPr>
          <p:cNvSpPr txBox="1"/>
          <p:nvPr/>
        </p:nvSpPr>
        <p:spPr>
          <a:xfrm>
            <a:off x="1279104" y="2048010"/>
            <a:ext cx="963379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4000" b="1" dirty="0"/>
              <a:t>INCONTRO TRA </a:t>
            </a:r>
          </a:p>
          <a:p>
            <a:pPr algn="ctr"/>
            <a:r>
              <a:rPr lang="it-IT" sz="4000" b="1" dirty="0"/>
              <a:t>LA CONSULTA PROVINCIALE DEGLI STUDENTI</a:t>
            </a:r>
          </a:p>
          <a:p>
            <a:pPr algn="ctr"/>
            <a:r>
              <a:rPr lang="it-IT" sz="4000" b="1" dirty="0"/>
              <a:t>E LA PROVINCIA DI PIACENZA</a:t>
            </a:r>
          </a:p>
        </p:txBody>
      </p:sp>
    </p:spTree>
    <p:extLst>
      <p:ext uri="{BB962C8B-B14F-4D97-AF65-F5344CB8AC3E}">
        <p14:creationId xmlns:p14="http://schemas.microsoft.com/office/powerpoint/2010/main" val="1152610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F60AEE11-282A-40D4-9B2D-D9D76EAE2BD2}"/>
              </a:ext>
            </a:extLst>
          </p:cNvPr>
          <p:cNvSpPr/>
          <p:nvPr/>
        </p:nvSpPr>
        <p:spPr>
          <a:xfrm>
            <a:off x="-124047" y="337654"/>
            <a:ext cx="12440093" cy="954107"/>
          </a:xfrm>
          <a:prstGeom prst="roundRect">
            <a:avLst/>
          </a:prstGeom>
          <a:gradFill flip="none" rotWithShape="1">
            <a:gsLst>
              <a:gs pos="0">
                <a:srgbClr val="CD0606">
                  <a:tint val="66000"/>
                  <a:satMod val="160000"/>
                </a:srgbClr>
              </a:gs>
              <a:gs pos="50000">
                <a:srgbClr val="CD0606">
                  <a:tint val="44500"/>
                  <a:satMod val="160000"/>
                </a:srgbClr>
              </a:gs>
              <a:gs pos="100000">
                <a:srgbClr val="CD0606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BE11E20-F9DA-6F31-BA62-0C13A0026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565" y="4982985"/>
            <a:ext cx="931813" cy="1428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magine 1">
            <a:extLst>
              <a:ext uri="{FF2B5EF4-FFF2-40B4-BE49-F238E27FC236}">
                <a16:creationId xmlns:a16="http://schemas.microsoft.com/office/drawing/2014/main" id="{F544829F-785D-6523-AB2C-6243DD57C33D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1" t="5752" r="5932" b="16055"/>
          <a:stretch/>
        </p:blipFill>
        <p:spPr bwMode="auto">
          <a:xfrm>
            <a:off x="5861216" y="5001275"/>
            <a:ext cx="2210534" cy="14106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Grafico delle risposte di Moduli. Titolo della domanda: Indicare lo stato dei pavimenti.&#10;. Numero di risposte: 11 risposte.">
            <a:extLst>
              <a:ext uri="{FF2B5EF4-FFF2-40B4-BE49-F238E27FC236}">
                <a16:creationId xmlns:a16="http://schemas.microsoft.com/office/drawing/2014/main" id="{5F90581B-DB6F-7F6D-41EA-7F808B1EB9B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" r="26267"/>
          <a:stretch/>
        </p:blipFill>
        <p:spPr bwMode="auto">
          <a:xfrm>
            <a:off x="3159376" y="1578415"/>
            <a:ext cx="5403679" cy="31532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5755725-931B-FCE9-E104-AD9A844066BF}"/>
              </a:ext>
            </a:extLst>
          </p:cNvPr>
          <p:cNvSpPr txBox="1"/>
          <p:nvPr/>
        </p:nvSpPr>
        <p:spPr>
          <a:xfrm>
            <a:off x="2309485" y="337654"/>
            <a:ext cx="757303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it-IT" sz="28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RIEPILOGO DELLE RISPOSTE AL QUESTIONARIO</a:t>
            </a:r>
          </a:p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it-IT" sz="2800" b="1" kern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</a:t>
            </a:r>
            <a:r>
              <a:rPr lang="it-IT" sz="28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CONDIZIONI STRUTTURALI -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5D658D-8D6C-1F89-137F-F125F7E0EFAE}"/>
              </a:ext>
            </a:extLst>
          </p:cNvPr>
          <p:cNvSpPr txBox="1"/>
          <p:nvPr/>
        </p:nvSpPr>
        <p:spPr>
          <a:xfrm>
            <a:off x="2674101" y="2694637"/>
            <a:ext cx="966968" cy="276999"/>
          </a:xfrm>
          <a:prstGeom prst="rect">
            <a:avLst/>
          </a:prstGeom>
          <a:solidFill>
            <a:srgbClr val="FF99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</a:rPr>
              <a:t>Polo Mattei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B385A5-63FA-BF88-0373-C436A59E527B}"/>
              </a:ext>
            </a:extLst>
          </p:cNvPr>
          <p:cNvSpPr txBox="1"/>
          <p:nvPr/>
        </p:nvSpPr>
        <p:spPr>
          <a:xfrm>
            <a:off x="1969794" y="3362889"/>
            <a:ext cx="1671275" cy="276999"/>
          </a:xfrm>
          <a:prstGeom prst="rect">
            <a:avLst/>
          </a:prstGeom>
          <a:solidFill>
            <a:srgbClr val="FF99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</a:rPr>
              <a:t>ISII Marconi e Leonardo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BC9DF1-1172-4F93-191B-790EF0A238C2}"/>
              </a:ext>
            </a:extLst>
          </p:cNvPr>
          <p:cNvSpPr txBox="1"/>
          <p:nvPr/>
        </p:nvSpPr>
        <p:spPr>
          <a:xfrm>
            <a:off x="2083981" y="3697286"/>
            <a:ext cx="1558879" cy="276999"/>
          </a:xfrm>
          <a:prstGeom prst="rect">
            <a:avLst/>
          </a:prstGeom>
          <a:solidFill>
            <a:srgbClr val="FF99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</a:rPr>
              <a:t>(Liceo San Benedetto)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003820-FF5A-C916-8BF3-440EF1ECE2D2}"/>
              </a:ext>
            </a:extLst>
          </p:cNvPr>
          <p:cNvSpPr txBox="1"/>
          <p:nvPr/>
        </p:nvSpPr>
        <p:spPr>
          <a:xfrm>
            <a:off x="530160" y="3033089"/>
            <a:ext cx="3110909" cy="276999"/>
          </a:xfrm>
          <a:prstGeom prst="rect">
            <a:avLst/>
          </a:prstGeom>
          <a:solidFill>
            <a:srgbClr val="FF9900"/>
          </a:solidFill>
        </p:spPr>
        <p:txBody>
          <a:bodyPr wrap="square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  <a:effectLst/>
              </a:rPr>
              <a:t>Istituto Tecnico Economico Romagnosi e Casali</a:t>
            </a:r>
          </a:p>
        </p:txBody>
      </p:sp>
    </p:spTree>
    <p:extLst>
      <p:ext uri="{BB962C8B-B14F-4D97-AF65-F5344CB8AC3E}">
        <p14:creationId xmlns:p14="http://schemas.microsoft.com/office/powerpoint/2010/main" val="23356024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F60AEE11-282A-40D4-9B2D-D9D76EAE2BD2}"/>
              </a:ext>
            </a:extLst>
          </p:cNvPr>
          <p:cNvSpPr/>
          <p:nvPr/>
        </p:nvSpPr>
        <p:spPr>
          <a:xfrm>
            <a:off x="-124047" y="337654"/>
            <a:ext cx="12440093" cy="954107"/>
          </a:xfrm>
          <a:prstGeom prst="roundRect">
            <a:avLst/>
          </a:prstGeom>
          <a:gradFill flip="none" rotWithShape="1">
            <a:gsLst>
              <a:gs pos="0">
                <a:srgbClr val="CD0606">
                  <a:tint val="66000"/>
                  <a:satMod val="160000"/>
                </a:srgbClr>
              </a:gs>
              <a:gs pos="50000">
                <a:srgbClr val="CD0606">
                  <a:tint val="44500"/>
                  <a:satMod val="160000"/>
                </a:srgbClr>
              </a:gs>
              <a:gs pos="100000">
                <a:srgbClr val="CD0606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BE11E20-F9DA-6F31-BA62-0C13A0026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565" y="4982985"/>
            <a:ext cx="931813" cy="1428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magine 1">
            <a:extLst>
              <a:ext uri="{FF2B5EF4-FFF2-40B4-BE49-F238E27FC236}">
                <a16:creationId xmlns:a16="http://schemas.microsoft.com/office/drawing/2014/main" id="{F544829F-785D-6523-AB2C-6243DD57C33D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1" t="5752" r="5932" b="16055"/>
          <a:stretch/>
        </p:blipFill>
        <p:spPr bwMode="auto">
          <a:xfrm>
            <a:off x="5861216" y="5001275"/>
            <a:ext cx="2210534" cy="14106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Grafico delle risposte di Moduli. Titolo della domanda: Qual è lo stato delle palestre?. Numero di risposte: 11 risposte.">
            <a:extLst>
              <a:ext uri="{FF2B5EF4-FFF2-40B4-BE49-F238E27FC236}">
                <a16:creationId xmlns:a16="http://schemas.microsoft.com/office/drawing/2014/main" id="{59BDFF9A-4E03-F031-9B8F-4C98568B151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" r="4376"/>
          <a:stretch/>
        </p:blipFill>
        <p:spPr bwMode="auto">
          <a:xfrm>
            <a:off x="2571528" y="1644083"/>
            <a:ext cx="6579376" cy="29601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5755725-931B-FCE9-E104-AD9A844066BF}"/>
              </a:ext>
            </a:extLst>
          </p:cNvPr>
          <p:cNvSpPr txBox="1"/>
          <p:nvPr/>
        </p:nvSpPr>
        <p:spPr>
          <a:xfrm>
            <a:off x="2309485" y="337654"/>
            <a:ext cx="757303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it-IT" sz="28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RIEPILOGO DELLE RISPOSTE AL QUESTIONARIO</a:t>
            </a:r>
          </a:p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it-IT" sz="2800" b="1" kern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</a:t>
            </a:r>
            <a:r>
              <a:rPr lang="it-IT" sz="28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RIQUALIFICAZIONE DEGLI SPAZI -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5D658D-8D6C-1F89-137F-F125F7E0EFAE}"/>
              </a:ext>
            </a:extLst>
          </p:cNvPr>
          <p:cNvSpPr txBox="1"/>
          <p:nvPr/>
        </p:nvSpPr>
        <p:spPr>
          <a:xfrm>
            <a:off x="2100598" y="2837275"/>
            <a:ext cx="966968" cy="276999"/>
          </a:xfrm>
          <a:prstGeom prst="rect">
            <a:avLst/>
          </a:prstGeom>
          <a:solidFill>
            <a:srgbClr val="FF99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</a:rPr>
              <a:t>Polo Mattei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B385A5-63FA-BF88-0373-C436A59E527B}"/>
              </a:ext>
            </a:extLst>
          </p:cNvPr>
          <p:cNvSpPr txBox="1"/>
          <p:nvPr/>
        </p:nvSpPr>
        <p:spPr>
          <a:xfrm>
            <a:off x="531627" y="3513160"/>
            <a:ext cx="2541367" cy="276999"/>
          </a:xfrm>
          <a:prstGeom prst="rect">
            <a:avLst/>
          </a:prstGeom>
          <a:solidFill>
            <a:srgbClr val="FF99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  <a:effectLst/>
              </a:rPr>
              <a:t>Istituto Professionale Raineri-Marcora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003820-FF5A-C916-8BF3-440EF1ECE2D2}"/>
              </a:ext>
            </a:extLst>
          </p:cNvPr>
          <p:cNvSpPr txBox="1"/>
          <p:nvPr/>
        </p:nvSpPr>
        <p:spPr>
          <a:xfrm>
            <a:off x="1984777" y="3175545"/>
            <a:ext cx="1077576" cy="276999"/>
          </a:xfrm>
          <a:prstGeom prst="rect">
            <a:avLst/>
          </a:prstGeom>
          <a:solidFill>
            <a:srgbClr val="FF9900"/>
          </a:solidFill>
        </p:spPr>
        <p:txBody>
          <a:bodyPr wrap="square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  <a:effectLst/>
              </a:rPr>
              <a:t>Liceo Respighi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68D8FC-0306-0539-D1FB-2C3A8C236559}"/>
              </a:ext>
            </a:extLst>
          </p:cNvPr>
          <p:cNvSpPr txBox="1"/>
          <p:nvPr/>
        </p:nvSpPr>
        <p:spPr>
          <a:xfrm>
            <a:off x="2095385" y="2499005"/>
            <a:ext cx="966968" cy="276999"/>
          </a:xfrm>
          <a:prstGeom prst="rect">
            <a:avLst/>
          </a:prstGeom>
          <a:solidFill>
            <a:srgbClr val="FF99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</a:rPr>
              <a:t>Polo Volta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A1F76D8-CB65-CDB4-3BDE-301076579AE0}"/>
              </a:ext>
            </a:extLst>
          </p:cNvPr>
          <p:cNvSpPr txBox="1"/>
          <p:nvPr/>
        </p:nvSpPr>
        <p:spPr>
          <a:xfrm>
            <a:off x="1401720" y="3850175"/>
            <a:ext cx="1671275" cy="276999"/>
          </a:xfrm>
          <a:prstGeom prst="rect">
            <a:avLst/>
          </a:prstGeom>
          <a:solidFill>
            <a:srgbClr val="FF99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</a:rPr>
              <a:t>Liceo G. M. Colombini</a:t>
            </a:r>
          </a:p>
        </p:txBody>
      </p:sp>
    </p:spTree>
    <p:extLst>
      <p:ext uri="{BB962C8B-B14F-4D97-AF65-F5344CB8AC3E}">
        <p14:creationId xmlns:p14="http://schemas.microsoft.com/office/powerpoint/2010/main" val="2400818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F60AEE11-282A-40D4-9B2D-D9D76EAE2BD2}"/>
              </a:ext>
            </a:extLst>
          </p:cNvPr>
          <p:cNvSpPr/>
          <p:nvPr/>
        </p:nvSpPr>
        <p:spPr>
          <a:xfrm>
            <a:off x="-124047" y="337654"/>
            <a:ext cx="12440093" cy="954107"/>
          </a:xfrm>
          <a:prstGeom prst="roundRect">
            <a:avLst/>
          </a:prstGeom>
          <a:gradFill flip="none" rotWithShape="1">
            <a:gsLst>
              <a:gs pos="0">
                <a:srgbClr val="CD0606">
                  <a:tint val="66000"/>
                  <a:satMod val="160000"/>
                </a:srgbClr>
              </a:gs>
              <a:gs pos="50000">
                <a:srgbClr val="CD0606">
                  <a:tint val="44500"/>
                  <a:satMod val="160000"/>
                </a:srgbClr>
              </a:gs>
              <a:gs pos="100000">
                <a:srgbClr val="CD0606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2" name="Picture 1" descr="Grafico delle risposte di Moduli. Titolo della domanda: Qual è lo stato dei laboratori?&#10;. Numero di risposte: 11 risposte.">
            <a:extLst>
              <a:ext uri="{FF2B5EF4-FFF2-40B4-BE49-F238E27FC236}">
                <a16:creationId xmlns:a16="http://schemas.microsoft.com/office/drawing/2014/main" id="{5A227D32-A621-E326-D3E6-9A54D0E66A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" r="4398"/>
          <a:stretch/>
        </p:blipFill>
        <p:spPr bwMode="auto">
          <a:xfrm>
            <a:off x="2569491" y="1657293"/>
            <a:ext cx="6583450" cy="29601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BE11E20-F9DA-6F31-BA62-0C13A0026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565" y="4982985"/>
            <a:ext cx="931813" cy="1428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magine 1">
            <a:extLst>
              <a:ext uri="{FF2B5EF4-FFF2-40B4-BE49-F238E27FC236}">
                <a16:creationId xmlns:a16="http://schemas.microsoft.com/office/drawing/2014/main" id="{F544829F-785D-6523-AB2C-6243DD57C33D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1" t="5752" r="5932" b="16055"/>
          <a:stretch/>
        </p:blipFill>
        <p:spPr bwMode="auto">
          <a:xfrm>
            <a:off x="5861216" y="5001275"/>
            <a:ext cx="2210534" cy="14106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5755725-931B-FCE9-E104-AD9A844066BF}"/>
              </a:ext>
            </a:extLst>
          </p:cNvPr>
          <p:cNvSpPr txBox="1"/>
          <p:nvPr/>
        </p:nvSpPr>
        <p:spPr>
          <a:xfrm>
            <a:off x="2309485" y="337654"/>
            <a:ext cx="757303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it-IT" sz="28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RIEPILOGO DELLE RISPOSTE AL QUESTIONARIO</a:t>
            </a:r>
          </a:p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it-IT" sz="2800" b="1" kern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</a:t>
            </a:r>
            <a:r>
              <a:rPr lang="it-IT" sz="28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RIQUALIFICAZIONE DEGLI SPAZI -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003820-FF5A-C916-8BF3-440EF1ECE2D2}"/>
              </a:ext>
            </a:extLst>
          </p:cNvPr>
          <p:cNvSpPr txBox="1"/>
          <p:nvPr/>
        </p:nvSpPr>
        <p:spPr>
          <a:xfrm>
            <a:off x="839971" y="2920359"/>
            <a:ext cx="2222381" cy="276999"/>
          </a:xfrm>
          <a:prstGeom prst="rect">
            <a:avLst/>
          </a:prstGeom>
          <a:solidFill>
            <a:srgbClr val="FF9900"/>
          </a:solidFill>
        </p:spPr>
        <p:txBody>
          <a:bodyPr wrap="square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  <a:effectLst/>
              </a:rPr>
              <a:t>Liceo Bruno Cassinari e Tramello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A96EB8-CA14-A6F6-7EA1-8DE86FA82B28}"/>
              </a:ext>
            </a:extLst>
          </p:cNvPr>
          <p:cNvSpPr txBox="1"/>
          <p:nvPr/>
        </p:nvSpPr>
        <p:spPr>
          <a:xfrm>
            <a:off x="1233434" y="3250769"/>
            <a:ext cx="1828919" cy="276999"/>
          </a:xfrm>
          <a:prstGeom prst="rect">
            <a:avLst/>
          </a:prstGeom>
          <a:solidFill>
            <a:srgbClr val="0D9618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</a:rPr>
              <a:t>(Istituto Paritario Marconi)</a:t>
            </a:r>
          </a:p>
        </p:txBody>
      </p:sp>
    </p:spTree>
    <p:extLst>
      <p:ext uri="{BB962C8B-B14F-4D97-AF65-F5344CB8AC3E}">
        <p14:creationId xmlns:p14="http://schemas.microsoft.com/office/powerpoint/2010/main" val="17276311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fico delle risposte di Moduli. Titolo della domanda: Qual è lo stato dei servizi igienici?&#10;. Numero di risposte: 11 risposte.">
            <a:extLst>
              <a:ext uri="{FF2B5EF4-FFF2-40B4-BE49-F238E27FC236}">
                <a16:creationId xmlns:a16="http://schemas.microsoft.com/office/drawing/2014/main" id="{202D1D29-A2D3-4C17-8869-5BD5A738A8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2" r="26075"/>
          <a:stretch/>
        </p:blipFill>
        <p:spPr bwMode="auto">
          <a:xfrm>
            <a:off x="2942168" y="1568739"/>
            <a:ext cx="5404420" cy="31555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F60AEE11-282A-40D4-9B2D-D9D76EAE2BD2}"/>
              </a:ext>
            </a:extLst>
          </p:cNvPr>
          <p:cNvSpPr/>
          <p:nvPr/>
        </p:nvSpPr>
        <p:spPr>
          <a:xfrm>
            <a:off x="-124047" y="337654"/>
            <a:ext cx="12440093" cy="954107"/>
          </a:xfrm>
          <a:prstGeom prst="roundRect">
            <a:avLst/>
          </a:prstGeom>
          <a:gradFill flip="none" rotWithShape="1">
            <a:gsLst>
              <a:gs pos="0">
                <a:srgbClr val="CD0606">
                  <a:tint val="66000"/>
                  <a:satMod val="160000"/>
                </a:srgbClr>
              </a:gs>
              <a:gs pos="50000">
                <a:srgbClr val="CD0606">
                  <a:tint val="44500"/>
                  <a:satMod val="160000"/>
                </a:srgbClr>
              </a:gs>
              <a:gs pos="100000">
                <a:srgbClr val="CD0606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BE11E20-F9DA-6F31-BA62-0C13A0026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565" y="4982985"/>
            <a:ext cx="931813" cy="1428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magine 1">
            <a:extLst>
              <a:ext uri="{FF2B5EF4-FFF2-40B4-BE49-F238E27FC236}">
                <a16:creationId xmlns:a16="http://schemas.microsoft.com/office/drawing/2014/main" id="{F544829F-785D-6523-AB2C-6243DD57C33D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1" t="5752" r="5932" b="16055"/>
          <a:stretch/>
        </p:blipFill>
        <p:spPr bwMode="auto">
          <a:xfrm>
            <a:off x="5861216" y="5001275"/>
            <a:ext cx="2210534" cy="14106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5755725-931B-FCE9-E104-AD9A844066BF}"/>
              </a:ext>
            </a:extLst>
          </p:cNvPr>
          <p:cNvSpPr txBox="1"/>
          <p:nvPr/>
        </p:nvSpPr>
        <p:spPr>
          <a:xfrm>
            <a:off x="2309485" y="337654"/>
            <a:ext cx="757303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it-IT" sz="28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RIEPILOGO DELLE RISPOSTE AL QUESTIONARIO</a:t>
            </a:r>
          </a:p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it-IT" sz="2800" b="1" kern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</a:t>
            </a:r>
            <a:r>
              <a:rPr lang="it-IT" sz="28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RIQUALIFICAZIONE DEGLI SPAZI -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5D658D-8D6C-1F89-137F-F125F7E0EFAE}"/>
              </a:ext>
            </a:extLst>
          </p:cNvPr>
          <p:cNvSpPr txBox="1"/>
          <p:nvPr/>
        </p:nvSpPr>
        <p:spPr>
          <a:xfrm>
            <a:off x="2458683" y="3962618"/>
            <a:ext cx="966968" cy="276999"/>
          </a:xfrm>
          <a:prstGeom prst="rect">
            <a:avLst/>
          </a:prstGeom>
          <a:solidFill>
            <a:srgbClr val="0D9618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</a:rPr>
              <a:t>Polo Mattei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C08668-D588-56A5-CFB1-1A5E55AB72E4}"/>
              </a:ext>
            </a:extLst>
          </p:cNvPr>
          <p:cNvSpPr txBox="1"/>
          <p:nvPr/>
        </p:nvSpPr>
        <p:spPr>
          <a:xfrm>
            <a:off x="2458683" y="2650070"/>
            <a:ext cx="966968" cy="276999"/>
          </a:xfrm>
          <a:prstGeom prst="rect">
            <a:avLst/>
          </a:prstGeom>
          <a:solidFill>
            <a:srgbClr val="FF99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</a:rPr>
              <a:t>Polo Volta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B385A5-63FA-BF88-0373-C436A59E527B}"/>
              </a:ext>
            </a:extLst>
          </p:cNvPr>
          <p:cNvSpPr txBox="1"/>
          <p:nvPr/>
        </p:nvSpPr>
        <p:spPr>
          <a:xfrm>
            <a:off x="1754377" y="4287286"/>
            <a:ext cx="1671275" cy="276999"/>
          </a:xfrm>
          <a:prstGeom prst="rect">
            <a:avLst/>
          </a:prstGeom>
          <a:solidFill>
            <a:srgbClr val="0D9618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</a:rPr>
              <a:t>ISII Marconi e Leonardo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BC9DF1-1172-4F93-191B-790EF0A238C2}"/>
              </a:ext>
            </a:extLst>
          </p:cNvPr>
          <p:cNvSpPr txBox="1"/>
          <p:nvPr/>
        </p:nvSpPr>
        <p:spPr>
          <a:xfrm>
            <a:off x="1596732" y="3309058"/>
            <a:ext cx="1828919" cy="276999"/>
          </a:xfrm>
          <a:prstGeom prst="rect">
            <a:avLst/>
          </a:prstGeom>
          <a:solidFill>
            <a:srgbClr val="FF99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</a:rPr>
              <a:t>(Istituto Paritario Marconi)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003820-FF5A-C916-8BF3-440EF1ECE2D2}"/>
              </a:ext>
            </a:extLst>
          </p:cNvPr>
          <p:cNvSpPr txBox="1"/>
          <p:nvPr/>
        </p:nvSpPr>
        <p:spPr>
          <a:xfrm>
            <a:off x="314742" y="2983918"/>
            <a:ext cx="3110909" cy="276999"/>
          </a:xfrm>
          <a:prstGeom prst="rect">
            <a:avLst/>
          </a:prstGeom>
          <a:solidFill>
            <a:srgbClr val="FF9900"/>
          </a:solidFill>
        </p:spPr>
        <p:txBody>
          <a:bodyPr wrap="square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  <a:effectLst/>
              </a:rPr>
              <a:t>Istituto Tecnico Economico Romagnosi e Casali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EA5A29F-77EA-CD38-FD02-F39CBA69F491}"/>
              </a:ext>
            </a:extLst>
          </p:cNvPr>
          <p:cNvSpPr txBox="1"/>
          <p:nvPr/>
        </p:nvSpPr>
        <p:spPr>
          <a:xfrm>
            <a:off x="893134" y="3633726"/>
            <a:ext cx="2532517" cy="276999"/>
          </a:xfrm>
          <a:prstGeom prst="rect">
            <a:avLst/>
          </a:prstGeom>
          <a:solidFill>
            <a:srgbClr val="0D9618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  <a:effectLst/>
              </a:rPr>
              <a:t>Istituto Professionale Raineri-Marcora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C3D4DC8-0D16-020C-D1B8-DD5F95061F1A}"/>
              </a:ext>
            </a:extLst>
          </p:cNvPr>
          <p:cNvSpPr txBox="1"/>
          <p:nvPr/>
        </p:nvSpPr>
        <p:spPr>
          <a:xfrm>
            <a:off x="1754376" y="2318130"/>
            <a:ext cx="1671275" cy="276999"/>
          </a:xfrm>
          <a:prstGeom prst="rect">
            <a:avLst/>
          </a:prstGeom>
          <a:solidFill>
            <a:srgbClr val="FF99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</a:rPr>
              <a:t>Liceo G. M. Colombini</a:t>
            </a:r>
          </a:p>
        </p:txBody>
      </p:sp>
    </p:spTree>
    <p:extLst>
      <p:ext uri="{BB962C8B-B14F-4D97-AF65-F5344CB8AC3E}">
        <p14:creationId xmlns:p14="http://schemas.microsoft.com/office/powerpoint/2010/main" val="25109164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F60AEE11-282A-40D4-9B2D-D9D76EAE2BD2}"/>
              </a:ext>
            </a:extLst>
          </p:cNvPr>
          <p:cNvSpPr/>
          <p:nvPr/>
        </p:nvSpPr>
        <p:spPr>
          <a:xfrm>
            <a:off x="-124047" y="337654"/>
            <a:ext cx="12440093" cy="954107"/>
          </a:xfrm>
          <a:prstGeom prst="roundRect">
            <a:avLst/>
          </a:prstGeom>
          <a:gradFill flip="none" rotWithShape="1">
            <a:gsLst>
              <a:gs pos="0">
                <a:srgbClr val="CD0606">
                  <a:tint val="66000"/>
                  <a:satMod val="160000"/>
                </a:srgbClr>
              </a:gs>
              <a:gs pos="50000">
                <a:srgbClr val="CD0606">
                  <a:tint val="44500"/>
                  <a:satMod val="160000"/>
                </a:srgbClr>
              </a:gs>
              <a:gs pos="100000">
                <a:srgbClr val="CD0606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5" name="Picture 4" descr="Grafico delle risposte di Moduli. Titolo della domanda: Qual è lo stato delle aule?&#10;. Numero di risposte: 11 risposte.">
            <a:extLst>
              <a:ext uri="{FF2B5EF4-FFF2-40B4-BE49-F238E27FC236}">
                <a16:creationId xmlns:a16="http://schemas.microsoft.com/office/drawing/2014/main" id="{925A256A-5597-AE7D-C05D-915C139D28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" r="26267"/>
          <a:stretch/>
        </p:blipFill>
        <p:spPr bwMode="auto">
          <a:xfrm>
            <a:off x="3133109" y="1526208"/>
            <a:ext cx="5446921" cy="32042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BE11E20-F9DA-6F31-BA62-0C13A0026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565" y="4982985"/>
            <a:ext cx="931813" cy="1428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magine 1">
            <a:extLst>
              <a:ext uri="{FF2B5EF4-FFF2-40B4-BE49-F238E27FC236}">
                <a16:creationId xmlns:a16="http://schemas.microsoft.com/office/drawing/2014/main" id="{F544829F-785D-6523-AB2C-6243DD57C33D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1" t="5752" r="5932" b="16055"/>
          <a:stretch/>
        </p:blipFill>
        <p:spPr bwMode="auto">
          <a:xfrm>
            <a:off x="5861216" y="5001275"/>
            <a:ext cx="2210534" cy="14106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5755725-931B-FCE9-E104-AD9A844066BF}"/>
              </a:ext>
            </a:extLst>
          </p:cNvPr>
          <p:cNvSpPr txBox="1"/>
          <p:nvPr/>
        </p:nvSpPr>
        <p:spPr>
          <a:xfrm>
            <a:off x="2309485" y="337654"/>
            <a:ext cx="757303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it-IT" sz="28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RIEPILOGO DELLE RISPOSTE AL QUESTIONARIO</a:t>
            </a:r>
          </a:p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it-IT" sz="2800" b="1" kern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</a:t>
            </a:r>
            <a:r>
              <a:rPr lang="it-IT" sz="28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RIQUALIFICAZIONE DEGLI SPAZI -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5D658D-8D6C-1F89-137F-F125F7E0EFAE}"/>
              </a:ext>
            </a:extLst>
          </p:cNvPr>
          <p:cNvSpPr txBox="1"/>
          <p:nvPr/>
        </p:nvSpPr>
        <p:spPr>
          <a:xfrm>
            <a:off x="2660704" y="3314394"/>
            <a:ext cx="966968" cy="276999"/>
          </a:xfrm>
          <a:prstGeom prst="rect">
            <a:avLst/>
          </a:prstGeom>
          <a:solidFill>
            <a:srgbClr val="FF99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</a:rPr>
              <a:t>Polo Mattei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003820-FF5A-C916-8BF3-440EF1ECE2D2}"/>
              </a:ext>
            </a:extLst>
          </p:cNvPr>
          <p:cNvSpPr txBox="1"/>
          <p:nvPr/>
        </p:nvSpPr>
        <p:spPr>
          <a:xfrm>
            <a:off x="516763" y="2983918"/>
            <a:ext cx="3110909" cy="276999"/>
          </a:xfrm>
          <a:prstGeom prst="rect">
            <a:avLst/>
          </a:prstGeom>
          <a:solidFill>
            <a:srgbClr val="FF9900"/>
          </a:solidFill>
        </p:spPr>
        <p:txBody>
          <a:bodyPr wrap="square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  <a:effectLst/>
              </a:rPr>
              <a:t>Istituto Tecnico Economico Romagnosi e Casali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B385A5-63FA-BF88-0373-C436A59E527B}"/>
              </a:ext>
            </a:extLst>
          </p:cNvPr>
          <p:cNvSpPr txBox="1"/>
          <p:nvPr/>
        </p:nvSpPr>
        <p:spPr>
          <a:xfrm>
            <a:off x="1956397" y="2652511"/>
            <a:ext cx="1671275" cy="276999"/>
          </a:xfrm>
          <a:prstGeom prst="rect">
            <a:avLst/>
          </a:prstGeom>
          <a:solidFill>
            <a:srgbClr val="FF99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</a:rPr>
              <a:t>ISII Marconi e Leonardo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BC9DF1-1172-4F93-191B-790EF0A238C2}"/>
              </a:ext>
            </a:extLst>
          </p:cNvPr>
          <p:cNvSpPr txBox="1"/>
          <p:nvPr/>
        </p:nvSpPr>
        <p:spPr>
          <a:xfrm>
            <a:off x="1798753" y="3644870"/>
            <a:ext cx="1828919" cy="276999"/>
          </a:xfrm>
          <a:prstGeom prst="rect">
            <a:avLst/>
          </a:prstGeom>
          <a:solidFill>
            <a:srgbClr val="FF99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</a:rPr>
              <a:t>(Istituto Paritario Marconi)</a:t>
            </a:r>
          </a:p>
        </p:txBody>
      </p:sp>
    </p:spTree>
    <p:extLst>
      <p:ext uri="{BB962C8B-B14F-4D97-AF65-F5344CB8AC3E}">
        <p14:creationId xmlns:p14="http://schemas.microsoft.com/office/powerpoint/2010/main" val="6637833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F60AEE11-282A-40D4-9B2D-D9D76EAE2BD2}"/>
              </a:ext>
            </a:extLst>
          </p:cNvPr>
          <p:cNvSpPr/>
          <p:nvPr/>
        </p:nvSpPr>
        <p:spPr>
          <a:xfrm>
            <a:off x="-124047" y="337654"/>
            <a:ext cx="12440093" cy="954107"/>
          </a:xfrm>
          <a:prstGeom prst="roundRect">
            <a:avLst/>
          </a:prstGeom>
          <a:gradFill flip="none" rotWithShape="1">
            <a:gsLst>
              <a:gs pos="0">
                <a:srgbClr val="CD0606">
                  <a:tint val="66000"/>
                  <a:satMod val="160000"/>
                </a:srgbClr>
              </a:gs>
              <a:gs pos="50000">
                <a:srgbClr val="CD0606">
                  <a:tint val="44500"/>
                  <a:satMod val="160000"/>
                </a:srgbClr>
              </a:gs>
              <a:gs pos="100000">
                <a:srgbClr val="CD0606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2" name="Picture 1" descr="Grafico delle risposte di Moduli. Titolo della domanda: Indicare la situazione in merito alle barriere architettoniche. Numero di risposte: 11 risposte.">
            <a:extLst>
              <a:ext uri="{FF2B5EF4-FFF2-40B4-BE49-F238E27FC236}">
                <a16:creationId xmlns:a16="http://schemas.microsoft.com/office/drawing/2014/main" id="{D76874D6-D92E-89DD-5A27-B746999DC60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7" r="4264"/>
          <a:stretch/>
        </p:blipFill>
        <p:spPr bwMode="auto">
          <a:xfrm>
            <a:off x="2755922" y="1717652"/>
            <a:ext cx="6680155" cy="29997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BE11E20-F9DA-6F31-BA62-0C13A0026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565" y="4982985"/>
            <a:ext cx="931813" cy="1428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magine 1">
            <a:extLst>
              <a:ext uri="{FF2B5EF4-FFF2-40B4-BE49-F238E27FC236}">
                <a16:creationId xmlns:a16="http://schemas.microsoft.com/office/drawing/2014/main" id="{F544829F-785D-6523-AB2C-6243DD57C33D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1" t="5752" r="5932" b="16055"/>
          <a:stretch/>
        </p:blipFill>
        <p:spPr bwMode="auto">
          <a:xfrm>
            <a:off x="5861216" y="5001275"/>
            <a:ext cx="2210534" cy="14106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5755725-931B-FCE9-E104-AD9A844066BF}"/>
              </a:ext>
            </a:extLst>
          </p:cNvPr>
          <p:cNvSpPr txBox="1"/>
          <p:nvPr/>
        </p:nvSpPr>
        <p:spPr>
          <a:xfrm>
            <a:off x="2309485" y="337654"/>
            <a:ext cx="757303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it-IT" sz="28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RIEPILOGO DELLE RISPOSTE AL QUESTIONARIO</a:t>
            </a:r>
          </a:p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it-IT" sz="2800" b="1" kern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</a:t>
            </a:r>
            <a:r>
              <a:rPr lang="it-IT" sz="28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RIQUALIFICAZIONE DEGLI SPAZI -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5D658D-8D6C-1F89-137F-F125F7E0EFAE}"/>
              </a:ext>
            </a:extLst>
          </p:cNvPr>
          <p:cNvSpPr txBox="1"/>
          <p:nvPr/>
        </p:nvSpPr>
        <p:spPr>
          <a:xfrm>
            <a:off x="2308550" y="3328393"/>
            <a:ext cx="966968" cy="276999"/>
          </a:xfrm>
          <a:prstGeom prst="rect">
            <a:avLst/>
          </a:prstGeom>
          <a:solidFill>
            <a:srgbClr val="DB391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</a:rPr>
              <a:t>Polo Mattei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003820-FF5A-C916-8BF3-440EF1ECE2D2}"/>
              </a:ext>
            </a:extLst>
          </p:cNvPr>
          <p:cNvSpPr txBox="1"/>
          <p:nvPr/>
        </p:nvSpPr>
        <p:spPr>
          <a:xfrm>
            <a:off x="164609" y="2993134"/>
            <a:ext cx="3110909" cy="276999"/>
          </a:xfrm>
          <a:prstGeom prst="rect">
            <a:avLst/>
          </a:prstGeom>
          <a:solidFill>
            <a:srgbClr val="DB3911"/>
          </a:solidFill>
        </p:spPr>
        <p:txBody>
          <a:bodyPr wrap="square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  <a:effectLst/>
              </a:rPr>
              <a:t>Istituto Tecnico Economico Romagnosi e Casali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B385A5-63FA-BF88-0373-C436A59E527B}"/>
              </a:ext>
            </a:extLst>
          </p:cNvPr>
          <p:cNvSpPr txBox="1"/>
          <p:nvPr/>
        </p:nvSpPr>
        <p:spPr>
          <a:xfrm>
            <a:off x="1604243" y="2655217"/>
            <a:ext cx="1671275" cy="276999"/>
          </a:xfrm>
          <a:prstGeom prst="rect">
            <a:avLst/>
          </a:prstGeom>
          <a:solidFill>
            <a:srgbClr val="DB391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</a:rPr>
              <a:t>ISII Marconi e Leonardo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D2C2D8-FD93-BA58-1E0C-14074A24F850}"/>
              </a:ext>
            </a:extLst>
          </p:cNvPr>
          <p:cNvSpPr txBox="1"/>
          <p:nvPr/>
        </p:nvSpPr>
        <p:spPr>
          <a:xfrm>
            <a:off x="2197942" y="3660994"/>
            <a:ext cx="1077576" cy="276999"/>
          </a:xfrm>
          <a:prstGeom prst="rect">
            <a:avLst/>
          </a:prstGeom>
          <a:solidFill>
            <a:srgbClr val="DB3911"/>
          </a:solidFill>
        </p:spPr>
        <p:txBody>
          <a:bodyPr wrap="square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  <a:effectLst/>
              </a:rPr>
              <a:t>Liceo Respighi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C8BFD3-693E-867C-9EA1-8E8C7F4DBB57}"/>
              </a:ext>
            </a:extLst>
          </p:cNvPr>
          <p:cNvSpPr txBox="1"/>
          <p:nvPr/>
        </p:nvSpPr>
        <p:spPr>
          <a:xfrm>
            <a:off x="1720063" y="3993595"/>
            <a:ext cx="1558879" cy="276999"/>
          </a:xfrm>
          <a:prstGeom prst="rect">
            <a:avLst/>
          </a:prstGeom>
          <a:solidFill>
            <a:srgbClr val="DB391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</a:rPr>
              <a:t>(Liceo San Benedetto)</a:t>
            </a:r>
          </a:p>
        </p:txBody>
      </p:sp>
    </p:spTree>
    <p:extLst>
      <p:ext uri="{BB962C8B-B14F-4D97-AF65-F5344CB8AC3E}">
        <p14:creationId xmlns:p14="http://schemas.microsoft.com/office/powerpoint/2010/main" val="33711009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F60AEE11-282A-40D4-9B2D-D9D76EAE2BD2}"/>
              </a:ext>
            </a:extLst>
          </p:cNvPr>
          <p:cNvSpPr/>
          <p:nvPr/>
        </p:nvSpPr>
        <p:spPr>
          <a:xfrm>
            <a:off x="-124047" y="337654"/>
            <a:ext cx="12440093" cy="954107"/>
          </a:xfrm>
          <a:prstGeom prst="roundRect">
            <a:avLst/>
          </a:prstGeom>
          <a:gradFill flip="none" rotWithShape="1">
            <a:gsLst>
              <a:gs pos="0">
                <a:srgbClr val="CD0606">
                  <a:tint val="66000"/>
                  <a:satMod val="160000"/>
                </a:srgbClr>
              </a:gs>
              <a:gs pos="50000">
                <a:srgbClr val="CD0606">
                  <a:tint val="44500"/>
                  <a:satMod val="160000"/>
                </a:srgbClr>
              </a:gs>
              <a:gs pos="100000">
                <a:srgbClr val="CD0606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BE11E20-F9DA-6F31-BA62-0C13A0026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565" y="4982985"/>
            <a:ext cx="931813" cy="1428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magine 1">
            <a:extLst>
              <a:ext uri="{FF2B5EF4-FFF2-40B4-BE49-F238E27FC236}">
                <a16:creationId xmlns:a16="http://schemas.microsoft.com/office/drawing/2014/main" id="{F544829F-785D-6523-AB2C-6243DD57C33D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1" t="5752" r="5932" b="16055"/>
          <a:stretch/>
        </p:blipFill>
        <p:spPr bwMode="auto">
          <a:xfrm>
            <a:off x="5861216" y="5001275"/>
            <a:ext cx="2210534" cy="14106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5755725-931B-FCE9-E104-AD9A844066BF}"/>
              </a:ext>
            </a:extLst>
          </p:cNvPr>
          <p:cNvSpPr txBox="1"/>
          <p:nvPr/>
        </p:nvSpPr>
        <p:spPr>
          <a:xfrm>
            <a:off x="2309485" y="337654"/>
            <a:ext cx="757303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it-IT" sz="28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RIEPILOGO DELLE RISPOSTE AL QUESTIONARIO</a:t>
            </a:r>
          </a:p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it-IT" sz="2800" b="1" kern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</a:t>
            </a:r>
            <a:r>
              <a:rPr lang="it-IT" sz="28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RIQUALIFICAZIONE DEGLI SPAZI -</a:t>
            </a:r>
          </a:p>
        </p:txBody>
      </p:sp>
      <p:pic>
        <p:nvPicPr>
          <p:cNvPr id="5" name="Picture 4" descr="Grafico delle risposte di Moduli. Titolo della domanda: Sono al momento in corso lavori antisismici?. Numero di risposte: 11 risposte.">
            <a:extLst>
              <a:ext uri="{FF2B5EF4-FFF2-40B4-BE49-F238E27FC236}">
                <a16:creationId xmlns:a16="http://schemas.microsoft.com/office/drawing/2014/main" id="{477603E8-A1C4-65BC-5B4C-D2D963BCC1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152" y="1736789"/>
            <a:ext cx="6861544" cy="288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Grafico delle risposte di Moduli. Titolo della domanda: Se sì, si riscontrano problematiche relative a container o strutture sostitutive?. Numero di risposte: 2 risposte.">
            <a:extLst>
              <a:ext uri="{FF2B5EF4-FFF2-40B4-BE49-F238E27FC236}">
                <a16:creationId xmlns:a16="http://schemas.microsoft.com/office/drawing/2014/main" id="{032F4861-8377-D235-26E5-8E50A9D3392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86"/>
          <a:stretch/>
        </p:blipFill>
        <p:spPr bwMode="auto">
          <a:xfrm>
            <a:off x="5858545" y="1736789"/>
            <a:ext cx="5497033" cy="28883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4023B89-1AC1-B331-1FE0-3BBC82B95D78}"/>
              </a:ext>
            </a:extLst>
          </p:cNvPr>
          <p:cNvSpPr/>
          <p:nvPr/>
        </p:nvSpPr>
        <p:spPr>
          <a:xfrm>
            <a:off x="967152" y="1736790"/>
            <a:ext cx="10388426" cy="28883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92200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fico delle risposte di Moduli. Titolo della domanda: Le temperature nelle aule rispettano quelle indicate dal D.lgs. 81/08? &#10;(Tra 18 e 22 gradi in inverno, tra 24 e 27 in estate).&#10;. Numero di risposte: 11 risposte.">
            <a:extLst>
              <a:ext uri="{FF2B5EF4-FFF2-40B4-BE49-F238E27FC236}">
                <a16:creationId xmlns:a16="http://schemas.microsoft.com/office/drawing/2014/main" id="{EB5F4DA3-759C-BE0C-C4B4-F4FE481E54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016" y="1681181"/>
            <a:ext cx="6771966" cy="30727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F60AEE11-282A-40D4-9B2D-D9D76EAE2BD2}"/>
              </a:ext>
            </a:extLst>
          </p:cNvPr>
          <p:cNvSpPr/>
          <p:nvPr/>
        </p:nvSpPr>
        <p:spPr>
          <a:xfrm>
            <a:off x="-124047" y="337654"/>
            <a:ext cx="12440093" cy="954107"/>
          </a:xfrm>
          <a:prstGeom prst="roundRect">
            <a:avLst/>
          </a:prstGeom>
          <a:gradFill flip="none" rotWithShape="1">
            <a:gsLst>
              <a:gs pos="0">
                <a:srgbClr val="CD0606">
                  <a:tint val="66000"/>
                  <a:satMod val="160000"/>
                </a:srgbClr>
              </a:gs>
              <a:gs pos="50000">
                <a:srgbClr val="CD0606">
                  <a:tint val="44500"/>
                  <a:satMod val="160000"/>
                </a:srgbClr>
              </a:gs>
              <a:gs pos="100000">
                <a:srgbClr val="CD0606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BE11E20-F9DA-6F31-BA62-0C13A0026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565" y="4982985"/>
            <a:ext cx="931813" cy="1428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magine 1">
            <a:extLst>
              <a:ext uri="{FF2B5EF4-FFF2-40B4-BE49-F238E27FC236}">
                <a16:creationId xmlns:a16="http://schemas.microsoft.com/office/drawing/2014/main" id="{F544829F-785D-6523-AB2C-6243DD57C33D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1" t="5752" r="5932" b="16055"/>
          <a:stretch/>
        </p:blipFill>
        <p:spPr bwMode="auto">
          <a:xfrm>
            <a:off x="5861216" y="5001275"/>
            <a:ext cx="2210534" cy="14106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5755725-931B-FCE9-E104-AD9A844066BF}"/>
              </a:ext>
            </a:extLst>
          </p:cNvPr>
          <p:cNvSpPr txBox="1"/>
          <p:nvPr/>
        </p:nvSpPr>
        <p:spPr>
          <a:xfrm>
            <a:off x="2309485" y="337654"/>
            <a:ext cx="757303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it-IT" sz="28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RIEPILOGO DELLE RISPOSTE AL QUESTIONARIO</a:t>
            </a:r>
          </a:p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it-IT" sz="2800" b="1" kern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</a:t>
            </a:r>
            <a:r>
              <a:rPr lang="it-IT" sz="28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RIQUALIFICAZIONE DEGLI SPAZI -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003820-FF5A-C916-8BF3-440EF1ECE2D2}"/>
              </a:ext>
            </a:extLst>
          </p:cNvPr>
          <p:cNvSpPr txBox="1"/>
          <p:nvPr/>
        </p:nvSpPr>
        <p:spPr>
          <a:xfrm>
            <a:off x="89934" y="2934479"/>
            <a:ext cx="3110909" cy="276999"/>
          </a:xfrm>
          <a:prstGeom prst="rect">
            <a:avLst/>
          </a:prstGeom>
          <a:solidFill>
            <a:srgbClr val="DB3911"/>
          </a:solidFill>
        </p:spPr>
        <p:txBody>
          <a:bodyPr wrap="square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  <a:effectLst/>
              </a:rPr>
              <a:t>Istituto Tecnico Economico Romagnosi e Casali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B385A5-63FA-BF88-0373-C436A59E527B}"/>
              </a:ext>
            </a:extLst>
          </p:cNvPr>
          <p:cNvSpPr txBox="1"/>
          <p:nvPr/>
        </p:nvSpPr>
        <p:spPr>
          <a:xfrm>
            <a:off x="1529568" y="2598030"/>
            <a:ext cx="1671275" cy="276999"/>
          </a:xfrm>
          <a:prstGeom prst="rect">
            <a:avLst/>
          </a:prstGeom>
          <a:solidFill>
            <a:srgbClr val="DB391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</a:rPr>
              <a:t>ISII Marconi e Leonardo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0DF0B3-2CBC-FADC-D03D-9033F533A70D}"/>
              </a:ext>
            </a:extLst>
          </p:cNvPr>
          <p:cNvSpPr txBox="1"/>
          <p:nvPr/>
        </p:nvSpPr>
        <p:spPr>
          <a:xfrm>
            <a:off x="1529568" y="3617080"/>
            <a:ext cx="1671275" cy="276999"/>
          </a:xfrm>
          <a:prstGeom prst="rect">
            <a:avLst/>
          </a:prstGeom>
          <a:solidFill>
            <a:srgbClr val="DB391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</a:rPr>
              <a:t>Liceo G. M. Colombini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E84EDB-1E4F-BCCE-7242-E99F5B405CB2}"/>
              </a:ext>
            </a:extLst>
          </p:cNvPr>
          <p:cNvSpPr txBox="1"/>
          <p:nvPr/>
        </p:nvSpPr>
        <p:spPr>
          <a:xfrm>
            <a:off x="978462" y="3270928"/>
            <a:ext cx="2222381" cy="276999"/>
          </a:xfrm>
          <a:prstGeom prst="rect">
            <a:avLst/>
          </a:prstGeom>
          <a:solidFill>
            <a:srgbClr val="DB3911"/>
          </a:solidFill>
        </p:spPr>
        <p:txBody>
          <a:bodyPr wrap="square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  <a:effectLst/>
              </a:rPr>
              <a:t>Liceo Bruno Cassinari e Tramello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6BB1237-46EB-67D6-015E-E534D3A4AD27}"/>
              </a:ext>
            </a:extLst>
          </p:cNvPr>
          <p:cNvSpPr txBox="1"/>
          <p:nvPr/>
        </p:nvSpPr>
        <p:spPr>
          <a:xfrm>
            <a:off x="1529567" y="3963232"/>
            <a:ext cx="1671275" cy="276999"/>
          </a:xfrm>
          <a:prstGeom prst="rect">
            <a:avLst/>
          </a:prstGeom>
          <a:solidFill>
            <a:srgbClr val="DB391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</a:rPr>
              <a:t>Liceo Melchiorre Gioia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AFEDA4D-063A-1DB7-FFE4-BE2B76BDAA23}"/>
              </a:ext>
            </a:extLst>
          </p:cNvPr>
          <p:cNvSpPr txBox="1"/>
          <p:nvPr/>
        </p:nvSpPr>
        <p:spPr>
          <a:xfrm>
            <a:off x="2226532" y="4300124"/>
            <a:ext cx="966968" cy="276999"/>
          </a:xfrm>
          <a:prstGeom prst="rect">
            <a:avLst/>
          </a:prstGeom>
          <a:solidFill>
            <a:srgbClr val="DB391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</a:rPr>
              <a:t>Polo Mattei</a:t>
            </a:r>
          </a:p>
        </p:txBody>
      </p:sp>
    </p:spTree>
    <p:extLst>
      <p:ext uri="{BB962C8B-B14F-4D97-AF65-F5344CB8AC3E}">
        <p14:creationId xmlns:p14="http://schemas.microsoft.com/office/powerpoint/2010/main" val="17772689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F60AEE11-282A-40D4-9B2D-D9D76EAE2BD2}"/>
              </a:ext>
            </a:extLst>
          </p:cNvPr>
          <p:cNvSpPr/>
          <p:nvPr/>
        </p:nvSpPr>
        <p:spPr>
          <a:xfrm>
            <a:off x="-124047" y="337654"/>
            <a:ext cx="12440093" cy="954107"/>
          </a:xfrm>
          <a:prstGeom prst="roundRect">
            <a:avLst/>
          </a:prstGeom>
          <a:gradFill flip="none" rotWithShape="1">
            <a:gsLst>
              <a:gs pos="0">
                <a:srgbClr val="CD0606">
                  <a:tint val="66000"/>
                  <a:satMod val="160000"/>
                </a:srgbClr>
              </a:gs>
              <a:gs pos="50000">
                <a:srgbClr val="CD0606">
                  <a:tint val="44500"/>
                  <a:satMod val="160000"/>
                </a:srgbClr>
              </a:gs>
              <a:gs pos="100000">
                <a:srgbClr val="CD0606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BE11E20-F9DA-6F31-BA62-0C13A0026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565" y="4982985"/>
            <a:ext cx="931813" cy="1428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magine 1">
            <a:extLst>
              <a:ext uri="{FF2B5EF4-FFF2-40B4-BE49-F238E27FC236}">
                <a16:creationId xmlns:a16="http://schemas.microsoft.com/office/drawing/2014/main" id="{F544829F-785D-6523-AB2C-6243DD57C33D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1" t="5752" r="5932" b="16055"/>
          <a:stretch/>
        </p:blipFill>
        <p:spPr bwMode="auto">
          <a:xfrm>
            <a:off x="5861216" y="5001275"/>
            <a:ext cx="2210534" cy="14106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5755725-931B-FCE9-E104-AD9A844066BF}"/>
              </a:ext>
            </a:extLst>
          </p:cNvPr>
          <p:cNvSpPr txBox="1"/>
          <p:nvPr/>
        </p:nvSpPr>
        <p:spPr>
          <a:xfrm>
            <a:off x="2309485" y="337654"/>
            <a:ext cx="757303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it-IT" sz="28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RIEPILOGO DELLE RISPOSTE AL QUESTIONARIO</a:t>
            </a:r>
          </a:p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it-IT" sz="2800" b="1" kern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</a:t>
            </a:r>
            <a:r>
              <a:rPr lang="it-IT" sz="28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RIQUALIFICAZIONE DEGLI SPAZI -</a:t>
            </a:r>
          </a:p>
        </p:txBody>
      </p:sp>
      <p:pic>
        <p:nvPicPr>
          <p:cNvPr id="17" name="Picture 16" descr="Grafico delle risposte di Moduli. Titolo della domanda: Ritieni che ci siano aule sovraffollate nel tuo Istituto?. Numero di risposte: 11 risposte.">
            <a:extLst>
              <a:ext uri="{FF2B5EF4-FFF2-40B4-BE49-F238E27FC236}">
                <a16:creationId xmlns:a16="http://schemas.microsoft.com/office/drawing/2014/main" id="{3256713D-55D6-C60A-4BDF-666369C7BC5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311"/>
          <a:stretch/>
        </p:blipFill>
        <p:spPr bwMode="auto">
          <a:xfrm>
            <a:off x="3478712" y="1660012"/>
            <a:ext cx="5234576" cy="31618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1003820-FF5A-C916-8BF3-440EF1ECE2D2}"/>
              </a:ext>
            </a:extLst>
          </p:cNvPr>
          <p:cNvSpPr txBox="1"/>
          <p:nvPr/>
        </p:nvSpPr>
        <p:spPr>
          <a:xfrm>
            <a:off x="861828" y="2839477"/>
            <a:ext cx="3110909" cy="276999"/>
          </a:xfrm>
          <a:prstGeom prst="rect">
            <a:avLst/>
          </a:prstGeom>
          <a:solidFill>
            <a:srgbClr val="3366CD"/>
          </a:solidFill>
        </p:spPr>
        <p:txBody>
          <a:bodyPr wrap="square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  <a:effectLst/>
              </a:rPr>
              <a:t>Istituto Tecnico Economico Romagnosi e Casali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B385A5-63FA-BF88-0373-C436A59E527B}"/>
              </a:ext>
            </a:extLst>
          </p:cNvPr>
          <p:cNvSpPr txBox="1"/>
          <p:nvPr/>
        </p:nvSpPr>
        <p:spPr>
          <a:xfrm>
            <a:off x="2301462" y="2503028"/>
            <a:ext cx="1671275" cy="276999"/>
          </a:xfrm>
          <a:prstGeom prst="rect">
            <a:avLst/>
          </a:prstGeom>
          <a:solidFill>
            <a:srgbClr val="3366CD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</a:rPr>
              <a:t>ISII Marconi e Leonardo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E84EDB-1E4F-BCCE-7242-E99F5B405CB2}"/>
              </a:ext>
            </a:extLst>
          </p:cNvPr>
          <p:cNvSpPr txBox="1"/>
          <p:nvPr/>
        </p:nvSpPr>
        <p:spPr>
          <a:xfrm>
            <a:off x="1750356" y="3175926"/>
            <a:ext cx="2222381" cy="276999"/>
          </a:xfrm>
          <a:prstGeom prst="rect">
            <a:avLst/>
          </a:prstGeom>
          <a:solidFill>
            <a:srgbClr val="3366CD"/>
          </a:solidFill>
        </p:spPr>
        <p:txBody>
          <a:bodyPr wrap="square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  <a:effectLst/>
              </a:rPr>
              <a:t>Liceo Bruno Cassinari e Tramello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AFEDA4D-063A-1DB7-FFE4-BE2B76BDAA23}"/>
              </a:ext>
            </a:extLst>
          </p:cNvPr>
          <p:cNvSpPr txBox="1"/>
          <p:nvPr/>
        </p:nvSpPr>
        <p:spPr>
          <a:xfrm>
            <a:off x="2995228" y="3833519"/>
            <a:ext cx="966968" cy="276999"/>
          </a:xfrm>
          <a:prstGeom prst="rect">
            <a:avLst/>
          </a:prstGeom>
          <a:solidFill>
            <a:srgbClr val="3366CD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</a:rPr>
              <a:t>Polo Mattei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A2BC0F5-06CB-E8E0-E026-B2ED63568419}"/>
              </a:ext>
            </a:extLst>
          </p:cNvPr>
          <p:cNvSpPr txBox="1"/>
          <p:nvPr/>
        </p:nvSpPr>
        <p:spPr>
          <a:xfrm>
            <a:off x="3005769" y="3506642"/>
            <a:ext cx="966968" cy="276999"/>
          </a:xfrm>
          <a:prstGeom prst="rect">
            <a:avLst/>
          </a:prstGeom>
          <a:solidFill>
            <a:srgbClr val="3366CD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</a:rPr>
              <a:t>Polo Volta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77F759F-0C4B-4AC4-758C-A93F663EC920}"/>
              </a:ext>
            </a:extLst>
          </p:cNvPr>
          <p:cNvSpPr txBox="1"/>
          <p:nvPr/>
        </p:nvSpPr>
        <p:spPr>
          <a:xfrm>
            <a:off x="2403317" y="4160396"/>
            <a:ext cx="1558879" cy="276999"/>
          </a:xfrm>
          <a:prstGeom prst="rect">
            <a:avLst/>
          </a:prstGeom>
          <a:solidFill>
            <a:srgbClr val="3366CD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</a:rPr>
              <a:t>(Liceo San Benedetto)</a:t>
            </a:r>
          </a:p>
        </p:txBody>
      </p:sp>
    </p:spTree>
    <p:extLst>
      <p:ext uri="{BB962C8B-B14F-4D97-AF65-F5344CB8AC3E}">
        <p14:creationId xmlns:p14="http://schemas.microsoft.com/office/powerpoint/2010/main" val="25207273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D50BC4F-121B-77C1-46B1-C3BC2E374E74}"/>
              </a:ext>
            </a:extLst>
          </p:cNvPr>
          <p:cNvSpPr/>
          <p:nvPr/>
        </p:nvSpPr>
        <p:spPr>
          <a:xfrm>
            <a:off x="-124047" y="536488"/>
            <a:ext cx="12440093" cy="523221"/>
          </a:xfrm>
          <a:prstGeom prst="roundRect">
            <a:avLst/>
          </a:prstGeom>
          <a:gradFill flip="none" rotWithShape="1">
            <a:gsLst>
              <a:gs pos="0">
                <a:srgbClr val="CD0606">
                  <a:tint val="66000"/>
                  <a:satMod val="160000"/>
                </a:srgbClr>
              </a:gs>
              <a:gs pos="50000">
                <a:srgbClr val="CD0606">
                  <a:tint val="44500"/>
                  <a:satMod val="160000"/>
                </a:srgbClr>
              </a:gs>
              <a:gs pos="100000">
                <a:srgbClr val="CD0606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BE11E20-F9DA-6F31-BA62-0C13A0026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565" y="4982985"/>
            <a:ext cx="931813" cy="1428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magine 1">
            <a:extLst>
              <a:ext uri="{FF2B5EF4-FFF2-40B4-BE49-F238E27FC236}">
                <a16:creationId xmlns:a16="http://schemas.microsoft.com/office/drawing/2014/main" id="{F544829F-785D-6523-AB2C-6243DD57C33D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1" t="5752" r="5932" b="16055"/>
          <a:stretch/>
        </p:blipFill>
        <p:spPr bwMode="auto">
          <a:xfrm>
            <a:off x="5861216" y="5001275"/>
            <a:ext cx="2210534" cy="14106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F0B9F99-2087-7D3F-4B9D-611F7868BBB2}"/>
              </a:ext>
            </a:extLst>
          </p:cNvPr>
          <p:cNvSpPr txBox="1"/>
          <p:nvPr/>
        </p:nvSpPr>
        <p:spPr>
          <a:xfrm>
            <a:off x="240791" y="1619860"/>
            <a:ext cx="11710386" cy="17697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dirty="0">
                <a:solidFill>
                  <a:srgbClr val="202124"/>
                </a:solidFill>
                <a:latin typeface="docs-Roboto"/>
              </a:rPr>
              <a:t>Troviamo sia opportuno discutere in questa sede di</a:t>
            </a:r>
          </a:p>
          <a:p>
            <a:pPr algn="ctr"/>
            <a:endParaRPr lang="it-IT" sz="500" dirty="0">
              <a:solidFill>
                <a:srgbClr val="202124"/>
              </a:solidFill>
              <a:latin typeface="docs-Roboto"/>
            </a:endParaRPr>
          </a:p>
          <a:p>
            <a:pPr algn="ctr"/>
            <a:r>
              <a:rPr lang="it-IT" sz="2800" b="1" dirty="0">
                <a:solidFill>
                  <a:srgbClr val="202124"/>
                </a:solidFill>
                <a:latin typeface="docs-Roboto"/>
              </a:rPr>
              <a:t>COME MIGLIORARE LA COMUNICAZIONE STUDENTI-PROVINCIA</a:t>
            </a:r>
          </a:p>
          <a:p>
            <a:pPr algn="ctr"/>
            <a:r>
              <a:rPr lang="it-IT" sz="2800" b="1" dirty="0">
                <a:solidFill>
                  <a:srgbClr val="202124"/>
                </a:solidFill>
                <a:latin typeface="docs-Roboto"/>
              </a:rPr>
              <a:t>COME RENDERE PIÙ </a:t>
            </a:r>
            <a:r>
              <a:rPr lang="it-IT" sz="2800" b="1" dirty="0" smtClean="0">
                <a:solidFill>
                  <a:srgbClr val="202124"/>
                </a:solidFill>
                <a:latin typeface="docs-Roboto"/>
              </a:rPr>
              <a:t>EFFICACE </a:t>
            </a:r>
            <a:r>
              <a:rPr lang="it-IT" sz="2800" b="1" dirty="0">
                <a:solidFill>
                  <a:srgbClr val="202124"/>
                </a:solidFill>
                <a:latin typeface="docs-Roboto"/>
              </a:rPr>
              <a:t>LA PARTECIPAZIONE DELLA CPS </a:t>
            </a:r>
          </a:p>
          <a:p>
            <a:pPr algn="ctr"/>
            <a:endParaRPr lang="it-IT" sz="2400" dirty="0">
              <a:solidFill>
                <a:srgbClr val="202124"/>
              </a:solidFill>
              <a:latin typeface="docs-Roboto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755725-931B-FCE9-E104-AD9A844066BF}"/>
              </a:ext>
            </a:extLst>
          </p:cNvPr>
          <p:cNvSpPr txBox="1"/>
          <p:nvPr/>
        </p:nvSpPr>
        <p:spPr>
          <a:xfrm>
            <a:off x="2812330" y="536488"/>
            <a:ext cx="60977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800" b="1" dirty="0"/>
              <a:t>PER IL FUTURO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679635-F925-B6FC-7D36-C0E65983581F}"/>
              </a:ext>
            </a:extLst>
          </p:cNvPr>
          <p:cNvSpPr txBox="1"/>
          <p:nvPr/>
        </p:nvSpPr>
        <p:spPr>
          <a:xfrm>
            <a:off x="754312" y="3102296"/>
            <a:ext cx="10683373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800" dirty="0">
                <a:solidFill>
                  <a:srgbClr val="202124"/>
                </a:solidFill>
                <a:latin typeface="docs-Roboto"/>
              </a:rPr>
              <a:t>COME?</a:t>
            </a:r>
          </a:p>
          <a:p>
            <a:pPr algn="ctr"/>
            <a:endParaRPr lang="it-IT" sz="500" dirty="0">
              <a:solidFill>
                <a:srgbClr val="202124"/>
              </a:solidFill>
              <a:latin typeface="docs-Roboto"/>
            </a:endParaRPr>
          </a:p>
          <a:p>
            <a:pPr algn="ctr"/>
            <a:r>
              <a:rPr lang="it-IT" sz="2400" b="1" dirty="0">
                <a:solidFill>
                  <a:srgbClr val="202124"/>
                </a:solidFill>
                <a:latin typeface="docs-Roboto"/>
              </a:rPr>
              <a:t>INFOGRAFICHE DA CONDIVIDERE CON LE SCUOLE SUGLI INTERVENTI STRUTTURALI</a:t>
            </a:r>
            <a:br>
              <a:rPr lang="it-IT" sz="2400" b="1" dirty="0">
                <a:solidFill>
                  <a:srgbClr val="202124"/>
                </a:solidFill>
                <a:latin typeface="docs-Roboto"/>
              </a:rPr>
            </a:br>
            <a:r>
              <a:rPr lang="it-IT" sz="2400" b="1" dirty="0">
                <a:solidFill>
                  <a:srgbClr val="202124"/>
                </a:solidFill>
                <a:latin typeface="docs-Roboto"/>
              </a:rPr>
              <a:t>DIVENTARE UDITORI PERMANENTI NELLA PROGETTAZIONE DEI SUDDETTI</a:t>
            </a:r>
          </a:p>
        </p:txBody>
      </p:sp>
    </p:spTree>
    <p:extLst>
      <p:ext uri="{BB962C8B-B14F-4D97-AF65-F5344CB8AC3E}">
        <p14:creationId xmlns:p14="http://schemas.microsoft.com/office/powerpoint/2010/main" val="4138634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D50BC4F-121B-77C1-46B1-C3BC2E374E74}"/>
              </a:ext>
            </a:extLst>
          </p:cNvPr>
          <p:cNvSpPr/>
          <p:nvPr/>
        </p:nvSpPr>
        <p:spPr>
          <a:xfrm>
            <a:off x="-124047" y="536488"/>
            <a:ext cx="12440093" cy="523221"/>
          </a:xfrm>
          <a:prstGeom prst="roundRect">
            <a:avLst/>
          </a:prstGeom>
          <a:gradFill flip="none" rotWithShape="1">
            <a:gsLst>
              <a:gs pos="0">
                <a:srgbClr val="CD0606">
                  <a:tint val="66000"/>
                  <a:satMod val="160000"/>
                </a:srgbClr>
              </a:gs>
              <a:gs pos="50000">
                <a:srgbClr val="CD0606">
                  <a:tint val="44500"/>
                  <a:satMod val="160000"/>
                </a:srgbClr>
              </a:gs>
              <a:gs pos="100000">
                <a:srgbClr val="CD0606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BE11E20-F9DA-6F31-BA62-0C13A0026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565" y="4982985"/>
            <a:ext cx="931813" cy="1428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magine 1">
            <a:extLst>
              <a:ext uri="{FF2B5EF4-FFF2-40B4-BE49-F238E27FC236}">
                <a16:creationId xmlns:a16="http://schemas.microsoft.com/office/drawing/2014/main" id="{F544829F-785D-6523-AB2C-6243DD57C33D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1" t="5752" r="5932" b="16055"/>
          <a:stretch/>
        </p:blipFill>
        <p:spPr bwMode="auto">
          <a:xfrm>
            <a:off x="5861216" y="5001275"/>
            <a:ext cx="2210534" cy="14106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F0B9F99-2087-7D3F-4B9D-611F7868BBB2}"/>
              </a:ext>
            </a:extLst>
          </p:cNvPr>
          <p:cNvSpPr txBox="1"/>
          <p:nvPr/>
        </p:nvSpPr>
        <p:spPr>
          <a:xfrm>
            <a:off x="1539528" y="1505685"/>
            <a:ext cx="9112944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i="0" u="none" strike="noStrike" dirty="0">
                <a:solidFill>
                  <a:srgbClr val="202124"/>
                </a:solidFill>
                <a:effectLst/>
                <a:latin typeface="docs-Roboto"/>
              </a:rPr>
              <a:t>Tramite il Google </a:t>
            </a:r>
            <a:r>
              <a:rPr lang="it-IT" sz="2400" dirty="0">
                <a:solidFill>
                  <a:srgbClr val="202124"/>
                </a:solidFill>
                <a:latin typeface="docs-Roboto"/>
              </a:rPr>
              <a:t>F</a:t>
            </a:r>
            <a:r>
              <a:rPr lang="it-IT" sz="2400" i="0" u="none" strike="noStrike" dirty="0">
                <a:solidFill>
                  <a:srgbClr val="202124"/>
                </a:solidFill>
                <a:effectLst/>
                <a:latin typeface="docs-Roboto"/>
              </a:rPr>
              <a:t>orm </a:t>
            </a:r>
            <a:r>
              <a:rPr lang="it-IT" sz="2400" b="1" i="0" u="none" strike="noStrike" dirty="0">
                <a:solidFill>
                  <a:srgbClr val="202124"/>
                </a:solidFill>
                <a:effectLst/>
                <a:latin typeface="docs-Roboto"/>
              </a:rPr>
              <a:t>“Questionario edilizia scolastica </a:t>
            </a:r>
            <a:r>
              <a:rPr lang="it-IT" sz="2400" b="1" i="0" u="none" strike="noStrike" dirty="0" err="1">
                <a:solidFill>
                  <a:srgbClr val="202124"/>
                </a:solidFill>
                <a:effectLst/>
                <a:latin typeface="docs-Roboto"/>
              </a:rPr>
              <a:t>as</a:t>
            </a:r>
            <a:r>
              <a:rPr lang="it-IT" sz="2400" b="1" i="0" u="none" strike="noStrike" dirty="0">
                <a:solidFill>
                  <a:srgbClr val="202124"/>
                </a:solidFill>
                <a:effectLst/>
                <a:latin typeface="docs-Roboto"/>
              </a:rPr>
              <a:t>. 2022-2023”</a:t>
            </a:r>
          </a:p>
          <a:p>
            <a:pPr algn="ctr"/>
            <a:r>
              <a:rPr lang="it-IT" sz="2400" dirty="0">
                <a:solidFill>
                  <a:srgbClr val="202124"/>
                </a:solidFill>
                <a:latin typeface="docs-Roboto"/>
              </a:rPr>
              <a:t>La CPS di Piacenza ha inteso valutare</a:t>
            </a:r>
          </a:p>
          <a:p>
            <a:pPr algn="ctr"/>
            <a:endParaRPr lang="en-US" sz="500" dirty="0">
              <a:solidFill>
                <a:srgbClr val="202124"/>
              </a:solidFill>
              <a:latin typeface="docs-Roboto"/>
            </a:endParaRPr>
          </a:p>
          <a:p>
            <a:pPr algn="ctr"/>
            <a:r>
              <a:rPr lang="en-US" sz="2800" b="1" dirty="0">
                <a:solidFill>
                  <a:srgbClr val="202124"/>
                </a:solidFill>
                <a:latin typeface="docs-Roboto"/>
              </a:rPr>
              <a:t>LE CONDIZIONI STRUTTURALI E</a:t>
            </a:r>
          </a:p>
          <a:p>
            <a:pPr algn="ctr"/>
            <a:r>
              <a:rPr lang="en-US" sz="2800" b="1" dirty="0">
                <a:solidFill>
                  <a:srgbClr val="202124"/>
                </a:solidFill>
                <a:latin typeface="docs-Roboto"/>
              </a:rPr>
              <a:t>LA VIVIBILITÀ DEGLI SPAZI</a:t>
            </a:r>
          </a:p>
          <a:p>
            <a:pPr algn="ctr"/>
            <a:endParaRPr lang="it-IT" sz="500" b="1" dirty="0">
              <a:solidFill>
                <a:srgbClr val="202124"/>
              </a:solidFill>
              <a:latin typeface="docs-Roboto"/>
            </a:endParaRPr>
          </a:p>
          <a:p>
            <a:pPr algn="ctr"/>
            <a:r>
              <a:rPr lang="it-IT" sz="2400" dirty="0">
                <a:solidFill>
                  <a:srgbClr val="202124"/>
                </a:solidFill>
                <a:latin typeface="docs-Roboto"/>
              </a:rPr>
              <a:t>delle infrastrutture scolastiche della Provincia di Piacenza,</a:t>
            </a:r>
          </a:p>
          <a:p>
            <a:pPr algn="ctr"/>
            <a:r>
              <a:rPr lang="it-IT" sz="2400" dirty="0">
                <a:solidFill>
                  <a:srgbClr val="202124"/>
                </a:solidFill>
                <a:latin typeface="docs-Roboto"/>
              </a:rPr>
              <a:t>al fine di continuare il dialogo con le istituzioni </a:t>
            </a:r>
          </a:p>
          <a:p>
            <a:pPr algn="ctr"/>
            <a:r>
              <a:rPr lang="it-IT" sz="2400" dirty="0">
                <a:solidFill>
                  <a:srgbClr val="202124"/>
                </a:solidFill>
                <a:latin typeface="docs-Roboto"/>
              </a:rPr>
              <a:t>e fornire un rapporto di tipo valutativo per conto degli studenti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755725-931B-FCE9-E104-AD9A844066BF}"/>
              </a:ext>
            </a:extLst>
          </p:cNvPr>
          <p:cNvSpPr txBox="1"/>
          <p:nvPr/>
        </p:nvSpPr>
        <p:spPr>
          <a:xfrm>
            <a:off x="2812330" y="536488"/>
            <a:ext cx="60977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800" b="1" dirty="0"/>
              <a:t>SCOPO DELL’INDAGINE</a:t>
            </a:r>
          </a:p>
        </p:txBody>
      </p:sp>
    </p:spTree>
    <p:extLst>
      <p:ext uri="{BB962C8B-B14F-4D97-AF65-F5344CB8AC3E}">
        <p14:creationId xmlns:p14="http://schemas.microsoft.com/office/powerpoint/2010/main" val="5960731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D50BC4F-121B-77C1-46B1-C3BC2E374E74}"/>
              </a:ext>
            </a:extLst>
          </p:cNvPr>
          <p:cNvSpPr/>
          <p:nvPr/>
        </p:nvSpPr>
        <p:spPr>
          <a:xfrm>
            <a:off x="-124049" y="2337994"/>
            <a:ext cx="12440093" cy="1384995"/>
          </a:xfrm>
          <a:prstGeom prst="roundRect">
            <a:avLst/>
          </a:prstGeom>
          <a:gradFill flip="none" rotWithShape="1">
            <a:gsLst>
              <a:gs pos="0">
                <a:srgbClr val="CD0606">
                  <a:tint val="66000"/>
                  <a:satMod val="160000"/>
                </a:srgbClr>
              </a:gs>
              <a:gs pos="50000">
                <a:srgbClr val="CD0606">
                  <a:tint val="44500"/>
                  <a:satMod val="160000"/>
                </a:srgbClr>
              </a:gs>
              <a:gs pos="100000">
                <a:srgbClr val="CD0606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BE11E20-F9DA-6F31-BA62-0C13A0026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565" y="4982985"/>
            <a:ext cx="931813" cy="1428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magine 1">
            <a:extLst>
              <a:ext uri="{FF2B5EF4-FFF2-40B4-BE49-F238E27FC236}">
                <a16:creationId xmlns:a16="http://schemas.microsoft.com/office/drawing/2014/main" id="{F544829F-785D-6523-AB2C-6243DD57C33D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1" t="5752" r="5932" b="16055"/>
          <a:stretch/>
        </p:blipFill>
        <p:spPr bwMode="auto">
          <a:xfrm>
            <a:off x="5861216" y="5001275"/>
            <a:ext cx="2210534" cy="14106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F0B9F99-2087-7D3F-4B9D-611F7868BBB2}"/>
              </a:ext>
            </a:extLst>
          </p:cNvPr>
          <p:cNvSpPr txBox="1"/>
          <p:nvPr/>
        </p:nvSpPr>
        <p:spPr>
          <a:xfrm>
            <a:off x="718565" y="2337994"/>
            <a:ext cx="1075486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800" b="1" dirty="0">
                <a:solidFill>
                  <a:srgbClr val="202124"/>
                </a:solidFill>
                <a:latin typeface="docs-Roboto"/>
              </a:rPr>
              <a:t>GRAZIE DELL’ATTENZIONE E GRAZIE, DA PARTE DI TUTTA LA CONSULTA, </a:t>
            </a:r>
          </a:p>
          <a:p>
            <a:pPr algn="ctr"/>
            <a:r>
              <a:rPr lang="it-IT" sz="2800" b="1" dirty="0">
                <a:solidFill>
                  <a:srgbClr val="202124"/>
                </a:solidFill>
                <a:latin typeface="docs-Roboto"/>
              </a:rPr>
              <a:t>DI AVERCI DATO LA POSSIBILITÀ DI ESSERE QUI </a:t>
            </a:r>
          </a:p>
          <a:p>
            <a:pPr algn="ctr"/>
            <a:r>
              <a:rPr lang="it-IT" sz="2800" b="1" dirty="0">
                <a:solidFill>
                  <a:srgbClr val="202124"/>
                </a:solidFill>
                <a:latin typeface="docs-Roboto"/>
              </a:rPr>
              <a:t>A ESPORVI QUESTO RESOCONTO</a:t>
            </a:r>
            <a:endParaRPr lang="it-IT" sz="3200" b="1" dirty="0">
              <a:solidFill>
                <a:srgbClr val="202124"/>
              </a:solidFill>
              <a:latin typeface="docs-Roboto"/>
            </a:endParaRPr>
          </a:p>
        </p:txBody>
      </p:sp>
    </p:spTree>
    <p:extLst>
      <p:ext uri="{BB962C8B-B14F-4D97-AF65-F5344CB8AC3E}">
        <p14:creationId xmlns:p14="http://schemas.microsoft.com/office/powerpoint/2010/main" val="3649429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F60AEE11-282A-40D4-9B2D-D9D76EAE2BD2}"/>
              </a:ext>
            </a:extLst>
          </p:cNvPr>
          <p:cNvSpPr/>
          <p:nvPr/>
        </p:nvSpPr>
        <p:spPr>
          <a:xfrm>
            <a:off x="-124047" y="536488"/>
            <a:ext cx="12440093" cy="523221"/>
          </a:xfrm>
          <a:prstGeom prst="roundRect">
            <a:avLst/>
          </a:prstGeom>
          <a:gradFill flip="none" rotWithShape="1">
            <a:gsLst>
              <a:gs pos="0">
                <a:srgbClr val="CD0606">
                  <a:tint val="66000"/>
                  <a:satMod val="160000"/>
                </a:srgbClr>
              </a:gs>
              <a:gs pos="50000">
                <a:srgbClr val="CD0606">
                  <a:tint val="44500"/>
                  <a:satMod val="160000"/>
                </a:srgbClr>
              </a:gs>
              <a:gs pos="100000">
                <a:srgbClr val="CD0606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BE11E20-F9DA-6F31-BA62-0C13A0026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565" y="4982985"/>
            <a:ext cx="931813" cy="1428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magine 1">
            <a:extLst>
              <a:ext uri="{FF2B5EF4-FFF2-40B4-BE49-F238E27FC236}">
                <a16:creationId xmlns:a16="http://schemas.microsoft.com/office/drawing/2014/main" id="{F544829F-785D-6523-AB2C-6243DD57C33D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1" t="5752" r="5932" b="16055"/>
          <a:stretch/>
        </p:blipFill>
        <p:spPr bwMode="auto">
          <a:xfrm>
            <a:off x="5861216" y="5001275"/>
            <a:ext cx="2210534" cy="14106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5755725-931B-FCE9-E104-AD9A844066BF}"/>
              </a:ext>
            </a:extLst>
          </p:cNvPr>
          <p:cNvSpPr txBox="1"/>
          <p:nvPr/>
        </p:nvSpPr>
        <p:spPr>
          <a:xfrm>
            <a:off x="2309485" y="536488"/>
            <a:ext cx="75730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it-IT" sz="28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RIEPILOGO DELLE RISPOSTE AL QUESTIONARIO</a:t>
            </a:r>
            <a:endParaRPr lang="en-US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879849-FFA2-5F12-3628-C6341B278B31}"/>
              </a:ext>
            </a:extLst>
          </p:cNvPr>
          <p:cNvSpPr txBox="1"/>
          <p:nvPr/>
        </p:nvSpPr>
        <p:spPr>
          <a:xfrm>
            <a:off x="2698021" y="1475317"/>
            <a:ext cx="6097772" cy="29392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it-IT" sz="24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Scuole partecipanti al sondaggio</a:t>
            </a:r>
          </a:p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it-IT" sz="12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US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it-IT" sz="16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Liceo Melchiorre Gioia</a:t>
            </a:r>
            <a:endParaRPr lang="en-US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it-IT" sz="16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Liceo G. M. Colombini</a:t>
            </a:r>
            <a:endParaRPr lang="en-US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it-IT" sz="16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Liceo Bruno Cassinari e Tramello</a:t>
            </a:r>
            <a:endParaRPr lang="en-US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it-IT" sz="16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Liceo Lorenzo Respighi</a:t>
            </a:r>
            <a:endParaRPr lang="en-US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it-IT" sz="16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Polo Volta</a:t>
            </a:r>
            <a:endParaRPr lang="en-US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it-IT" sz="16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Polo Mattei</a:t>
            </a:r>
            <a:endParaRPr lang="en-US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it-IT" sz="16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ISII Marconi e Leonardo</a:t>
            </a:r>
            <a:endParaRPr lang="en-US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it-IT" sz="16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Istituto Tecnico Economico Romagnosi e Casali</a:t>
            </a:r>
            <a:endParaRPr lang="en-US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it-IT" sz="16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Istituto Professionale Raineri-Marcora</a:t>
            </a:r>
            <a:endParaRPr lang="en-US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B191E6-8541-B859-5D89-4DFF169C2959}"/>
              </a:ext>
            </a:extLst>
          </p:cNvPr>
          <p:cNvSpPr txBox="1"/>
          <p:nvPr/>
        </p:nvSpPr>
        <p:spPr>
          <a:xfrm>
            <a:off x="6482902" y="2010681"/>
            <a:ext cx="265046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it-IT" sz="16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Istituto Paritario Marconi </a:t>
            </a:r>
            <a:endParaRPr lang="en-US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it-IT" sz="16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Liceo San Benedetto</a:t>
            </a:r>
            <a:endParaRPr lang="en-US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317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F60AEE11-282A-40D4-9B2D-D9D76EAE2BD2}"/>
              </a:ext>
            </a:extLst>
          </p:cNvPr>
          <p:cNvSpPr/>
          <p:nvPr/>
        </p:nvSpPr>
        <p:spPr>
          <a:xfrm>
            <a:off x="-124047" y="536488"/>
            <a:ext cx="12440093" cy="523221"/>
          </a:xfrm>
          <a:prstGeom prst="roundRect">
            <a:avLst/>
          </a:prstGeom>
          <a:gradFill flip="none" rotWithShape="1">
            <a:gsLst>
              <a:gs pos="0">
                <a:srgbClr val="CD0606">
                  <a:tint val="66000"/>
                  <a:satMod val="160000"/>
                </a:srgbClr>
              </a:gs>
              <a:gs pos="50000">
                <a:srgbClr val="CD0606">
                  <a:tint val="44500"/>
                  <a:satMod val="160000"/>
                </a:srgbClr>
              </a:gs>
              <a:gs pos="100000">
                <a:srgbClr val="CD0606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BE11E20-F9DA-6F31-BA62-0C13A0026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565" y="4982985"/>
            <a:ext cx="931813" cy="1428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magine 1">
            <a:extLst>
              <a:ext uri="{FF2B5EF4-FFF2-40B4-BE49-F238E27FC236}">
                <a16:creationId xmlns:a16="http://schemas.microsoft.com/office/drawing/2014/main" id="{F544829F-785D-6523-AB2C-6243DD57C33D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1" t="5752" r="5932" b="16055"/>
          <a:stretch/>
        </p:blipFill>
        <p:spPr bwMode="auto">
          <a:xfrm>
            <a:off x="5861216" y="5001275"/>
            <a:ext cx="2210534" cy="14106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5755725-931B-FCE9-E104-AD9A844066BF}"/>
              </a:ext>
            </a:extLst>
          </p:cNvPr>
          <p:cNvSpPr txBox="1"/>
          <p:nvPr/>
        </p:nvSpPr>
        <p:spPr>
          <a:xfrm>
            <a:off x="2309485" y="536488"/>
            <a:ext cx="75730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it-IT" sz="28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RIEPILOGO DELLE RISPOSTE AL QUESTIONARIO</a:t>
            </a:r>
            <a:endParaRPr lang="en-US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Grafico delle risposte di Moduli. Titolo della domanda: Il tuo Istituto è organizzato in succursali? Se sì, indicane il numero di seguito.. Numero di risposte: 9 risposte.">
            <a:extLst>
              <a:ext uri="{FF2B5EF4-FFF2-40B4-BE49-F238E27FC236}">
                <a16:creationId xmlns:a16="http://schemas.microsoft.com/office/drawing/2014/main" id="{4359FDDD-2B3B-6F9F-238D-356CF8D057D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8" r="21284"/>
          <a:stretch/>
        </p:blipFill>
        <p:spPr bwMode="auto">
          <a:xfrm>
            <a:off x="2712658" y="1276246"/>
            <a:ext cx="6297115" cy="3437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358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F60AEE11-282A-40D4-9B2D-D9D76EAE2BD2}"/>
              </a:ext>
            </a:extLst>
          </p:cNvPr>
          <p:cNvSpPr/>
          <p:nvPr/>
        </p:nvSpPr>
        <p:spPr>
          <a:xfrm>
            <a:off x="-124047" y="337654"/>
            <a:ext cx="12440093" cy="954107"/>
          </a:xfrm>
          <a:prstGeom prst="roundRect">
            <a:avLst/>
          </a:prstGeom>
          <a:gradFill flip="none" rotWithShape="1">
            <a:gsLst>
              <a:gs pos="0">
                <a:srgbClr val="CD0606">
                  <a:tint val="66000"/>
                  <a:satMod val="160000"/>
                </a:srgbClr>
              </a:gs>
              <a:gs pos="50000">
                <a:srgbClr val="CD0606">
                  <a:tint val="44500"/>
                  <a:satMod val="160000"/>
                </a:srgbClr>
              </a:gs>
              <a:gs pos="100000">
                <a:srgbClr val="CD0606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BE11E20-F9DA-6F31-BA62-0C13A0026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565" y="4982985"/>
            <a:ext cx="931813" cy="1428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magine 1">
            <a:extLst>
              <a:ext uri="{FF2B5EF4-FFF2-40B4-BE49-F238E27FC236}">
                <a16:creationId xmlns:a16="http://schemas.microsoft.com/office/drawing/2014/main" id="{F544829F-785D-6523-AB2C-6243DD57C33D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1" t="5752" r="5932" b="16055"/>
          <a:stretch/>
        </p:blipFill>
        <p:spPr bwMode="auto">
          <a:xfrm>
            <a:off x="5861216" y="5001275"/>
            <a:ext cx="2210534" cy="14106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5755725-931B-FCE9-E104-AD9A844066BF}"/>
              </a:ext>
            </a:extLst>
          </p:cNvPr>
          <p:cNvSpPr txBox="1"/>
          <p:nvPr/>
        </p:nvSpPr>
        <p:spPr>
          <a:xfrm>
            <a:off x="2309485" y="337654"/>
            <a:ext cx="757303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it-IT" sz="28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RIEPILOGO DELLE RISPOSTE AL QUESTIONARIO</a:t>
            </a:r>
          </a:p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it-IT" sz="2800" b="1" kern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</a:t>
            </a:r>
            <a:r>
              <a:rPr lang="it-IT" sz="28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CONDIZIONI STRUTTURALI -</a:t>
            </a:r>
          </a:p>
        </p:txBody>
      </p:sp>
      <p:pic>
        <p:nvPicPr>
          <p:cNvPr id="5" name="Picture 4" descr="Grafico delle risposte di Moduli. Titolo della domanda: Riscontri problemi infrastrutturali nella tua scuola (sede e succursali, se presenti)?&#10;. Numero di risposte: 11 risposte.">
            <a:extLst>
              <a:ext uri="{FF2B5EF4-FFF2-40B4-BE49-F238E27FC236}">
                <a16:creationId xmlns:a16="http://schemas.microsoft.com/office/drawing/2014/main" id="{8D2EFBF7-E898-7B5B-7E25-8A13FDAE655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" r="8251"/>
          <a:stretch/>
        </p:blipFill>
        <p:spPr bwMode="auto">
          <a:xfrm>
            <a:off x="2704868" y="1601514"/>
            <a:ext cx="6312696" cy="29767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28808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F60AEE11-282A-40D4-9B2D-D9D76EAE2BD2}"/>
              </a:ext>
            </a:extLst>
          </p:cNvPr>
          <p:cNvSpPr/>
          <p:nvPr/>
        </p:nvSpPr>
        <p:spPr>
          <a:xfrm>
            <a:off x="-124047" y="337653"/>
            <a:ext cx="12440093" cy="954107"/>
          </a:xfrm>
          <a:prstGeom prst="roundRect">
            <a:avLst/>
          </a:prstGeom>
          <a:gradFill flip="none" rotWithShape="1">
            <a:gsLst>
              <a:gs pos="0">
                <a:srgbClr val="CD0606">
                  <a:tint val="66000"/>
                  <a:satMod val="160000"/>
                </a:srgbClr>
              </a:gs>
              <a:gs pos="50000">
                <a:srgbClr val="CD0606">
                  <a:tint val="44500"/>
                  <a:satMod val="160000"/>
                </a:srgbClr>
              </a:gs>
              <a:gs pos="100000">
                <a:srgbClr val="CD0606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BE11E20-F9DA-6F31-BA62-0C13A0026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565" y="4982985"/>
            <a:ext cx="931813" cy="1428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magine 1">
            <a:extLst>
              <a:ext uri="{FF2B5EF4-FFF2-40B4-BE49-F238E27FC236}">
                <a16:creationId xmlns:a16="http://schemas.microsoft.com/office/drawing/2014/main" id="{F544829F-785D-6523-AB2C-6243DD57C33D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1" t="5752" r="5932" b="16055"/>
          <a:stretch/>
        </p:blipFill>
        <p:spPr bwMode="auto">
          <a:xfrm>
            <a:off x="5861216" y="5001275"/>
            <a:ext cx="2210534" cy="14106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5755725-931B-FCE9-E104-AD9A844066BF}"/>
              </a:ext>
            </a:extLst>
          </p:cNvPr>
          <p:cNvSpPr txBox="1"/>
          <p:nvPr/>
        </p:nvSpPr>
        <p:spPr>
          <a:xfrm>
            <a:off x="2309485" y="337654"/>
            <a:ext cx="757303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it-IT" sz="28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RIEPILOGO DELLE RISPOSTE AL QUESTIONARIO</a:t>
            </a:r>
          </a:p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it-IT" sz="2800" b="1" kern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</a:t>
            </a:r>
            <a:r>
              <a:rPr lang="it-IT" sz="28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CONDIZIONI STRUTTURALI -</a:t>
            </a:r>
          </a:p>
        </p:txBody>
      </p:sp>
      <p:pic>
        <p:nvPicPr>
          <p:cNvPr id="2" name="Picture 1" descr="Grafico delle risposte di Moduli. Titolo della domanda: Indica la situazione delle crepe sui muri interni ed esterni. . Numero di risposte: 11 risposte.">
            <a:extLst>
              <a:ext uri="{FF2B5EF4-FFF2-40B4-BE49-F238E27FC236}">
                <a16:creationId xmlns:a16="http://schemas.microsoft.com/office/drawing/2014/main" id="{2C90C5DE-F54B-F50A-18A0-C8E17A9929D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2" r="8299"/>
          <a:stretch/>
        </p:blipFill>
        <p:spPr bwMode="auto">
          <a:xfrm>
            <a:off x="2945978" y="1658129"/>
            <a:ext cx="6300044" cy="29767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99540B-C967-7628-E027-3DB42E3EFDA4}"/>
              </a:ext>
            </a:extLst>
          </p:cNvPr>
          <p:cNvSpPr txBox="1"/>
          <p:nvPr/>
        </p:nvSpPr>
        <p:spPr>
          <a:xfrm>
            <a:off x="2490725" y="3284061"/>
            <a:ext cx="910506" cy="276999"/>
          </a:xfrm>
          <a:prstGeom prst="rect">
            <a:avLst/>
          </a:prstGeom>
          <a:solidFill>
            <a:srgbClr val="0D9618"/>
          </a:solidFill>
        </p:spPr>
        <p:txBody>
          <a:bodyPr wrap="non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</a:rPr>
              <a:t>Polo Mattei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5D658D-8D6C-1F89-137F-F125F7E0EFAE}"/>
              </a:ext>
            </a:extLst>
          </p:cNvPr>
          <p:cNvSpPr txBox="1"/>
          <p:nvPr/>
        </p:nvSpPr>
        <p:spPr>
          <a:xfrm>
            <a:off x="1747482" y="2962378"/>
            <a:ext cx="1655969" cy="276999"/>
          </a:xfrm>
          <a:prstGeom prst="rect">
            <a:avLst/>
          </a:prstGeom>
          <a:solidFill>
            <a:srgbClr val="FF99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</a:rPr>
              <a:t>ISII Marconi e Leonardo</a:t>
            </a:r>
          </a:p>
        </p:txBody>
      </p:sp>
    </p:spTree>
    <p:extLst>
      <p:ext uri="{BB962C8B-B14F-4D97-AF65-F5344CB8AC3E}">
        <p14:creationId xmlns:p14="http://schemas.microsoft.com/office/powerpoint/2010/main" val="1111960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fico delle risposte di Moduli. Titolo della domanda: Qual è lo stato delle scale?&#10;. Numero di risposte: 11 risposte.">
            <a:extLst>
              <a:ext uri="{FF2B5EF4-FFF2-40B4-BE49-F238E27FC236}">
                <a16:creationId xmlns:a16="http://schemas.microsoft.com/office/drawing/2014/main" id="{289716F4-E20C-5610-C856-1B6D88E29C6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" r="25952"/>
          <a:stretch/>
        </p:blipFill>
        <p:spPr bwMode="auto">
          <a:xfrm>
            <a:off x="3150293" y="1629268"/>
            <a:ext cx="5421845" cy="31736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F60AEE11-282A-40D4-9B2D-D9D76EAE2BD2}"/>
              </a:ext>
            </a:extLst>
          </p:cNvPr>
          <p:cNvSpPr/>
          <p:nvPr/>
        </p:nvSpPr>
        <p:spPr>
          <a:xfrm>
            <a:off x="-124047" y="337654"/>
            <a:ext cx="12440093" cy="954107"/>
          </a:xfrm>
          <a:prstGeom prst="roundRect">
            <a:avLst/>
          </a:prstGeom>
          <a:gradFill flip="none" rotWithShape="1">
            <a:gsLst>
              <a:gs pos="0">
                <a:srgbClr val="CD0606">
                  <a:tint val="66000"/>
                  <a:satMod val="160000"/>
                </a:srgbClr>
              </a:gs>
              <a:gs pos="50000">
                <a:srgbClr val="CD0606">
                  <a:tint val="44500"/>
                  <a:satMod val="160000"/>
                </a:srgbClr>
              </a:gs>
              <a:gs pos="100000">
                <a:srgbClr val="CD0606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BE11E20-F9DA-6F31-BA62-0C13A0026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565" y="4982985"/>
            <a:ext cx="931813" cy="1428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magine 1">
            <a:extLst>
              <a:ext uri="{FF2B5EF4-FFF2-40B4-BE49-F238E27FC236}">
                <a16:creationId xmlns:a16="http://schemas.microsoft.com/office/drawing/2014/main" id="{F544829F-785D-6523-AB2C-6243DD57C33D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1" t="5752" r="5932" b="16055"/>
          <a:stretch/>
        </p:blipFill>
        <p:spPr bwMode="auto">
          <a:xfrm>
            <a:off x="5861216" y="5001275"/>
            <a:ext cx="2210534" cy="14106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5755725-931B-FCE9-E104-AD9A844066BF}"/>
              </a:ext>
            </a:extLst>
          </p:cNvPr>
          <p:cNvSpPr txBox="1"/>
          <p:nvPr/>
        </p:nvSpPr>
        <p:spPr>
          <a:xfrm>
            <a:off x="2309485" y="337654"/>
            <a:ext cx="757303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it-IT" sz="28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RIEPILOGO DELLE RISPOSTE AL QUESTIONARIO</a:t>
            </a:r>
          </a:p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it-IT" sz="2800" b="1" kern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</a:t>
            </a:r>
            <a:r>
              <a:rPr lang="it-IT" sz="28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CONDIZIONI STRUTTURALI -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5D658D-8D6C-1F89-137F-F125F7E0EFAE}"/>
              </a:ext>
            </a:extLst>
          </p:cNvPr>
          <p:cNvSpPr txBox="1"/>
          <p:nvPr/>
        </p:nvSpPr>
        <p:spPr>
          <a:xfrm>
            <a:off x="2666809" y="3077571"/>
            <a:ext cx="966968" cy="276999"/>
          </a:xfrm>
          <a:prstGeom prst="rect">
            <a:avLst/>
          </a:prstGeom>
          <a:solidFill>
            <a:srgbClr val="FF99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</a:rPr>
              <a:t>Polo Mattei</a:t>
            </a:r>
          </a:p>
        </p:txBody>
      </p:sp>
    </p:spTree>
    <p:extLst>
      <p:ext uri="{BB962C8B-B14F-4D97-AF65-F5344CB8AC3E}">
        <p14:creationId xmlns:p14="http://schemas.microsoft.com/office/powerpoint/2010/main" val="2815130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F60AEE11-282A-40D4-9B2D-D9D76EAE2BD2}"/>
              </a:ext>
            </a:extLst>
          </p:cNvPr>
          <p:cNvSpPr/>
          <p:nvPr/>
        </p:nvSpPr>
        <p:spPr>
          <a:xfrm>
            <a:off x="-124047" y="337654"/>
            <a:ext cx="12440093" cy="954107"/>
          </a:xfrm>
          <a:prstGeom prst="roundRect">
            <a:avLst/>
          </a:prstGeom>
          <a:gradFill flip="none" rotWithShape="1">
            <a:gsLst>
              <a:gs pos="0">
                <a:srgbClr val="CD0606">
                  <a:tint val="66000"/>
                  <a:satMod val="160000"/>
                </a:srgbClr>
              </a:gs>
              <a:gs pos="50000">
                <a:srgbClr val="CD0606">
                  <a:tint val="44500"/>
                  <a:satMod val="160000"/>
                </a:srgbClr>
              </a:gs>
              <a:gs pos="100000">
                <a:srgbClr val="CD0606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BE11E20-F9DA-6F31-BA62-0C13A0026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565" y="4982985"/>
            <a:ext cx="931813" cy="1428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magine 1">
            <a:extLst>
              <a:ext uri="{FF2B5EF4-FFF2-40B4-BE49-F238E27FC236}">
                <a16:creationId xmlns:a16="http://schemas.microsoft.com/office/drawing/2014/main" id="{F544829F-785D-6523-AB2C-6243DD57C33D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1" t="5752" r="5932" b="16055"/>
          <a:stretch/>
        </p:blipFill>
        <p:spPr bwMode="auto">
          <a:xfrm>
            <a:off x="5861216" y="5001275"/>
            <a:ext cx="2210534" cy="14106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5755725-931B-FCE9-E104-AD9A844066BF}"/>
              </a:ext>
            </a:extLst>
          </p:cNvPr>
          <p:cNvSpPr txBox="1"/>
          <p:nvPr/>
        </p:nvSpPr>
        <p:spPr>
          <a:xfrm>
            <a:off x="2309485" y="337654"/>
            <a:ext cx="757303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it-IT" sz="28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RIEPILOGO DELLE RISPOSTE AL QUESTIONARIO</a:t>
            </a:r>
          </a:p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it-IT" sz="2800" b="1" kern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</a:t>
            </a:r>
            <a:r>
              <a:rPr lang="it-IT" sz="28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CONDIZIONI STRUTTURALI -</a:t>
            </a:r>
          </a:p>
        </p:txBody>
      </p:sp>
      <p:pic>
        <p:nvPicPr>
          <p:cNvPr id="2" name="Picture 1" descr="Grafico delle risposte di Moduli. Titolo della domanda: Indicare lo stato degli infissi.&#10;. Numero di risposte: 11 risposte.">
            <a:extLst>
              <a:ext uri="{FF2B5EF4-FFF2-40B4-BE49-F238E27FC236}">
                <a16:creationId xmlns:a16="http://schemas.microsoft.com/office/drawing/2014/main" id="{85613CE9-67F1-E560-07A1-DEE555BF365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2" r="26730"/>
          <a:stretch/>
        </p:blipFill>
        <p:spPr bwMode="auto">
          <a:xfrm>
            <a:off x="3274114" y="1509375"/>
            <a:ext cx="5284111" cy="31363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B5D658D-8D6C-1F89-137F-F125F7E0EFAE}"/>
              </a:ext>
            </a:extLst>
          </p:cNvPr>
          <p:cNvSpPr txBox="1"/>
          <p:nvPr/>
        </p:nvSpPr>
        <p:spPr>
          <a:xfrm>
            <a:off x="2790630" y="2381664"/>
            <a:ext cx="966968" cy="276999"/>
          </a:xfrm>
          <a:prstGeom prst="rect">
            <a:avLst/>
          </a:prstGeom>
          <a:solidFill>
            <a:srgbClr val="FF99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</a:rPr>
              <a:t>Polo Mattei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C08668-D588-56A5-CFB1-1A5E55AB72E4}"/>
              </a:ext>
            </a:extLst>
          </p:cNvPr>
          <p:cNvSpPr txBox="1"/>
          <p:nvPr/>
        </p:nvSpPr>
        <p:spPr>
          <a:xfrm>
            <a:off x="2779928" y="2711984"/>
            <a:ext cx="966968" cy="276999"/>
          </a:xfrm>
          <a:prstGeom prst="rect">
            <a:avLst/>
          </a:prstGeom>
          <a:solidFill>
            <a:srgbClr val="FF99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</a:rPr>
              <a:t>Polo Volta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B385A5-63FA-BF88-0373-C436A59E527B}"/>
              </a:ext>
            </a:extLst>
          </p:cNvPr>
          <p:cNvSpPr txBox="1"/>
          <p:nvPr/>
        </p:nvSpPr>
        <p:spPr>
          <a:xfrm>
            <a:off x="2075621" y="3042304"/>
            <a:ext cx="1671275" cy="276999"/>
          </a:xfrm>
          <a:prstGeom prst="rect">
            <a:avLst/>
          </a:prstGeom>
          <a:solidFill>
            <a:srgbClr val="FF99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</a:rPr>
              <a:t>ISII Marconi e Leonardo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B2908E-4DB0-76F4-E0DB-6AAC9C3A52A5}"/>
              </a:ext>
            </a:extLst>
          </p:cNvPr>
          <p:cNvSpPr txBox="1"/>
          <p:nvPr/>
        </p:nvSpPr>
        <p:spPr>
          <a:xfrm>
            <a:off x="2075622" y="3372624"/>
            <a:ext cx="1671275" cy="276999"/>
          </a:xfrm>
          <a:prstGeom prst="rect">
            <a:avLst/>
          </a:prstGeom>
          <a:solidFill>
            <a:srgbClr val="FF99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</a:rPr>
              <a:t>Liceo G. M. Colombini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BC9DF1-1172-4F93-191B-790EF0A238C2}"/>
              </a:ext>
            </a:extLst>
          </p:cNvPr>
          <p:cNvSpPr txBox="1"/>
          <p:nvPr/>
        </p:nvSpPr>
        <p:spPr>
          <a:xfrm>
            <a:off x="1917978" y="3702944"/>
            <a:ext cx="1828919" cy="276999"/>
          </a:xfrm>
          <a:prstGeom prst="rect">
            <a:avLst/>
          </a:prstGeom>
          <a:solidFill>
            <a:srgbClr val="FF99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</a:rPr>
              <a:t>(Istituto Paritario Marconi)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003820-FF5A-C916-8BF3-440EF1ECE2D2}"/>
              </a:ext>
            </a:extLst>
          </p:cNvPr>
          <p:cNvSpPr txBox="1"/>
          <p:nvPr/>
        </p:nvSpPr>
        <p:spPr>
          <a:xfrm>
            <a:off x="635988" y="4033264"/>
            <a:ext cx="3110909" cy="276999"/>
          </a:xfrm>
          <a:prstGeom prst="rect">
            <a:avLst/>
          </a:prstGeom>
          <a:solidFill>
            <a:srgbClr val="0D9618"/>
          </a:solidFill>
        </p:spPr>
        <p:txBody>
          <a:bodyPr wrap="square">
            <a:spAutoFit/>
          </a:bodyPr>
          <a:lstStyle/>
          <a:p>
            <a:r>
              <a:rPr lang="it-IT" sz="1200" dirty="0">
                <a:solidFill>
                  <a:schemeClr val="bg1"/>
                </a:solidFill>
                <a:effectLst/>
              </a:rPr>
              <a:t>Istituto Tecnico Economico Romagnosi e Casali</a:t>
            </a:r>
          </a:p>
        </p:txBody>
      </p:sp>
    </p:spTree>
    <p:extLst>
      <p:ext uri="{BB962C8B-B14F-4D97-AF65-F5344CB8AC3E}">
        <p14:creationId xmlns:p14="http://schemas.microsoft.com/office/powerpoint/2010/main" val="279925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F60AEE11-282A-40D4-9B2D-D9D76EAE2BD2}"/>
              </a:ext>
            </a:extLst>
          </p:cNvPr>
          <p:cNvSpPr/>
          <p:nvPr/>
        </p:nvSpPr>
        <p:spPr>
          <a:xfrm>
            <a:off x="-124047" y="337654"/>
            <a:ext cx="12440093" cy="954107"/>
          </a:xfrm>
          <a:prstGeom prst="roundRect">
            <a:avLst/>
          </a:prstGeom>
          <a:gradFill flip="none" rotWithShape="1">
            <a:gsLst>
              <a:gs pos="0">
                <a:srgbClr val="CD0606">
                  <a:tint val="66000"/>
                  <a:satMod val="160000"/>
                </a:srgbClr>
              </a:gs>
              <a:gs pos="50000">
                <a:srgbClr val="CD0606">
                  <a:tint val="44500"/>
                  <a:satMod val="160000"/>
                </a:srgbClr>
              </a:gs>
              <a:gs pos="100000">
                <a:srgbClr val="CD0606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BE11E20-F9DA-6F31-BA62-0C13A0026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565" y="4982985"/>
            <a:ext cx="931813" cy="1428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Grafico delle risposte di Moduli. Titolo della domanda: Indicare lo stato dei soffitti.&#10;. Numero di risposte: 11 risposte.">
            <a:extLst>
              <a:ext uri="{FF2B5EF4-FFF2-40B4-BE49-F238E27FC236}">
                <a16:creationId xmlns:a16="http://schemas.microsoft.com/office/drawing/2014/main" id="{F7E7ECDA-D009-4A04-DAE8-9BE0DE42703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7" r="26464"/>
          <a:stretch/>
        </p:blipFill>
        <p:spPr bwMode="auto">
          <a:xfrm>
            <a:off x="3219160" y="1562257"/>
            <a:ext cx="5284111" cy="31319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" name="Immagine 1">
            <a:extLst>
              <a:ext uri="{FF2B5EF4-FFF2-40B4-BE49-F238E27FC236}">
                <a16:creationId xmlns:a16="http://schemas.microsoft.com/office/drawing/2014/main" id="{F544829F-785D-6523-AB2C-6243DD57C33D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1" t="5752" r="5932" b="16055"/>
          <a:stretch/>
        </p:blipFill>
        <p:spPr bwMode="auto">
          <a:xfrm>
            <a:off x="5861216" y="5001275"/>
            <a:ext cx="2210534" cy="14106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5755725-931B-FCE9-E104-AD9A844066BF}"/>
              </a:ext>
            </a:extLst>
          </p:cNvPr>
          <p:cNvSpPr txBox="1"/>
          <p:nvPr/>
        </p:nvSpPr>
        <p:spPr>
          <a:xfrm>
            <a:off x="2309485" y="337654"/>
            <a:ext cx="757303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it-IT" sz="28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RIEPILOGO DELLE RISPOSTE AL QUESTIONARIO</a:t>
            </a:r>
          </a:p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it-IT" sz="2800" b="1" kern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</a:t>
            </a:r>
            <a:r>
              <a:rPr lang="it-IT" sz="28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CONDIZIONI STRUTTURALI -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5D658D-8D6C-1F89-137F-F125F7E0EFAE}"/>
              </a:ext>
            </a:extLst>
          </p:cNvPr>
          <p:cNvSpPr txBox="1"/>
          <p:nvPr/>
        </p:nvSpPr>
        <p:spPr>
          <a:xfrm>
            <a:off x="2735676" y="3702944"/>
            <a:ext cx="966968" cy="276999"/>
          </a:xfrm>
          <a:prstGeom prst="rect">
            <a:avLst/>
          </a:prstGeom>
          <a:solidFill>
            <a:srgbClr val="0D9618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</a:rPr>
              <a:t>Polo Mattei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C08668-D588-56A5-CFB1-1A5E55AB72E4}"/>
              </a:ext>
            </a:extLst>
          </p:cNvPr>
          <p:cNvSpPr txBox="1"/>
          <p:nvPr/>
        </p:nvSpPr>
        <p:spPr>
          <a:xfrm>
            <a:off x="2735676" y="4033264"/>
            <a:ext cx="966968" cy="276999"/>
          </a:xfrm>
          <a:prstGeom prst="rect">
            <a:avLst/>
          </a:prstGeom>
          <a:solidFill>
            <a:srgbClr val="0D9618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</a:rPr>
              <a:t>Polo Volta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B385A5-63FA-BF88-0373-C436A59E527B}"/>
              </a:ext>
            </a:extLst>
          </p:cNvPr>
          <p:cNvSpPr txBox="1"/>
          <p:nvPr/>
        </p:nvSpPr>
        <p:spPr>
          <a:xfrm>
            <a:off x="2031368" y="3042009"/>
            <a:ext cx="1671275" cy="276999"/>
          </a:xfrm>
          <a:prstGeom prst="rect">
            <a:avLst/>
          </a:prstGeom>
          <a:solidFill>
            <a:srgbClr val="FF99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</a:rPr>
              <a:t>ISII Marconi e Leonardo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B2908E-4DB0-76F4-E0DB-6AAC9C3A52A5}"/>
              </a:ext>
            </a:extLst>
          </p:cNvPr>
          <p:cNvSpPr txBox="1"/>
          <p:nvPr/>
        </p:nvSpPr>
        <p:spPr>
          <a:xfrm>
            <a:off x="2031369" y="2379342"/>
            <a:ext cx="1671275" cy="276999"/>
          </a:xfrm>
          <a:prstGeom prst="rect">
            <a:avLst/>
          </a:prstGeom>
          <a:solidFill>
            <a:srgbClr val="FF99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</a:rPr>
              <a:t>Liceo G. M. Colombini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BC9DF1-1172-4F93-191B-790EF0A238C2}"/>
              </a:ext>
            </a:extLst>
          </p:cNvPr>
          <p:cNvSpPr txBox="1"/>
          <p:nvPr/>
        </p:nvSpPr>
        <p:spPr>
          <a:xfrm>
            <a:off x="1873724" y="3372329"/>
            <a:ext cx="1828919" cy="276999"/>
          </a:xfrm>
          <a:prstGeom prst="rect">
            <a:avLst/>
          </a:prstGeom>
          <a:solidFill>
            <a:srgbClr val="FF99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</a:rPr>
              <a:t>(Istituto Paritario Marconi)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003820-FF5A-C916-8BF3-440EF1ECE2D2}"/>
              </a:ext>
            </a:extLst>
          </p:cNvPr>
          <p:cNvSpPr txBox="1"/>
          <p:nvPr/>
        </p:nvSpPr>
        <p:spPr>
          <a:xfrm>
            <a:off x="591735" y="2711689"/>
            <a:ext cx="3110909" cy="276999"/>
          </a:xfrm>
          <a:prstGeom prst="rect">
            <a:avLst/>
          </a:prstGeom>
          <a:solidFill>
            <a:srgbClr val="FF9900"/>
          </a:solidFill>
        </p:spPr>
        <p:txBody>
          <a:bodyPr wrap="square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  <a:effectLst/>
              </a:rPr>
              <a:t>Istituto Tecnico Economico Romagnosi e Casali</a:t>
            </a:r>
          </a:p>
        </p:txBody>
      </p:sp>
    </p:spTree>
    <p:extLst>
      <p:ext uri="{BB962C8B-B14F-4D97-AF65-F5344CB8AC3E}">
        <p14:creationId xmlns:p14="http://schemas.microsoft.com/office/powerpoint/2010/main" val="36203188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539</Words>
  <Application>Microsoft Office PowerPoint</Application>
  <PresentationFormat>Widescreen</PresentationFormat>
  <Paragraphs>121</Paragraphs>
  <Slides>20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docs-Roboto</vt:lpstr>
      <vt:lpstr>Symbol</vt:lpstr>
      <vt:lpstr>Times New Roman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Colonetti Tommaso</dc:creator>
  <cp:lastModifiedBy>Leoni, Barbara</cp:lastModifiedBy>
  <cp:revision>4</cp:revision>
  <dcterms:created xsi:type="dcterms:W3CDTF">2023-05-02T13:19:24Z</dcterms:created>
  <dcterms:modified xsi:type="dcterms:W3CDTF">2023-05-09T12:58:32Z</dcterms:modified>
</cp:coreProperties>
</file>