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88" r:id="rId2"/>
    <p:sldId id="446" r:id="rId3"/>
    <p:sldId id="447" r:id="rId4"/>
    <p:sldId id="448" r:id="rId5"/>
    <p:sldId id="449" r:id="rId6"/>
    <p:sldId id="454" r:id="rId7"/>
    <p:sldId id="455" r:id="rId8"/>
    <p:sldId id="453" r:id="rId9"/>
    <p:sldId id="456" r:id="rId10"/>
    <p:sldId id="457" r:id="rId11"/>
    <p:sldId id="462" r:id="rId12"/>
    <p:sldId id="463" r:id="rId13"/>
    <p:sldId id="464" r:id="rId14"/>
    <p:sldId id="267" r:id="rId15"/>
    <p:sldId id="283" r:id="rId16"/>
    <p:sldId id="311" r:id="rId17"/>
    <p:sldId id="445" r:id="rId18"/>
    <p:sldId id="312" r:id="rId19"/>
    <p:sldId id="459" r:id="rId20"/>
    <p:sldId id="460" r:id="rId21"/>
    <p:sldId id="313" r:id="rId22"/>
    <p:sldId id="316" r:id="rId23"/>
    <p:sldId id="461" r:id="rId24"/>
    <p:sldId id="318" r:id="rId25"/>
  </p:sldIdLst>
  <p:sldSz cx="20104100" cy="11309350"/>
  <p:notesSz cx="6797675" cy="9929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F81BD"/>
    <a:srgbClr val="0066CC"/>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374" autoAdjust="0"/>
  </p:normalViewPr>
  <p:slideViewPr>
    <p:cSldViewPr>
      <p:cViewPr varScale="1">
        <p:scale>
          <a:sx n="39" d="100"/>
          <a:sy n="39" d="100"/>
        </p:scale>
        <p:origin x="664" y="52"/>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2020</c:v>
                </c:pt>
              </c:strCache>
            </c:strRef>
          </c:tx>
          <c:spPr>
            <a:solidFill>
              <a:srgbClr val="4F81BD"/>
            </a:solidFill>
            <a:ln>
              <a:noFill/>
              <a:prstDash val="dash"/>
            </a:ln>
            <a:effectLst/>
          </c:spPr>
          <c:invertIfNegative val="0"/>
          <c:cat>
            <c:strRef>
              <c:f>Foglio1!$A$2:$A$4</c:f>
              <c:strCache>
                <c:ptCount val="3"/>
                <c:pt idx="0">
                  <c:v>0-2,5 mln</c:v>
                </c:pt>
                <c:pt idx="1">
                  <c:v>2,5-10 mln</c:v>
                </c:pt>
                <c:pt idx="2">
                  <c:v>10-20 mln</c:v>
                </c:pt>
              </c:strCache>
            </c:strRef>
          </c:cat>
          <c:val>
            <c:numRef>
              <c:f>Foglio1!$B$2:$B$4</c:f>
              <c:numCache>
                <c:formatCode>0%</c:formatCode>
                <c:ptCount val="3"/>
                <c:pt idx="0">
                  <c:v>0.4</c:v>
                </c:pt>
                <c:pt idx="1">
                  <c:v>0.2</c:v>
                </c:pt>
                <c:pt idx="2">
                  <c:v>0</c:v>
                </c:pt>
              </c:numCache>
            </c:numRef>
          </c:val>
          <c:extLst>
            <c:ext xmlns:c16="http://schemas.microsoft.com/office/drawing/2014/chart" uri="{C3380CC4-5D6E-409C-BE32-E72D297353CC}">
              <c16:uniqueId val="{00000000-8744-4783-AB72-CA2A7315565F}"/>
            </c:ext>
          </c:extLst>
        </c:ser>
        <c:ser>
          <c:idx val="1"/>
          <c:order val="1"/>
          <c:tx>
            <c:strRef>
              <c:f>Foglio1!$C$1</c:f>
              <c:strCache>
                <c:ptCount val="1"/>
                <c:pt idx="0">
                  <c:v>2021</c:v>
                </c:pt>
              </c:strCache>
            </c:strRef>
          </c:tx>
          <c:spPr>
            <a:noFill/>
            <a:ln>
              <a:noFill/>
            </a:ln>
            <a:effectLst/>
          </c:spPr>
          <c:invertIfNegative val="0"/>
          <c:cat>
            <c:strRef>
              <c:f>Foglio1!$A$2:$A$4</c:f>
              <c:strCache>
                <c:ptCount val="3"/>
                <c:pt idx="0">
                  <c:v>0-2,5 mln</c:v>
                </c:pt>
                <c:pt idx="1">
                  <c:v>2,5-10 mln</c:v>
                </c:pt>
                <c:pt idx="2">
                  <c:v>10-20 mln</c:v>
                </c:pt>
              </c:strCache>
            </c:strRef>
          </c:cat>
          <c:val>
            <c:numRef>
              <c:f>Foglio1!$C$2:$C$4</c:f>
              <c:numCache>
                <c:formatCode>0%</c:formatCode>
                <c:ptCount val="3"/>
                <c:pt idx="0">
                  <c:v>0.5</c:v>
                </c:pt>
                <c:pt idx="1">
                  <c:v>0.3</c:v>
                </c:pt>
                <c:pt idx="2">
                  <c:v>0.1</c:v>
                </c:pt>
              </c:numCache>
            </c:numRef>
          </c:val>
          <c:extLst>
            <c:ext xmlns:c16="http://schemas.microsoft.com/office/drawing/2014/chart" uri="{C3380CC4-5D6E-409C-BE32-E72D297353CC}">
              <c16:uniqueId val="{00000001-8744-4783-AB72-CA2A7315565F}"/>
            </c:ext>
          </c:extLst>
        </c:ser>
        <c:ser>
          <c:idx val="2"/>
          <c:order val="2"/>
          <c:tx>
            <c:strRef>
              <c:f>Foglio1!$D$1</c:f>
              <c:strCache>
                <c:ptCount val="1"/>
                <c:pt idx="0">
                  <c:v>2022</c:v>
                </c:pt>
              </c:strCache>
            </c:strRef>
          </c:tx>
          <c:spPr>
            <a:noFill/>
            <a:ln>
              <a:noFill/>
            </a:ln>
            <a:effectLst/>
          </c:spPr>
          <c:invertIfNegative val="0"/>
          <c:cat>
            <c:strRef>
              <c:f>Foglio1!$A$2:$A$4</c:f>
              <c:strCache>
                <c:ptCount val="3"/>
                <c:pt idx="0">
                  <c:v>0-2,5 mln</c:v>
                </c:pt>
                <c:pt idx="1">
                  <c:v>2,5-10 mln</c:v>
                </c:pt>
                <c:pt idx="2">
                  <c:v>10-20 mln</c:v>
                </c:pt>
              </c:strCache>
            </c:strRef>
          </c:cat>
          <c:val>
            <c:numRef>
              <c:f>Foglio1!$D$2:$D$4</c:f>
              <c:numCache>
                <c:formatCode>0%</c:formatCode>
                <c:ptCount val="3"/>
                <c:pt idx="0">
                  <c:v>0.4</c:v>
                </c:pt>
                <c:pt idx="1">
                  <c:v>0.2</c:v>
                </c:pt>
                <c:pt idx="2">
                  <c:v>0.1</c:v>
                </c:pt>
              </c:numCache>
            </c:numRef>
          </c:val>
          <c:extLst>
            <c:ext xmlns:c16="http://schemas.microsoft.com/office/drawing/2014/chart" uri="{C3380CC4-5D6E-409C-BE32-E72D297353CC}">
              <c16:uniqueId val="{00000002-8744-4783-AB72-CA2A7315565F}"/>
            </c:ext>
          </c:extLst>
        </c:ser>
        <c:dLbls>
          <c:showLegendKey val="0"/>
          <c:showVal val="0"/>
          <c:showCatName val="0"/>
          <c:showSerName val="0"/>
          <c:showPercent val="0"/>
          <c:showBubbleSize val="0"/>
        </c:dLbls>
        <c:gapWidth val="90"/>
        <c:overlap val="-70"/>
        <c:axId val="1994363103"/>
        <c:axId val="1994356863"/>
      </c:barChart>
      <c:catAx>
        <c:axId val="199436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it-IT"/>
          </a:p>
        </c:txPr>
        <c:crossAx val="1994356863"/>
        <c:crossesAt val="0"/>
        <c:auto val="1"/>
        <c:lblAlgn val="ctr"/>
        <c:lblOffset val="100"/>
        <c:noMultiLvlLbl val="0"/>
      </c:catAx>
      <c:valAx>
        <c:axId val="1994356863"/>
        <c:scaling>
          <c:orientation val="minMax"/>
          <c:max val="0.5"/>
        </c:scaling>
        <c:delete val="0"/>
        <c:axPos val="l"/>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it-IT"/>
          </a:p>
        </c:txPr>
        <c:crossAx val="1994363103"/>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0.08969</cdr:x>
      <cdr:y>0.21053</cdr:y>
    </cdr:from>
    <cdr:to>
      <cdr:x>0.34978</cdr:x>
      <cdr:y>0.21053</cdr:y>
    </cdr:to>
    <cdr:cxnSp macro="">
      <cdr:nvCxnSpPr>
        <cdr:cNvPr id="3" name="Connettore diritto 2">
          <a:extLst xmlns:a="http://schemas.openxmlformats.org/drawingml/2006/main">
            <a:ext uri="{FF2B5EF4-FFF2-40B4-BE49-F238E27FC236}">
              <a16:creationId xmlns:a16="http://schemas.microsoft.com/office/drawing/2014/main" id="{618198C0-69F1-4AA4-BE39-997AC7C7FBE3}"/>
            </a:ext>
          </a:extLst>
        </cdr:cNvPr>
        <cdr:cNvCxnSpPr/>
      </cdr:nvCxnSpPr>
      <cdr:spPr>
        <a:xfrm xmlns:a="http://schemas.openxmlformats.org/drawingml/2006/main">
          <a:off x="1524000" y="1524000"/>
          <a:ext cx="4419600" cy="0"/>
        </a:xfrm>
        <a:prstGeom xmlns:a="http://schemas.openxmlformats.org/drawingml/2006/main" prst="line">
          <a:avLst/>
        </a:prstGeom>
        <a:ln xmlns:a="http://schemas.openxmlformats.org/drawingml/2006/main" w="508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802" cy="497606"/>
          </a:xfrm>
          <a:prstGeom prst="rect">
            <a:avLst/>
          </a:prstGeom>
        </p:spPr>
        <p:txBody>
          <a:bodyPr vert="horz" lIns="48674" tIns="24337" rIns="48674" bIns="24337" rtlCol="0"/>
          <a:lstStyle>
            <a:lvl1pPr algn="l">
              <a:defRPr sz="600"/>
            </a:lvl1pPr>
          </a:lstStyle>
          <a:p>
            <a:endParaRPr lang="it-IT"/>
          </a:p>
        </p:txBody>
      </p:sp>
      <p:sp>
        <p:nvSpPr>
          <p:cNvPr id="3" name="Segnaposto data 2"/>
          <p:cNvSpPr>
            <a:spLocks noGrp="1"/>
          </p:cNvSpPr>
          <p:nvPr>
            <p:ph type="dt" sz="quarter" idx="1"/>
          </p:nvPr>
        </p:nvSpPr>
        <p:spPr>
          <a:xfrm>
            <a:off x="3850263" y="1"/>
            <a:ext cx="2945802" cy="497606"/>
          </a:xfrm>
          <a:prstGeom prst="rect">
            <a:avLst/>
          </a:prstGeom>
        </p:spPr>
        <p:txBody>
          <a:bodyPr vert="horz" lIns="48674" tIns="24337" rIns="48674" bIns="24337" rtlCol="0"/>
          <a:lstStyle>
            <a:lvl1pPr algn="r">
              <a:defRPr sz="600"/>
            </a:lvl1pPr>
          </a:lstStyle>
          <a:p>
            <a:fld id="{7DBDFD0C-6D11-415A-850D-D2AA0BE57ED3}" type="datetimeFigureOut">
              <a:rPr lang="it-IT" smtClean="0"/>
              <a:t>08/07/2021</a:t>
            </a:fld>
            <a:endParaRPr lang="it-IT"/>
          </a:p>
        </p:txBody>
      </p:sp>
      <p:sp>
        <p:nvSpPr>
          <p:cNvPr id="4" name="Segnaposto piè di pagina 3"/>
          <p:cNvSpPr>
            <a:spLocks noGrp="1"/>
          </p:cNvSpPr>
          <p:nvPr>
            <p:ph type="ftr" sz="quarter" idx="2"/>
          </p:nvPr>
        </p:nvSpPr>
        <p:spPr>
          <a:xfrm>
            <a:off x="0" y="9432208"/>
            <a:ext cx="2945802" cy="497605"/>
          </a:xfrm>
          <a:prstGeom prst="rect">
            <a:avLst/>
          </a:prstGeom>
        </p:spPr>
        <p:txBody>
          <a:bodyPr vert="horz" lIns="48674" tIns="24337" rIns="48674" bIns="24337" rtlCol="0" anchor="b"/>
          <a:lstStyle>
            <a:lvl1pPr algn="l">
              <a:defRPr sz="600"/>
            </a:lvl1pPr>
          </a:lstStyle>
          <a:p>
            <a:endParaRPr lang="it-IT"/>
          </a:p>
        </p:txBody>
      </p:sp>
      <p:sp>
        <p:nvSpPr>
          <p:cNvPr id="5" name="Segnaposto numero diapositiva 4"/>
          <p:cNvSpPr>
            <a:spLocks noGrp="1"/>
          </p:cNvSpPr>
          <p:nvPr>
            <p:ph type="sldNum" sz="quarter" idx="3"/>
          </p:nvPr>
        </p:nvSpPr>
        <p:spPr>
          <a:xfrm>
            <a:off x="3850263" y="9432208"/>
            <a:ext cx="2945802" cy="497605"/>
          </a:xfrm>
          <a:prstGeom prst="rect">
            <a:avLst/>
          </a:prstGeom>
        </p:spPr>
        <p:txBody>
          <a:bodyPr vert="horz" lIns="48674" tIns="24337" rIns="48674" bIns="24337" rtlCol="0" anchor="b"/>
          <a:lstStyle>
            <a:lvl1pPr algn="r">
              <a:defRPr sz="600"/>
            </a:lvl1pPr>
          </a:lstStyle>
          <a:p>
            <a:fld id="{6FC57FC6-90BE-4EFD-B126-4B4CF532C791}" type="slidenum">
              <a:rPr lang="it-IT" smtClean="0"/>
              <a:t>‹N›</a:t>
            </a:fld>
            <a:endParaRPr lang="it-IT"/>
          </a:p>
        </p:txBody>
      </p:sp>
    </p:spTree>
    <p:extLst>
      <p:ext uri="{BB962C8B-B14F-4D97-AF65-F5344CB8AC3E}">
        <p14:creationId xmlns:p14="http://schemas.microsoft.com/office/powerpoint/2010/main" val="2805707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7047"/>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7047"/>
          </a:xfrm>
          <a:prstGeom prst="rect">
            <a:avLst/>
          </a:prstGeom>
        </p:spPr>
        <p:txBody>
          <a:bodyPr vert="horz" lIns="91440" tIns="45720" rIns="91440" bIns="45720" rtlCol="0"/>
          <a:lstStyle>
            <a:lvl1pPr algn="r">
              <a:defRPr sz="1200"/>
            </a:lvl1pPr>
          </a:lstStyle>
          <a:p>
            <a:fld id="{872A9E73-757B-4CF5-9EC3-C8B3D056D09E}" type="datetimeFigureOut">
              <a:rPr lang="it-IT" smtClean="0"/>
              <a:t>08/07/2021</a:t>
            </a:fld>
            <a:endParaRPr lang="it-IT"/>
          </a:p>
        </p:txBody>
      </p:sp>
      <p:sp>
        <p:nvSpPr>
          <p:cNvPr id="4" name="Segnaposto immagine diapositiva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8316"/>
            <a:ext cx="5438775" cy="390967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2766"/>
            <a:ext cx="2946400" cy="49704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32766"/>
            <a:ext cx="2946400" cy="497047"/>
          </a:xfrm>
          <a:prstGeom prst="rect">
            <a:avLst/>
          </a:prstGeom>
        </p:spPr>
        <p:txBody>
          <a:bodyPr vert="horz" lIns="91440" tIns="45720" rIns="91440" bIns="45720" rtlCol="0" anchor="b"/>
          <a:lstStyle>
            <a:lvl1pPr algn="r">
              <a:defRPr sz="1200"/>
            </a:lvl1pPr>
          </a:lstStyle>
          <a:p>
            <a:fld id="{82FC183E-BBE5-40B6-9DA5-3699FE0F0AE1}" type="slidenum">
              <a:rPr lang="it-IT" smtClean="0"/>
              <a:t>‹N›</a:t>
            </a:fld>
            <a:endParaRPr lang="it-IT"/>
          </a:p>
        </p:txBody>
      </p:sp>
    </p:spTree>
    <p:extLst>
      <p:ext uri="{BB962C8B-B14F-4D97-AF65-F5344CB8AC3E}">
        <p14:creationId xmlns:p14="http://schemas.microsoft.com/office/powerpoint/2010/main" val="290423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82FC183E-BBE5-40B6-9DA5-3699FE0F0AE1}" type="slidenum">
              <a:rPr lang="it-IT" smtClean="0"/>
              <a:t>1</a:t>
            </a:fld>
            <a:endParaRPr lang="it-IT"/>
          </a:p>
        </p:txBody>
      </p:sp>
    </p:spTree>
    <p:extLst>
      <p:ext uri="{BB962C8B-B14F-4D97-AF65-F5344CB8AC3E}">
        <p14:creationId xmlns:p14="http://schemas.microsoft.com/office/powerpoint/2010/main" val="133090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FC183E-BBE5-40B6-9DA5-3699FE0F0AE1}" type="slidenum">
              <a:rPr lang="it-IT" smtClean="0"/>
              <a:t>17</a:t>
            </a:fld>
            <a:endParaRPr lang="it-IT"/>
          </a:p>
        </p:txBody>
      </p:sp>
    </p:spTree>
    <p:extLst>
      <p:ext uri="{BB962C8B-B14F-4D97-AF65-F5344CB8AC3E}">
        <p14:creationId xmlns:p14="http://schemas.microsoft.com/office/powerpoint/2010/main" val="609419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FC183E-BBE5-40B6-9DA5-3699FE0F0AE1}" type="slidenum">
              <a:rPr lang="it-IT" smtClean="0"/>
              <a:t>18</a:t>
            </a:fld>
            <a:endParaRPr lang="it-IT"/>
          </a:p>
        </p:txBody>
      </p:sp>
    </p:spTree>
    <p:extLst>
      <p:ext uri="{BB962C8B-B14F-4D97-AF65-F5344CB8AC3E}">
        <p14:creationId xmlns:p14="http://schemas.microsoft.com/office/powerpoint/2010/main" val="121091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FC183E-BBE5-40B6-9DA5-3699FE0F0AE1}" type="slidenum">
              <a:rPr lang="it-IT" smtClean="0"/>
              <a:t>19</a:t>
            </a:fld>
            <a:endParaRPr lang="it-IT"/>
          </a:p>
        </p:txBody>
      </p:sp>
    </p:spTree>
    <p:extLst>
      <p:ext uri="{BB962C8B-B14F-4D97-AF65-F5344CB8AC3E}">
        <p14:creationId xmlns:p14="http://schemas.microsoft.com/office/powerpoint/2010/main" val="57086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FC183E-BBE5-40B6-9DA5-3699FE0F0AE1}" type="slidenum">
              <a:rPr lang="it-IT" smtClean="0"/>
              <a:t>20</a:t>
            </a:fld>
            <a:endParaRPr lang="it-IT"/>
          </a:p>
        </p:txBody>
      </p:sp>
    </p:spTree>
    <p:extLst>
      <p:ext uri="{BB962C8B-B14F-4D97-AF65-F5344CB8AC3E}">
        <p14:creationId xmlns:p14="http://schemas.microsoft.com/office/powerpoint/2010/main" val="348341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82FC183E-BBE5-40B6-9DA5-3699FE0F0AE1}" type="slidenum">
              <a:rPr lang="it-IT" smtClean="0"/>
              <a:t>21</a:t>
            </a:fld>
            <a:endParaRPr lang="it-IT"/>
          </a:p>
        </p:txBody>
      </p:sp>
    </p:spTree>
    <p:extLst>
      <p:ext uri="{BB962C8B-B14F-4D97-AF65-F5344CB8AC3E}">
        <p14:creationId xmlns:p14="http://schemas.microsoft.com/office/powerpoint/2010/main" val="97424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2FC183E-BBE5-40B6-9DA5-3699FE0F0AE1}" type="slidenum">
              <a:rPr lang="it-IT" smtClean="0"/>
              <a:t>22</a:t>
            </a:fld>
            <a:endParaRPr lang="it-IT"/>
          </a:p>
        </p:txBody>
      </p:sp>
    </p:spTree>
    <p:extLst>
      <p:ext uri="{BB962C8B-B14F-4D97-AF65-F5344CB8AC3E}">
        <p14:creationId xmlns:p14="http://schemas.microsoft.com/office/powerpoint/2010/main" val="1662641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FC183E-BBE5-40B6-9DA5-3699FE0F0AE1}" type="slidenum">
              <a:rPr lang="it-IT" smtClean="0"/>
              <a:t>24</a:t>
            </a:fld>
            <a:endParaRPr lang="it-IT"/>
          </a:p>
        </p:txBody>
      </p:sp>
    </p:spTree>
    <p:extLst>
      <p:ext uri="{BB962C8B-B14F-4D97-AF65-F5344CB8AC3E}">
        <p14:creationId xmlns:p14="http://schemas.microsoft.com/office/powerpoint/2010/main" val="67448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baseline="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82FC183E-BBE5-40B6-9DA5-3699FE0F0AE1}" type="slidenum">
              <a:rPr lang="it-IT" smtClean="0"/>
              <a:t>2</a:t>
            </a:fld>
            <a:endParaRPr lang="it-IT"/>
          </a:p>
        </p:txBody>
      </p:sp>
    </p:spTree>
    <p:extLst>
      <p:ext uri="{BB962C8B-B14F-4D97-AF65-F5344CB8AC3E}">
        <p14:creationId xmlns:p14="http://schemas.microsoft.com/office/powerpoint/2010/main" val="123271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FC183E-BBE5-40B6-9DA5-3699FE0F0AE1}" type="slidenum">
              <a:rPr lang="it-IT" smtClean="0"/>
              <a:t>3</a:t>
            </a:fld>
            <a:endParaRPr lang="it-IT"/>
          </a:p>
        </p:txBody>
      </p:sp>
    </p:spTree>
    <p:extLst>
      <p:ext uri="{BB962C8B-B14F-4D97-AF65-F5344CB8AC3E}">
        <p14:creationId xmlns:p14="http://schemas.microsoft.com/office/powerpoint/2010/main" val="71824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0" i="0" u="none" strike="noStrike" kern="1200" baseline="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C183E-BBE5-40B6-9DA5-3699FE0F0AE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6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C183E-BBE5-40B6-9DA5-3699FE0F0AE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39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C183E-BBE5-40B6-9DA5-3699FE0F0AE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94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FC183E-BBE5-40B6-9DA5-3699FE0F0AE1}" type="slidenum">
              <a:rPr lang="it-IT" smtClean="0"/>
              <a:t>14</a:t>
            </a:fld>
            <a:endParaRPr lang="it-IT"/>
          </a:p>
        </p:txBody>
      </p:sp>
    </p:spTree>
    <p:extLst>
      <p:ext uri="{BB962C8B-B14F-4D97-AF65-F5344CB8AC3E}">
        <p14:creationId xmlns:p14="http://schemas.microsoft.com/office/powerpoint/2010/main" val="257922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82FC183E-BBE5-40B6-9DA5-3699FE0F0AE1}" type="slidenum">
              <a:rPr lang="it-IT" smtClean="0"/>
              <a:t>15</a:t>
            </a:fld>
            <a:endParaRPr lang="it-IT"/>
          </a:p>
        </p:txBody>
      </p:sp>
    </p:spTree>
    <p:extLst>
      <p:ext uri="{BB962C8B-B14F-4D97-AF65-F5344CB8AC3E}">
        <p14:creationId xmlns:p14="http://schemas.microsoft.com/office/powerpoint/2010/main" val="174458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82FC183E-BBE5-40B6-9DA5-3699FE0F0AE1}" type="slidenum">
              <a:rPr lang="it-IT" smtClean="0"/>
              <a:t>16</a:t>
            </a:fld>
            <a:endParaRPr lang="it-IT"/>
          </a:p>
        </p:txBody>
      </p:sp>
    </p:spTree>
    <p:extLst>
      <p:ext uri="{BB962C8B-B14F-4D97-AF65-F5344CB8AC3E}">
        <p14:creationId xmlns:p14="http://schemas.microsoft.com/office/powerpoint/2010/main" val="2271457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Verdana"/>
                <a:cs typeface="Verdan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a:stretch>
            <a:fillRect/>
          </a:stretch>
        </p:blipFill>
        <p:spPr>
          <a:xfrm>
            <a:off x="-9862" y="1"/>
            <a:ext cx="20113962" cy="1130935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20390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099" cy="1727696"/>
          </a:xfrm>
          <a:prstGeom prst="rect">
            <a:avLst/>
          </a:prstGeom>
          <a:blipFill>
            <a:blip r:embed="rId8" cstate="print"/>
            <a:stretch>
              <a:fillRect/>
            </a:stretch>
          </a:blipFill>
        </p:spPr>
        <p:txBody>
          <a:bodyPr wrap="square" lIns="0" tIns="0" rIns="0" bIns="0" rtlCol="0"/>
          <a:lstStyle/>
          <a:p>
            <a:endParaRPr/>
          </a:p>
        </p:txBody>
      </p:sp>
      <p:sp>
        <p:nvSpPr>
          <p:cNvPr id="17" name="bg object 17"/>
          <p:cNvSpPr/>
          <p:nvPr/>
        </p:nvSpPr>
        <p:spPr>
          <a:xfrm>
            <a:off x="17460233" y="996974"/>
            <a:ext cx="2120322" cy="191470"/>
          </a:xfrm>
          <a:prstGeom prst="rect">
            <a:avLst/>
          </a:prstGeom>
          <a:blipFill>
            <a:blip r:embed="rId9" cstate="print"/>
            <a:stretch>
              <a:fillRect/>
            </a:stretch>
          </a:blipFill>
        </p:spPr>
        <p:txBody>
          <a:bodyPr wrap="square" lIns="0" tIns="0" rIns="0" bIns="0" rtlCol="0"/>
          <a:lstStyle/>
          <a:p>
            <a:endParaRPr/>
          </a:p>
        </p:txBody>
      </p:sp>
      <p:sp>
        <p:nvSpPr>
          <p:cNvPr id="18" name="bg object 18"/>
          <p:cNvSpPr/>
          <p:nvPr/>
        </p:nvSpPr>
        <p:spPr>
          <a:xfrm>
            <a:off x="18350053" y="519137"/>
            <a:ext cx="341691" cy="382270"/>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7132827" y="3106786"/>
            <a:ext cx="5838444" cy="1030604"/>
          </a:xfrm>
          <a:prstGeom prst="rect">
            <a:avLst/>
          </a:prstGeom>
        </p:spPr>
        <p:txBody>
          <a:bodyPr wrap="square" lIns="0" tIns="0" rIns="0" bIns="0">
            <a:spAutoFit/>
          </a:bodyPr>
          <a:lstStyle>
            <a:lvl1pPr>
              <a:defRPr sz="6600" b="1" i="0">
                <a:solidFill>
                  <a:schemeClr val="bg1"/>
                </a:solidFill>
                <a:latin typeface="Verdana"/>
                <a:cs typeface="Verdana"/>
              </a:defRPr>
            </a:lvl1pPr>
          </a:lstStyle>
          <a:p>
            <a:endParaRPr/>
          </a:p>
        </p:txBody>
      </p:sp>
      <p:sp>
        <p:nvSpPr>
          <p:cNvPr id="3" name="Holder 3"/>
          <p:cNvSpPr>
            <a:spLocks noGrp="1"/>
          </p:cNvSpPr>
          <p:nvPr>
            <p:ph type="body" idx="1"/>
          </p:nvPr>
        </p:nvSpPr>
        <p:spPr>
          <a:xfrm>
            <a:off x="511341" y="3119004"/>
            <a:ext cx="13931900" cy="76771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7/8/2021</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65251" y="701675"/>
            <a:ext cx="17525999" cy="5139869"/>
          </a:xfrm>
          <a:prstGeom prst="rect">
            <a:avLst/>
          </a:prstGeom>
        </p:spPr>
        <p:txBody>
          <a:bodyPr wrap="square">
            <a:spAutoFit/>
          </a:bodyPr>
          <a:lstStyle/>
          <a:p>
            <a:pPr algn="ctr"/>
            <a:r>
              <a:rPr lang="it-IT" sz="5400" b="1" dirty="0">
                <a:solidFill>
                  <a:srgbClr val="FFFFFF"/>
                </a:solidFill>
                <a:latin typeface="Verdana" panose="020B0604030504040204" pitchFamily="34" charset="0"/>
                <a:ea typeface="Verdana" panose="020B0604030504040204" pitchFamily="34" charset="0"/>
                <a:cs typeface="Verdana" panose="020B0604030504040204" pitchFamily="34" charset="0"/>
              </a:rPr>
              <a:t>Piano Nazionale Industria 4.0 e misure di sostegno alle </a:t>
            </a:r>
            <a:r>
              <a:rPr lang="it-IT" sz="54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PMI</a:t>
            </a:r>
          </a:p>
          <a:p>
            <a:pPr algn="ctr"/>
            <a:endParaRPr lang="it-IT" sz="44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a:r>
              <a:rPr lang="it-IT" sz="4400" b="1" dirty="0">
                <a:solidFill>
                  <a:srgbClr val="FFFFFF"/>
                </a:solidFill>
                <a:latin typeface="Verdana" panose="020B0604030504040204" pitchFamily="34" charset="0"/>
                <a:ea typeface="Verdana" panose="020B0604030504040204" pitchFamily="34" charset="0"/>
                <a:cs typeface="Verdana" panose="020B0604030504040204" pitchFamily="34" charset="0"/>
              </a:rPr>
              <a:t>Digitalizzazione e nuove opportunità a sostegno delle attività </a:t>
            </a:r>
            <a:r>
              <a:rPr lang="it-IT" sz="44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produttive</a:t>
            </a:r>
          </a:p>
          <a:p>
            <a:pPr algn="ctr"/>
            <a:endParaRPr lang="it-IT" sz="4400" b="1" dirty="0" smtClean="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a:endParaRPr lang="it-IT" sz="4400" b="1" i="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ttangolo 2"/>
          <p:cNvSpPr/>
          <p:nvPr/>
        </p:nvSpPr>
        <p:spPr>
          <a:xfrm>
            <a:off x="298450" y="9693275"/>
            <a:ext cx="17207346" cy="1569660"/>
          </a:xfrm>
          <a:prstGeom prst="rect">
            <a:avLst/>
          </a:prstGeom>
        </p:spPr>
        <p:txBody>
          <a:bodyPr wrap="square">
            <a:spAutoFit/>
          </a:bodyPr>
          <a:lstStyle/>
          <a:p>
            <a:pPr>
              <a:spcAft>
                <a:spcPts val="0"/>
              </a:spcAft>
            </a:pPr>
            <a:r>
              <a:rPr lang="it-IT" sz="3200" b="1" i="1" dirty="0">
                <a:solidFill>
                  <a:srgbClr val="FFFFFF"/>
                </a:solidFill>
                <a:latin typeface="Book Antiqua" panose="02040602050305030304" pitchFamily="18" charset="0"/>
                <a:ea typeface="Calibri" panose="020F0502020204030204" pitchFamily="34" charset="0"/>
                <a:cs typeface="Times New Roman" panose="02020603050405020304" pitchFamily="18" charset="0"/>
              </a:rPr>
              <a:t>Luca Restaino</a:t>
            </a:r>
            <a:endParaRPr lang="it-IT" sz="4400"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3200" b="1" i="1" dirty="0">
                <a:solidFill>
                  <a:srgbClr val="FFFFFF"/>
                </a:solidFill>
                <a:latin typeface="Book Antiqua" panose="02040602050305030304" pitchFamily="18" charset="0"/>
                <a:ea typeface="Calibri" panose="020F0502020204030204" pitchFamily="34" charset="0"/>
                <a:cs typeface="Times New Roman" panose="02020603050405020304" pitchFamily="18" charset="0"/>
              </a:rPr>
              <a:t>Funzionario Ministero dello Sviluppo Economico</a:t>
            </a:r>
            <a:endParaRPr lang="it-IT" sz="44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3200" i="1" dirty="0">
                <a:solidFill>
                  <a:srgbClr val="FFFFFF"/>
                </a:solidFill>
                <a:latin typeface="Book Antiqua" panose="02040602050305030304" pitchFamily="18" charset="0"/>
                <a:ea typeface="Calibri" panose="020F0502020204030204" pitchFamily="34" charset="0"/>
                <a:cs typeface="Times New Roman" panose="02020603050405020304" pitchFamily="18" charset="0"/>
              </a:rPr>
              <a:t>DGPIIPMI – Direzione Generale per la Politica Industriale, l’Innovazione e le Piccole e Medie </a:t>
            </a:r>
            <a:r>
              <a:rPr lang="it-IT" sz="3200" i="1" dirty="0" smtClean="0">
                <a:solidFill>
                  <a:srgbClr val="FFFFFF"/>
                </a:solidFill>
                <a:latin typeface="Book Antiqua" panose="02040602050305030304" pitchFamily="18" charset="0"/>
                <a:ea typeface="Calibri" panose="020F0502020204030204" pitchFamily="34" charset="0"/>
                <a:cs typeface="Times New Roman" panose="02020603050405020304" pitchFamily="18" charset="0"/>
              </a:rPr>
              <a:t>Imprese</a:t>
            </a:r>
            <a:endParaRPr lang="it-IT" sz="4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6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21569" y="584065"/>
              <a:ext cx="189355" cy="1822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2"/>
          <p:cNvSpPr txBox="1"/>
          <p:nvPr/>
        </p:nvSpPr>
        <p:spPr>
          <a:xfrm>
            <a:off x="12414250" y="593602"/>
            <a:ext cx="648810" cy="52001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3300" b="0" i="0" u="none" strike="noStrike" kern="1200" cap="none" spc="0" normalizeH="0" baseline="0" noProof="0" dirty="0">
                <a:ln>
                  <a:noFill/>
                </a:ln>
                <a:solidFill>
                  <a:prstClr val="black"/>
                </a:solidFill>
                <a:effectLst/>
                <a:uLnTx/>
                <a:uFillTx/>
                <a:latin typeface="Verdana"/>
                <a:ea typeface="+mn-ea"/>
                <a:cs typeface="Verdana"/>
              </a:rPr>
              <a:t>6</a:t>
            </a:r>
          </a:p>
        </p:txBody>
      </p:sp>
      <p:sp>
        <p:nvSpPr>
          <p:cNvPr id="12" name="object 9"/>
          <p:cNvSpPr txBox="1">
            <a:spLocks/>
          </p:cNvSpPr>
          <p:nvPr/>
        </p:nvSpPr>
        <p:spPr>
          <a:xfrm>
            <a:off x="755650" y="1997075"/>
            <a:ext cx="19812000" cy="689291"/>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it-IT" sz="4400" b="0" i="0" u="none" strike="noStrike" kern="0" cap="none" spc="0" normalizeH="0" baseline="0" noProof="0" dirty="0">
                <a:ln>
                  <a:noFill/>
                </a:ln>
                <a:solidFill>
                  <a:srgbClr val="0066CC"/>
                </a:solidFill>
                <a:effectLst/>
                <a:uLnTx/>
                <a:uFillTx/>
                <a:latin typeface="Verdana"/>
                <a:ea typeface="+mj-ea"/>
                <a:cs typeface="Verdana"/>
              </a:rPr>
              <a:t>Compensazione</a:t>
            </a:r>
            <a:endParaRPr kumimoji="0" lang="it-IT" sz="4400" b="0" i="0" u="none" strike="noStrike" kern="0" cap="none" spc="0" normalizeH="0" baseline="0" noProof="0" dirty="0">
              <a:ln>
                <a:noFill/>
              </a:ln>
              <a:solidFill>
                <a:prstClr val="white"/>
              </a:solidFill>
              <a:effectLst/>
              <a:uLnTx/>
              <a:uFillTx/>
              <a:latin typeface="Verdana"/>
              <a:ea typeface="+mj-ea"/>
              <a:cs typeface="Verdana"/>
            </a:endParaRPr>
          </a:p>
        </p:txBody>
      </p:sp>
      <p:sp>
        <p:nvSpPr>
          <p:cNvPr id="16" name="Text Box 3">
            <a:extLst>
              <a:ext uri="{FF2B5EF4-FFF2-40B4-BE49-F238E27FC236}">
                <a16:creationId xmlns:a16="http://schemas.microsoft.com/office/drawing/2014/main" id="{B78F7253-52C7-4827-B210-CDCF4B72A351}"/>
              </a:ext>
            </a:extLst>
          </p:cNvPr>
          <p:cNvSpPr txBox="1">
            <a:spLocks noChangeArrowheads="1"/>
          </p:cNvSpPr>
          <p:nvPr/>
        </p:nvSpPr>
        <p:spPr bwMode="auto">
          <a:xfrm>
            <a:off x="679450" y="3255520"/>
            <a:ext cx="17602200" cy="2677642"/>
          </a:xfrm>
          <a:prstGeom prst="rect">
            <a:avLst/>
          </a:prstGeom>
          <a:solidFill>
            <a:schemeClr val="bg1"/>
          </a:solidFill>
          <a:ln w="9525">
            <a:noFill/>
            <a:miter lim="800000"/>
            <a:headEnd/>
            <a:tailEnd/>
          </a:ln>
        </p:spPr>
        <p:txBody>
          <a:bodyPr wrap="square" lIns="91426" tIns="45713" rIns="91426" bIns="45713">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itchFamily="34" charset="0"/>
              </a:rPr>
              <a:t>Utilizzabile esclusivamente in compensazione in F24</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altLang="it-IT" sz="28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Tahoma"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itchFamily="34" charset="0"/>
              </a:rPr>
              <a:t>3 quote annuali di pari importo</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itchFamily="34" charset="0"/>
            </a:endParaRPr>
          </a:p>
          <a:p>
            <a:pPr marL="457200" lvl="0" indent="-457200" algn="just" eaLnBrk="1" hangingPunct="1">
              <a:buFont typeface="Arial" panose="020B0604020202020204" pitchFamily="34" charset="0"/>
              <a:buChar cha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itchFamily="34" charset="0"/>
              </a:rPr>
              <a:t>A decorrere dall’anno di entrata in funzione dei </a:t>
            </a:r>
            <a:r>
              <a:rPr lang="it-IT" altLang="it-IT" sz="2800" dirty="0">
                <a:solidFill>
                  <a:prstClr val="black"/>
                </a:solidFill>
                <a:latin typeface="Verdana" panose="020B0604030504040204" pitchFamily="34" charset="0"/>
                <a:ea typeface="Verdana" panose="020B0604030504040204" pitchFamily="34" charset="0"/>
                <a:cs typeface="Tahoma" pitchFamily="34" charset="0"/>
              </a:rPr>
              <a:t>beni </a:t>
            </a:r>
            <a:r>
              <a:rPr lang="it-IT" altLang="it-IT" sz="2800" dirty="0" smtClean="0">
                <a:solidFill>
                  <a:prstClr val="black"/>
                </a:solidFill>
                <a:latin typeface="Verdana" panose="020B0604030504040204" pitchFamily="34" charset="0"/>
                <a:ea typeface="Verdana" panose="020B0604030504040204" pitchFamily="34" charset="0"/>
                <a:cs typeface="Tahoma" pitchFamily="34" charset="0"/>
              </a:rPr>
              <a:t>per investimenti non 4.0; a </a:t>
            </a:r>
            <a:r>
              <a:rPr lang="it-IT" altLang="it-IT" sz="2800" dirty="0">
                <a:solidFill>
                  <a:prstClr val="black"/>
                </a:solidFill>
                <a:latin typeface="Verdana" panose="020B0604030504040204" pitchFamily="34" charset="0"/>
                <a:ea typeface="Verdana" panose="020B0604030504040204" pitchFamily="34" charset="0"/>
                <a:cs typeface="Tahoma" pitchFamily="34" charset="0"/>
              </a:rPr>
              <a:t>decorrere dall'anno di avvenuta interconnessione per investimenti </a:t>
            </a:r>
            <a:r>
              <a:rPr lang="it-IT" altLang="it-IT" sz="2800" dirty="0" smtClean="0">
                <a:solidFill>
                  <a:prstClr val="black"/>
                </a:solidFill>
                <a:latin typeface="Verdana" panose="020B0604030504040204" pitchFamily="34" charset="0"/>
                <a:ea typeface="Verdana" panose="020B0604030504040204" pitchFamily="34" charset="0"/>
                <a:cs typeface="Tahoma" pitchFamily="34" charset="0"/>
              </a:rPr>
              <a:t>4.0</a:t>
            </a: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itchFamily="34" charset="0"/>
            </a:endParaRPr>
          </a:p>
        </p:txBody>
      </p:sp>
      <p:grpSp>
        <p:nvGrpSpPr>
          <p:cNvPr id="2" name="Gruppo 1"/>
          <p:cNvGrpSpPr/>
          <p:nvPr/>
        </p:nvGrpSpPr>
        <p:grpSpPr>
          <a:xfrm>
            <a:off x="1136650" y="6484971"/>
            <a:ext cx="17830800" cy="2087529"/>
            <a:chOff x="679450" y="6484971"/>
            <a:chExt cx="17830800" cy="2087529"/>
          </a:xfrm>
        </p:grpSpPr>
        <p:sp>
          <p:nvSpPr>
            <p:cNvPr id="20" name="Text Box 3">
              <a:extLst>
                <a:ext uri="{FF2B5EF4-FFF2-40B4-BE49-F238E27FC236}">
                  <a16:creationId xmlns:a16="http://schemas.microsoft.com/office/drawing/2014/main" id="{BED81BE2-F6C7-4179-BA9D-5910D1402734}"/>
                </a:ext>
              </a:extLst>
            </p:cNvPr>
            <p:cNvSpPr txBox="1">
              <a:spLocks noChangeArrowheads="1"/>
            </p:cNvSpPr>
            <p:nvPr/>
          </p:nvSpPr>
          <p:spPr bwMode="auto">
            <a:xfrm>
              <a:off x="8240713" y="7051925"/>
              <a:ext cx="10269537" cy="954093"/>
            </a:xfrm>
            <a:prstGeom prst="rect">
              <a:avLst/>
            </a:prstGeom>
            <a:solidFill>
              <a:schemeClr val="bg1"/>
            </a:solidFill>
            <a:ln w="9525">
              <a:solidFill>
                <a:srgbClr val="0066CC"/>
              </a:solidFill>
              <a:miter lim="800000"/>
              <a:headEnd/>
              <a:tailEnd/>
            </a:ln>
          </p:spPr>
          <p:txBody>
            <a:bodyPr wrap="square" lIns="91426" tIns="45713" rIns="91426" bIns="45713" anchor="ctr" anchorCtr="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Utilizzabile in compensazione in un’unica quota </a:t>
              </a:r>
              <a:r>
                <a:rPr kumimoji="0" lang="it-IT" altLang="it-IT"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annuale per i beni non 4.0 per il solo 2021</a:t>
              </a: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21" name="Rectangle 15">
              <a:extLst>
                <a:ext uri="{FF2B5EF4-FFF2-40B4-BE49-F238E27FC236}">
                  <a16:creationId xmlns:a16="http://schemas.microsoft.com/office/drawing/2014/main" id="{1B7C938D-8842-4D51-80A9-C725BC656777}"/>
                </a:ext>
              </a:extLst>
            </p:cNvPr>
            <p:cNvSpPr>
              <a:spLocks noChangeArrowheads="1"/>
            </p:cNvSpPr>
            <p:nvPr/>
          </p:nvSpPr>
          <p:spPr bwMode="auto">
            <a:xfrm>
              <a:off x="679450" y="6484971"/>
              <a:ext cx="4953000" cy="2087529"/>
            </a:xfrm>
            <a:prstGeom prst="rect">
              <a:avLst/>
            </a:prstGeom>
            <a:solidFill>
              <a:schemeClr val="bg1"/>
            </a:solidFill>
            <a:ln w="9525">
              <a:solidFill>
                <a:srgbClr val="0066CC"/>
              </a:solidFill>
              <a:miter lim="800000"/>
              <a:headEnd/>
              <a:tailEnd/>
            </a:ln>
          </p:spPr>
          <p:txBody>
            <a:bodyPr lIns="91426" tIns="45713" rIns="91426" bIns="45713"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Soggetti con volumi di ricavi/compensi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&lt; 5 mln</a:t>
              </a:r>
            </a:p>
          </p:txBody>
        </p:sp>
        <p:sp>
          <p:nvSpPr>
            <p:cNvPr id="22" name="Freccia a destra 21"/>
            <p:cNvSpPr/>
            <p:nvPr/>
          </p:nvSpPr>
          <p:spPr>
            <a:xfrm>
              <a:off x="6318250" y="7135183"/>
              <a:ext cx="1371600" cy="762000"/>
            </a:xfrm>
            <a:prstGeom prst="rightArrow">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3926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9"/>
          <p:cNvSpPr txBox="1">
            <a:spLocks/>
          </p:cNvSpPr>
          <p:nvPr/>
        </p:nvSpPr>
        <p:spPr>
          <a:xfrm>
            <a:off x="146050" y="2483781"/>
            <a:ext cx="19812000" cy="2069156"/>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it-IT" sz="4400" b="0" i="0" u="none" strike="noStrike" kern="0" cap="none" spc="0" normalizeH="0" baseline="0" noProof="0" dirty="0">
                <a:ln>
                  <a:noFill/>
                </a:ln>
                <a:solidFill>
                  <a:srgbClr val="0066CC"/>
                </a:solidFill>
                <a:effectLst/>
                <a:uLnTx/>
                <a:uFillTx/>
                <a:latin typeface="Verdana"/>
                <a:ea typeface="+mj-ea"/>
                <a:cs typeface="Verdana"/>
              </a:rPr>
              <a:t>Benefici - esempi</a:t>
            </a:r>
          </a:p>
          <a:p>
            <a:pPr marL="12700" marR="5080" lvl="0" indent="0" algn="l"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srgbClr val="0066CC"/>
              </a:solidFill>
              <a:effectLst/>
              <a:uLnTx/>
              <a:uFillTx/>
              <a:latin typeface="Verdana"/>
              <a:ea typeface="+mj-ea"/>
              <a:cs typeface="Verdana"/>
            </a:endParaRPr>
          </a:p>
          <a:p>
            <a:pPr marL="12700" marR="5080" lvl="0" indent="0" algn="l"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prstClr val="white"/>
              </a:solidFill>
              <a:effectLst/>
              <a:uLnTx/>
              <a:uFillTx/>
              <a:latin typeface="Verdana"/>
              <a:ea typeface="+mj-ea"/>
              <a:cs typeface="Verdana"/>
            </a:endParaRPr>
          </a:p>
        </p:txBody>
      </p:sp>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21569" y="584065"/>
              <a:ext cx="189355" cy="1822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object 7"/>
          <p:cNvSpPr/>
          <p:nvPr/>
        </p:nvSpPr>
        <p:spPr>
          <a:xfrm>
            <a:off x="71421" y="60404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71422" y="7102475"/>
            <a:ext cx="6345555" cy="605204"/>
          </a:xfrm>
          <a:custGeom>
            <a:avLst/>
            <a:gdLst/>
            <a:ahLst/>
            <a:cxnLst/>
            <a:rect l="l" t="t" r="r" b="b"/>
            <a:pathLst>
              <a:path w="6345555" h="901065">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14471650" y="2483781"/>
            <a:ext cx="5303400"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2000" b="1" i="0" u="sng" strike="noStrike" kern="1200" cap="none" spc="0" normalizeH="0" baseline="0" noProof="0" dirty="0">
                <a:ln>
                  <a:noFill/>
                </a:ln>
                <a:solidFill>
                  <a:srgbClr val="C00000"/>
                </a:solidFill>
                <a:effectLst/>
                <a:uLnTx/>
                <a:uFillTx/>
                <a:latin typeface="Verdana"/>
                <a:ea typeface="+mn-ea"/>
                <a:cs typeface="Verdana"/>
              </a:rPr>
              <a:t>INVESTIMENTO</a:t>
            </a:r>
            <a:r>
              <a:rPr kumimoji="0" lang="it-IT" sz="2000" b="1" i="0" u="sng" strike="noStrike" kern="1200" cap="none" spc="0" normalizeH="0" baseline="0" noProof="0" dirty="0">
                <a:ln>
                  <a:noFill/>
                </a:ln>
                <a:solidFill>
                  <a:srgbClr val="C00000"/>
                </a:solidFill>
                <a:effectLst/>
                <a:uLnTx/>
                <a:uFillTx/>
                <a:latin typeface="Verdana"/>
                <a:ea typeface="+mn-ea"/>
                <a:cs typeface="Verdana"/>
              </a:rPr>
              <a:t>: € 2.500.000</a:t>
            </a:r>
            <a:endParaRPr kumimoji="0" sz="2000" b="0" i="0" u="sng" strike="noStrike" kern="1200" cap="none" spc="0" normalizeH="0" baseline="0" noProof="0" dirty="0">
              <a:ln>
                <a:noFill/>
              </a:ln>
              <a:solidFill>
                <a:srgbClr val="C00000"/>
              </a:solidFill>
              <a:effectLst/>
              <a:uLnTx/>
              <a:uFillTx/>
              <a:latin typeface="Verdana"/>
              <a:ea typeface="+mn-ea"/>
              <a:cs typeface="Verdana"/>
            </a:endParaRPr>
          </a:p>
        </p:txBody>
      </p:sp>
      <p:sp>
        <p:nvSpPr>
          <p:cNvPr id="13" name="object 13"/>
          <p:cNvSpPr txBox="1"/>
          <p:nvPr/>
        </p:nvSpPr>
        <p:spPr>
          <a:xfrm>
            <a:off x="510844" y="61494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BENEFICIO FISCALE</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4" name="object 14"/>
          <p:cNvSpPr txBox="1"/>
          <p:nvPr/>
        </p:nvSpPr>
        <p:spPr>
          <a:xfrm>
            <a:off x="510844" y="7256577"/>
            <a:ext cx="5214620"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ANNI</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7" name="object 7"/>
          <p:cNvSpPr/>
          <p:nvPr/>
        </p:nvSpPr>
        <p:spPr>
          <a:xfrm>
            <a:off x="69850" y="80978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3"/>
          <p:cNvSpPr txBox="1"/>
          <p:nvPr/>
        </p:nvSpPr>
        <p:spPr>
          <a:xfrm>
            <a:off x="509273" y="82068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BENEFICIO FISCALE ANNUALE</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9" name="object 7"/>
          <p:cNvSpPr/>
          <p:nvPr/>
        </p:nvSpPr>
        <p:spPr>
          <a:xfrm>
            <a:off x="69850" y="90884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13"/>
          <p:cNvSpPr txBox="1"/>
          <p:nvPr/>
        </p:nvSpPr>
        <p:spPr>
          <a:xfrm>
            <a:off x="509273" y="91974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€/ANNO</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2" name="object 13"/>
          <p:cNvSpPr txBox="1"/>
          <p:nvPr/>
        </p:nvSpPr>
        <p:spPr>
          <a:xfrm>
            <a:off x="510844" y="101832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TETTO €</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nvGrpSpPr>
          <p:cNvPr id="26" name="Gruppo 25"/>
          <p:cNvGrpSpPr/>
          <p:nvPr/>
        </p:nvGrpSpPr>
        <p:grpSpPr>
          <a:xfrm>
            <a:off x="9560893" y="4879224"/>
            <a:ext cx="4572000" cy="4638159"/>
            <a:chOff x="9560893" y="4879224"/>
            <a:chExt cx="4572000" cy="4638159"/>
          </a:xfrm>
        </p:grpSpPr>
        <p:sp>
          <p:nvSpPr>
            <p:cNvPr id="9" name="object 9"/>
            <p:cNvSpPr txBox="1"/>
            <p:nvPr/>
          </p:nvSpPr>
          <p:spPr>
            <a:xfrm>
              <a:off x="10093658" y="6149424"/>
              <a:ext cx="793750"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40</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10" name="object 10"/>
            <p:cNvSpPr txBox="1"/>
            <p:nvPr/>
          </p:nvSpPr>
          <p:spPr>
            <a:xfrm>
              <a:off x="10093658" y="721162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000" b="1" i="0" u="none" strike="noStrike" kern="1200" cap="none" spc="0" normalizeH="0" baseline="0" noProof="0" dirty="0">
                  <a:ln>
                    <a:noFill/>
                  </a:ln>
                  <a:solidFill>
                    <a:srgbClr val="0070C0"/>
                  </a:solidFill>
                  <a:effectLst/>
                  <a:uLnTx/>
                  <a:uFillTx/>
                  <a:latin typeface="Verdana"/>
                  <a:ea typeface="+mn-ea"/>
                  <a:cs typeface="Verdana"/>
                </a:rPr>
                <a:t>5</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23" name="object 10"/>
            <p:cNvSpPr txBox="1"/>
            <p:nvPr/>
          </p:nvSpPr>
          <p:spPr>
            <a:xfrm>
              <a:off x="10093658" y="8206824"/>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8</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24" name="object 10"/>
            <p:cNvSpPr txBox="1"/>
            <p:nvPr/>
          </p:nvSpPr>
          <p:spPr>
            <a:xfrm>
              <a:off x="10093658" y="9197424"/>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200.000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grpSp>
          <p:nvGrpSpPr>
            <p:cNvPr id="2" name="Gruppo 1"/>
            <p:cNvGrpSpPr/>
            <p:nvPr/>
          </p:nvGrpSpPr>
          <p:grpSpPr>
            <a:xfrm>
              <a:off x="9560893" y="4879224"/>
              <a:ext cx="2484000" cy="604800"/>
              <a:chOff x="6699250" y="4892675"/>
              <a:chExt cx="3526156" cy="604800"/>
            </a:xfrm>
          </p:grpSpPr>
          <p:sp>
            <p:nvSpPr>
              <p:cNvPr id="27" name="object 7"/>
              <p:cNvSpPr/>
              <p:nvPr/>
            </p:nvSpPr>
            <p:spPr>
              <a:xfrm>
                <a:off x="6699250" y="4892675"/>
                <a:ext cx="3526156" cy="604800"/>
              </a:xfrm>
              <a:prstGeom prst="roundRect">
                <a:avLst/>
              </a:prstGeom>
              <a:noFill/>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Verdana"/>
                    <a:ea typeface="+mn-ea"/>
                    <a:cs typeface="Verdana"/>
                  </a:rPr>
                  <a:t>2020</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grpSp>
      <p:grpSp>
        <p:nvGrpSpPr>
          <p:cNvPr id="37" name="Gruppo 36"/>
          <p:cNvGrpSpPr/>
          <p:nvPr/>
        </p:nvGrpSpPr>
        <p:grpSpPr>
          <a:xfrm>
            <a:off x="6428105" y="4879224"/>
            <a:ext cx="4572000" cy="4638159"/>
            <a:chOff x="6428105" y="4879224"/>
            <a:chExt cx="4572000" cy="4638159"/>
          </a:xfrm>
        </p:grpSpPr>
        <p:sp>
          <p:nvSpPr>
            <p:cNvPr id="29" name="object 9"/>
            <p:cNvSpPr txBox="1"/>
            <p:nvPr/>
          </p:nvSpPr>
          <p:spPr>
            <a:xfrm>
              <a:off x="6960869" y="6149424"/>
              <a:ext cx="11436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40,8</a:t>
              </a:r>
              <a:r>
                <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rPr>
                <a:t>%</a:t>
              </a:r>
            </a:p>
          </p:txBody>
        </p:sp>
        <p:sp>
          <p:nvSpPr>
            <p:cNvPr id="30" name="object 10"/>
            <p:cNvSpPr txBox="1"/>
            <p:nvPr/>
          </p:nvSpPr>
          <p:spPr>
            <a:xfrm>
              <a:off x="6960870" y="721162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7</a:t>
              </a:r>
            </a:p>
          </p:txBody>
        </p:sp>
        <p:sp>
          <p:nvSpPr>
            <p:cNvPr id="31" name="object 10"/>
            <p:cNvSpPr txBox="1"/>
            <p:nvPr/>
          </p:nvSpPr>
          <p:spPr>
            <a:xfrm>
              <a:off x="6960871" y="8206824"/>
              <a:ext cx="1143634"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5,8%</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sp>
          <p:nvSpPr>
            <p:cNvPr id="32" name="object 10"/>
            <p:cNvSpPr txBox="1"/>
            <p:nvPr/>
          </p:nvSpPr>
          <p:spPr>
            <a:xfrm>
              <a:off x="6960870" y="9197424"/>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145.700</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grpSp>
          <p:nvGrpSpPr>
            <p:cNvPr id="34" name="Gruppo 33"/>
            <p:cNvGrpSpPr/>
            <p:nvPr/>
          </p:nvGrpSpPr>
          <p:grpSpPr>
            <a:xfrm>
              <a:off x="6428105" y="4879224"/>
              <a:ext cx="2484000" cy="604800"/>
              <a:chOff x="6699250" y="4892675"/>
              <a:chExt cx="3526156" cy="604800"/>
            </a:xfrm>
          </p:grpSpPr>
          <p:sp>
            <p:nvSpPr>
              <p:cNvPr id="35" name="object 7"/>
              <p:cNvSpPr/>
              <p:nvPr/>
            </p:nvSpPr>
            <p:spPr>
              <a:xfrm>
                <a:off x="6699250" y="4892675"/>
                <a:ext cx="3526156" cy="604800"/>
              </a:xfrm>
              <a:prstGeom prst="roundRect">
                <a:avLst/>
              </a:prstGeom>
              <a:no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F79646">
                        <a:lumMod val="50000"/>
                      </a:srgbClr>
                    </a:solidFill>
                    <a:effectLst>
                      <a:outerShdw blurRad="38100" dist="25400" dir="5400000" algn="ctr" rotWithShape="0">
                        <a:srgbClr val="6E747A">
                          <a:alpha val="43000"/>
                        </a:srgbClr>
                      </a:outerShdw>
                    </a:effectLst>
                    <a:uLnTx/>
                    <a:uFillTx/>
                    <a:latin typeface="Verdana"/>
                    <a:ea typeface="+mn-ea"/>
                    <a:cs typeface="Verdana"/>
                  </a:rPr>
                  <a:t>IPER</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grpSp>
      </p:grpSp>
      <p:grpSp>
        <p:nvGrpSpPr>
          <p:cNvPr id="11" name="Gruppo 10"/>
          <p:cNvGrpSpPr/>
          <p:nvPr/>
        </p:nvGrpSpPr>
        <p:grpSpPr>
          <a:xfrm>
            <a:off x="12490450" y="4879224"/>
            <a:ext cx="4572000" cy="4638159"/>
            <a:chOff x="12414250" y="4907516"/>
            <a:chExt cx="4572000" cy="4638159"/>
          </a:xfrm>
        </p:grpSpPr>
        <p:sp>
          <p:nvSpPr>
            <p:cNvPr id="56" name="object 9"/>
            <p:cNvSpPr txBox="1"/>
            <p:nvPr/>
          </p:nvSpPr>
          <p:spPr>
            <a:xfrm>
              <a:off x="12947015" y="6177716"/>
              <a:ext cx="793750"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50</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7" name="object 10"/>
            <p:cNvSpPr txBox="1"/>
            <p:nvPr/>
          </p:nvSpPr>
          <p:spPr>
            <a:xfrm>
              <a:off x="12947015" y="7239918"/>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3</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8" name="object 10"/>
            <p:cNvSpPr txBox="1"/>
            <p:nvPr/>
          </p:nvSpPr>
          <p:spPr>
            <a:xfrm>
              <a:off x="12947015" y="82351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16,6</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9" name="object 10"/>
            <p:cNvSpPr txBox="1"/>
            <p:nvPr/>
          </p:nvSpPr>
          <p:spPr>
            <a:xfrm>
              <a:off x="12947015" y="92257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416.600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grpSp>
          <p:nvGrpSpPr>
            <p:cNvPr id="61" name="Gruppo 60"/>
            <p:cNvGrpSpPr/>
            <p:nvPr/>
          </p:nvGrpSpPr>
          <p:grpSpPr>
            <a:xfrm>
              <a:off x="12414250" y="4907516"/>
              <a:ext cx="2484000" cy="604800"/>
              <a:chOff x="6699250" y="4892675"/>
              <a:chExt cx="3526156" cy="604800"/>
            </a:xfrm>
          </p:grpSpPr>
          <p:sp>
            <p:nvSpPr>
              <p:cNvPr id="62" name="object 7"/>
              <p:cNvSpPr/>
              <p:nvPr/>
            </p:nvSpPr>
            <p:spPr>
              <a:xfrm>
                <a:off x="6699250" y="4892675"/>
                <a:ext cx="3526156" cy="604800"/>
              </a:xfrm>
              <a:prstGeom prst="roundRect">
                <a:avLst/>
              </a:prstGeom>
              <a:noFill/>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Verdana"/>
                    <a:ea typeface="+mn-ea"/>
                    <a:cs typeface="Verdana"/>
                  </a:rPr>
                  <a:t>2021</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grpSp>
      <p:grpSp>
        <p:nvGrpSpPr>
          <p:cNvPr id="67" name="Gruppo 66"/>
          <p:cNvGrpSpPr/>
          <p:nvPr/>
        </p:nvGrpSpPr>
        <p:grpSpPr>
          <a:xfrm>
            <a:off x="15309850" y="4902716"/>
            <a:ext cx="4572000" cy="4638159"/>
            <a:chOff x="12414250" y="4907516"/>
            <a:chExt cx="4572000" cy="4638159"/>
          </a:xfrm>
        </p:grpSpPr>
        <p:sp>
          <p:nvSpPr>
            <p:cNvPr id="68" name="object 9"/>
            <p:cNvSpPr txBox="1"/>
            <p:nvPr/>
          </p:nvSpPr>
          <p:spPr>
            <a:xfrm>
              <a:off x="12947015" y="6177716"/>
              <a:ext cx="793750"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40</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69" name="object 10"/>
            <p:cNvSpPr txBox="1"/>
            <p:nvPr/>
          </p:nvSpPr>
          <p:spPr>
            <a:xfrm>
              <a:off x="12947015" y="7239918"/>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3</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70" name="object 10"/>
            <p:cNvSpPr txBox="1"/>
            <p:nvPr/>
          </p:nvSpPr>
          <p:spPr>
            <a:xfrm>
              <a:off x="12947015" y="82351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13,3</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71" name="object 10"/>
            <p:cNvSpPr txBox="1"/>
            <p:nvPr/>
          </p:nvSpPr>
          <p:spPr>
            <a:xfrm>
              <a:off x="12947015" y="92257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333.300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grpSp>
          <p:nvGrpSpPr>
            <p:cNvPr id="72" name="Gruppo 71"/>
            <p:cNvGrpSpPr/>
            <p:nvPr/>
          </p:nvGrpSpPr>
          <p:grpSpPr>
            <a:xfrm>
              <a:off x="12414250" y="4907516"/>
              <a:ext cx="2484000" cy="604800"/>
              <a:chOff x="6699250" y="4892675"/>
              <a:chExt cx="3526156" cy="604800"/>
            </a:xfrm>
          </p:grpSpPr>
          <p:sp>
            <p:nvSpPr>
              <p:cNvPr id="73" name="object 7"/>
              <p:cNvSpPr/>
              <p:nvPr/>
            </p:nvSpPr>
            <p:spPr>
              <a:xfrm>
                <a:off x="6699250" y="4892675"/>
                <a:ext cx="3526156" cy="604800"/>
              </a:xfrm>
              <a:prstGeom prst="roundRect">
                <a:avLst/>
              </a:prstGeom>
              <a:noFill/>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Verdana"/>
                    <a:ea typeface="+mn-ea"/>
                    <a:cs typeface="Verdana"/>
                  </a:rPr>
                  <a:t>2022</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grpSp>
      <p:sp>
        <p:nvSpPr>
          <p:cNvPr id="50" name="object 7"/>
          <p:cNvSpPr/>
          <p:nvPr/>
        </p:nvSpPr>
        <p:spPr>
          <a:xfrm>
            <a:off x="69850" y="100028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13"/>
          <p:cNvSpPr txBox="1"/>
          <p:nvPr/>
        </p:nvSpPr>
        <p:spPr>
          <a:xfrm>
            <a:off x="509273" y="101118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€/Totale</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2" name="object 10"/>
          <p:cNvSpPr txBox="1"/>
          <p:nvPr/>
        </p:nvSpPr>
        <p:spPr>
          <a:xfrm>
            <a:off x="6960869" y="101353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1.020.000</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sp>
        <p:nvSpPr>
          <p:cNvPr id="53" name="object 10"/>
          <p:cNvSpPr txBox="1"/>
          <p:nvPr/>
        </p:nvSpPr>
        <p:spPr>
          <a:xfrm>
            <a:off x="10094447" y="10135316"/>
            <a:ext cx="1951236"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1.000.000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4" name="object 10"/>
          <p:cNvSpPr txBox="1"/>
          <p:nvPr/>
        </p:nvSpPr>
        <p:spPr>
          <a:xfrm>
            <a:off x="12968136" y="10135316"/>
            <a:ext cx="1951236"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1.250.000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5" name="object 10"/>
          <p:cNvSpPr txBox="1"/>
          <p:nvPr/>
        </p:nvSpPr>
        <p:spPr>
          <a:xfrm>
            <a:off x="15842615" y="10135316"/>
            <a:ext cx="1951236"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1.000.000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Tree>
    <p:extLst>
      <p:ext uri="{BB962C8B-B14F-4D97-AF65-F5344CB8AC3E}">
        <p14:creationId xmlns:p14="http://schemas.microsoft.com/office/powerpoint/2010/main" val="50616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9"/>
          <p:cNvSpPr txBox="1">
            <a:spLocks/>
          </p:cNvSpPr>
          <p:nvPr/>
        </p:nvSpPr>
        <p:spPr>
          <a:xfrm>
            <a:off x="146050" y="2483781"/>
            <a:ext cx="19812000" cy="2069156"/>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it-IT" sz="4400" b="0" i="0" u="none" strike="noStrike" kern="0" cap="none" spc="0" normalizeH="0" baseline="0" noProof="0" dirty="0">
                <a:ln>
                  <a:noFill/>
                </a:ln>
                <a:solidFill>
                  <a:srgbClr val="0066CC"/>
                </a:solidFill>
                <a:effectLst/>
                <a:uLnTx/>
                <a:uFillTx/>
                <a:latin typeface="Verdana"/>
                <a:ea typeface="+mj-ea"/>
                <a:cs typeface="Verdana"/>
              </a:rPr>
              <a:t>Benefici - esempi</a:t>
            </a:r>
          </a:p>
          <a:p>
            <a:pPr marL="12700" marR="5080" lvl="0" indent="0" algn="l"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srgbClr val="0066CC"/>
              </a:solidFill>
              <a:effectLst/>
              <a:uLnTx/>
              <a:uFillTx/>
              <a:latin typeface="Verdana"/>
              <a:ea typeface="+mj-ea"/>
              <a:cs typeface="Verdana"/>
            </a:endParaRPr>
          </a:p>
          <a:p>
            <a:pPr marL="12700" marR="5080" lvl="0" indent="0" algn="l"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prstClr val="white"/>
              </a:solidFill>
              <a:effectLst/>
              <a:uLnTx/>
              <a:uFillTx/>
              <a:latin typeface="Verdana"/>
              <a:ea typeface="+mj-ea"/>
              <a:cs typeface="Verdana"/>
            </a:endParaRPr>
          </a:p>
        </p:txBody>
      </p:sp>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21569" y="584065"/>
              <a:ext cx="189355" cy="1822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object 7"/>
          <p:cNvSpPr/>
          <p:nvPr/>
        </p:nvSpPr>
        <p:spPr>
          <a:xfrm>
            <a:off x="71421" y="60404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71422" y="7102475"/>
            <a:ext cx="6345555" cy="605204"/>
          </a:xfrm>
          <a:custGeom>
            <a:avLst/>
            <a:gdLst/>
            <a:ahLst/>
            <a:cxnLst/>
            <a:rect l="l" t="t" r="r" b="b"/>
            <a:pathLst>
              <a:path w="6345555" h="901065">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14471650" y="2483781"/>
            <a:ext cx="5303400"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2000" b="1" i="0" u="sng" strike="noStrike" kern="1200" cap="none" spc="0" normalizeH="0" baseline="0" noProof="0" dirty="0">
                <a:ln>
                  <a:noFill/>
                </a:ln>
                <a:solidFill>
                  <a:srgbClr val="C00000"/>
                </a:solidFill>
                <a:effectLst/>
                <a:uLnTx/>
                <a:uFillTx/>
                <a:latin typeface="Verdana"/>
                <a:ea typeface="+mn-ea"/>
                <a:cs typeface="Verdana"/>
              </a:rPr>
              <a:t>INVESTIMENTO</a:t>
            </a:r>
            <a:r>
              <a:rPr kumimoji="0" lang="it-IT" sz="2000" b="1" i="0" u="sng" strike="noStrike" kern="1200" cap="none" spc="0" normalizeH="0" baseline="0" noProof="0" dirty="0">
                <a:ln>
                  <a:noFill/>
                </a:ln>
                <a:solidFill>
                  <a:srgbClr val="C00000"/>
                </a:solidFill>
                <a:effectLst/>
                <a:uLnTx/>
                <a:uFillTx/>
                <a:latin typeface="Verdana"/>
                <a:ea typeface="+mn-ea"/>
                <a:cs typeface="Verdana"/>
              </a:rPr>
              <a:t>: € 10.000.000</a:t>
            </a:r>
            <a:endParaRPr kumimoji="0" sz="2000" b="0" i="0" u="sng" strike="noStrike" kern="1200" cap="none" spc="0" normalizeH="0" baseline="0" noProof="0" dirty="0">
              <a:ln>
                <a:noFill/>
              </a:ln>
              <a:solidFill>
                <a:srgbClr val="C00000"/>
              </a:solidFill>
              <a:effectLst/>
              <a:uLnTx/>
              <a:uFillTx/>
              <a:latin typeface="Verdana"/>
              <a:ea typeface="+mn-ea"/>
              <a:cs typeface="Verdana"/>
            </a:endParaRPr>
          </a:p>
        </p:txBody>
      </p:sp>
      <p:sp>
        <p:nvSpPr>
          <p:cNvPr id="13" name="object 13"/>
          <p:cNvSpPr txBox="1"/>
          <p:nvPr/>
        </p:nvSpPr>
        <p:spPr>
          <a:xfrm>
            <a:off x="510844" y="61494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BENEFICIO FISCALE</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4" name="object 14"/>
          <p:cNvSpPr txBox="1"/>
          <p:nvPr/>
        </p:nvSpPr>
        <p:spPr>
          <a:xfrm>
            <a:off x="510844" y="7256577"/>
            <a:ext cx="5214620"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ANNI</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7" name="object 7"/>
          <p:cNvSpPr/>
          <p:nvPr/>
        </p:nvSpPr>
        <p:spPr>
          <a:xfrm>
            <a:off x="69850" y="80978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3"/>
          <p:cNvSpPr txBox="1"/>
          <p:nvPr/>
        </p:nvSpPr>
        <p:spPr>
          <a:xfrm>
            <a:off x="509273" y="82068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BENEFICIO FISCALE ANNUALE</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9" name="object 7"/>
          <p:cNvSpPr/>
          <p:nvPr/>
        </p:nvSpPr>
        <p:spPr>
          <a:xfrm>
            <a:off x="69850" y="90884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13"/>
          <p:cNvSpPr txBox="1"/>
          <p:nvPr/>
        </p:nvSpPr>
        <p:spPr>
          <a:xfrm>
            <a:off x="509273" y="91974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€/ANNO</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2" name="object 13"/>
          <p:cNvSpPr txBox="1"/>
          <p:nvPr/>
        </p:nvSpPr>
        <p:spPr>
          <a:xfrm>
            <a:off x="510844" y="101832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TETTO €</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nvGrpSpPr>
          <p:cNvPr id="26" name="Gruppo 25"/>
          <p:cNvGrpSpPr/>
          <p:nvPr/>
        </p:nvGrpSpPr>
        <p:grpSpPr>
          <a:xfrm>
            <a:off x="9560893" y="4879224"/>
            <a:ext cx="4572000" cy="4638159"/>
            <a:chOff x="9560893" y="4879224"/>
            <a:chExt cx="4572000" cy="4638159"/>
          </a:xfrm>
        </p:grpSpPr>
        <p:sp>
          <p:nvSpPr>
            <p:cNvPr id="9" name="object 9"/>
            <p:cNvSpPr txBox="1"/>
            <p:nvPr/>
          </p:nvSpPr>
          <p:spPr>
            <a:xfrm>
              <a:off x="10093658" y="6149424"/>
              <a:ext cx="793750"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25</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10" name="object 10"/>
            <p:cNvSpPr txBox="1"/>
            <p:nvPr/>
          </p:nvSpPr>
          <p:spPr>
            <a:xfrm>
              <a:off x="10093658" y="721162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000" b="1" i="0" u="none" strike="noStrike" kern="1200" cap="none" spc="0" normalizeH="0" baseline="0" noProof="0" dirty="0">
                  <a:ln>
                    <a:noFill/>
                  </a:ln>
                  <a:solidFill>
                    <a:srgbClr val="0070C0"/>
                  </a:solidFill>
                  <a:effectLst/>
                  <a:uLnTx/>
                  <a:uFillTx/>
                  <a:latin typeface="Verdana"/>
                  <a:ea typeface="+mn-ea"/>
                  <a:cs typeface="Verdana"/>
                </a:rPr>
                <a:t>5</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23" name="object 10"/>
            <p:cNvSpPr txBox="1"/>
            <p:nvPr/>
          </p:nvSpPr>
          <p:spPr>
            <a:xfrm>
              <a:off x="10093658" y="8206824"/>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5</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24" name="object 10"/>
            <p:cNvSpPr txBox="1"/>
            <p:nvPr/>
          </p:nvSpPr>
          <p:spPr>
            <a:xfrm>
              <a:off x="10093658" y="9197424"/>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500.000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grpSp>
          <p:nvGrpSpPr>
            <p:cNvPr id="2" name="Gruppo 1"/>
            <p:cNvGrpSpPr/>
            <p:nvPr/>
          </p:nvGrpSpPr>
          <p:grpSpPr>
            <a:xfrm>
              <a:off x="9560893" y="4879224"/>
              <a:ext cx="2484000" cy="604800"/>
              <a:chOff x="6699250" y="4892675"/>
              <a:chExt cx="3526156" cy="604800"/>
            </a:xfrm>
          </p:grpSpPr>
          <p:sp>
            <p:nvSpPr>
              <p:cNvPr id="27" name="object 7"/>
              <p:cNvSpPr/>
              <p:nvPr/>
            </p:nvSpPr>
            <p:spPr>
              <a:xfrm>
                <a:off x="6699250" y="4892675"/>
                <a:ext cx="3526156" cy="604800"/>
              </a:xfrm>
              <a:prstGeom prst="roundRect">
                <a:avLst/>
              </a:prstGeom>
              <a:noFill/>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Verdana"/>
                    <a:ea typeface="+mn-ea"/>
                    <a:cs typeface="Verdana"/>
                  </a:rPr>
                  <a:t>2020</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grpSp>
      <p:grpSp>
        <p:nvGrpSpPr>
          <p:cNvPr id="37" name="Gruppo 36"/>
          <p:cNvGrpSpPr/>
          <p:nvPr/>
        </p:nvGrpSpPr>
        <p:grpSpPr>
          <a:xfrm>
            <a:off x="6428105" y="4879224"/>
            <a:ext cx="4572000" cy="4638159"/>
            <a:chOff x="6428105" y="4879224"/>
            <a:chExt cx="4572000" cy="4638159"/>
          </a:xfrm>
        </p:grpSpPr>
        <p:sp>
          <p:nvSpPr>
            <p:cNvPr id="29" name="object 9"/>
            <p:cNvSpPr txBox="1"/>
            <p:nvPr/>
          </p:nvSpPr>
          <p:spPr>
            <a:xfrm>
              <a:off x="6960869" y="6149424"/>
              <a:ext cx="11436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28,2</a:t>
              </a:r>
              <a:r>
                <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rPr>
                <a:t>%</a:t>
              </a:r>
            </a:p>
          </p:txBody>
        </p:sp>
        <p:sp>
          <p:nvSpPr>
            <p:cNvPr id="30" name="object 10"/>
            <p:cNvSpPr txBox="1"/>
            <p:nvPr/>
          </p:nvSpPr>
          <p:spPr>
            <a:xfrm>
              <a:off x="6960870" y="721162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7</a:t>
              </a:r>
            </a:p>
          </p:txBody>
        </p:sp>
        <p:sp>
          <p:nvSpPr>
            <p:cNvPr id="31" name="object 10"/>
            <p:cNvSpPr txBox="1"/>
            <p:nvPr/>
          </p:nvSpPr>
          <p:spPr>
            <a:xfrm>
              <a:off x="6960871" y="8206824"/>
              <a:ext cx="1143634"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4,0%</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sp>
          <p:nvSpPr>
            <p:cNvPr id="32" name="object 10"/>
            <p:cNvSpPr txBox="1"/>
            <p:nvPr/>
          </p:nvSpPr>
          <p:spPr>
            <a:xfrm>
              <a:off x="6960870" y="9197424"/>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402.850</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grpSp>
          <p:nvGrpSpPr>
            <p:cNvPr id="34" name="Gruppo 33"/>
            <p:cNvGrpSpPr/>
            <p:nvPr/>
          </p:nvGrpSpPr>
          <p:grpSpPr>
            <a:xfrm>
              <a:off x="6428105" y="4879224"/>
              <a:ext cx="2484000" cy="604800"/>
              <a:chOff x="6699250" y="4892675"/>
              <a:chExt cx="3526156" cy="604800"/>
            </a:xfrm>
          </p:grpSpPr>
          <p:sp>
            <p:nvSpPr>
              <p:cNvPr id="35" name="object 7"/>
              <p:cNvSpPr/>
              <p:nvPr/>
            </p:nvSpPr>
            <p:spPr>
              <a:xfrm>
                <a:off x="6699250" y="4892675"/>
                <a:ext cx="3526156" cy="604800"/>
              </a:xfrm>
              <a:prstGeom prst="roundRect">
                <a:avLst/>
              </a:prstGeom>
              <a:no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F79646">
                        <a:lumMod val="50000"/>
                      </a:srgbClr>
                    </a:solidFill>
                    <a:effectLst>
                      <a:outerShdw blurRad="38100" dist="25400" dir="5400000" algn="ctr" rotWithShape="0">
                        <a:srgbClr val="6E747A">
                          <a:alpha val="43000"/>
                        </a:srgbClr>
                      </a:outerShdw>
                    </a:effectLst>
                    <a:uLnTx/>
                    <a:uFillTx/>
                    <a:latin typeface="Verdana"/>
                    <a:ea typeface="+mn-ea"/>
                    <a:cs typeface="Verdana"/>
                  </a:rPr>
                  <a:t>IPER</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grpSp>
      </p:grpSp>
      <p:grpSp>
        <p:nvGrpSpPr>
          <p:cNvPr id="11" name="Gruppo 10"/>
          <p:cNvGrpSpPr/>
          <p:nvPr/>
        </p:nvGrpSpPr>
        <p:grpSpPr>
          <a:xfrm>
            <a:off x="12490450" y="4879224"/>
            <a:ext cx="4572000" cy="4638159"/>
            <a:chOff x="12414250" y="4907516"/>
            <a:chExt cx="4572000" cy="4638159"/>
          </a:xfrm>
        </p:grpSpPr>
        <p:sp>
          <p:nvSpPr>
            <p:cNvPr id="56" name="object 9"/>
            <p:cNvSpPr txBox="1"/>
            <p:nvPr/>
          </p:nvSpPr>
          <p:spPr>
            <a:xfrm>
              <a:off x="12947015" y="6177716"/>
              <a:ext cx="793750"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35</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7" name="object 10"/>
            <p:cNvSpPr txBox="1"/>
            <p:nvPr/>
          </p:nvSpPr>
          <p:spPr>
            <a:xfrm>
              <a:off x="12947015" y="7239918"/>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3</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8" name="object 10"/>
            <p:cNvSpPr txBox="1"/>
            <p:nvPr/>
          </p:nvSpPr>
          <p:spPr>
            <a:xfrm>
              <a:off x="12947015" y="82351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11,7</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9" name="object 10"/>
            <p:cNvSpPr txBox="1"/>
            <p:nvPr/>
          </p:nvSpPr>
          <p:spPr>
            <a:xfrm>
              <a:off x="12947015" y="92257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1.166.600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grpSp>
          <p:nvGrpSpPr>
            <p:cNvPr id="61" name="Gruppo 60"/>
            <p:cNvGrpSpPr/>
            <p:nvPr/>
          </p:nvGrpSpPr>
          <p:grpSpPr>
            <a:xfrm>
              <a:off x="12414250" y="4907516"/>
              <a:ext cx="2484000" cy="604800"/>
              <a:chOff x="6699250" y="4892675"/>
              <a:chExt cx="3526156" cy="604800"/>
            </a:xfrm>
          </p:grpSpPr>
          <p:sp>
            <p:nvSpPr>
              <p:cNvPr id="62" name="object 7"/>
              <p:cNvSpPr/>
              <p:nvPr/>
            </p:nvSpPr>
            <p:spPr>
              <a:xfrm>
                <a:off x="6699250" y="4892675"/>
                <a:ext cx="3526156" cy="604800"/>
              </a:xfrm>
              <a:prstGeom prst="roundRect">
                <a:avLst/>
              </a:prstGeom>
              <a:noFill/>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Verdana"/>
                    <a:ea typeface="+mn-ea"/>
                    <a:cs typeface="Verdana"/>
                  </a:rPr>
                  <a:t>2021</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grpSp>
      <p:grpSp>
        <p:nvGrpSpPr>
          <p:cNvPr id="67" name="Gruppo 66"/>
          <p:cNvGrpSpPr/>
          <p:nvPr/>
        </p:nvGrpSpPr>
        <p:grpSpPr>
          <a:xfrm>
            <a:off x="15309850" y="4902716"/>
            <a:ext cx="4572000" cy="4638159"/>
            <a:chOff x="12414250" y="4907516"/>
            <a:chExt cx="4572000" cy="4638159"/>
          </a:xfrm>
        </p:grpSpPr>
        <p:sp>
          <p:nvSpPr>
            <p:cNvPr id="68" name="object 9"/>
            <p:cNvSpPr txBox="1"/>
            <p:nvPr/>
          </p:nvSpPr>
          <p:spPr>
            <a:xfrm>
              <a:off x="12947015" y="6177716"/>
              <a:ext cx="793750"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25</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69" name="object 10"/>
            <p:cNvSpPr txBox="1"/>
            <p:nvPr/>
          </p:nvSpPr>
          <p:spPr>
            <a:xfrm>
              <a:off x="12947015" y="7239918"/>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3</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70" name="object 10"/>
            <p:cNvSpPr txBox="1"/>
            <p:nvPr/>
          </p:nvSpPr>
          <p:spPr>
            <a:xfrm>
              <a:off x="12947015" y="82351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8,3</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71" name="object 10"/>
            <p:cNvSpPr txBox="1"/>
            <p:nvPr/>
          </p:nvSpPr>
          <p:spPr>
            <a:xfrm>
              <a:off x="12947015" y="92257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833.300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grpSp>
          <p:nvGrpSpPr>
            <p:cNvPr id="72" name="Gruppo 71"/>
            <p:cNvGrpSpPr/>
            <p:nvPr/>
          </p:nvGrpSpPr>
          <p:grpSpPr>
            <a:xfrm>
              <a:off x="12414250" y="4907516"/>
              <a:ext cx="2484000" cy="604800"/>
              <a:chOff x="6699250" y="4892675"/>
              <a:chExt cx="3526156" cy="604800"/>
            </a:xfrm>
          </p:grpSpPr>
          <p:sp>
            <p:nvSpPr>
              <p:cNvPr id="73" name="object 7"/>
              <p:cNvSpPr/>
              <p:nvPr/>
            </p:nvSpPr>
            <p:spPr>
              <a:xfrm>
                <a:off x="6699250" y="4892675"/>
                <a:ext cx="3526156" cy="604800"/>
              </a:xfrm>
              <a:prstGeom prst="roundRect">
                <a:avLst/>
              </a:prstGeom>
              <a:noFill/>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Verdana"/>
                    <a:ea typeface="+mn-ea"/>
                    <a:cs typeface="Verdana"/>
                  </a:rPr>
                  <a:t>2022</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grpSp>
      <p:sp>
        <p:nvSpPr>
          <p:cNvPr id="50" name="object 7"/>
          <p:cNvSpPr/>
          <p:nvPr/>
        </p:nvSpPr>
        <p:spPr>
          <a:xfrm>
            <a:off x="69850" y="100028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13"/>
          <p:cNvSpPr txBox="1"/>
          <p:nvPr/>
        </p:nvSpPr>
        <p:spPr>
          <a:xfrm>
            <a:off x="509273" y="101118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€/Totale</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2" name="object 10"/>
          <p:cNvSpPr txBox="1"/>
          <p:nvPr/>
        </p:nvSpPr>
        <p:spPr>
          <a:xfrm>
            <a:off x="6960869" y="101353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2.820.000</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sp>
        <p:nvSpPr>
          <p:cNvPr id="53" name="object 10"/>
          <p:cNvSpPr txBox="1"/>
          <p:nvPr/>
        </p:nvSpPr>
        <p:spPr>
          <a:xfrm>
            <a:off x="10094447" y="10135316"/>
            <a:ext cx="1951236"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2.500.000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4" name="object 10"/>
          <p:cNvSpPr txBox="1"/>
          <p:nvPr/>
        </p:nvSpPr>
        <p:spPr>
          <a:xfrm>
            <a:off x="12968136" y="10135316"/>
            <a:ext cx="1951236"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3.500.000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5" name="object 10"/>
          <p:cNvSpPr txBox="1"/>
          <p:nvPr/>
        </p:nvSpPr>
        <p:spPr>
          <a:xfrm>
            <a:off x="15842615" y="10135316"/>
            <a:ext cx="1951236"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2.500.000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Tree>
    <p:extLst>
      <p:ext uri="{BB962C8B-B14F-4D97-AF65-F5344CB8AC3E}">
        <p14:creationId xmlns:p14="http://schemas.microsoft.com/office/powerpoint/2010/main" val="258518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9"/>
          <p:cNvSpPr txBox="1">
            <a:spLocks/>
          </p:cNvSpPr>
          <p:nvPr/>
        </p:nvSpPr>
        <p:spPr>
          <a:xfrm>
            <a:off x="146050" y="2483781"/>
            <a:ext cx="19812000" cy="2069156"/>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it-IT" sz="4400" b="0" i="0" u="none" strike="noStrike" kern="0" cap="none" spc="0" normalizeH="0" baseline="0" noProof="0" dirty="0">
                <a:ln>
                  <a:noFill/>
                </a:ln>
                <a:solidFill>
                  <a:srgbClr val="0066CC"/>
                </a:solidFill>
                <a:effectLst/>
                <a:uLnTx/>
                <a:uFillTx/>
                <a:latin typeface="Verdana"/>
                <a:ea typeface="+mj-ea"/>
                <a:cs typeface="Verdana"/>
              </a:rPr>
              <a:t>Benefici - esempi</a:t>
            </a:r>
          </a:p>
          <a:p>
            <a:pPr marL="12700" marR="5080" lvl="0" indent="0" algn="l"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srgbClr val="0066CC"/>
              </a:solidFill>
              <a:effectLst/>
              <a:uLnTx/>
              <a:uFillTx/>
              <a:latin typeface="Verdana"/>
              <a:ea typeface="+mj-ea"/>
              <a:cs typeface="Verdana"/>
            </a:endParaRPr>
          </a:p>
          <a:p>
            <a:pPr marL="12700" marR="5080" lvl="0" indent="0" algn="l"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prstClr val="white"/>
              </a:solidFill>
              <a:effectLst/>
              <a:uLnTx/>
              <a:uFillTx/>
              <a:latin typeface="Verdana"/>
              <a:ea typeface="+mj-ea"/>
              <a:cs typeface="Verdana"/>
            </a:endParaRPr>
          </a:p>
        </p:txBody>
      </p:sp>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21569" y="584065"/>
              <a:ext cx="189355" cy="1822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object 7"/>
          <p:cNvSpPr/>
          <p:nvPr/>
        </p:nvSpPr>
        <p:spPr>
          <a:xfrm>
            <a:off x="71421" y="60404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71422" y="7102475"/>
            <a:ext cx="6345555" cy="605204"/>
          </a:xfrm>
          <a:custGeom>
            <a:avLst/>
            <a:gdLst/>
            <a:ahLst/>
            <a:cxnLst/>
            <a:rect l="l" t="t" r="r" b="b"/>
            <a:pathLst>
              <a:path w="6345555" h="901065">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14471650" y="2483781"/>
            <a:ext cx="5303400"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2000" b="1" i="0" u="sng" strike="noStrike" kern="1200" cap="none" spc="0" normalizeH="0" baseline="0" noProof="0" dirty="0">
                <a:ln>
                  <a:noFill/>
                </a:ln>
                <a:solidFill>
                  <a:srgbClr val="C00000"/>
                </a:solidFill>
                <a:effectLst/>
                <a:uLnTx/>
                <a:uFillTx/>
                <a:latin typeface="Verdana"/>
                <a:ea typeface="+mn-ea"/>
                <a:cs typeface="Verdana"/>
              </a:rPr>
              <a:t>INVESTIMENTO</a:t>
            </a:r>
            <a:r>
              <a:rPr kumimoji="0" lang="it-IT" sz="2000" b="1" i="0" u="sng" strike="noStrike" kern="1200" cap="none" spc="0" normalizeH="0" baseline="0" noProof="0" dirty="0">
                <a:ln>
                  <a:noFill/>
                </a:ln>
                <a:solidFill>
                  <a:srgbClr val="C00000"/>
                </a:solidFill>
                <a:effectLst/>
                <a:uLnTx/>
                <a:uFillTx/>
                <a:latin typeface="Verdana"/>
                <a:ea typeface="+mn-ea"/>
                <a:cs typeface="Verdana"/>
              </a:rPr>
              <a:t>: € 20.000.000</a:t>
            </a:r>
            <a:endParaRPr kumimoji="0" sz="2000" b="0" i="0" u="sng" strike="noStrike" kern="1200" cap="none" spc="0" normalizeH="0" baseline="0" noProof="0" dirty="0">
              <a:ln>
                <a:noFill/>
              </a:ln>
              <a:solidFill>
                <a:srgbClr val="C00000"/>
              </a:solidFill>
              <a:effectLst/>
              <a:uLnTx/>
              <a:uFillTx/>
              <a:latin typeface="Verdana"/>
              <a:ea typeface="+mn-ea"/>
              <a:cs typeface="Verdana"/>
            </a:endParaRPr>
          </a:p>
        </p:txBody>
      </p:sp>
      <p:sp>
        <p:nvSpPr>
          <p:cNvPr id="13" name="object 13"/>
          <p:cNvSpPr txBox="1"/>
          <p:nvPr/>
        </p:nvSpPr>
        <p:spPr>
          <a:xfrm>
            <a:off x="510844" y="61494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BENEFICIO FISCALE</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4" name="object 14"/>
          <p:cNvSpPr txBox="1"/>
          <p:nvPr/>
        </p:nvSpPr>
        <p:spPr>
          <a:xfrm>
            <a:off x="510844" y="7256577"/>
            <a:ext cx="5214620"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ANNI</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7" name="object 7"/>
          <p:cNvSpPr/>
          <p:nvPr/>
        </p:nvSpPr>
        <p:spPr>
          <a:xfrm>
            <a:off x="69850" y="80978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3"/>
          <p:cNvSpPr txBox="1"/>
          <p:nvPr/>
        </p:nvSpPr>
        <p:spPr>
          <a:xfrm>
            <a:off x="509273" y="82068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BENEFICIO FISCALE ANNUALE</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9" name="object 7"/>
          <p:cNvSpPr/>
          <p:nvPr/>
        </p:nvSpPr>
        <p:spPr>
          <a:xfrm>
            <a:off x="69850" y="90884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13"/>
          <p:cNvSpPr txBox="1"/>
          <p:nvPr/>
        </p:nvSpPr>
        <p:spPr>
          <a:xfrm>
            <a:off x="509273" y="91974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€/ANNO</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2" name="object 13"/>
          <p:cNvSpPr txBox="1"/>
          <p:nvPr/>
        </p:nvSpPr>
        <p:spPr>
          <a:xfrm>
            <a:off x="510844" y="101832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TETTO €</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nvGrpSpPr>
          <p:cNvPr id="26" name="Gruppo 25"/>
          <p:cNvGrpSpPr/>
          <p:nvPr/>
        </p:nvGrpSpPr>
        <p:grpSpPr>
          <a:xfrm>
            <a:off x="9560893" y="4879224"/>
            <a:ext cx="4572000" cy="4638159"/>
            <a:chOff x="9560893" y="4879224"/>
            <a:chExt cx="4572000" cy="4638159"/>
          </a:xfrm>
        </p:grpSpPr>
        <p:sp>
          <p:nvSpPr>
            <p:cNvPr id="9" name="object 9"/>
            <p:cNvSpPr txBox="1"/>
            <p:nvPr/>
          </p:nvSpPr>
          <p:spPr>
            <a:xfrm>
              <a:off x="10093657" y="6149424"/>
              <a:ext cx="1242030"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12,5</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10" name="object 10"/>
            <p:cNvSpPr txBox="1"/>
            <p:nvPr/>
          </p:nvSpPr>
          <p:spPr>
            <a:xfrm>
              <a:off x="10093658" y="721162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000" b="1" i="0" u="none" strike="noStrike" kern="1200" cap="none" spc="0" normalizeH="0" baseline="0" noProof="0" dirty="0">
                  <a:ln>
                    <a:noFill/>
                  </a:ln>
                  <a:solidFill>
                    <a:srgbClr val="0070C0"/>
                  </a:solidFill>
                  <a:effectLst/>
                  <a:uLnTx/>
                  <a:uFillTx/>
                  <a:latin typeface="Verdana"/>
                  <a:ea typeface="+mn-ea"/>
                  <a:cs typeface="Verdana"/>
                </a:rPr>
                <a:t>5</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23" name="object 10"/>
            <p:cNvSpPr txBox="1"/>
            <p:nvPr/>
          </p:nvSpPr>
          <p:spPr>
            <a:xfrm>
              <a:off x="10093658" y="8206824"/>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2,5</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24" name="object 10"/>
            <p:cNvSpPr txBox="1"/>
            <p:nvPr/>
          </p:nvSpPr>
          <p:spPr>
            <a:xfrm>
              <a:off x="10093658" y="9197424"/>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500.000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grpSp>
          <p:nvGrpSpPr>
            <p:cNvPr id="2" name="Gruppo 1"/>
            <p:cNvGrpSpPr/>
            <p:nvPr/>
          </p:nvGrpSpPr>
          <p:grpSpPr>
            <a:xfrm>
              <a:off x="9560893" y="4879224"/>
              <a:ext cx="2484000" cy="604800"/>
              <a:chOff x="6699250" y="4892675"/>
              <a:chExt cx="3526156" cy="604800"/>
            </a:xfrm>
          </p:grpSpPr>
          <p:sp>
            <p:nvSpPr>
              <p:cNvPr id="27" name="object 7"/>
              <p:cNvSpPr/>
              <p:nvPr/>
            </p:nvSpPr>
            <p:spPr>
              <a:xfrm>
                <a:off x="6699250" y="4892675"/>
                <a:ext cx="3526156" cy="604800"/>
              </a:xfrm>
              <a:prstGeom prst="roundRect">
                <a:avLst/>
              </a:prstGeom>
              <a:noFill/>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Verdana"/>
                    <a:ea typeface="+mn-ea"/>
                    <a:cs typeface="Verdana"/>
                  </a:rPr>
                  <a:t>2020</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grpSp>
      <p:grpSp>
        <p:nvGrpSpPr>
          <p:cNvPr id="37" name="Gruppo 36"/>
          <p:cNvGrpSpPr/>
          <p:nvPr/>
        </p:nvGrpSpPr>
        <p:grpSpPr>
          <a:xfrm>
            <a:off x="6428105" y="4879224"/>
            <a:ext cx="4572000" cy="4638159"/>
            <a:chOff x="6428105" y="4879224"/>
            <a:chExt cx="4572000" cy="4638159"/>
          </a:xfrm>
        </p:grpSpPr>
        <p:sp>
          <p:nvSpPr>
            <p:cNvPr id="29" name="object 9"/>
            <p:cNvSpPr txBox="1"/>
            <p:nvPr/>
          </p:nvSpPr>
          <p:spPr>
            <a:xfrm>
              <a:off x="6960869" y="6149424"/>
              <a:ext cx="11436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20,1</a:t>
              </a:r>
              <a:r>
                <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rPr>
                <a:t>%</a:t>
              </a:r>
            </a:p>
          </p:txBody>
        </p:sp>
        <p:sp>
          <p:nvSpPr>
            <p:cNvPr id="30" name="object 10"/>
            <p:cNvSpPr txBox="1"/>
            <p:nvPr/>
          </p:nvSpPr>
          <p:spPr>
            <a:xfrm>
              <a:off x="6960870" y="721162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7</a:t>
              </a:r>
            </a:p>
          </p:txBody>
        </p:sp>
        <p:sp>
          <p:nvSpPr>
            <p:cNvPr id="31" name="object 10"/>
            <p:cNvSpPr txBox="1"/>
            <p:nvPr/>
          </p:nvSpPr>
          <p:spPr>
            <a:xfrm>
              <a:off x="6960871" y="8206824"/>
              <a:ext cx="1143634"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2,9%</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sp>
          <p:nvSpPr>
            <p:cNvPr id="32" name="object 10"/>
            <p:cNvSpPr txBox="1"/>
            <p:nvPr/>
          </p:nvSpPr>
          <p:spPr>
            <a:xfrm>
              <a:off x="6960870" y="9197424"/>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574.280</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grpSp>
          <p:nvGrpSpPr>
            <p:cNvPr id="34" name="Gruppo 33"/>
            <p:cNvGrpSpPr/>
            <p:nvPr/>
          </p:nvGrpSpPr>
          <p:grpSpPr>
            <a:xfrm>
              <a:off x="6428105" y="4879224"/>
              <a:ext cx="2484000" cy="604800"/>
              <a:chOff x="6699250" y="4892675"/>
              <a:chExt cx="3526156" cy="604800"/>
            </a:xfrm>
          </p:grpSpPr>
          <p:sp>
            <p:nvSpPr>
              <p:cNvPr id="35" name="object 7"/>
              <p:cNvSpPr/>
              <p:nvPr/>
            </p:nvSpPr>
            <p:spPr>
              <a:xfrm>
                <a:off x="6699250" y="4892675"/>
                <a:ext cx="3526156" cy="604800"/>
              </a:xfrm>
              <a:prstGeom prst="roundRect">
                <a:avLst/>
              </a:prstGeom>
              <a:no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F79646">
                        <a:lumMod val="50000"/>
                      </a:srgbClr>
                    </a:solidFill>
                    <a:effectLst>
                      <a:outerShdw blurRad="38100" dist="25400" dir="5400000" algn="ctr" rotWithShape="0">
                        <a:srgbClr val="6E747A">
                          <a:alpha val="43000"/>
                        </a:srgbClr>
                      </a:outerShdw>
                    </a:effectLst>
                    <a:uLnTx/>
                    <a:uFillTx/>
                    <a:latin typeface="Verdana"/>
                    <a:ea typeface="+mn-ea"/>
                    <a:cs typeface="Verdana"/>
                  </a:rPr>
                  <a:t>IPER</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grpSp>
      </p:grpSp>
      <p:grpSp>
        <p:nvGrpSpPr>
          <p:cNvPr id="11" name="Gruppo 10"/>
          <p:cNvGrpSpPr/>
          <p:nvPr/>
        </p:nvGrpSpPr>
        <p:grpSpPr>
          <a:xfrm>
            <a:off x="12490450" y="4879224"/>
            <a:ext cx="4572000" cy="4638159"/>
            <a:chOff x="12414250" y="4907516"/>
            <a:chExt cx="4572000" cy="4638159"/>
          </a:xfrm>
        </p:grpSpPr>
        <p:sp>
          <p:nvSpPr>
            <p:cNvPr id="56" name="object 9"/>
            <p:cNvSpPr txBox="1"/>
            <p:nvPr/>
          </p:nvSpPr>
          <p:spPr>
            <a:xfrm>
              <a:off x="12947015" y="6177716"/>
              <a:ext cx="1109678"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22,5</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7" name="object 10"/>
            <p:cNvSpPr txBox="1"/>
            <p:nvPr/>
          </p:nvSpPr>
          <p:spPr>
            <a:xfrm>
              <a:off x="12947015" y="7239918"/>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3</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8" name="object 10"/>
            <p:cNvSpPr txBox="1"/>
            <p:nvPr/>
          </p:nvSpPr>
          <p:spPr>
            <a:xfrm>
              <a:off x="12947015" y="82351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7,5</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9" name="object 10"/>
            <p:cNvSpPr txBox="1"/>
            <p:nvPr/>
          </p:nvSpPr>
          <p:spPr>
            <a:xfrm>
              <a:off x="12947015" y="92257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1.500.000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grpSp>
          <p:nvGrpSpPr>
            <p:cNvPr id="61" name="Gruppo 60"/>
            <p:cNvGrpSpPr/>
            <p:nvPr/>
          </p:nvGrpSpPr>
          <p:grpSpPr>
            <a:xfrm>
              <a:off x="12414250" y="4907516"/>
              <a:ext cx="2484000" cy="604800"/>
              <a:chOff x="6699250" y="4892675"/>
              <a:chExt cx="3526156" cy="604800"/>
            </a:xfrm>
          </p:grpSpPr>
          <p:sp>
            <p:nvSpPr>
              <p:cNvPr id="62" name="object 7"/>
              <p:cNvSpPr/>
              <p:nvPr/>
            </p:nvSpPr>
            <p:spPr>
              <a:xfrm>
                <a:off x="6699250" y="4892675"/>
                <a:ext cx="3526156" cy="604800"/>
              </a:xfrm>
              <a:prstGeom prst="roundRect">
                <a:avLst/>
              </a:prstGeom>
              <a:noFill/>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Verdana"/>
                    <a:ea typeface="+mn-ea"/>
                    <a:cs typeface="Verdana"/>
                  </a:rPr>
                  <a:t>2021</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grpSp>
      <p:grpSp>
        <p:nvGrpSpPr>
          <p:cNvPr id="67" name="Gruppo 66"/>
          <p:cNvGrpSpPr/>
          <p:nvPr/>
        </p:nvGrpSpPr>
        <p:grpSpPr>
          <a:xfrm>
            <a:off x="15309850" y="4902716"/>
            <a:ext cx="4572000" cy="4638159"/>
            <a:chOff x="12414250" y="4907516"/>
            <a:chExt cx="4572000" cy="4638159"/>
          </a:xfrm>
        </p:grpSpPr>
        <p:sp>
          <p:nvSpPr>
            <p:cNvPr id="68" name="object 9"/>
            <p:cNvSpPr txBox="1"/>
            <p:nvPr/>
          </p:nvSpPr>
          <p:spPr>
            <a:xfrm>
              <a:off x="12947014" y="6177716"/>
              <a:ext cx="12198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17,5</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69" name="object 10"/>
            <p:cNvSpPr txBox="1"/>
            <p:nvPr/>
          </p:nvSpPr>
          <p:spPr>
            <a:xfrm>
              <a:off x="12947015" y="7239918"/>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3</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70" name="object 10"/>
            <p:cNvSpPr txBox="1"/>
            <p:nvPr/>
          </p:nvSpPr>
          <p:spPr>
            <a:xfrm>
              <a:off x="12947015" y="82351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5,8</a:t>
              </a:r>
              <a:r>
                <a:rPr kumimoji="0" sz="2000" b="1" i="0" u="none" strike="noStrike" kern="1200" cap="none" spc="0" normalizeH="0" baseline="0" noProof="0" dirty="0">
                  <a:ln>
                    <a:noFill/>
                  </a:ln>
                  <a:solidFill>
                    <a:srgbClr val="0070C0"/>
                  </a:solidFill>
                  <a:effectLst/>
                  <a:uLnTx/>
                  <a:uFillTx/>
                  <a:latin typeface="Verdana"/>
                  <a:ea typeface="+mn-ea"/>
                  <a:cs typeface="Verdana"/>
                </a:rPr>
                <a:t>%</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71" name="object 10"/>
            <p:cNvSpPr txBox="1"/>
            <p:nvPr/>
          </p:nvSpPr>
          <p:spPr>
            <a:xfrm>
              <a:off x="12947015" y="92257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1.166.600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grpSp>
          <p:nvGrpSpPr>
            <p:cNvPr id="72" name="Gruppo 71"/>
            <p:cNvGrpSpPr/>
            <p:nvPr/>
          </p:nvGrpSpPr>
          <p:grpSpPr>
            <a:xfrm>
              <a:off x="12414250" y="4907516"/>
              <a:ext cx="2484000" cy="604800"/>
              <a:chOff x="6699250" y="4892675"/>
              <a:chExt cx="3526156" cy="604800"/>
            </a:xfrm>
          </p:grpSpPr>
          <p:sp>
            <p:nvSpPr>
              <p:cNvPr id="73" name="object 7"/>
              <p:cNvSpPr/>
              <p:nvPr/>
            </p:nvSpPr>
            <p:spPr>
              <a:xfrm>
                <a:off x="6699250" y="4892675"/>
                <a:ext cx="3526156" cy="604800"/>
              </a:xfrm>
              <a:prstGeom prst="roundRect">
                <a:avLst/>
              </a:prstGeom>
              <a:noFill/>
            </p:spPr>
            <p:style>
              <a:lnRef idx="2">
                <a:schemeClr val="accent1"/>
              </a:lnRef>
              <a:fillRef idx="1">
                <a:schemeClr val="lt1"/>
              </a:fillRef>
              <a:effectRef idx="0">
                <a:schemeClr val="accent1"/>
              </a:effectRef>
              <a:fontRef idx="minor">
                <a:schemeClr val="dk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13"/>
              <p:cNvSpPr txBox="1"/>
              <p:nvPr/>
            </p:nvSpPr>
            <p:spPr>
              <a:xfrm>
                <a:off x="6918962" y="5001624"/>
                <a:ext cx="3086732"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Verdana"/>
                    <a:ea typeface="+mn-ea"/>
                    <a:cs typeface="Verdana"/>
                  </a:rPr>
                  <a:t>2022</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grpSp>
      </p:grpSp>
      <p:sp>
        <p:nvSpPr>
          <p:cNvPr id="50" name="object 7"/>
          <p:cNvSpPr/>
          <p:nvPr/>
        </p:nvSpPr>
        <p:spPr>
          <a:xfrm>
            <a:off x="69850" y="10002875"/>
            <a:ext cx="6345555" cy="604800"/>
          </a:xfrm>
          <a:custGeom>
            <a:avLst/>
            <a:gdLst/>
            <a:ahLst/>
            <a:cxnLst/>
            <a:rect l="l" t="t" r="r" b="b"/>
            <a:pathLst>
              <a:path w="6345555" h="901064">
                <a:moveTo>
                  <a:pt x="5895160" y="0"/>
                </a:moveTo>
                <a:lnTo>
                  <a:pt x="0" y="0"/>
                </a:lnTo>
                <a:lnTo>
                  <a:pt x="0" y="900674"/>
                </a:lnTo>
                <a:lnTo>
                  <a:pt x="5895160" y="900674"/>
                </a:lnTo>
                <a:lnTo>
                  <a:pt x="5944228" y="898033"/>
                </a:lnTo>
                <a:lnTo>
                  <a:pt x="5991762" y="890292"/>
                </a:lnTo>
                <a:lnTo>
                  <a:pt x="6037487" y="877727"/>
                </a:lnTo>
                <a:lnTo>
                  <a:pt x="6081131" y="860609"/>
                </a:lnTo>
                <a:lnTo>
                  <a:pt x="6122418" y="839214"/>
                </a:lnTo>
                <a:lnTo>
                  <a:pt x="6161074" y="813814"/>
                </a:lnTo>
                <a:lnTo>
                  <a:pt x="6196826" y="784684"/>
                </a:lnTo>
                <a:lnTo>
                  <a:pt x="6229398" y="752098"/>
                </a:lnTo>
                <a:lnTo>
                  <a:pt x="6258517" y="716328"/>
                </a:lnTo>
                <a:lnTo>
                  <a:pt x="6283909" y="677650"/>
                </a:lnTo>
                <a:lnTo>
                  <a:pt x="6305298" y="636336"/>
                </a:lnTo>
                <a:lnTo>
                  <a:pt x="6322412" y="592661"/>
                </a:lnTo>
                <a:lnTo>
                  <a:pt x="6334976" y="546899"/>
                </a:lnTo>
                <a:lnTo>
                  <a:pt x="6342715" y="499322"/>
                </a:lnTo>
                <a:lnTo>
                  <a:pt x="6345356" y="450206"/>
                </a:lnTo>
                <a:lnTo>
                  <a:pt x="6342715" y="401140"/>
                </a:lnTo>
                <a:lnTo>
                  <a:pt x="6334976" y="353607"/>
                </a:lnTo>
                <a:lnTo>
                  <a:pt x="6322412" y="307882"/>
                </a:lnTo>
                <a:lnTo>
                  <a:pt x="6305298" y="264238"/>
                </a:lnTo>
                <a:lnTo>
                  <a:pt x="6283909" y="222950"/>
                </a:lnTo>
                <a:lnTo>
                  <a:pt x="6258517" y="184293"/>
                </a:lnTo>
                <a:lnTo>
                  <a:pt x="6229398" y="148540"/>
                </a:lnTo>
                <a:lnTo>
                  <a:pt x="6196826" y="115966"/>
                </a:lnTo>
                <a:lnTo>
                  <a:pt x="6161074" y="86845"/>
                </a:lnTo>
                <a:lnTo>
                  <a:pt x="6122418" y="61452"/>
                </a:lnTo>
                <a:lnTo>
                  <a:pt x="6081131" y="40061"/>
                </a:lnTo>
                <a:lnTo>
                  <a:pt x="6037487" y="22945"/>
                </a:lnTo>
                <a:lnTo>
                  <a:pt x="5991762" y="10381"/>
                </a:lnTo>
                <a:lnTo>
                  <a:pt x="5944228" y="2640"/>
                </a:lnTo>
                <a:lnTo>
                  <a:pt x="5895160" y="0"/>
                </a:lnTo>
                <a:close/>
              </a:path>
            </a:pathLst>
          </a:custGeom>
          <a:solidFill>
            <a:srgbClr val="0066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13"/>
          <p:cNvSpPr txBox="1"/>
          <p:nvPr/>
        </p:nvSpPr>
        <p:spPr>
          <a:xfrm>
            <a:off x="509273" y="10111824"/>
            <a:ext cx="546671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a:ea typeface="+mn-ea"/>
                <a:cs typeface="Verdana"/>
              </a:rPr>
              <a:t>€/Totale</a:t>
            </a:r>
            <a:endParaRPr kumimoji="0" sz="2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2" name="object 10"/>
          <p:cNvSpPr txBox="1"/>
          <p:nvPr/>
        </p:nvSpPr>
        <p:spPr>
          <a:xfrm>
            <a:off x="6960869" y="10135316"/>
            <a:ext cx="403923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0" i="0" u="none" strike="noStrike" kern="1200" cap="none" spc="0" normalizeH="0" baseline="0" noProof="0" dirty="0">
                <a:ln>
                  <a:noFill/>
                </a:ln>
                <a:solidFill>
                  <a:srgbClr val="F79646">
                    <a:lumMod val="50000"/>
                  </a:srgbClr>
                </a:solidFill>
                <a:effectLst/>
                <a:uLnTx/>
                <a:uFillTx/>
                <a:latin typeface="Verdana"/>
                <a:ea typeface="+mn-ea"/>
                <a:cs typeface="Verdana"/>
              </a:rPr>
              <a:t>4.020.000</a:t>
            </a:r>
            <a:endParaRPr kumimoji="0" sz="2000" b="0" i="0" u="none" strike="noStrike" kern="1200" cap="none" spc="0" normalizeH="0" baseline="0" noProof="0" dirty="0">
              <a:ln>
                <a:noFill/>
              </a:ln>
              <a:solidFill>
                <a:srgbClr val="F79646">
                  <a:lumMod val="50000"/>
                </a:srgbClr>
              </a:solidFill>
              <a:effectLst/>
              <a:uLnTx/>
              <a:uFillTx/>
              <a:latin typeface="Verdana"/>
              <a:ea typeface="+mn-ea"/>
              <a:cs typeface="Verdana"/>
            </a:endParaRPr>
          </a:p>
        </p:txBody>
      </p:sp>
      <p:sp>
        <p:nvSpPr>
          <p:cNvPr id="53" name="object 10"/>
          <p:cNvSpPr txBox="1"/>
          <p:nvPr/>
        </p:nvSpPr>
        <p:spPr>
          <a:xfrm>
            <a:off x="10094447" y="10135316"/>
            <a:ext cx="1951236"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2.500.000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4" name="object 10"/>
          <p:cNvSpPr txBox="1"/>
          <p:nvPr/>
        </p:nvSpPr>
        <p:spPr>
          <a:xfrm>
            <a:off x="12968136" y="10135316"/>
            <a:ext cx="1951236"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4.500.000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
        <p:nvSpPr>
          <p:cNvPr id="55" name="object 10"/>
          <p:cNvSpPr txBox="1"/>
          <p:nvPr/>
        </p:nvSpPr>
        <p:spPr>
          <a:xfrm>
            <a:off x="15842615" y="10135316"/>
            <a:ext cx="1951236"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a:ea typeface="+mn-ea"/>
                <a:cs typeface="Verdana"/>
              </a:rPr>
              <a:t>3.500.000</a:t>
            </a:r>
            <a:endParaRPr kumimoji="0" sz="2000" b="0" i="0" u="none" strike="noStrike" kern="1200" cap="none" spc="0" normalizeH="0" baseline="0" noProof="0" dirty="0">
              <a:ln>
                <a:noFill/>
              </a:ln>
              <a:solidFill>
                <a:srgbClr val="0070C0"/>
              </a:solidFill>
              <a:effectLst/>
              <a:uLnTx/>
              <a:uFillTx/>
              <a:latin typeface="Verdana"/>
              <a:ea typeface="+mn-ea"/>
              <a:cs typeface="Verdana"/>
            </a:endParaRPr>
          </a:p>
        </p:txBody>
      </p:sp>
    </p:spTree>
    <p:extLst>
      <p:ext uri="{BB962C8B-B14F-4D97-AF65-F5344CB8AC3E}">
        <p14:creationId xmlns:p14="http://schemas.microsoft.com/office/powerpoint/2010/main" val="1948269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0" y="1988717"/>
            <a:ext cx="20104100" cy="689291"/>
          </a:xfrm>
          <a:prstGeom prst="rect">
            <a:avLst/>
          </a:prstGeom>
        </p:spPr>
        <p:txBody>
          <a:bodyPr vert="horz" wrap="square" lIns="0" tIns="12065" rIns="0" bIns="0" rtlCol="0">
            <a:spAutoFit/>
          </a:bodyPr>
          <a:lstStyle/>
          <a:p>
            <a:pPr marL="12700" algn="ctr">
              <a:lnSpc>
                <a:spcPct val="100000"/>
              </a:lnSpc>
              <a:spcBef>
                <a:spcPts val="95"/>
              </a:spcBef>
            </a:pPr>
            <a:r>
              <a:rPr lang="it-IT" sz="4400" dirty="0">
                <a:solidFill>
                  <a:srgbClr val="0066CC"/>
                </a:solidFill>
              </a:rPr>
              <a:t>Credito d’imposta </a:t>
            </a:r>
            <a:r>
              <a:rPr lang="it-IT" sz="4400" dirty="0" smtClean="0">
                <a:solidFill>
                  <a:srgbClr val="0066CC"/>
                </a:solidFill>
              </a:rPr>
              <a:t>per attività di </a:t>
            </a:r>
            <a:r>
              <a:rPr lang="it-IT" sz="4400" dirty="0">
                <a:solidFill>
                  <a:srgbClr val="0066CC"/>
                </a:solidFill>
              </a:rPr>
              <a:t>R&amp;S, Innovazione e Design</a:t>
            </a:r>
            <a:endParaRPr lang="it-IT" sz="4400" dirty="0"/>
          </a:p>
        </p:txBody>
      </p:sp>
      <p:grpSp>
        <p:nvGrpSpPr>
          <p:cNvPr id="19" name="Gruppo 18"/>
          <p:cNvGrpSpPr/>
          <p:nvPr/>
        </p:nvGrpSpPr>
        <p:grpSpPr>
          <a:xfrm>
            <a:off x="1330021" y="3216275"/>
            <a:ext cx="8264829" cy="3847207"/>
            <a:chOff x="1330021" y="3216275"/>
            <a:chExt cx="8036229" cy="3847207"/>
          </a:xfrm>
        </p:grpSpPr>
        <p:sp>
          <p:nvSpPr>
            <p:cNvPr id="16" name="CasellaDiTesto 15"/>
            <p:cNvSpPr txBox="1"/>
            <p:nvPr/>
          </p:nvSpPr>
          <p:spPr>
            <a:xfrm>
              <a:off x="1330021" y="3216275"/>
              <a:ext cx="8036229" cy="3847207"/>
            </a:xfrm>
            <a:prstGeom prst="rect">
              <a:avLst/>
            </a:prstGeom>
            <a:noFill/>
            <a:ln>
              <a:solidFill>
                <a:srgbClr val="0066CC"/>
              </a:solidFill>
            </a:ln>
          </p:spPr>
          <p:txBody>
            <a:bodyPr wrap="square" rtlCol="0">
              <a:spAutoFit/>
            </a:bodyPr>
            <a:lstStyle/>
            <a:p>
              <a:pPr algn="ctr"/>
              <a:r>
                <a:rPr lang="it-IT" sz="3200" dirty="0">
                  <a:solidFill>
                    <a:srgbClr val="0066CC"/>
                  </a:solidFill>
                  <a:latin typeface="Verdana" panose="020B0604030504040204" pitchFamily="34" charset="0"/>
                  <a:ea typeface="Verdana" panose="020B0604030504040204" pitchFamily="34" charset="0"/>
                </a:rPr>
                <a:t>Ricerca e Sviluppo</a:t>
              </a:r>
            </a:p>
            <a:p>
              <a:pPr algn="ctr"/>
              <a:endParaRPr lang="it-IT" sz="2800" dirty="0">
                <a:latin typeface="Verdana" panose="020B0604030504040204" pitchFamily="34" charset="0"/>
                <a:ea typeface="Verdana" panose="020B0604030504040204" pitchFamily="34" charset="0"/>
              </a:endParaRPr>
            </a:p>
            <a:p>
              <a:pPr algn="just"/>
              <a:r>
                <a:rPr lang="it-IT" sz="2800" dirty="0">
                  <a:solidFill>
                    <a:srgbClr val="C00000"/>
                  </a:solidFill>
                  <a:latin typeface="Verdana" panose="020B0604030504040204" pitchFamily="34" charset="0"/>
                  <a:ea typeface="Verdana" panose="020B0604030504040204" pitchFamily="34" charset="0"/>
                </a:rPr>
                <a:t>		             </a:t>
              </a:r>
              <a:r>
                <a:rPr lang="it-IT" sz="2800" dirty="0" smtClean="0">
                  <a:solidFill>
                    <a:srgbClr val="C00000"/>
                  </a:solidFill>
                  <a:latin typeface="Verdana" panose="020B0604030504040204" pitchFamily="34" charset="0"/>
                  <a:ea typeface="Verdana" panose="020B0604030504040204" pitchFamily="34" charset="0"/>
                </a:rPr>
                <a:t>   </a:t>
              </a:r>
              <a:r>
                <a:rPr lang="it-IT" sz="3200" dirty="0" smtClean="0">
                  <a:solidFill>
                    <a:srgbClr val="C00000"/>
                  </a:solidFill>
                  <a:latin typeface="Verdana" panose="020B0604030504040204" pitchFamily="34" charset="0"/>
                  <a:ea typeface="Verdana" panose="020B0604030504040204" pitchFamily="34" charset="0"/>
                </a:rPr>
                <a:t>2020       </a:t>
              </a:r>
              <a:r>
                <a:rPr lang="it-IT" sz="3200" dirty="0">
                  <a:solidFill>
                    <a:srgbClr val="C00000"/>
                  </a:solidFill>
                  <a:latin typeface="Verdana" panose="020B0604030504040204" pitchFamily="34" charset="0"/>
                  <a:ea typeface="Verdana" panose="020B0604030504040204" pitchFamily="34" charset="0"/>
                </a:rPr>
                <a:t>2021/22</a:t>
              </a:r>
            </a:p>
            <a:p>
              <a:pPr algn="ctr"/>
              <a:endParaRPr lang="it-IT" sz="2800" dirty="0">
                <a:latin typeface="Verdana" panose="020B0604030504040204" pitchFamily="34" charset="0"/>
                <a:ea typeface="Verdana" panose="020B0604030504040204" pitchFamily="34" charset="0"/>
              </a:endParaRPr>
            </a:p>
            <a:p>
              <a:r>
                <a:rPr lang="it-IT" sz="3200" dirty="0">
                  <a:latin typeface="Verdana" panose="020B0604030504040204" pitchFamily="34" charset="0"/>
                  <a:ea typeface="Verdana" panose="020B0604030504040204" pitchFamily="34" charset="0"/>
                </a:rPr>
                <a:t>Aliquota			</a:t>
              </a:r>
              <a:r>
                <a:rPr lang="it-IT" sz="3200" dirty="0" smtClean="0">
                  <a:latin typeface="Verdana" panose="020B0604030504040204" pitchFamily="34" charset="0"/>
                  <a:ea typeface="Verdana" panose="020B0604030504040204" pitchFamily="34" charset="0"/>
                </a:rPr>
                <a:t>  12</a:t>
              </a:r>
              <a:r>
                <a:rPr lang="it-IT" sz="3200" dirty="0">
                  <a:latin typeface="Verdana" panose="020B0604030504040204" pitchFamily="34" charset="0"/>
                  <a:ea typeface="Verdana" panose="020B0604030504040204" pitchFamily="34" charset="0"/>
                </a:rPr>
                <a:t>% 	 </a:t>
              </a:r>
              <a:r>
                <a:rPr lang="it-IT" sz="3200" dirty="0" smtClean="0">
                  <a:latin typeface="Verdana" panose="020B0604030504040204" pitchFamily="34" charset="0"/>
                  <a:ea typeface="Verdana" panose="020B0604030504040204" pitchFamily="34" charset="0"/>
                </a:rPr>
                <a:t>    20</a:t>
              </a:r>
              <a:r>
                <a:rPr lang="it-IT" sz="3200" dirty="0">
                  <a:latin typeface="Verdana" panose="020B0604030504040204" pitchFamily="34" charset="0"/>
                  <a:ea typeface="Verdana" panose="020B0604030504040204" pitchFamily="34" charset="0"/>
                </a:rPr>
                <a:t>%</a:t>
              </a:r>
            </a:p>
            <a:p>
              <a:endParaRPr lang="it-IT" sz="3200" dirty="0">
                <a:latin typeface="Verdana" panose="020B0604030504040204" pitchFamily="34" charset="0"/>
                <a:ea typeface="Verdana" panose="020B0604030504040204" pitchFamily="34" charset="0"/>
              </a:endParaRPr>
            </a:p>
            <a:p>
              <a:r>
                <a:rPr lang="it-IT" sz="3200" dirty="0">
                  <a:latin typeface="Verdana" panose="020B0604030504040204" pitchFamily="34" charset="0"/>
                  <a:ea typeface="Verdana" panose="020B0604030504040204" pitchFamily="34" charset="0"/>
                </a:rPr>
                <a:t>Beneficio </a:t>
              </a:r>
              <a:r>
                <a:rPr lang="it-IT" sz="3200" dirty="0" smtClean="0">
                  <a:latin typeface="Verdana" panose="020B0604030504040204" pitchFamily="34" charset="0"/>
                  <a:ea typeface="Verdana" panose="020B0604030504040204" pitchFamily="34" charset="0"/>
                </a:rPr>
                <a:t>massimo 3 </a:t>
              </a:r>
              <a:r>
                <a:rPr lang="it-IT" sz="3200" dirty="0">
                  <a:latin typeface="Verdana" panose="020B0604030504040204" pitchFamily="34" charset="0"/>
                  <a:ea typeface="Verdana" panose="020B0604030504040204" pitchFamily="34" charset="0"/>
                </a:rPr>
                <a:t>mln        4 mln</a:t>
              </a:r>
            </a:p>
            <a:p>
              <a:endParaRPr lang="it-IT" sz="2800" dirty="0">
                <a:latin typeface="Verdana" panose="020B0604030504040204" pitchFamily="34" charset="0"/>
                <a:ea typeface="Verdana" panose="020B0604030504040204" pitchFamily="34" charset="0"/>
              </a:endParaRPr>
            </a:p>
          </p:txBody>
        </p:sp>
        <p:sp>
          <p:nvSpPr>
            <p:cNvPr id="17" name="Freccia a destra 16"/>
            <p:cNvSpPr/>
            <p:nvPr/>
          </p:nvSpPr>
          <p:spPr>
            <a:xfrm>
              <a:off x="6775450" y="5273675"/>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p:cNvSpPr/>
            <p:nvPr/>
          </p:nvSpPr>
          <p:spPr>
            <a:xfrm>
              <a:off x="6797387" y="6226175"/>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2" name="Gruppo 31"/>
          <p:cNvGrpSpPr/>
          <p:nvPr/>
        </p:nvGrpSpPr>
        <p:grpSpPr>
          <a:xfrm>
            <a:off x="10737850" y="3253722"/>
            <a:ext cx="8417229" cy="3809760"/>
            <a:chOff x="1286454" y="3216275"/>
            <a:chExt cx="8950629" cy="3908762"/>
          </a:xfrm>
        </p:grpSpPr>
        <p:sp>
          <p:nvSpPr>
            <p:cNvPr id="33" name="CasellaDiTesto 32"/>
            <p:cNvSpPr txBox="1"/>
            <p:nvPr/>
          </p:nvSpPr>
          <p:spPr>
            <a:xfrm>
              <a:off x="1286454" y="3216275"/>
              <a:ext cx="8950629" cy="3908762"/>
            </a:xfrm>
            <a:prstGeom prst="rect">
              <a:avLst/>
            </a:prstGeom>
            <a:noFill/>
            <a:ln>
              <a:solidFill>
                <a:srgbClr val="0066CC"/>
              </a:solidFill>
            </a:ln>
          </p:spPr>
          <p:txBody>
            <a:bodyPr wrap="square" rtlCol="0">
              <a:spAutoFit/>
            </a:bodyPr>
            <a:lstStyle/>
            <a:p>
              <a:pPr algn="ctr"/>
              <a:r>
                <a:rPr lang="it-IT" sz="3200" dirty="0">
                  <a:solidFill>
                    <a:srgbClr val="0066CC"/>
                  </a:solidFill>
                  <a:latin typeface="Verdana" panose="020B0604030504040204" pitchFamily="34" charset="0"/>
                  <a:ea typeface="Verdana" panose="020B0604030504040204" pitchFamily="34" charset="0"/>
                </a:rPr>
                <a:t>Innovazione</a:t>
              </a:r>
            </a:p>
            <a:p>
              <a:pPr algn="ctr"/>
              <a:endParaRPr lang="it-IT" sz="2800" dirty="0">
                <a:latin typeface="Verdana" panose="020B0604030504040204" pitchFamily="34" charset="0"/>
                <a:ea typeface="Verdana" panose="020B0604030504040204" pitchFamily="34" charset="0"/>
              </a:endParaRPr>
            </a:p>
            <a:p>
              <a:pPr algn="just"/>
              <a:r>
                <a:rPr lang="it-IT" sz="2800" dirty="0">
                  <a:solidFill>
                    <a:srgbClr val="C00000"/>
                  </a:solidFill>
                  <a:latin typeface="Verdana" panose="020B0604030504040204" pitchFamily="34" charset="0"/>
                  <a:ea typeface="Verdana" panose="020B0604030504040204" pitchFamily="34" charset="0"/>
                </a:rPr>
                <a:t>		</a:t>
              </a:r>
              <a:r>
                <a:rPr lang="it-IT" sz="3200" dirty="0">
                  <a:solidFill>
                    <a:srgbClr val="C00000"/>
                  </a:solidFill>
                  <a:latin typeface="Verdana" panose="020B0604030504040204" pitchFamily="34" charset="0"/>
                  <a:ea typeface="Verdana" panose="020B0604030504040204" pitchFamily="34" charset="0"/>
                </a:rPr>
                <a:t>             </a:t>
              </a:r>
              <a:r>
                <a:rPr lang="it-IT" sz="3200" dirty="0" smtClean="0">
                  <a:solidFill>
                    <a:srgbClr val="C00000"/>
                  </a:solidFill>
                  <a:latin typeface="Verdana" panose="020B0604030504040204" pitchFamily="34" charset="0"/>
                  <a:ea typeface="Verdana" panose="020B0604030504040204" pitchFamily="34" charset="0"/>
                </a:rPr>
                <a:t>  2020        </a:t>
              </a:r>
              <a:r>
                <a:rPr lang="it-IT" sz="3200" dirty="0">
                  <a:solidFill>
                    <a:srgbClr val="C00000"/>
                  </a:solidFill>
                  <a:latin typeface="Verdana" panose="020B0604030504040204" pitchFamily="34" charset="0"/>
                  <a:ea typeface="Verdana" panose="020B0604030504040204" pitchFamily="34" charset="0"/>
                </a:rPr>
                <a:t>2021/22</a:t>
              </a:r>
            </a:p>
            <a:p>
              <a:pPr algn="ctr"/>
              <a:endParaRPr lang="it-IT" sz="3200" dirty="0">
                <a:latin typeface="Verdana" panose="020B0604030504040204" pitchFamily="34" charset="0"/>
                <a:ea typeface="Verdana" panose="020B0604030504040204" pitchFamily="34" charset="0"/>
              </a:endParaRPr>
            </a:p>
            <a:p>
              <a:r>
                <a:rPr lang="it-IT" sz="3200" dirty="0">
                  <a:latin typeface="Verdana" panose="020B0604030504040204" pitchFamily="34" charset="0"/>
                  <a:ea typeface="Verdana" panose="020B0604030504040204" pitchFamily="34" charset="0"/>
                </a:rPr>
                <a:t>Aliquota			</a:t>
              </a:r>
              <a:r>
                <a:rPr lang="it-IT" sz="3200" dirty="0" smtClean="0">
                  <a:latin typeface="Verdana" panose="020B0604030504040204" pitchFamily="34" charset="0"/>
                  <a:ea typeface="Verdana" panose="020B0604030504040204" pitchFamily="34" charset="0"/>
                </a:rPr>
                <a:t>   6</a:t>
              </a:r>
              <a:r>
                <a:rPr lang="it-IT" sz="3200" dirty="0">
                  <a:latin typeface="Verdana" panose="020B0604030504040204" pitchFamily="34" charset="0"/>
                  <a:ea typeface="Verdana" panose="020B0604030504040204" pitchFamily="34" charset="0"/>
                </a:rPr>
                <a:t>%         	 10%</a:t>
              </a:r>
            </a:p>
            <a:p>
              <a:endParaRPr lang="it-IT" sz="3200" dirty="0">
                <a:latin typeface="Verdana" panose="020B0604030504040204" pitchFamily="34" charset="0"/>
                <a:ea typeface="Verdana" panose="020B0604030504040204" pitchFamily="34" charset="0"/>
              </a:endParaRPr>
            </a:p>
            <a:p>
              <a:r>
                <a:rPr lang="it-IT" sz="3200" dirty="0">
                  <a:latin typeface="Verdana" panose="020B0604030504040204" pitchFamily="34" charset="0"/>
                  <a:ea typeface="Verdana" panose="020B0604030504040204" pitchFamily="34" charset="0"/>
                </a:rPr>
                <a:t>Beneficio </a:t>
              </a:r>
              <a:r>
                <a:rPr lang="it-IT" sz="3200" dirty="0" smtClean="0">
                  <a:latin typeface="Verdana" panose="020B0604030504040204" pitchFamily="34" charset="0"/>
                  <a:ea typeface="Verdana" panose="020B0604030504040204" pitchFamily="34" charset="0"/>
                </a:rPr>
                <a:t>massimo 1,5 </a:t>
              </a:r>
              <a:r>
                <a:rPr lang="it-IT" sz="3200" dirty="0">
                  <a:latin typeface="Verdana" panose="020B0604030504040204" pitchFamily="34" charset="0"/>
                  <a:ea typeface="Verdana" panose="020B0604030504040204" pitchFamily="34" charset="0"/>
                </a:rPr>
                <a:t>mln     </a:t>
              </a:r>
              <a:r>
                <a:rPr lang="it-IT" sz="3200" dirty="0" smtClean="0">
                  <a:latin typeface="Verdana" panose="020B0604030504040204" pitchFamily="34" charset="0"/>
                  <a:ea typeface="Verdana" panose="020B0604030504040204" pitchFamily="34" charset="0"/>
                </a:rPr>
                <a:t>   2 </a:t>
              </a:r>
              <a:r>
                <a:rPr lang="it-IT" sz="3200" dirty="0">
                  <a:latin typeface="Verdana" panose="020B0604030504040204" pitchFamily="34" charset="0"/>
                  <a:ea typeface="Verdana" panose="020B0604030504040204" pitchFamily="34" charset="0"/>
                </a:rPr>
                <a:t>mln</a:t>
              </a:r>
            </a:p>
            <a:p>
              <a:endParaRPr lang="it-IT" sz="2800" dirty="0">
                <a:latin typeface="Verdana" panose="020B0604030504040204" pitchFamily="34" charset="0"/>
                <a:ea typeface="Verdana" panose="020B0604030504040204" pitchFamily="34" charset="0"/>
              </a:endParaRPr>
            </a:p>
          </p:txBody>
        </p:sp>
        <p:sp>
          <p:nvSpPr>
            <p:cNvPr id="34" name="Freccia a destra 33"/>
            <p:cNvSpPr/>
            <p:nvPr/>
          </p:nvSpPr>
          <p:spPr>
            <a:xfrm>
              <a:off x="7554644" y="5279159"/>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Freccia a destra 34"/>
            <p:cNvSpPr/>
            <p:nvPr/>
          </p:nvSpPr>
          <p:spPr>
            <a:xfrm>
              <a:off x="7554645" y="6231659"/>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6" name="Gruppo 55"/>
          <p:cNvGrpSpPr/>
          <p:nvPr/>
        </p:nvGrpSpPr>
        <p:grpSpPr>
          <a:xfrm>
            <a:off x="1330021" y="7254875"/>
            <a:ext cx="8264829" cy="3657600"/>
            <a:chOff x="1330021" y="3216275"/>
            <a:chExt cx="7426629" cy="3908762"/>
          </a:xfrm>
        </p:grpSpPr>
        <p:sp>
          <p:nvSpPr>
            <p:cNvPr id="57" name="CasellaDiTesto 56"/>
            <p:cNvSpPr txBox="1"/>
            <p:nvPr/>
          </p:nvSpPr>
          <p:spPr>
            <a:xfrm>
              <a:off x="1330021" y="3216275"/>
              <a:ext cx="7426629" cy="3908762"/>
            </a:xfrm>
            <a:prstGeom prst="rect">
              <a:avLst/>
            </a:prstGeom>
            <a:noFill/>
            <a:ln>
              <a:solidFill>
                <a:srgbClr val="0066CC"/>
              </a:solidFill>
            </a:ln>
          </p:spPr>
          <p:txBody>
            <a:bodyPr wrap="square" rtlCol="0">
              <a:spAutoFit/>
            </a:bodyPr>
            <a:lstStyle/>
            <a:p>
              <a:pPr algn="ctr"/>
              <a:r>
                <a:rPr lang="it-IT" sz="3200" dirty="0">
                  <a:solidFill>
                    <a:srgbClr val="0066CC"/>
                  </a:solidFill>
                  <a:latin typeface="Verdana" panose="020B0604030504040204" pitchFamily="34" charset="0"/>
                  <a:ea typeface="Verdana" panose="020B0604030504040204" pitchFamily="34" charset="0"/>
                </a:rPr>
                <a:t>Design</a:t>
              </a:r>
            </a:p>
            <a:p>
              <a:pPr algn="ctr"/>
              <a:endParaRPr lang="it-IT" sz="2800" dirty="0">
                <a:latin typeface="Verdana" panose="020B0604030504040204" pitchFamily="34" charset="0"/>
                <a:ea typeface="Verdana" panose="020B0604030504040204" pitchFamily="34" charset="0"/>
              </a:endParaRPr>
            </a:p>
            <a:p>
              <a:pPr algn="just"/>
              <a:r>
                <a:rPr lang="it-IT" sz="2800" dirty="0">
                  <a:solidFill>
                    <a:srgbClr val="C00000"/>
                  </a:solidFill>
                  <a:latin typeface="Verdana" panose="020B0604030504040204" pitchFamily="34" charset="0"/>
                  <a:ea typeface="Verdana" panose="020B0604030504040204" pitchFamily="34" charset="0"/>
                </a:rPr>
                <a:t>		</a:t>
              </a:r>
              <a:r>
                <a:rPr lang="it-IT" sz="3200" dirty="0">
                  <a:solidFill>
                    <a:srgbClr val="C00000"/>
                  </a:solidFill>
                  <a:latin typeface="Verdana" panose="020B0604030504040204" pitchFamily="34" charset="0"/>
                  <a:ea typeface="Verdana" panose="020B0604030504040204" pitchFamily="34" charset="0"/>
                </a:rPr>
                <a:t>             2020      </a:t>
              </a:r>
              <a:r>
                <a:rPr lang="it-IT" sz="3200" dirty="0" smtClean="0">
                  <a:solidFill>
                    <a:srgbClr val="C00000"/>
                  </a:solidFill>
                  <a:latin typeface="Verdana" panose="020B0604030504040204" pitchFamily="34" charset="0"/>
                  <a:ea typeface="Verdana" panose="020B0604030504040204" pitchFamily="34" charset="0"/>
                </a:rPr>
                <a:t>   </a:t>
              </a:r>
              <a:r>
                <a:rPr lang="it-IT" sz="3200" dirty="0">
                  <a:solidFill>
                    <a:srgbClr val="C00000"/>
                  </a:solidFill>
                  <a:latin typeface="Verdana" panose="020B0604030504040204" pitchFamily="34" charset="0"/>
                  <a:ea typeface="Verdana" panose="020B0604030504040204" pitchFamily="34" charset="0"/>
                </a:rPr>
                <a:t>2021/22</a:t>
              </a:r>
            </a:p>
            <a:p>
              <a:pPr algn="ctr"/>
              <a:endParaRPr lang="it-IT" sz="3200" dirty="0">
                <a:latin typeface="Verdana" panose="020B0604030504040204" pitchFamily="34" charset="0"/>
                <a:ea typeface="Verdana" panose="020B0604030504040204" pitchFamily="34" charset="0"/>
              </a:endParaRPr>
            </a:p>
            <a:p>
              <a:r>
                <a:rPr lang="it-IT" sz="3200" dirty="0">
                  <a:latin typeface="Verdana" panose="020B0604030504040204" pitchFamily="34" charset="0"/>
                  <a:ea typeface="Verdana" panose="020B0604030504040204" pitchFamily="34" charset="0"/>
                </a:rPr>
                <a:t>Aliquota			</a:t>
              </a:r>
              <a:r>
                <a:rPr lang="it-IT" sz="3200" dirty="0" smtClean="0">
                  <a:latin typeface="Verdana" panose="020B0604030504040204" pitchFamily="34" charset="0"/>
                  <a:ea typeface="Verdana" panose="020B0604030504040204" pitchFamily="34" charset="0"/>
                </a:rPr>
                <a:t>  6</a:t>
              </a:r>
              <a:r>
                <a:rPr lang="it-IT" sz="3200" dirty="0">
                  <a:latin typeface="Verdana" panose="020B0604030504040204" pitchFamily="34" charset="0"/>
                  <a:ea typeface="Verdana" panose="020B0604030504040204" pitchFamily="34" charset="0"/>
                </a:rPr>
                <a:t>%         	 10%</a:t>
              </a:r>
            </a:p>
            <a:p>
              <a:endParaRPr lang="it-IT" sz="3200" dirty="0">
                <a:latin typeface="Verdana" panose="020B0604030504040204" pitchFamily="34" charset="0"/>
                <a:ea typeface="Verdana" panose="020B0604030504040204" pitchFamily="34" charset="0"/>
              </a:endParaRPr>
            </a:p>
            <a:p>
              <a:r>
                <a:rPr lang="it-IT" sz="3200" dirty="0">
                  <a:latin typeface="Verdana" panose="020B0604030504040204" pitchFamily="34" charset="0"/>
                  <a:ea typeface="Verdana" panose="020B0604030504040204" pitchFamily="34" charset="0"/>
                </a:rPr>
                <a:t>Beneficio </a:t>
              </a:r>
              <a:r>
                <a:rPr lang="it-IT" sz="3200" dirty="0" smtClean="0">
                  <a:latin typeface="Verdana" panose="020B0604030504040204" pitchFamily="34" charset="0"/>
                  <a:ea typeface="Verdana" panose="020B0604030504040204" pitchFamily="34" charset="0"/>
                </a:rPr>
                <a:t>massimo 1,5 </a:t>
              </a:r>
              <a:r>
                <a:rPr lang="it-IT" sz="3200" dirty="0">
                  <a:latin typeface="Verdana" panose="020B0604030504040204" pitchFamily="34" charset="0"/>
                  <a:ea typeface="Verdana" panose="020B0604030504040204" pitchFamily="34" charset="0"/>
                </a:rPr>
                <a:t>mln     </a:t>
              </a:r>
              <a:r>
                <a:rPr lang="it-IT" sz="3200" dirty="0" smtClean="0">
                  <a:latin typeface="Verdana" panose="020B0604030504040204" pitchFamily="34" charset="0"/>
                  <a:ea typeface="Verdana" panose="020B0604030504040204" pitchFamily="34" charset="0"/>
                </a:rPr>
                <a:t>  2 </a:t>
              </a:r>
              <a:r>
                <a:rPr lang="it-IT" sz="3200" dirty="0">
                  <a:latin typeface="Verdana" panose="020B0604030504040204" pitchFamily="34" charset="0"/>
                  <a:ea typeface="Verdana" panose="020B0604030504040204" pitchFamily="34" charset="0"/>
                </a:rPr>
                <a:t>mln</a:t>
              </a:r>
            </a:p>
            <a:p>
              <a:endParaRPr lang="it-IT" sz="2800" dirty="0">
                <a:latin typeface="Verdana" panose="020B0604030504040204" pitchFamily="34" charset="0"/>
                <a:ea typeface="Verdana" panose="020B0604030504040204" pitchFamily="34" charset="0"/>
              </a:endParaRPr>
            </a:p>
          </p:txBody>
        </p:sp>
        <p:sp>
          <p:nvSpPr>
            <p:cNvPr id="59" name="Freccia a destra 58"/>
            <p:cNvSpPr/>
            <p:nvPr/>
          </p:nvSpPr>
          <p:spPr>
            <a:xfrm>
              <a:off x="6610604" y="6489274"/>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0" name="Gruppo 59"/>
          <p:cNvGrpSpPr/>
          <p:nvPr/>
        </p:nvGrpSpPr>
        <p:grpSpPr>
          <a:xfrm>
            <a:off x="10778820" y="7251700"/>
            <a:ext cx="8376259" cy="3660775"/>
            <a:chOff x="1330021" y="3216275"/>
            <a:chExt cx="7426629" cy="3908762"/>
          </a:xfrm>
        </p:grpSpPr>
        <p:sp>
          <p:nvSpPr>
            <p:cNvPr id="61" name="CasellaDiTesto 60"/>
            <p:cNvSpPr txBox="1"/>
            <p:nvPr/>
          </p:nvSpPr>
          <p:spPr>
            <a:xfrm>
              <a:off x="1330021" y="3216275"/>
              <a:ext cx="7426629" cy="3908762"/>
            </a:xfrm>
            <a:prstGeom prst="rect">
              <a:avLst/>
            </a:prstGeom>
            <a:noFill/>
            <a:ln>
              <a:solidFill>
                <a:srgbClr val="0066CC"/>
              </a:solidFill>
            </a:ln>
          </p:spPr>
          <p:txBody>
            <a:bodyPr wrap="square" rtlCol="0">
              <a:spAutoFit/>
            </a:bodyPr>
            <a:lstStyle/>
            <a:p>
              <a:pPr algn="ctr"/>
              <a:r>
                <a:rPr lang="it-IT" sz="3200" dirty="0">
                  <a:solidFill>
                    <a:srgbClr val="0066CC"/>
                  </a:solidFill>
                  <a:latin typeface="Verdana" panose="020B0604030504040204" pitchFamily="34" charset="0"/>
                  <a:ea typeface="Verdana" panose="020B0604030504040204" pitchFamily="34" charset="0"/>
                </a:rPr>
                <a:t>Innovazione 4.0 e </a:t>
              </a:r>
              <a:r>
                <a:rPr lang="it-IT" sz="3200" dirty="0" smtClean="0">
                  <a:solidFill>
                    <a:srgbClr val="0066CC"/>
                  </a:solidFill>
                  <a:latin typeface="Verdana" panose="020B0604030504040204" pitchFamily="34" charset="0"/>
                  <a:ea typeface="Verdana" panose="020B0604030504040204" pitchFamily="34" charset="0"/>
                </a:rPr>
                <a:t>green</a:t>
              </a:r>
              <a:endParaRPr lang="it-IT" sz="3200" dirty="0">
                <a:solidFill>
                  <a:srgbClr val="0066CC"/>
                </a:solidFill>
                <a:latin typeface="Verdana" panose="020B0604030504040204" pitchFamily="34" charset="0"/>
                <a:ea typeface="Verdana" panose="020B0604030504040204" pitchFamily="34" charset="0"/>
              </a:endParaRPr>
            </a:p>
            <a:p>
              <a:pPr algn="ctr"/>
              <a:endParaRPr lang="it-IT" sz="2800" dirty="0">
                <a:latin typeface="Verdana" panose="020B0604030504040204" pitchFamily="34" charset="0"/>
                <a:ea typeface="Verdana" panose="020B0604030504040204" pitchFamily="34" charset="0"/>
              </a:endParaRPr>
            </a:p>
            <a:p>
              <a:pPr algn="just"/>
              <a:r>
                <a:rPr lang="it-IT" sz="2800" dirty="0">
                  <a:solidFill>
                    <a:srgbClr val="C00000"/>
                  </a:solidFill>
                  <a:latin typeface="Verdana" panose="020B0604030504040204" pitchFamily="34" charset="0"/>
                  <a:ea typeface="Verdana" panose="020B0604030504040204" pitchFamily="34" charset="0"/>
                </a:rPr>
                <a:t>		</a:t>
              </a:r>
              <a:r>
                <a:rPr lang="it-IT" sz="3200" dirty="0">
                  <a:solidFill>
                    <a:srgbClr val="C00000"/>
                  </a:solidFill>
                  <a:latin typeface="Verdana" panose="020B0604030504040204" pitchFamily="34" charset="0"/>
                  <a:ea typeface="Verdana" panose="020B0604030504040204" pitchFamily="34" charset="0"/>
                </a:rPr>
                <a:t>             2020       2021/22</a:t>
              </a:r>
            </a:p>
            <a:p>
              <a:pPr algn="ctr"/>
              <a:endParaRPr lang="it-IT" sz="3200" dirty="0">
                <a:latin typeface="Verdana" panose="020B0604030504040204" pitchFamily="34" charset="0"/>
                <a:ea typeface="Verdana" panose="020B0604030504040204" pitchFamily="34" charset="0"/>
              </a:endParaRPr>
            </a:p>
            <a:p>
              <a:r>
                <a:rPr lang="it-IT" sz="3200" dirty="0">
                  <a:latin typeface="Verdana" panose="020B0604030504040204" pitchFamily="34" charset="0"/>
                  <a:ea typeface="Verdana" panose="020B0604030504040204" pitchFamily="34" charset="0"/>
                </a:rPr>
                <a:t>Aliquota			</a:t>
              </a:r>
              <a:r>
                <a:rPr lang="it-IT" sz="3200" dirty="0" smtClean="0">
                  <a:latin typeface="Verdana" panose="020B0604030504040204" pitchFamily="34" charset="0"/>
                  <a:ea typeface="Verdana" panose="020B0604030504040204" pitchFamily="34" charset="0"/>
                </a:rPr>
                <a:t> 10</a:t>
              </a:r>
              <a:r>
                <a:rPr lang="it-IT" sz="3200" dirty="0">
                  <a:latin typeface="Verdana" panose="020B0604030504040204" pitchFamily="34" charset="0"/>
                  <a:ea typeface="Verdana" panose="020B0604030504040204" pitchFamily="34" charset="0"/>
                </a:rPr>
                <a:t>%  	  </a:t>
              </a:r>
              <a:r>
                <a:rPr lang="it-IT" sz="3200" dirty="0" smtClean="0">
                  <a:latin typeface="Verdana" panose="020B0604030504040204" pitchFamily="34" charset="0"/>
                  <a:ea typeface="Verdana" panose="020B0604030504040204" pitchFamily="34" charset="0"/>
                </a:rPr>
                <a:t>     15</a:t>
              </a:r>
              <a:r>
                <a:rPr lang="it-IT" sz="3200" dirty="0">
                  <a:latin typeface="Verdana" panose="020B0604030504040204" pitchFamily="34" charset="0"/>
                  <a:ea typeface="Verdana" panose="020B0604030504040204" pitchFamily="34" charset="0"/>
                </a:rPr>
                <a:t>%</a:t>
              </a:r>
            </a:p>
            <a:p>
              <a:endParaRPr lang="it-IT" sz="3200" dirty="0">
                <a:latin typeface="Verdana" panose="020B0604030504040204" pitchFamily="34" charset="0"/>
                <a:ea typeface="Verdana" panose="020B0604030504040204" pitchFamily="34" charset="0"/>
              </a:endParaRPr>
            </a:p>
            <a:p>
              <a:r>
                <a:rPr lang="it-IT" sz="3200" dirty="0">
                  <a:latin typeface="Verdana" panose="020B0604030504040204" pitchFamily="34" charset="0"/>
                  <a:ea typeface="Verdana" panose="020B0604030504040204" pitchFamily="34" charset="0"/>
                </a:rPr>
                <a:t>Beneficio </a:t>
              </a:r>
              <a:r>
                <a:rPr lang="it-IT" sz="3200" dirty="0" smtClean="0">
                  <a:latin typeface="Verdana" panose="020B0604030504040204" pitchFamily="34" charset="0"/>
                  <a:ea typeface="Verdana" panose="020B0604030504040204" pitchFamily="34" charset="0"/>
                </a:rPr>
                <a:t>massimo 1,5 </a:t>
              </a:r>
              <a:r>
                <a:rPr lang="it-IT" sz="3200" dirty="0">
                  <a:latin typeface="Verdana" panose="020B0604030504040204" pitchFamily="34" charset="0"/>
                  <a:ea typeface="Verdana" panose="020B0604030504040204" pitchFamily="34" charset="0"/>
                </a:rPr>
                <a:t>mln      </a:t>
              </a:r>
              <a:r>
                <a:rPr lang="it-IT" sz="3200" dirty="0" smtClean="0">
                  <a:latin typeface="Verdana" panose="020B0604030504040204" pitchFamily="34" charset="0"/>
                  <a:ea typeface="Verdana" panose="020B0604030504040204" pitchFamily="34" charset="0"/>
                </a:rPr>
                <a:t> 2 </a:t>
              </a:r>
              <a:r>
                <a:rPr lang="it-IT" sz="3200" dirty="0">
                  <a:latin typeface="Verdana" panose="020B0604030504040204" pitchFamily="34" charset="0"/>
                  <a:ea typeface="Verdana" panose="020B0604030504040204" pitchFamily="34" charset="0"/>
                </a:rPr>
                <a:t>mln</a:t>
              </a:r>
            </a:p>
            <a:p>
              <a:endParaRPr lang="it-IT" sz="2800" dirty="0">
                <a:latin typeface="Verdana" panose="020B0604030504040204" pitchFamily="34" charset="0"/>
                <a:ea typeface="Verdana" panose="020B0604030504040204" pitchFamily="34" charset="0"/>
              </a:endParaRPr>
            </a:p>
          </p:txBody>
        </p:sp>
        <p:sp>
          <p:nvSpPr>
            <p:cNvPr id="62" name="Freccia a destra 61"/>
            <p:cNvSpPr/>
            <p:nvPr/>
          </p:nvSpPr>
          <p:spPr>
            <a:xfrm>
              <a:off x="6482061" y="535056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Freccia a destra 62"/>
            <p:cNvSpPr/>
            <p:nvPr/>
          </p:nvSpPr>
          <p:spPr>
            <a:xfrm>
              <a:off x="6520056" y="6408265"/>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Freccia a destra 22"/>
          <p:cNvSpPr/>
          <p:nvPr/>
        </p:nvSpPr>
        <p:spPr>
          <a:xfrm>
            <a:off x="7156450" y="9319659"/>
            <a:ext cx="508801"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6350" y="2002715"/>
            <a:ext cx="20104100" cy="2251257"/>
          </a:xfrm>
          <a:prstGeom prst="rect">
            <a:avLst/>
          </a:prstGeom>
        </p:spPr>
        <p:txBody>
          <a:bodyPr vert="horz" wrap="square" lIns="0" tIns="12065" rIns="0" bIns="0" rtlCol="0">
            <a:spAutoFit/>
          </a:bodyPr>
          <a:lstStyle/>
          <a:p>
            <a:pPr marL="12700" algn="ctr">
              <a:lnSpc>
                <a:spcPct val="100000"/>
              </a:lnSpc>
              <a:spcBef>
                <a:spcPts val="95"/>
              </a:spcBef>
            </a:pPr>
            <a:r>
              <a:rPr lang="it-IT" sz="4800" b="0" dirty="0">
                <a:solidFill>
                  <a:srgbClr val="0066CC"/>
                </a:solidFill>
              </a:rPr>
              <a:t>Attività </a:t>
            </a:r>
            <a:r>
              <a:rPr lang="it-IT" sz="4800" b="0" dirty="0" smtClean="0">
                <a:solidFill>
                  <a:srgbClr val="0066CC"/>
                </a:solidFill>
              </a:rPr>
              <a:t>ammissibili</a:t>
            </a:r>
            <a:br>
              <a:rPr lang="it-IT" sz="4800" b="0" dirty="0" smtClean="0">
                <a:solidFill>
                  <a:srgbClr val="0066CC"/>
                </a:solidFill>
              </a:rPr>
            </a:br>
            <a:r>
              <a:rPr lang="it-IT" sz="4800" b="0" i="1" dirty="0" smtClean="0">
                <a:solidFill>
                  <a:srgbClr val="0066CC"/>
                </a:solidFill>
              </a:rPr>
              <a:t>Decreto </a:t>
            </a:r>
            <a:r>
              <a:rPr lang="it-IT" sz="4800" b="0" i="1" dirty="0" err="1" smtClean="0">
                <a:solidFill>
                  <a:srgbClr val="0066CC"/>
                </a:solidFill>
              </a:rPr>
              <a:t>MiSE</a:t>
            </a:r>
            <a:r>
              <a:rPr lang="it-IT" sz="4800" b="0" i="1" dirty="0" smtClean="0">
                <a:solidFill>
                  <a:srgbClr val="0066CC"/>
                </a:solidFill>
              </a:rPr>
              <a:t> 26 maggio 2020</a:t>
            </a:r>
            <a:r>
              <a:rPr lang="it-IT" sz="4950" dirty="0">
                <a:solidFill>
                  <a:srgbClr val="0066CC"/>
                </a:solidFill>
              </a:rPr>
              <a:t/>
            </a:r>
            <a:br>
              <a:rPr lang="it-IT" sz="4950" dirty="0">
                <a:solidFill>
                  <a:srgbClr val="0066CC"/>
                </a:solidFill>
              </a:rPr>
            </a:br>
            <a:endParaRPr sz="4950" dirty="0"/>
          </a:p>
        </p:txBody>
      </p:sp>
      <p:pic>
        <p:nvPicPr>
          <p:cNvPr id="7" name="Immagine 6"/>
          <p:cNvPicPr>
            <a:picLocks noChangeAspect="1"/>
          </p:cNvPicPr>
          <p:nvPr/>
        </p:nvPicPr>
        <p:blipFill>
          <a:blip r:embed="rId4"/>
          <a:stretch>
            <a:fillRect/>
          </a:stretch>
        </p:blipFill>
        <p:spPr>
          <a:xfrm>
            <a:off x="2127250" y="2530475"/>
            <a:ext cx="15849600" cy="9670974"/>
          </a:xfrm>
          <a:prstGeom prst="rect">
            <a:avLst/>
          </a:prstGeom>
        </p:spPr>
      </p:pic>
    </p:spTree>
    <p:extLst>
      <p:ext uri="{BB962C8B-B14F-4D97-AF65-F5344CB8AC3E}">
        <p14:creationId xmlns:p14="http://schemas.microsoft.com/office/powerpoint/2010/main" val="1280517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0" y="2002715"/>
            <a:ext cx="20104100" cy="1451038"/>
          </a:xfrm>
          <a:prstGeom prst="rect">
            <a:avLst/>
          </a:prstGeom>
        </p:spPr>
        <p:txBody>
          <a:bodyPr vert="horz" wrap="square" lIns="0" tIns="12065" rIns="0" bIns="0" rtlCol="0">
            <a:spAutoFit/>
          </a:bodyPr>
          <a:lstStyle/>
          <a:p>
            <a:pPr marL="12700" algn="ctr">
              <a:lnSpc>
                <a:spcPct val="100000"/>
              </a:lnSpc>
              <a:spcBef>
                <a:spcPts val="95"/>
              </a:spcBef>
            </a:pPr>
            <a:r>
              <a:rPr lang="it-IT" sz="4400" b="0" dirty="0">
                <a:solidFill>
                  <a:srgbClr val="0066CC"/>
                </a:solidFill>
              </a:rPr>
              <a:t>Attività </a:t>
            </a:r>
            <a:r>
              <a:rPr lang="it-IT" sz="4400" b="0" dirty="0" smtClean="0">
                <a:solidFill>
                  <a:srgbClr val="0066CC"/>
                </a:solidFill>
              </a:rPr>
              <a:t>ammissibili: Decreto </a:t>
            </a:r>
            <a:r>
              <a:rPr lang="it-IT" sz="4400" b="0" dirty="0" err="1" smtClean="0">
                <a:solidFill>
                  <a:srgbClr val="0066CC"/>
                </a:solidFill>
              </a:rPr>
              <a:t>MiSE</a:t>
            </a:r>
            <a:r>
              <a:rPr lang="it-IT" sz="4400" b="0" dirty="0" smtClean="0">
                <a:solidFill>
                  <a:srgbClr val="0066CC"/>
                </a:solidFill>
              </a:rPr>
              <a:t> 26 maggio 2020</a:t>
            </a:r>
            <a:r>
              <a:rPr lang="it-IT" sz="4950" dirty="0">
                <a:solidFill>
                  <a:srgbClr val="0066CC"/>
                </a:solidFill>
              </a:rPr>
              <a:t/>
            </a:r>
            <a:br>
              <a:rPr lang="it-IT" sz="4950" dirty="0">
                <a:solidFill>
                  <a:srgbClr val="0066CC"/>
                </a:solidFill>
              </a:rPr>
            </a:br>
            <a:endParaRPr sz="4950" dirty="0"/>
          </a:p>
        </p:txBody>
      </p:sp>
      <p:sp>
        <p:nvSpPr>
          <p:cNvPr id="9" name="Rectangle 15">
            <a:extLst>
              <a:ext uri="{FF2B5EF4-FFF2-40B4-BE49-F238E27FC236}">
                <a16:creationId xmlns:a16="http://schemas.microsoft.com/office/drawing/2014/main" id="{EB28598C-7AAE-4761-9C2A-88F299AF05F1}"/>
              </a:ext>
            </a:extLst>
          </p:cNvPr>
          <p:cNvSpPr>
            <a:spLocks noChangeArrowheads="1"/>
          </p:cNvSpPr>
          <p:nvPr/>
        </p:nvSpPr>
        <p:spPr bwMode="auto">
          <a:xfrm>
            <a:off x="4192588" y="3216274"/>
            <a:ext cx="15536861" cy="6768405"/>
          </a:xfrm>
          <a:prstGeom prst="rect">
            <a:avLst/>
          </a:prstGeom>
          <a:solidFill>
            <a:schemeClr val="bg1"/>
          </a:solidFill>
          <a:ln w="9525">
            <a:solidFill>
              <a:srgbClr val="0066CC"/>
            </a:solidFill>
            <a:miter lim="800000"/>
            <a:headEnd/>
            <a:tailEnd/>
          </a:ln>
        </p:spPr>
        <p:txBody>
          <a:bodyPr lIns="91426" tIns="45713" rIns="91426" bIns="45713"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a:buFont typeface="Arial" panose="020B0604020202020204" pitchFamily="34" charset="0"/>
              <a:buChar char="•"/>
            </a:pPr>
            <a:endParaRPr lang="it-IT" altLang="it-IT" sz="3000" dirty="0" smtClean="0">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r>
              <a:rPr lang="it-IT" altLang="it-IT" sz="3000" dirty="0" smtClean="0">
                <a:latin typeface="Verdana" panose="020B0604030504040204" pitchFamily="34" charset="0"/>
                <a:ea typeface="Verdana" panose="020B0604030504040204" pitchFamily="34" charset="0"/>
                <a:cs typeface="Tahoma" panose="020B0604030504040204" pitchFamily="34" charset="0"/>
              </a:rPr>
              <a:t>Ricerca </a:t>
            </a:r>
            <a:r>
              <a:rPr lang="it-IT" altLang="it-IT" sz="3000" dirty="0">
                <a:latin typeface="Verdana" panose="020B0604030504040204" pitchFamily="34" charset="0"/>
                <a:ea typeface="Verdana" panose="020B0604030504040204" pitchFamily="34" charset="0"/>
                <a:cs typeface="Tahoma" panose="020B0604030504040204" pitchFamily="34" charset="0"/>
              </a:rPr>
              <a:t>fondamentale, ricerca industriale e sviluppo sperimentale in </a:t>
            </a:r>
            <a:r>
              <a:rPr lang="it-IT" altLang="it-IT" sz="3000" dirty="0">
                <a:solidFill>
                  <a:srgbClr val="0066CC"/>
                </a:solidFill>
                <a:latin typeface="Verdana" panose="020B0604030504040204" pitchFamily="34" charset="0"/>
                <a:ea typeface="Verdana" panose="020B0604030504040204" pitchFamily="34" charset="0"/>
                <a:cs typeface="Tahoma" panose="020B0604030504040204" pitchFamily="34" charset="0"/>
              </a:rPr>
              <a:t>campo scientifico o tecnologico </a:t>
            </a:r>
            <a:endParaRPr lang="it-IT" altLang="it-IT" sz="3000" dirty="0" smtClean="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endParaRPr lang="it-IT" altLang="it-IT" sz="300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la classificazione delle attività di ricerca fondamentale, di ricerca industriale e di sviluppo sperimentale è operata tenendo conto dei principi generali e dei criteri contenuti nelle linee guida per le rilevazioni statistiche nazionali delle spese per ricerca e sviluppo elaborate dall’Organizzazione per la cooperazione e lo sviluppo economico (OCSE, Manuale di Frascati 2015)</a:t>
            </a:r>
            <a:endParaRPr lang="it-IT" altLang="it-IT" sz="3000" dirty="0" smtClean="0">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endParaRPr lang="it-IT" altLang="it-IT" sz="3000" dirty="0">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Attività che perseguono un progresso o un avanzamento delle conoscenze o delle capacità generali in un campo scientifico o tecnologico e non già il semplice progresso o avanzamento delle conoscenze o delle capacità proprie di una singola </a:t>
            </a:r>
            <a:r>
              <a:rPr lang="it-IT" altLang="it-IT" sz="3000" dirty="0" smtClean="0">
                <a:latin typeface="Verdana" panose="020B0604030504040204" pitchFamily="34" charset="0"/>
                <a:ea typeface="Verdana" panose="020B0604030504040204" pitchFamily="34" charset="0"/>
                <a:cs typeface="Tahoma" panose="020B0604030504040204" pitchFamily="34" charset="0"/>
              </a:rPr>
              <a:t>impresa</a:t>
            </a:r>
            <a:endParaRPr lang="it-IT" altLang="it-IT" sz="3000" dirty="0">
              <a:latin typeface="Verdana" panose="020B0604030504040204" pitchFamily="34" charset="0"/>
              <a:ea typeface="Verdana" panose="020B0604030504040204" pitchFamily="34" charset="0"/>
              <a:cs typeface="Tahoma" panose="020B0604030504040204" pitchFamily="34" charset="0"/>
            </a:endParaRPr>
          </a:p>
        </p:txBody>
      </p:sp>
      <p:sp>
        <p:nvSpPr>
          <p:cNvPr id="11" name="Rectangle 3">
            <a:extLst>
              <a:ext uri="{FF2B5EF4-FFF2-40B4-BE49-F238E27FC236}">
                <a16:creationId xmlns:a16="http://schemas.microsoft.com/office/drawing/2014/main" id="{F9297805-0CBC-46F7-85F2-2A9CD8C83E68}"/>
              </a:ext>
            </a:extLst>
          </p:cNvPr>
          <p:cNvSpPr txBox="1">
            <a:spLocks noChangeArrowheads="1"/>
          </p:cNvSpPr>
          <p:nvPr/>
        </p:nvSpPr>
        <p:spPr bwMode="auto">
          <a:xfrm>
            <a:off x="679450" y="3216275"/>
            <a:ext cx="3124200" cy="6768404"/>
          </a:xfrm>
          <a:prstGeom prst="rect">
            <a:avLst/>
          </a:prstGeom>
          <a:solidFill>
            <a:schemeClr val="bg1"/>
          </a:solidFill>
          <a:ln>
            <a:solidFill>
              <a:srgbClr val="0066CC"/>
            </a:solidFill>
            <a:miter lim="800000"/>
            <a:headEnd/>
            <a:tailEnd/>
          </a:ln>
          <a:effectLst/>
        </p:spPr>
        <p:txBody>
          <a:bodyPr lIns="91426" tIns="45713" rIns="91426" bIns="45713"/>
          <a:lstStyle>
            <a:lvl1pPr marL="373063" indent="-373063" algn="l" defTabSz="995363" rtl="0" eaLnBrk="0" fontAlgn="base" hangingPunct="0">
              <a:spcBef>
                <a:spcPct val="20000"/>
              </a:spcBef>
              <a:spcAft>
                <a:spcPct val="0"/>
              </a:spcAft>
              <a:defRPr sz="3500">
                <a:solidFill>
                  <a:srgbClr val="003574"/>
                </a:solidFill>
                <a:latin typeface="+mn-lt"/>
                <a:ea typeface="+mn-ea"/>
                <a:cs typeface="+mn-cs"/>
              </a:defRPr>
            </a:lvl1pPr>
            <a:lvl2pPr marL="808038" indent="-309563" algn="l" defTabSz="995363" rtl="0" eaLnBrk="0" fontAlgn="base" hangingPunct="0">
              <a:spcBef>
                <a:spcPct val="20000"/>
              </a:spcBef>
              <a:spcAft>
                <a:spcPct val="0"/>
              </a:spcAft>
              <a:buFont typeface="Marlett" pitchFamily="2" charset="2"/>
              <a:buBlip>
                <a:blip r:embed="rId4"/>
              </a:buBlip>
              <a:defRPr sz="3000">
                <a:solidFill>
                  <a:srgbClr val="003574"/>
                </a:solidFill>
                <a:latin typeface="+mn-lt"/>
              </a:defRPr>
            </a:lvl2pPr>
            <a:lvl3pPr marL="1244600" indent="-249238" algn="l" defTabSz="995363" rtl="0" eaLnBrk="0" fontAlgn="base" hangingPunct="0">
              <a:spcBef>
                <a:spcPct val="20000"/>
              </a:spcBef>
              <a:spcAft>
                <a:spcPct val="0"/>
              </a:spcAft>
              <a:buFont typeface="Marlett" pitchFamily="2" charset="2"/>
              <a:buBlip>
                <a:blip r:embed="rId4"/>
              </a:buBlip>
              <a:defRPr sz="2600">
                <a:solidFill>
                  <a:srgbClr val="003574"/>
                </a:solidFill>
                <a:latin typeface="+mn-lt"/>
              </a:defRPr>
            </a:lvl3pPr>
            <a:lvl4pPr marL="1741488" indent="-247650"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4pPr>
            <a:lvl5pPr marL="2238375" indent="-249238"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5pPr>
            <a:lvl6pPr marL="26955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6pPr>
            <a:lvl7pPr marL="31527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7pPr>
            <a:lvl8pPr marL="36099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8pPr>
            <a:lvl9pPr marL="40671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9pPr>
          </a:lstStyle>
          <a:p>
            <a:pPr marL="666644" indent="-666644" algn="ctr">
              <a:spcBef>
                <a:spcPts val="0"/>
              </a:spcBef>
              <a:defRPr/>
            </a:pPr>
            <a:endParaRPr lang="it-IT" altLang="it-IT" sz="2800" kern="0" dirty="0">
              <a:solidFill>
                <a:srgbClr val="C00000"/>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Art. 2 </a:t>
            </a:r>
          </a:p>
          <a:p>
            <a:pPr marL="0" indent="0" algn="ctr">
              <a:spcBef>
                <a:spcPts val="0"/>
              </a:spcBef>
              <a:defRPr/>
            </a:pPr>
            <a:endPar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Attività di ricerca e sviluppo</a:t>
            </a: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8269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584450" y="-152876"/>
            <a:ext cx="13356002" cy="2052473"/>
          </a:xfrm>
          <a:prstGeom prst="rect">
            <a:avLst/>
          </a:prstGeom>
        </p:spPr>
        <p:txBody>
          <a:bodyPr vert="horz" wrap="square" lIns="0" tIns="20943" rIns="0" bIns="0" rtlCol="0">
            <a:spAutoFit/>
          </a:bodyPr>
          <a:lstStyle/>
          <a:p>
            <a:pPr marL="20944">
              <a:spcBef>
                <a:spcPts val="165"/>
              </a:spcBef>
            </a:pPr>
            <a:r>
              <a:rPr lang="it-IT" spc="-8" dirty="0"/>
              <a:t/>
            </a:r>
            <a:br>
              <a:rPr lang="it-IT" spc="-8" dirty="0"/>
            </a:br>
            <a:endParaRPr spc="-8" dirty="0"/>
          </a:p>
        </p:txBody>
      </p:sp>
      <p:sp>
        <p:nvSpPr>
          <p:cNvPr id="5" name="object 5"/>
          <p:cNvSpPr/>
          <p:nvPr/>
        </p:nvSpPr>
        <p:spPr>
          <a:xfrm>
            <a:off x="2949777" y="2146451"/>
            <a:ext cx="14345701" cy="8845168"/>
          </a:xfrm>
          <a:prstGeom prst="rect">
            <a:avLst/>
          </a:prstGeom>
          <a:blipFill>
            <a:blip r:embed="rId3" cstate="print"/>
            <a:stretch>
              <a:fillRect/>
            </a:stretch>
          </a:blipFill>
        </p:spPr>
        <p:txBody>
          <a:bodyPr wrap="square" lIns="0" tIns="0" rIns="0" bIns="0" rtlCol="0"/>
          <a:lstStyle/>
          <a:p>
            <a:endParaRPr sz="2968"/>
          </a:p>
        </p:txBody>
      </p:sp>
      <p:sp>
        <p:nvSpPr>
          <p:cNvPr id="6" name="object 6"/>
          <p:cNvSpPr/>
          <p:nvPr/>
        </p:nvSpPr>
        <p:spPr>
          <a:xfrm>
            <a:off x="2927263" y="2171813"/>
            <a:ext cx="14368320" cy="2638009"/>
          </a:xfrm>
          <a:prstGeom prst="rect">
            <a:avLst/>
          </a:prstGeom>
          <a:blipFill>
            <a:blip r:embed="rId4" cstate="print"/>
            <a:stretch>
              <a:fillRect/>
            </a:stretch>
          </a:blipFill>
        </p:spPr>
        <p:txBody>
          <a:bodyPr wrap="square" lIns="0" tIns="0" rIns="0" bIns="0" rtlCol="0"/>
          <a:lstStyle/>
          <a:p>
            <a:endParaRPr sz="2968"/>
          </a:p>
        </p:txBody>
      </p:sp>
      <p:sp>
        <p:nvSpPr>
          <p:cNvPr id="7" name="object 7"/>
          <p:cNvSpPr/>
          <p:nvPr/>
        </p:nvSpPr>
        <p:spPr>
          <a:xfrm>
            <a:off x="2927264" y="2139687"/>
            <a:ext cx="14369157" cy="8858991"/>
          </a:xfrm>
          <a:custGeom>
            <a:avLst/>
            <a:gdLst/>
            <a:ahLst/>
            <a:cxnLst/>
            <a:rect l="l" t="t" r="r" b="b"/>
            <a:pathLst>
              <a:path w="8713470" h="5372100">
                <a:moveTo>
                  <a:pt x="0" y="5371846"/>
                </a:moveTo>
                <a:lnTo>
                  <a:pt x="8712962" y="5371846"/>
                </a:lnTo>
                <a:lnTo>
                  <a:pt x="8712962" y="0"/>
                </a:lnTo>
                <a:lnTo>
                  <a:pt x="0" y="0"/>
                </a:lnTo>
                <a:lnTo>
                  <a:pt x="0" y="5371846"/>
                </a:lnTo>
                <a:close/>
              </a:path>
            </a:pathLst>
          </a:custGeom>
          <a:solidFill>
            <a:srgbClr val="FFFFFF">
              <a:alpha val="85881"/>
            </a:srgbClr>
          </a:solidFill>
        </p:spPr>
        <p:txBody>
          <a:bodyPr wrap="square" lIns="0" tIns="0" rIns="0" bIns="0" rtlCol="0"/>
          <a:lstStyle/>
          <a:p>
            <a:endParaRPr sz="2968"/>
          </a:p>
        </p:txBody>
      </p:sp>
      <p:sp>
        <p:nvSpPr>
          <p:cNvPr id="8" name="object 8"/>
          <p:cNvSpPr/>
          <p:nvPr/>
        </p:nvSpPr>
        <p:spPr>
          <a:xfrm>
            <a:off x="3542891" y="2837389"/>
            <a:ext cx="12397561" cy="180948"/>
          </a:xfrm>
          <a:prstGeom prst="rect">
            <a:avLst/>
          </a:prstGeom>
          <a:blipFill>
            <a:blip r:embed="rId5" cstate="print"/>
            <a:stretch>
              <a:fillRect/>
            </a:stretch>
          </a:blipFill>
        </p:spPr>
        <p:txBody>
          <a:bodyPr wrap="square" lIns="0" tIns="0" rIns="0" bIns="0" rtlCol="0"/>
          <a:lstStyle/>
          <a:p>
            <a:endParaRPr sz="2968"/>
          </a:p>
        </p:txBody>
      </p:sp>
      <p:sp>
        <p:nvSpPr>
          <p:cNvPr id="9" name="object 9"/>
          <p:cNvSpPr/>
          <p:nvPr/>
        </p:nvSpPr>
        <p:spPr>
          <a:xfrm>
            <a:off x="3613343" y="2894565"/>
            <a:ext cx="12258077" cy="0"/>
          </a:xfrm>
          <a:custGeom>
            <a:avLst/>
            <a:gdLst/>
            <a:ahLst/>
            <a:cxnLst/>
            <a:rect l="l" t="t" r="r" b="b"/>
            <a:pathLst>
              <a:path w="7433309">
                <a:moveTo>
                  <a:pt x="0" y="0"/>
                </a:moveTo>
                <a:lnTo>
                  <a:pt x="7432751" y="0"/>
                </a:lnTo>
              </a:path>
            </a:pathLst>
          </a:custGeom>
          <a:ln w="25400">
            <a:solidFill>
              <a:srgbClr val="4F81BC"/>
            </a:solidFill>
          </a:ln>
        </p:spPr>
        <p:txBody>
          <a:bodyPr wrap="square" lIns="0" tIns="0" rIns="0" bIns="0" rtlCol="0"/>
          <a:lstStyle/>
          <a:p>
            <a:endParaRPr sz="2968"/>
          </a:p>
        </p:txBody>
      </p:sp>
      <p:sp>
        <p:nvSpPr>
          <p:cNvPr id="10" name="object 10"/>
          <p:cNvSpPr txBox="1"/>
          <p:nvPr/>
        </p:nvSpPr>
        <p:spPr>
          <a:xfrm>
            <a:off x="3143964" y="2322813"/>
            <a:ext cx="13787983" cy="2941146"/>
          </a:xfrm>
          <a:prstGeom prst="rect">
            <a:avLst/>
          </a:prstGeom>
        </p:spPr>
        <p:txBody>
          <a:bodyPr vert="horz" wrap="square" lIns="0" tIns="19896" rIns="0" bIns="0" rtlCol="0">
            <a:spAutoFit/>
          </a:bodyPr>
          <a:lstStyle/>
          <a:p>
            <a:pPr marL="1928903">
              <a:spcBef>
                <a:spcPts val="157"/>
              </a:spcBef>
            </a:pPr>
            <a:r>
              <a:rPr sz="2639" b="1" spc="-8" dirty="0">
                <a:solidFill>
                  <a:srgbClr val="0F243E"/>
                </a:solidFill>
                <a:latin typeface="Arial"/>
                <a:cs typeface="Arial"/>
              </a:rPr>
              <a:t>Perimetro attività di Ricerca e </a:t>
            </a:r>
            <a:r>
              <a:rPr sz="2639" b="1" spc="-16" dirty="0">
                <a:solidFill>
                  <a:srgbClr val="0F243E"/>
                </a:solidFill>
                <a:latin typeface="Arial"/>
                <a:cs typeface="Arial"/>
              </a:rPr>
              <a:t>Sviluppo </a:t>
            </a:r>
            <a:r>
              <a:rPr sz="2639" b="1" spc="-8" dirty="0">
                <a:solidFill>
                  <a:srgbClr val="0F243E"/>
                </a:solidFill>
                <a:latin typeface="Arial"/>
                <a:cs typeface="Arial"/>
              </a:rPr>
              <a:t>– Manuale di</a:t>
            </a:r>
            <a:r>
              <a:rPr sz="2639" b="1" spc="363" dirty="0">
                <a:solidFill>
                  <a:srgbClr val="0F243E"/>
                </a:solidFill>
                <a:latin typeface="Arial"/>
                <a:cs typeface="Arial"/>
              </a:rPr>
              <a:t> </a:t>
            </a:r>
            <a:r>
              <a:rPr sz="2639" b="1" spc="-8" dirty="0">
                <a:solidFill>
                  <a:srgbClr val="0F243E"/>
                </a:solidFill>
                <a:latin typeface="Arial"/>
                <a:cs typeface="Arial"/>
              </a:rPr>
              <a:t>Frascati</a:t>
            </a:r>
            <a:endParaRPr sz="2639" dirty="0">
              <a:latin typeface="Arial"/>
              <a:cs typeface="Arial"/>
            </a:endParaRPr>
          </a:p>
          <a:p>
            <a:pPr>
              <a:spcBef>
                <a:spcPts val="66"/>
              </a:spcBef>
            </a:pPr>
            <a:endParaRPr sz="2721" dirty="0">
              <a:latin typeface="Times New Roman"/>
              <a:cs typeface="Times New Roman"/>
            </a:endParaRPr>
          </a:p>
          <a:p>
            <a:pPr marL="20944" marR="8377">
              <a:spcBef>
                <a:spcPts val="8"/>
              </a:spcBef>
            </a:pPr>
            <a:r>
              <a:rPr sz="2968" b="1" dirty="0">
                <a:solidFill>
                  <a:srgbClr val="0F243E"/>
                </a:solidFill>
                <a:latin typeface="Arial"/>
                <a:cs typeface="Arial"/>
              </a:rPr>
              <a:t>Definizione di </a:t>
            </a:r>
            <a:r>
              <a:rPr sz="2968" b="1" spc="-16" dirty="0">
                <a:solidFill>
                  <a:srgbClr val="0F243E"/>
                </a:solidFill>
                <a:latin typeface="Arial"/>
                <a:cs typeface="Arial"/>
              </a:rPr>
              <a:t>Attività </a:t>
            </a:r>
            <a:r>
              <a:rPr sz="2968" b="1" dirty="0">
                <a:solidFill>
                  <a:srgbClr val="0F243E"/>
                </a:solidFill>
                <a:latin typeface="Arial"/>
                <a:cs typeface="Arial"/>
              </a:rPr>
              <a:t>di R&amp;S</a:t>
            </a:r>
            <a:r>
              <a:rPr sz="2968" dirty="0">
                <a:solidFill>
                  <a:srgbClr val="0F243E"/>
                </a:solidFill>
                <a:latin typeface="Arial"/>
                <a:cs typeface="Arial"/>
              </a:rPr>
              <a:t>: </a:t>
            </a:r>
            <a:r>
              <a:rPr sz="2968" i="1" spc="-8" dirty="0">
                <a:solidFill>
                  <a:srgbClr val="0F243E"/>
                </a:solidFill>
                <a:latin typeface="Arial"/>
                <a:cs typeface="Arial"/>
              </a:rPr>
              <a:t>complesso di attività creative intraprese in </a:t>
            </a:r>
            <a:r>
              <a:rPr sz="2968" i="1" spc="-16" dirty="0">
                <a:solidFill>
                  <a:srgbClr val="0F243E"/>
                </a:solidFill>
                <a:latin typeface="Arial"/>
                <a:cs typeface="Arial"/>
              </a:rPr>
              <a:t>modo  </a:t>
            </a:r>
            <a:r>
              <a:rPr sz="2968" i="1" spc="-8" dirty="0">
                <a:solidFill>
                  <a:srgbClr val="0F243E"/>
                </a:solidFill>
                <a:latin typeface="Arial"/>
                <a:cs typeface="Arial"/>
              </a:rPr>
              <a:t>sistematico allo scopo </a:t>
            </a:r>
            <a:r>
              <a:rPr sz="2968" i="1" spc="-16" dirty="0">
                <a:solidFill>
                  <a:srgbClr val="0F243E"/>
                </a:solidFill>
                <a:latin typeface="Arial"/>
                <a:cs typeface="Arial"/>
              </a:rPr>
              <a:t>di </a:t>
            </a:r>
            <a:r>
              <a:rPr sz="2968" i="1" spc="-8" dirty="0">
                <a:solidFill>
                  <a:srgbClr val="0F243E"/>
                </a:solidFill>
                <a:latin typeface="Arial"/>
                <a:cs typeface="Arial"/>
              </a:rPr>
              <a:t>accrescere </a:t>
            </a:r>
            <a:r>
              <a:rPr sz="2968" i="1" spc="-16" dirty="0">
                <a:solidFill>
                  <a:srgbClr val="0F243E"/>
                </a:solidFill>
                <a:latin typeface="Arial"/>
                <a:cs typeface="Arial"/>
              </a:rPr>
              <a:t>l’insieme </a:t>
            </a:r>
            <a:r>
              <a:rPr sz="2968" i="1" spc="-8" dirty="0">
                <a:solidFill>
                  <a:srgbClr val="0F243E"/>
                </a:solidFill>
                <a:latin typeface="Arial"/>
                <a:cs typeface="Arial"/>
              </a:rPr>
              <a:t>delle </a:t>
            </a:r>
            <a:r>
              <a:rPr sz="2968" i="1" spc="-16" dirty="0">
                <a:solidFill>
                  <a:srgbClr val="0F243E"/>
                </a:solidFill>
                <a:latin typeface="Arial"/>
                <a:cs typeface="Arial"/>
              </a:rPr>
              <a:t>conoscenze, </a:t>
            </a:r>
            <a:r>
              <a:rPr sz="2968" i="1" spc="-8" dirty="0">
                <a:solidFill>
                  <a:srgbClr val="0F243E"/>
                </a:solidFill>
                <a:latin typeface="Arial"/>
                <a:cs typeface="Arial"/>
              </a:rPr>
              <a:t>ivi comprese  quelle </a:t>
            </a:r>
            <a:r>
              <a:rPr sz="2968" i="1" spc="-16" dirty="0">
                <a:solidFill>
                  <a:srgbClr val="0F243E"/>
                </a:solidFill>
                <a:latin typeface="Arial"/>
                <a:cs typeface="Arial"/>
              </a:rPr>
              <a:t>sull’uomo, </a:t>
            </a:r>
            <a:r>
              <a:rPr sz="2968" i="1" spc="-8" dirty="0">
                <a:solidFill>
                  <a:srgbClr val="0F243E"/>
                </a:solidFill>
                <a:latin typeface="Arial"/>
                <a:cs typeface="Arial"/>
              </a:rPr>
              <a:t>sulla cultura e sulla società, e </a:t>
            </a:r>
            <a:r>
              <a:rPr sz="2968" i="1" spc="-16" dirty="0">
                <a:solidFill>
                  <a:srgbClr val="0F243E"/>
                </a:solidFill>
                <a:latin typeface="Arial"/>
                <a:cs typeface="Arial"/>
              </a:rPr>
              <a:t>di utilizzarle </a:t>
            </a:r>
            <a:r>
              <a:rPr sz="2968" i="1" spc="-8" dirty="0">
                <a:solidFill>
                  <a:srgbClr val="0F243E"/>
                </a:solidFill>
                <a:latin typeface="Arial"/>
                <a:cs typeface="Arial"/>
              </a:rPr>
              <a:t>per nuove</a:t>
            </a:r>
            <a:r>
              <a:rPr sz="2968" i="1" spc="552" dirty="0">
                <a:solidFill>
                  <a:srgbClr val="0F243E"/>
                </a:solidFill>
                <a:latin typeface="Arial"/>
                <a:cs typeface="Arial"/>
              </a:rPr>
              <a:t> </a:t>
            </a:r>
            <a:r>
              <a:rPr sz="2968" i="1" spc="-16" dirty="0">
                <a:solidFill>
                  <a:srgbClr val="0F243E"/>
                </a:solidFill>
                <a:latin typeface="Arial"/>
                <a:cs typeface="Arial"/>
              </a:rPr>
              <a:t>applicazioni</a:t>
            </a:r>
            <a:endParaRPr sz="2968" dirty="0">
              <a:latin typeface="Arial"/>
              <a:cs typeface="Arial"/>
            </a:endParaRPr>
          </a:p>
          <a:p>
            <a:pPr marL="20944">
              <a:spcBef>
                <a:spcPts val="1979"/>
              </a:spcBef>
            </a:pPr>
            <a:r>
              <a:rPr sz="2968" spc="-8" dirty="0">
                <a:latin typeface="Arial"/>
                <a:cs typeface="Arial"/>
              </a:rPr>
              <a:t>Per qualificarsi come R&amp;S </a:t>
            </a:r>
            <a:r>
              <a:rPr sz="2968" spc="-16" dirty="0">
                <a:latin typeface="Arial"/>
                <a:cs typeface="Arial"/>
              </a:rPr>
              <a:t>un’attività </a:t>
            </a:r>
            <a:r>
              <a:rPr sz="2968" spc="-8" dirty="0">
                <a:latin typeface="Arial"/>
                <a:cs typeface="Arial"/>
              </a:rPr>
              <a:t>deve avere </a:t>
            </a:r>
            <a:r>
              <a:rPr sz="2968" dirty="0">
                <a:latin typeface="Arial"/>
                <a:cs typeface="Arial"/>
              </a:rPr>
              <a:t>5</a:t>
            </a:r>
            <a:r>
              <a:rPr sz="2968" spc="124" dirty="0">
                <a:latin typeface="Arial"/>
                <a:cs typeface="Arial"/>
              </a:rPr>
              <a:t> </a:t>
            </a:r>
            <a:r>
              <a:rPr sz="2968" spc="-8" dirty="0">
                <a:latin typeface="Arial"/>
                <a:cs typeface="Arial"/>
              </a:rPr>
              <a:t>caratteristiche:</a:t>
            </a:r>
            <a:endParaRPr sz="2968" dirty="0">
              <a:latin typeface="Arial"/>
              <a:cs typeface="Arial"/>
            </a:endParaRPr>
          </a:p>
        </p:txBody>
      </p:sp>
      <p:sp>
        <p:nvSpPr>
          <p:cNvPr id="11" name="object 11"/>
          <p:cNvSpPr txBox="1"/>
          <p:nvPr/>
        </p:nvSpPr>
        <p:spPr>
          <a:xfrm>
            <a:off x="3031687" y="5263915"/>
            <a:ext cx="2581254" cy="1016859"/>
          </a:xfrm>
          <a:prstGeom prst="rect">
            <a:avLst/>
          </a:prstGeom>
          <a:solidFill>
            <a:srgbClr val="C0504D"/>
          </a:solidFill>
        </p:spPr>
        <p:txBody>
          <a:bodyPr vert="horz" wrap="square" lIns="0" tIns="150791" rIns="0" bIns="0" rtlCol="0">
            <a:spAutoFit/>
          </a:bodyPr>
          <a:lstStyle/>
          <a:p>
            <a:pPr marL="842979">
              <a:spcBef>
                <a:spcPts val="1187"/>
              </a:spcBef>
            </a:pPr>
            <a:r>
              <a:rPr sz="2309" b="1" spc="-8" dirty="0" err="1">
                <a:solidFill>
                  <a:srgbClr val="FFFFFF"/>
                </a:solidFill>
                <a:latin typeface="Arial"/>
                <a:cs typeface="Arial"/>
              </a:rPr>
              <a:t>Novità</a:t>
            </a:r>
            <a:endParaRPr lang="it-IT" sz="2309" dirty="0">
              <a:latin typeface="Arial"/>
              <a:cs typeface="Arial"/>
            </a:endParaRPr>
          </a:p>
          <a:p>
            <a:pPr marL="842979">
              <a:spcBef>
                <a:spcPts val="1187"/>
              </a:spcBef>
            </a:pPr>
            <a:endParaRPr lang="it-IT" sz="2309" b="1" spc="-8" dirty="0">
              <a:solidFill>
                <a:srgbClr val="FFFFFF"/>
              </a:solidFill>
              <a:latin typeface="Arial"/>
              <a:cs typeface="Arial"/>
            </a:endParaRPr>
          </a:p>
        </p:txBody>
      </p:sp>
      <p:sp>
        <p:nvSpPr>
          <p:cNvPr id="12" name="object 12"/>
          <p:cNvSpPr txBox="1"/>
          <p:nvPr/>
        </p:nvSpPr>
        <p:spPr>
          <a:xfrm>
            <a:off x="3031687" y="5970707"/>
            <a:ext cx="2581254" cy="3767609"/>
          </a:xfrm>
          <a:prstGeom prst="rect">
            <a:avLst/>
          </a:prstGeom>
          <a:solidFill>
            <a:srgbClr val="E8D0D0">
              <a:alpha val="90194"/>
            </a:srgbClr>
          </a:solidFill>
        </p:spPr>
        <p:txBody>
          <a:bodyPr vert="horz" wrap="square" lIns="0" tIns="99480" rIns="0" bIns="0" rtlCol="0">
            <a:spAutoFit/>
          </a:bodyPr>
          <a:lstStyle/>
          <a:p>
            <a:pPr marL="143463" marR="386409">
              <a:lnSpc>
                <a:spcPct val="86300"/>
              </a:lnSpc>
              <a:spcBef>
                <a:spcPts val="783"/>
              </a:spcBef>
              <a:buSzPct val="92857"/>
              <a:buChar char="•"/>
              <a:tabLst>
                <a:tab pos="249228" algn="l"/>
              </a:tabLst>
            </a:pPr>
            <a:r>
              <a:rPr lang="it-IT" sz="2309" spc="-8" dirty="0">
                <a:latin typeface="Arial"/>
                <a:cs typeface="Arial"/>
              </a:rPr>
              <a:t> </a:t>
            </a:r>
            <a:r>
              <a:rPr lang="it-IT" sz="2309" i="1" spc="-8" dirty="0">
                <a:latin typeface="Arial"/>
                <a:cs typeface="Arial"/>
              </a:rPr>
              <a:t>to be </a:t>
            </a:r>
            <a:r>
              <a:rPr lang="it-IT" sz="2309" i="1" spc="-8" dirty="0" err="1">
                <a:latin typeface="Arial"/>
                <a:cs typeface="Arial"/>
              </a:rPr>
              <a:t>aimed</a:t>
            </a:r>
            <a:r>
              <a:rPr lang="it-IT" sz="2309" i="1" spc="-8" dirty="0">
                <a:latin typeface="Arial"/>
                <a:cs typeface="Arial"/>
              </a:rPr>
              <a:t> </a:t>
            </a:r>
            <a:r>
              <a:rPr lang="it-IT" sz="2309" i="1" spc="-8" dirty="0" err="1">
                <a:latin typeface="Arial"/>
                <a:cs typeface="Arial"/>
              </a:rPr>
              <a:t>at</a:t>
            </a:r>
            <a:r>
              <a:rPr lang="it-IT" sz="2309" i="1" spc="-8" dirty="0">
                <a:latin typeface="Arial"/>
                <a:cs typeface="Arial"/>
              </a:rPr>
              <a:t> </a:t>
            </a:r>
            <a:r>
              <a:rPr lang="it-IT" sz="2309" b="1" i="1" spc="-8" dirty="0">
                <a:latin typeface="Arial"/>
                <a:cs typeface="Arial"/>
              </a:rPr>
              <a:t>new </a:t>
            </a:r>
            <a:r>
              <a:rPr lang="it-IT" sz="2309" b="1" i="1" spc="-8" dirty="0" err="1">
                <a:latin typeface="Arial"/>
                <a:cs typeface="Arial"/>
              </a:rPr>
              <a:t>findings</a:t>
            </a:r>
            <a:r>
              <a:rPr sz="2309" b="1" i="1" dirty="0">
                <a:latin typeface="Arial"/>
                <a:cs typeface="Arial"/>
              </a:rPr>
              <a:t>  </a:t>
            </a:r>
            <a:r>
              <a:rPr sz="2309" spc="-8" dirty="0" err="1">
                <a:latin typeface="Arial"/>
                <a:cs typeface="Arial"/>
              </a:rPr>
              <a:t>Nel</a:t>
            </a:r>
            <a:r>
              <a:rPr sz="2309" spc="-8" dirty="0">
                <a:latin typeface="Arial"/>
                <a:cs typeface="Arial"/>
              </a:rPr>
              <a:t>  </a:t>
            </a:r>
            <a:r>
              <a:rPr sz="2309" dirty="0">
                <a:latin typeface="Arial"/>
                <a:cs typeface="Arial"/>
              </a:rPr>
              <a:t>mondo  industriale, la  </a:t>
            </a:r>
            <a:r>
              <a:rPr sz="2309" spc="-8" dirty="0">
                <a:latin typeface="Arial"/>
                <a:cs typeface="Arial"/>
              </a:rPr>
              <a:t>novità </a:t>
            </a:r>
            <a:r>
              <a:rPr sz="2309" dirty="0">
                <a:latin typeface="Arial"/>
                <a:cs typeface="Arial"/>
              </a:rPr>
              <a:t>può  identificarsi  </a:t>
            </a:r>
            <a:r>
              <a:rPr sz="2309" spc="-8" dirty="0">
                <a:latin typeface="Arial"/>
                <a:cs typeface="Arial"/>
              </a:rPr>
              <a:t>attraverso </a:t>
            </a:r>
            <a:r>
              <a:rPr sz="2309" dirty="0">
                <a:latin typeface="Arial"/>
                <a:cs typeface="Arial"/>
              </a:rPr>
              <a:t>il  confronto con  </a:t>
            </a:r>
            <a:r>
              <a:rPr sz="2309" spc="-8" dirty="0">
                <a:latin typeface="Arial"/>
                <a:cs typeface="Arial"/>
              </a:rPr>
              <a:t>l’insieme di  </a:t>
            </a:r>
            <a:r>
              <a:rPr sz="2309" dirty="0">
                <a:latin typeface="Arial"/>
                <a:cs typeface="Arial"/>
              </a:rPr>
              <a:t>conoscenze</a:t>
            </a:r>
            <a:r>
              <a:rPr sz="2309" spc="-181" dirty="0">
                <a:latin typeface="Arial"/>
                <a:cs typeface="Arial"/>
              </a:rPr>
              <a:t> </a:t>
            </a:r>
            <a:r>
              <a:rPr sz="2309" dirty="0">
                <a:latin typeface="Arial"/>
                <a:cs typeface="Arial"/>
              </a:rPr>
              <a:t>già  esistenti nello  stesso</a:t>
            </a:r>
            <a:r>
              <a:rPr sz="2309" spc="-82" dirty="0">
                <a:latin typeface="Arial"/>
                <a:cs typeface="Arial"/>
              </a:rPr>
              <a:t> </a:t>
            </a:r>
            <a:r>
              <a:rPr sz="2309" dirty="0">
                <a:latin typeface="Arial"/>
                <a:cs typeface="Arial"/>
              </a:rPr>
              <a:t>settore</a:t>
            </a:r>
          </a:p>
        </p:txBody>
      </p:sp>
      <p:sp>
        <p:nvSpPr>
          <p:cNvPr id="13" name="object 13"/>
          <p:cNvSpPr txBox="1"/>
          <p:nvPr/>
        </p:nvSpPr>
        <p:spPr>
          <a:xfrm>
            <a:off x="5926233" y="5263916"/>
            <a:ext cx="2581254" cy="507617"/>
          </a:xfrm>
          <a:prstGeom prst="rect">
            <a:avLst/>
          </a:prstGeom>
          <a:solidFill>
            <a:srgbClr val="9BBA58"/>
          </a:solidFill>
        </p:spPr>
        <p:txBody>
          <a:bodyPr vert="horz" wrap="square" lIns="0" tIns="150791" rIns="0" bIns="0" rtlCol="0">
            <a:spAutoFit/>
          </a:bodyPr>
          <a:lstStyle/>
          <a:p>
            <a:pPr marL="620977">
              <a:spcBef>
                <a:spcPts val="1187"/>
              </a:spcBef>
            </a:pPr>
            <a:r>
              <a:rPr sz="2309" b="1" spc="-8" dirty="0">
                <a:solidFill>
                  <a:srgbClr val="FFFFFF"/>
                </a:solidFill>
                <a:latin typeface="Arial"/>
                <a:cs typeface="Arial"/>
              </a:rPr>
              <a:t>Creatività</a:t>
            </a:r>
            <a:endParaRPr sz="2309">
              <a:latin typeface="Arial"/>
              <a:cs typeface="Arial"/>
            </a:endParaRPr>
          </a:p>
        </p:txBody>
      </p:sp>
      <p:sp>
        <p:nvSpPr>
          <p:cNvPr id="14" name="object 14"/>
          <p:cNvSpPr txBox="1"/>
          <p:nvPr/>
        </p:nvSpPr>
        <p:spPr>
          <a:xfrm>
            <a:off x="5926233" y="5970708"/>
            <a:ext cx="2581254" cy="2545223"/>
          </a:xfrm>
          <a:prstGeom prst="rect">
            <a:avLst/>
          </a:prstGeom>
          <a:solidFill>
            <a:srgbClr val="DEE7D1">
              <a:alpha val="90194"/>
            </a:srgbClr>
          </a:solidFill>
        </p:spPr>
        <p:txBody>
          <a:bodyPr vert="horz" wrap="square" lIns="0" tIns="99480" rIns="0" bIns="0" rtlCol="0">
            <a:spAutoFit/>
          </a:bodyPr>
          <a:lstStyle/>
          <a:p>
            <a:pPr marL="144511" marR="175926">
              <a:lnSpc>
                <a:spcPct val="86300"/>
              </a:lnSpc>
              <a:spcBef>
                <a:spcPts val="783"/>
              </a:spcBef>
              <a:buSzPct val="92857"/>
              <a:buChar char="•"/>
              <a:tabLst>
                <a:tab pos="249228" algn="l"/>
              </a:tabLst>
            </a:pPr>
            <a:r>
              <a:rPr lang="it-IT" sz="2309" b="1" i="1" spc="-8" dirty="0">
                <a:latin typeface="Arial"/>
                <a:cs typeface="Arial"/>
              </a:rPr>
              <a:t>to be </a:t>
            </a:r>
            <a:r>
              <a:rPr lang="it-IT" sz="2309" b="1" i="1" spc="-8" dirty="0" err="1">
                <a:latin typeface="Arial"/>
                <a:cs typeface="Arial"/>
              </a:rPr>
              <a:t>based</a:t>
            </a:r>
            <a:r>
              <a:rPr lang="it-IT" sz="2309" b="1" i="1" spc="-8" dirty="0">
                <a:latin typeface="Arial"/>
                <a:cs typeface="Arial"/>
              </a:rPr>
              <a:t> on </a:t>
            </a:r>
            <a:r>
              <a:rPr lang="it-IT" sz="2309" b="1" i="1" spc="-8" dirty="0" err="1">
                <a:latin typeface="Arial"/>
                <a:cs typeface="Arial"/>
              </a:rPr>
              <a:t>original</a:t>
            </a:r>
            <a:r>
              <a:rPr lang="it-IT" sz="2309" b="1" i="1" spc="-8" dirty="0">
                <a:latin typeface="Arial"/>
                <a:cs typeface="Arial"/>
              </a:rPr>
              <a:t>, </a:t>
            </a:r>
            <a:r>
              <a:rPr lang="it-IT" sz="2309" b="1" i="1" spc="-8" dirty="0" err="1">
                <a:latin typeface="Arial"/>
                <a:cs typeface="Arial"/>
              </a:rPr>
              <a:t>not</a:t>
            </a:r>
            <a:r>
              <a:rPr lang="it-IT" sz="2309" b="1" i="1" spc="-8" dirty="0">
                <a:latin typeface="Arial"/>
                <a:cs typeface="Arial"/>
              </a:rPr>
              <a:t> </a:t>
            </a:r>
            <a:r>
              <a:rPr lang="it-IT" sz="2309" b="1" i="1" spc="-8" dirty="0" err="1">
                <a:latin typeface="Arial"/>
                <a:cs typeface="Arial"/>
              </a:rPr>
              <a:t>obvious</a:t>
            </a:r>
            <a:r>
              <a:rPr lang="it-IT" sz="2309" b="1" i="1" spc="-8" dirty="0">
                <a:latin typeface="Arial"/>
                <a:cs typeface="Arial"/>
              </a:rPr>
              <a:t>, </a:t>
            </a:r>
            <a:r>
              <a:rPr lang="it-IT" sz="2309" b="1" i="1" spc="-8" dirty="0" err="1">
                <a:latin typeface="Arial"/>
                <a:cs typeface="Arial"/>
              </a:rPr>
              <a:t>concepts</a:t>
            </a:r>
            <a:r>
              <a:rPr lang="it-IT" sz="2309" b="1" i="1" spc="-8" dirty="0">
                <a:latin typeface="Arial"/>
                <a:cs typeface="Arial"/>
              </a:rPr>
              <a:t> and </a:t>
            </a:r>
            <a:r>
              <a:rPr lang="it-IT" sz="2309" b="1" i="1" spc="-8" dirty="0" err="1">
                <a:latin typeface="Arial"/>
                <a:cs typeface="Arial"/>
              </a:rPr>
              <a:t>hypotheses</a:t>
            </a:r>
            <a:r>
              <a:rPr lang="it-IT" sz="2309" b="1" i="1" spc="-8" dirty="0">
                <a:latin typeface="Arial"/>
                <a:cs typeface="Arial"/>
              </a:rPr>
              <a:t> </a:t>
            </a:r>
            <a:r>
              <a:rPr sz="2309" dirty="0" err="1">
                <a:latin typeface="Arial"/>
                <a:cs typeface="Arial"/>
              </a:rPr>
              <a:t>che</a:t>
            </a:r>
            <a:r>
              <a:rPr sz="2309" dirty="0">
                <a:latin typeface="Arial"/>
                <a:cs typeface="Arial"/>
              </a:rPr>
              <a:t>  accrescano la  conoscenza  esistente</a:t>
            </a:r>
          </a:p>
        </p:txBody>
      </p:sp>
      <p:sp>
        <p:nvSpPr>
          <p:cNvPr id="15" name="object 15"/>
          <p:cNvSpPr txBox="1"/>
          <p:nvPr/>
        </p:nvSpPr>
        <p:spPr>
          <a:xfrm>
            <a:off x="8821007" y="5263916"/>
            <a:ext cx="2581254" cy="507617"/>
          </a:xfrm>
          <a:prstGeom prst="rect">
            <a:avLst/>
          </a:prstGeom>
          <a:solidFill>
            <a:srgbClr val="8063A1"/>
          </a:solidFill>
        </p:spPr>
        <p:txBody>
          <a:bodyPr vert="horz" wrap="square" lIns="0" tIns="150791" rIns="0" bIns="0" rtlCol="0">
            <a:spAutoFit/>
          </a:bodyPr>
          <a:lstStyle/>
          <a:p>
            <a:pPr marL="576995">
              <a:spcBef>
                <a:spcPts val="1187"/>
              </a:spcBef>
            </a:pPr>
            <a:r>
              <a:rPr sz="2309" b="1" dirty="0">
                <a:solidFill>
                  <a:srgbClr val="FFFFFF"/>
                </a:solidFill>
                <a:latin typeface="Arial"/>
                <a:cs typeface="Arial"/>
              </a:rPr>
              <a:t>Incertezza</a:t>
            </a:r>
            <a:endParaRPr sz="2309">
              <a:latin typeface="Arial"/>
              <a:cs typeface="Arial"/>
            </a:endParaRPr>
          </a:p>
        </p:txBody>
      </p:sp>
      <p:sp>
        <p:nvSpPr>
          <p:cNvPr id="16" name="object 16"/>
          <p:cNvSpPr txBox="1"/>
          <p:nvPr/>
        </p:nvSpPr>
        <p:spPr>
          <a:xfrm>
            <a:off x="8821007" y="5970707"/>
            <a:ext cx="2581254" cy="1934030"/>
          </a:xfrm>
          <a:prstGeom prst="rect">
            <a:avLst/>
          </a:prstGeom>
          <a:solidFill>
            <a:srgbClr val="D7D2DF">
              <a:alpha val="90194"/>
            </a:srgbClr>
          </a:solidFill>
        </p:spPr>
        <p:txBody>
          <a:bodyPr vert="horz" wrap="square" lIns="0" tIns="99480" rIns="0" bIns="0" rtlCol="0">
            <a:spAutoFit/>
          </a:bodyPr>
          <a:lstStyle/>
          <a:p>
            <a:pPr marL="144511" marR="396881">
              <a:lnSpc>
                <a:spcPct val="86300"/>
              </a:lnSpc>
              <a:spcBef>
                <a:spcPts val="783"/>
              </a:spcBef>
              <a:buSzPct val="92857"/>
              <a:buChar char="•"/>
              <a:tabLst>
                <a:tab pos="249228" algn="l"/>
              </a:tabLst>
            </a:pPr>
            <a:r>
              <a:rPr sz="2309" spc="-8" dirty="0">
                <a:latin typeface="Arial"/>
                <a:cs typeface="Arial"/>
              </a:rPr>
              <a:t>deve </a:t>
            </a:r>
            <a:r>
              <a:rPr sz="2309" dirty="0">
                <a:latin typeface="Arial"/>
                <a:cs typeface="Arial"/>
              </a:rPr>
              <a:t>essere  </a:t>
            </a:r>
            <a:r>
              <a:rPr sz="2309" b="1" spc="-8" dirty="0">
                <a:latin typeface="Arial"/>
                <a:cs typeface="Arial"/>
              </a:rPr>
              <a:t>“incerta” </a:t>
            </a:r>
            <a:r>
              <a:rPr sz="2309" dirty="0">
                <a:latin typeface="Arial"/>
                <a:cs typeface="Arial"/>
              </a:rPr>
              <a:t>in  relazione al  raggiungi</a:t>
            </a:r>
            <a:r>
              <a:rPr sz="2309" spc="-16" dirty="0">
                <a:latin typeface="Arial"/>
                <a:cs typeface="Arial"/>
              </a:rPr>
              <a:t>m</a:t>
            </a:r>
            <a:r>
              <a:rPr sz="2309" dirty="0">
                <a:latin typeface="Arial"/>
                <a:cs typeface="Arial"/>
              </a:rPr>
              <a:t>ento  dei risultati  prefissati</a:t>
            </a:r>
          </a:p>
        </p:txBody>
      </p:sp>
      <p:sp>
        <p:nvSpPr>
          <p:cNvPr id="17" name="object 17"/>
          <p:cNvSpPr txBox="1"/>
          <p:nvPr/>
        </p:nvSpPr>
        <p:spPr>
          <a:xfrm>
            <a:off x="11715571" y="5263916"/>
            <a:ext cx="2581254" cy="507617"/>
          </a:xfrm>
          <a:prstGeom prst="rect">
            <a:avLst/>
          </a:prstGeom>
          <a:solidFill>
            <a:srgbClr val="4AACC5"/>
          </a:solidFill>
        </p:spPr>
        <p:txBody>
          <a:bodyPr vert="horz" wrap="square" lIns="0" tIns="150791" rIns="0" bIns="0" rtlCol="0">
            <a:spAutoFit/>
          </a:bodyPr>
          <a:lstStyle/>
          <a:p>
            <a:pPr marL="382220">
              <a:spcBef>
                <a:spcPts val="1187"/>
              </a:spcBef>
            </a:pPr>
            <a:r>
              <a:rPr sz="2309" b="1" dirty="0">
                <a:solidFill>
                  <a:srgbClr val="FFFFFF"/>
                </a:solidFill>
                <a:latin typeface="Arial"/>
                <a:cs typeface="Arial"/>
              </a:rPr>
              <a:t>Sistematicità</a:t>
            </a:r>
            <a:endParaRPr sz="2309">
              <a:latin typeface="Arial"/>
              <a:cs typeface="Arial"/>
            </a:endParaRPr>
          </a:p>
        </p:txBody>
      </p:sp>
      <p:sp>
        <p:nvSpPr>
          <p:cNvPr id="18" name="object 18"/>
          <p:cNvSpPr txBox="1"/>
          <p:nvPr/>
        </p:nvSpPr>
        <p:spPr>
          <a:xfrm>
            <a:off x="11715571" y="5970707"/>
            <a:ext cx="2581254" cy="1322837"/>
          </a:xfrm>
          <a:prstGeom prst="rect">
            <a:avLst/>
          </a:prstGeom>
          <a:solidFill>
            <a:srgbClr val="D0E2EA">
              <a:alpha val="90194"/>
            </a:srgbClr>
          </a:solidFill>
        </p:spPr>
        <p:txBody>
          <a:bodyPr vert="horz" wrap="square" lIns="0" tIns="99480" rIns="0" bIns="0" rtlCol="0">
            <a:spAutoFit/>
          </a:bodyPr>
          <a:lstStyle/>
          <a:p>
            <a:pPr marL="145558" marR="205247">
              <a:lnSpc>
                <a:spcPct val="86200"/>
              </a:lnSpc>
              <a:spcBef>
                <a:spcPts val="783"/>
              </a:spcBef>
              <a:buSzPct val="92857"/>
              <a:buChar char="•"/>
              <a:tabLst>
                <a:tab pos="250276" algn="l"/>
              </a:tabLst>
            </a:pPr>
            <a:r>
              <a:rPr sz="2309" spc="-8" dirty="0">
                <a:latin typeface="Arial"/>
                <a:cs typeface="Arial"/>
              </a:rPr>
              <a:t>deve </a:t>
            </a:r>
            <a:r>
              <a:rPr sz="2309" dirty="0">
                <a:latin typeface="Arial"/>
                <a:cs typeface="Arial"/>
              </a:rPr>
              <a:t>essere  </a:t>
            </a:r>
            <a:r>
              <a:rPr sz="2309" b="1" spc="-8" dirty="0">
                <a:latin typeface="Arial"/>
                <a:cs typeface="Arial"/>
              </a:rPr>
              <a:t>pianificata </a:t>
            </a:r>
            <a:r>
              <a:rPr sz="2309" b="1" dirty="0">
                <a:latin typeface="Arial"/>
                <a:cs typeface="Arial"/>
              </a:rPr>
              <a:t>e  spesata </a:t>
            </a:r>
            <a:r>
              <a:rPr sz="2309" dirty="0">
                <a:latin typeface="Arial"/>
                <a:cs typeface="Arial"/>
              </a:rPr>
              <a:t>in</a:t>
            </a:r>
            <a:r>
              <a:rPr sz="2309" spc="-148" dirty="0">
                <a:latin typeface="Arial"/>
                <a:cs typeface="Arial"/>
              </a:rPr>
              <a:t> </a:t>
            </a:r>
            <a:r>
              <a:rPr sz="2309" spc="-8" dirty="0">
                <a:latin typeface="Arial"/>
                <a:cs typeface="Arial"/>
              </a:rPr>
              <a:t>modo  </a:t>
            </a:r>
            <a:r>
              <a:rPr sz="2309" dirty="0">
                <a:latin typeface="Arial"/>
                <a:cs typeface="Arial"/>
              </a:rPr>
              <a:t>sistematico</a:t>
            </a:r>
            <a:endParaRPr sz="2309">
              <a:latin typeface="Arial"/>
              <a:cs typeface="Arial"/>
            </a:endParaRPr>
          </a:p>
        </p:txBody>
      </p:sp>
      <p:sp>
        <p:nvSpPr>
          <p:cNvPr id="19" name="object 19"/>
          <p:cNvSpPr txBox="1"/>
          <p:nvPr/>
        </p:nvSpPr>
        <p:spPr>
          <a:xfrm>
            <a:off x="14610138" y="5263916"/>
            <a:ext cx="2581254" cy="507617"/>
          </a:xfrm>
          <a:prstGeom prst="rect">
            <a:avLst/>
          </a:prstGeom>
          <a:solidFill>
            <a:srgbClr val="F79546"/>
          </a:solidFill>
        </p:spPr>
        <p:txBody>
          <a:bodyPr vert="horz" wrap="square" lIns="0" tIns="150791" rIns="0" bIns="0" rtlCol="0">
            <a:spAutoFit/>
          </a:bodyPr>
          <a:lstStyle/>
          <a:p>
            <a:pPr marL="261795">
              <a:spcBef>
                <a:spcPts val="1187"/>
              </a:spcBef>
            </a:pPr>
            <a:r>
              <a:rPr sz="2309" b="1" spc="-8" dirty="0">
                <a:solidFill>
                  <a:srgbClr val="FFFFFF"/>
                </a:solidFill>
                <a:latin typeface="Arial"/>
                <a:cs typeface="Arial"/>
              </a:rPr>
              <a:t>Riproducibilità</a:t>
            </a:r>
            <a:endParaRPr sz="2309">
              <a:latin typeface="Arial"/>
              <a:cs typeface="Arial"/>
            </a:endParaRPr>
          </a:p>
        </p:txBody>
      </p:sp>
      <p:sp>
        <p:nvSpPr>
          <p:cNvPr id="20" name="object 20"/>
          <p:cNvSpPr txBox="1"/>
          <p:nvPr/>
        </p:nvSpPr>
        <p:spPr>
          <a:xfrm>
            <a:off x="14610138" y="5970708"/>
            <a:ext cx="2581254" cy="2239627"/>
          </a:xfrm>
          <a:prstGeom prst="rect">
            <a:avLst/>
          </a:prstGeom>
          <a:solidFill>
            <a:srgbClr val="FBDDCF">
              <a:alpha val="90194"/>
            </a:srgbClr>
          </a:solidFill>
        </p:spPr>
        <p:txBody>
          <a:bodyPr vert="horz" wrap="square" lIns="0" tIns="99480" rIns="0" bIns="0" rtlCol="0">
            <a:spAutoFit/>
          </a:bodyPr>
          <a:lstStyle/>
          <a:p>
            <a:pPr marL="145558" marR="215719">
              <a:lnSpc>
                <a:spcPct val="86300"/>
              </a:lnSpc>
              <a:spcBef>
                <a:spcPts val="783"/>
              </a:spcBef>
              <a:buSzPct val="92857"/>
              <a:buChar char="•"/>
              <a:tabLst>
                <a:tab pos="250276" algn="l"/>
              </a:tabLst>
            </a:pPr>
            <a:r>
              <a:rPr sz="2309" spc="-8" dirty="0">
                <a:latin typeface="Arial"/>
                <a:cs typeface="Arial"/>
              </a:rPr>
              <a:t>deve </a:t>
            </a:r>
            <a:r>
              <a:rPr sz="2309" dirty="0">
                <a:latin typeface="Arial"/>
                <a:cs typeface="Arial"/>
              </a:rPr>
              <a:t>essere  mirata a  </a:t>
            </a:r>
            <a:r>
              <a:rPr sz="2309" dirty="0" err="1">
                <a:latin typeface="Arial"/>
                <a:cs typeface="Arial"/>
              </a:rPr>
              <a:t>raggiungere</a:t>
            </a:r>
            <a:r>
              <a:rPr sz="2309" dirty="0">
                <a:latin typeface="Arial"/>
                <a:cs typeface="Arial"/>
              </a:rPr>
              <a:t>  </a:t>
            </a:r>
            <a:r>
              <a:rPr sz="2309" dirty="0" err="1">
                <a:latin typeface="Arial"/>
                <a:cs typeface="Arial"/>
              </a:rPr>
              <a:t>risultati</a:t>
            </a:r>
            <a:r>
              <a:rPr lang="it-IT" sz="2309" dirty="0">
                <a:latin typeface="Arial"/>
                <a:cs typeface="Arial"/>
              </a:rPr>
              <a:t> che potenzialmente</a:t>
            </a:r>
            <a:r>
              <a:rPr sz="2309" dirty="0">
                <a:latin typeface="Arial"/>
                <a:cs typeface="Arial"/>
              </a:rPr>
              <a:t> </a:t>
            </a:r>
            <a:r>
              <a:rPr sz="2309" dirty="0" err="1">
                <a:latin typeface="Arial"/>
                <a:cs typeface="Arial"/>
              </a:rPr>
              <a:t>siano</a:t>
            </a:r>
            <a:r>
              <a:rPr sz="2309" spc="-157" dirty="0">
                <a:latin typeface="Arial"/>
                <a:cs typeface="Arial"/>
              </a:rPr>
              <a:t> </a:t>
            </a:r>
            <a:r>
              <a:rPr sz="2309" b="1" dirty="0">
                <a:latin typeface="Arial"/>
                <a:cs typeface="Arial"/>
              </a:rPr>
              <a:t>trasferibili  o</a:t>
            </a:r>
            <a:r>
              <a:rPr sz="2309" b="1" spc="-25" dirty="0">
                <a:latin typeface="Arial"/>
                <a:cs typeface="Arial"/>
              </a:rPr>
              <a:t> </a:t>
            </a:r>
            <a:r>
              <a:rPr sz="2309" b="1" spc="-8" dirty="0">
                <a:latin typeface="Arial"/>
                <a:cs typeface="Arial"/>
              </a:rPr>
              <a:t>riproducibili</a:t>
            </a:r>
            <a:endParaRPr sz="2309" dirty="0">
              <a:latin typeface="Arial"/>
              <a:cs typeface="Arial"/>
            </a:endParaRPr>
          </a:p>
        </p:txBody>
      </p:sp>
    </p:spTree>
    <p:extLst>
      <p:ext uri="{BB962C8B-B14F-4D97-AF65-F5344CB8AC3E}">
        <p14:creationId xmlns:p14="http://schemas.microsoft.com/office/powerpoint/2010/main" val="2965983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679450" y="2002715"/>
            <a:ext cx="17624425" cy="1451038"/>
          </a:xfrm>
          <a:prstGeom prst="rect">
            <a:avLst/>
          </a:prstGeom>
        </p:spPr>
        <p:txBody>
          <a:bodyPr vert="horz" wrap="square" lIns="0" tIns="12065" rIns="0" bIns="0" rtlCol="0">
            <a:spAutoFit/>
          </a:bodyPr>
          <a:lstStyle/>
          <a:p>
            <a:pPr marL="12700" algn="ctr">
              <a:lnSpc>
                <a:spcPct val="100000"/>
              </a:lnSpc>
              <a:spcBef>
                <a:spcPts val="95"/>
              </a:spcBef>
            </a:pPr>
            <a:r>
              <a:rPr lang="it-IT" sz="4400" b="0" dirty="0">
                <a:solidFill>
                  <a:srgbClr val="0066CC"/>
                </a:solidFill>
              </a:rPr>
              <a:t>Attività </a:t>
            </a:r>
            <a:r>
              <a:rPr lang="it-IT" sz="4400" b="0" dirty="0" smtClean="0">
                <a:solidFill>
                  <a:srgbClr val="0066CC"/>
                </a:solidFill>
              </a:rPr>
              <a:t>ammissibili: </a:t>
            </a:r>
            <a:r>
              <a:rPr lang="it-IT" sz="4400" b="0" dirty="0">
                <a:solidFill>
                  <a:srgbClr val="0066CC"/>
                </a:solidFill>
              </a:rPr>
              <a:t>Decreto </a:t>
            </a:r>
            <a:r>
              <a:rPr lang="it-IT" sz="4400" b="0" dirty="0" err="1">
                <a:solidFill>
                  <a:srgbClr val="0066CC"/>
                </a:solidFill>
              </a:rPr>
              <a:t>MiSE</a:t>
            </a:r>
            <a:r>
              <a:rPr lang="it-IT" sz="4400" b="0" dirty="0">
                <a:solidFill>
                  <a:srgbClr val="0066CC"/>
                </a:solidFill>
              </a:rPr>
              <a:t> 26 maggio 2020</a:t>
            </a:r>
            <a:r>
              <a:rPr lang="it-IT" sz="4950" dirty="0">
                <a:solidFill>
                  <a:srgbClr val="0066CC"/>
                </a:solidFill>
              </a:rPr>
              <a:t/>
            </a:r>
            <a:br>
              <a:rPr lang="it-IT" sz="4950" dirty="0">
                <a:solidFill>
                  <a:srgbClr val="0066CC"/>
                </a:solidFill>
              </a:rPr>
            </a:br>
            <a:endParaRPr sz="4950" dirty="0"/>
          </a:p>
        </p:txBody>
      </p:sp>
      <p:sp>
        <p:nvSpPr>
          <p:cNvPr id="9" name="Rectangle 15">
            <a:extLst>
              <a:ext uri="{FF2B5EF4-FFF2-40B4-BE49-F238E27FC236}">
                <a16:creationId xmlns:a16="http://schemas.microsoft.com/office/drawing/2014/main" id="{EB28598C-7AAE-4761-9C2A-88F299AF05F1}"/>
              </a:ext>
            </a:extLst>
          </p:cNvPr>
          <p:cNvSpPr>
            <a:spLocks noChangeArrowheads="1"/>
          </p:cNvSpPr>
          <p:nvPr/>
        </p:nvSpPr>
        <p:spPr bwMode="auto">
          <a:xfrm>
            <a:off x="4192589" y="3216275"/>
            <a:ext cx="14111286" cy="7239000"/>
          </a:xfrm>
          <a:prstGeom prst="rect">
            <a:avLst/>
          </a:prstGeom>
          <a:solidFill>
            <a:schemeClr val="bg1"/>
          </a:solidFill>
          <a:ln w="9525">
            <a:solidFill>
              <a:srgbClr val="0066CC"/>
            </a:solidFill>
            <a:miter lim="800000"/>
            <a:headEnd/>
            <a:tailEnd/>
          </a:ln>
        </p:spPr>
        <p:txBody>
          <a:bodyPr lIns="91426" tIns="45713" rIns="91426" bIns="45713"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Attività </a:t>
            </a:r>
            <a:r>
              <a:rPr lang="it-IT" altLang="it-IT" sz="3000" dirty="0" smtClean="0">
                <a:latin typeface="Verdana" panose="020B0604030504040204" pitchFamily="34" charset="0"/>
                <a:ea typeface="Verdana" panose="020B0604030504040204" pitchFamily="34" charset="0"/>
                <a:cs typeface="Tahoma" panose="020B0604030504040204" pitchFamily="34" charset="0"/>
              </a:rPr>
              <a:t>diverse </a:t>
            </a:r>
            <a:r>
              <a:rPr lang="it-IT" altLang="it-IT" sz="3000" dirty="0">
                <a:latin typeface="Verdana" panose="020B0604030504040204" pitchFamily="34" charset="0"/>
                <a:ea typeface="Verdana" panose="020B0604030504040204" pitchFamily="34" charset="0"/>
                <a:cs typeface="Tahoma" panose="020B0604030504040204" pitchFamily="34" charset="0"/>
              </a:rPr>
              <a:t>da </a:t>
            </a:r>
            <a:r>
              <a:rPr lang="it-IT" altLang="it-IT" sz="3000" dirty="0" smtClean="0">
                <a:latin typeface="Verdana" panose="020B0604030504040204" pitchFamily="34" charset="0"/>
                <a:ea typeface="Verdana" panose="020B0604030504040204" pitchFamily="34" charset="0"/>
                <a:cs typeface="Tahoma" panose="020B0604030504040204" pitchFamily="34" charset="0"/>
              </a:rPr>
              <a:t>quelle </a:t>
            </a:r>
            <a:r>
              <a:rPr lang="it-IT" altLang="it-IT" sz="3000" dirty="0">
                <a:latin typeface="Verdana" panose="020B0604030504040204" pitchFamily="34" charset="0"/>
                <a:ea typeface="Verdana" panose="020B0604030504040204" pitchFamily="34" charset="0"/>
                <a:cs typeface="Tahoma" panose="020B0604030504040204" pitchFamily="34" charset="0"/>
              </a:rPr>
              <a:t>di ricerca e </a:t>
            </a:r>
            <a:r>
              <a:rPr lang="it-IT" altLang="it-IT" sz="3000" dirty="0" smtClean="0">
                <a:latin typeface="Verdana" panose="020B0604030504040204" pitchFamily="34" charset="0"/>
                <a:ea typeface="Verdana" panose="020B0604030504040204" pitchFamily="34" charset="0"/>
                <a:cs typeface="Tahoma" panose="020B0604030504040204" pitchFamily="34" charset="0"/>
              </a:rPr>
              <a:t>sviluppo, finalizzate </a:t>
            </a:r>
            <a:r>
              <a:rPr lang="it-IT" altLang="it-IT" sz="3000" dirty="0">
                <a:latin typeface="Verdana" panose="020B0604030504040204" pitchFamily="34" charset="0"/>
                <a:ea typeface="Verdana" panose="020B0604030504040204" pitchFamily="34" charset="0"/>
                <a:cs typeface="Tahoma" panose="020B0604030504040204" pitchFamily="34" charset="0"/>
              </a:rPr>
              <a:t>alla realizzazione o all’introduzione di prodotti o processi nuovi o significativamente migliorati </a:t>
            </a:r>
            <a:r>
              <a:rPr lang="it-IT" altLang="it-IT" sz="3000" dirty="0" smtClean="0">
                <a:solidFill>
                  <a:srgbClr val="0066CC"/>
                </a:solidFill>
                <a:latin typeface="Verdana" panose="020B0604030504040204" pitchFamily="34" charset="0"/>
                <a:ea typeface="Verdana" panose="020B0604030504040204" pitchFamily="34" charset="0"/>
                <a:cs typeface="Tahoma" panose="020B0604030504040204" pitchFamily="34" charset="0"/>
              </a:rPr>
              <a:t>rispetto a quelli già realizzati o applicati dall’impresa</a:t>
            </a:r>
          </a:p>
          <a:p>
            <a:pPr marL="0" indent="0" algn="just"/>
            <a:endParaRPr lang="it-IT" altLang="it-IT" sz="3000" dirty="0" smtClean="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la classificazione delle attività di innovazione tecnologica ammissibili al credito d’imposta è operata </a:t>
            </a:r>
            <a:r>
              <a:rPr lang="it-IT" altLang="it-IT" sz="3000" dirty="0" smtClean="0">
                <a:latin typeface="Verdana" panose="020B0604030504040204" pitchFamily="34" charset="0"/>
                <a:ea typeface="Verdana" panose="020B0604030504040204" pitchFamily="34" charset="0"/>
                <a:cs typeface="Tahoma" panose="020B0604030504040204" pitchFamily="34" charset="0"/>
              </a:rPr>
              <a:t>tenendo </a:t>
            </a:r>
            <a:r>
              <a:rPr lang="it-IT" altLang="it-IT" sz="3000" dirty="0">
                <a:latin typeface="Verdana" panose="020B0604030504040204" pitchFamily="34" charset="0"/>
                <a:ea typeface="Verdana" panose="020B0604030504040204" pitchFamily="34" charset="0"/>
                <a:cs typeface="Tahoma" panose="020B0604030504040204" pitchFamily="34" charset="0"/>
              </a:rPr>
              <a:t>conto dei principi generali e dei criteri contenuti nelle linee guida per le rilevazioni statistiche nazionali sull’innovazione elaborate dall’Organizzazione per la cooperazione e lo sviluppo economico (OCSE, Manuale di Oslo 2018</a:t>
            </a:r>
            <a:r>
              <a:rPr lang="it-IT" altLang="it-IT" sz="3000" dirty="0" smtClean="0">
                <a:latin typeface="Verdana" panose="020B0604030504040204" pitchFamily="34" charset="0"/>
                <a:ea typeface="Verdana" panose="020B0604030504040204" pitchFamily="34" charset="0"/>
                <a:cs typeface="Tahoma" panose="020B0604030504040204" pitchFamily="34" charset="0"/>
              </a:rPr>
              <a:t>)</a:t>
            </a:r>
          </a:p>
          <a:p>
            <a:pPr marL="0" indent="0" algn="just"/>
            <a:endParaRPr lang="it-IT" altLang="it-IT" sz="3000" dirty="0">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Lavori svolti nelle </a:t>
            </a:r>
            <a:r>
              <a:rPr lang="it-IT" altLang="it-IT" sz="3000" dirty="0">
                <a:solidFill>
                  <a:srgbClr val="0066CC"/>
                </a:solidFill>
                <a:latin typeface="Verdana" panose="020B0604030504040204" pitchFamily="34" charset="0"/>
                <a:ea typeface="Verdana" panose="020B0604030504040204" pitchFamily="34" charset="0"/>
                <a:cs typeface="Tahoma" panose="020B0604030504040204" pitchFamily="34" charset="0"/>
              </a:rPr>
              <a:t>fasi precompetitive </a:t>
            </a:r>
            <a:r>
              <a:rPr lang="it-IT" altLang="it-IT" sz="3000" dirty="0">
                <a:latin typeface="Verdana" panose="020B0604030504040204" pitchFamily="34" charset="0"/>
                <a:ea typeface="Verdana" panose="020B0604030504040204" pitchFamily="34" charset="0"/>
                <a:cs typeface="Tahoma" panose="020B0604030504040204" pitchFamily="34" charset="0"/>
              </a:rPr>
              <a:t>legate alla progettazione, realizzazione e introduzione delle innovazioni tecnologiche fino ai lavori concernenti le fasi di test e valutazione dei prototipi o delle installazioni pilota</a:t>
            </a:r>
          </a:p>
        </p:txBody>
      </p:sp>
      <p:sp>
        <p:nvSpPr>
          <p:cNvPr id="11" name="Rectangle 3">
            <a:extLst>
              <a:ext uri="{FF2B5EF4-FFF2-40B4-BE49-F238E27FC236}">
                <a16:creationId xmlns:a16="http://schemas.microsoft.com/office/drawing/2014/main" id="{F9297805-0CBC-46F7-85F2-2A9CD8C83E68}"/>
              </a:ext>
            </a:extLst>
          </p:cNvPr>
          <p:cNvSpPr txBox="1">
            <a:spLocks noChangeArrowheads="1"/>
          </p:cNvSpPr>
          <p:nvPr/>
        </p:nvSpPr>
        <p:spPr bwMode="auto">
          <a:xfrm>
            <a:off x="679450" y="3216275"/>
            <a:ext cx="3124200" cy="7239000"/>
          </a:xfrm>
          <a:prstGeom prst="rect">
            <a:avLst/>
          </a:prstGeom>
          <a:solidFill>
            <a:schemeClr val="bg1"/>
          </a:solidFill>
          <a:ln>
            <a:solidFill>
              <a:srgbClr val="0066CC"/>
            </a:solidFill>
            <a:miter lim="800000"/>
            <a:headEnd/>
            <a:tailEnd/>
          </a:ln>
          <a:effectLst/>
        </p:spPr>
        <p:txBody>
          <a:bodyPr lIns="91426" tIns="45713" rIns="91426" bIns="45713"/>
          <a:lstStyle>
            <a:lvl1pPr marL="373063" indent="-373063" algn="l" defTabSz="995363" rtl="0" eaLnBrk="0" fontAlgn="base" hangingPunct="0">
              <a:spcBef>
                <a:spcPct val="20000"/>
              </a:spcBef>
              <a:spcAft>
                <a:spcPct val="0"/>
              </a:spcAft>
              <a:defRPr sz="3500">
                <a:solidFill>
                  <a:srgbClr val="003574"/>
                </a:solidFill>
                <a:latin typeface="+mn-lt"/>
                <a:ea typeface="+mn-ea"/>
                <a:cs typeface="+mn-cs"/>
              </a:defRPr>
            </a:lvl1pPr>
            <a:lvl2pPr marL="808038" indent="-309563" algn="l" defTabSz="995363" rtl="0" eaLnBrk="0" fontAlgn="base" hangingPunct="0">
              <a:spcBef>
                <a:spcPct val="20000"/>
              </a:spcBef>
              <a:spcAft>
                <a:spcPct val="0"/>
              </a:spcAft>
              <a:buFont typeface="Marlett" pitchFamily="2" charset="2"/>
              <a:buBlip>
                <a:blip r:embed="rId4"/>
              </a:buBlip>
              <a:defRPr sz="3000">
                <a:solidFill>
                  <a:srgbClr val="003574"/>
                </a:solidFill>
                <a:latin typeface="+mn-lt"/>
              </a:defRPr>
            </a:lvl2pPr>
            <a:lvl3pPr marL="1244600" indent="-249238" algn="l" defTabSz="995363" rtl="0" eaLnBrk="0" fontAlgn="base" hangingPunct="0">
              <a:spcBef>
                <a:spcPct val="20000"/>
              </a:spcBef>
              <a:spcAft>
                <a:spcPct val="0"/>
              </a:spcAft>
              <a:buFont typeface="Marlett" pitchFamily="2" charset="2"/>
              <a:buBlip>
                <a:blip r:embed="rId4"/>
              </a:buBlip>
              <a:defRPr sz="2600">
                <a:solidFill>
                  <a:srgbClr val="003574"/>
                </a:solidFill>
                <a:latin typeface="+mn-lt"/>
              </a:defRPr>
            </a:lvl3pPr>
            <a:lvl4pPr marL="1741488" indent="-247650"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4pPr>
            <a:lvl5pPr marL="2238375" indent="-249238"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5pPr>
            <a:lvl6pPr marL="26955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6pPr>
            <a:lvl7pPr marL="31527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7pPr>
            <a:lvl8pPr marL="36099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8pPr>
            <a:lvl9pPr marL="40671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9pPr>
          </a:lstStyle>
          <a:p>
            <a:pPr marL="666644" indent="-666644" algn="ctr">
              <a:spcBef>
                <a:spcPts val="0"/>
              </a:spcBef>
              <a:defRPr/>
            </a:pPr>
            <a:endParaRPr lang="it-IT" altLang="it-IT" sz="2800" kern="0" dirty="0">
              <a:solidFill>
                <a:srgbClr val="C00000"/>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Art</a:t>
            </a:r>
            <a:r>
              <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rPr>
              <a:t>. </a:t>
            </a: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3 </a:t>
            </a: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Attività di</a:t>
            </a: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Innovazione tecnologica</a:t>
            </a: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7655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679450" y="2002715"/>
            <a:ext cx="17624425" cy="1451038"/>
          </a:xfrm>
          <a:prstGeom prst="rect">
            <a:avLst/>
          </a:prstGeom>
        </p:spPr>
        <p:txBody>
          <a:bodyPr vert="horz" wrap="square" lIns="0" tIns="12065" rIns="0" bIns="0" rtlCol="0">
            <a:spAutoFit/>
          </a:bodyPr>
          <a:lstStyle/>
          <a:p>
            <a:pPr marL="12700" algn="ctr">
              <a:lnSpc>
                <a:spcPct val="100000"/>
              </a:lnSpc>
              <a:spcBef>
                <a:spcPts val="95"/>
              </a:spcBef>
            </a:pPr>
            <a:r>
              <a:rPr lang="it-IT" sz="4400" b="0" dirty="0">
                <a:solidFill>
                  <a:srgbClr val="0066CC"/>
                </a:solidFill>
              </a:rPr>
              <a:t>Attività </a:t>
            </a:r>
            <a:r>
              <a:rPr lang="it-IT" sz="4400" b="0" dirty="0" smtClean="0">
                <a:solidFill>
                  <a:srgbClr val="0066CC"/>
                </a:solidFill>
              </a:rPr>
              <a:t>ammissibili: </a:t>
            </a:r>
            <a:r>
              <a:rPr lang="it-IT" sz="4400" b="0" dirty="0">
                <a:solidFill>
                  <a:srgbClr val="0066CC"/>
                </a:solidFill>
              </a:rPr>
              <a:t>Decreto </a:t>
            </a:r>
            <a:r>
              <a:rPr lang="it-IT" sz="4400" b="0" dirty="0" err="1">
                <a:solidFill>
                  <a:srgbClr val="0066CC"/>
                </a:solidFill>
              </a:rPr>
              <a:t>MiSE</a:t>
            </a:r>
            <a:r>
              <a:rPr lang="it-IT" sz="4400" b="0" dirty="0">
                <a:solidFill>
                  <a:srgbClr val="0066CC"/>
                </a:solidFill>
              </a:rPr>
              <a:t> 26 maggio 2020</a:t>
            </a:r>
            <a:r>
              <a:rPr lang="it-IT" sz="4950" dirty="0">
                <a:solidFill>
                  <a:srgbClr val="0066CC"/>
                </a:solidFill>
              </a:rPr>
              <a:t/>
            </a:r>
            <a:br>
              <a:rPr lang="it-IT" sz="4950" dirty="0">
                <a:solidFill>
                  <a:srgbClr val="0066CC"/>
                </a:solidFill>
              </a:rPr>
            </a:br>
            <a:endParaRPr sz="4950" dirty="0"/>
          </a:p>
        </p:txBody>
      </p:sp>
      <p:sp>
        <p:nvSpPr>
          <p:cNvPr id="9" name="Rectangle 15">
            <a:extLst>
              <a:ext uri="{FF2B5EF4-FFF2-40B4-BE49-F238E27FC236}">
                <a16:creationId xmlns:a16="http://schemas.microsoft.com/office/drawing/2014/main" id="{EB28598C-7AAE-4761-9C2A-88F299AF05F1}"/>
              </a:ext>
            </a:extLst>
          </p:cNvPr>
          <p:cNvSpPr>
            <a:spLocks noChangeArrowheads="1"/>
          </p:cNvSpPr>
          <p:nvPr/>
        </p:nvSpPr>
        <p:spPr bwMode="auto">
          <a:xfrm>
            <a:off x="5022849" y="2911475"/>
            <a:ext cx="14401801" cy="7772400"/>
          </a:xfrm>
          <a:prstGeom prst="rect">
            <a:avLst/>
          </a:prstGeom>
          <a:solidFill>
            <a:schemeClr val="bg1"/>
          </a:solidFill>
          <a:ln w="9525">
            <a:solidFill>
              <a:srgbClr val="0066CC"/>
            </a:solidFill>
            <a:miter lim="800000"/>
            <a:headEnd/>
            <a:tailEnd/>
          </a:ln>
        </p:spPr>
        <p:txBody>
          <a:bodyPr lIns="91426" tIns="45713" rIns="91426" bIns="45713"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Lavori svolti nell’ambito di progetti relativi alla trasformazione digitale dei processi aziendali esistenti attraverso l’integrazione e l’interconnessione dei fattori, interni ed esterni all’azienda, rilevanti per la creazione di valore</a:t>
            </a:r>
          </a:p>
          <a:p>
            <a:pPr marL="457200" indent="-457200" algn="just">
              <a:buFont typeface="Arial" panose="020B0604020202020204" pitchFamily="34" charset="0"/>
              <a:buChar char="•"/>
            </a:pPr>
            <a:endParaRPr lang="it-IT" altLang="it-IT" sz="3000" dirty="0">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A titolo esemplificativo - DM 26 maggio 2020, art. 5, co. 1, lettere da a) a n):</a:t>
            </a:r>
          </a:p>
          <a:p>
            <a:pPr marL="457200" indent="-457200" algn="just">
              <a:buFont typeface="Arial" panose="020B0604020202020204" pitchFamily="34" charset="0"/>
              <a:buChar char="•"/>
            </a:pPr>
            <a:endParaRPr lang="it-IT" altLang="it-IT" sz="3000" dirty="0">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r>
              <a:rPr lang="it-IT" altLang="it-IT" sz="3000" dirty="0" err="1">
                <a:latin typeface="Verdana" panose="020B0604030504040204" pitchFamily="34" charset="0"/>
                <a:ea typeface="Verdana" panose="020B0604030504040204" pitchFamily="34" charset="0"/>
                <a:cs typeface="Tahoma" panose="020B0604030504040204" pitchFamily="34" charset="0"/>
              </a:rPr>
              <a:t>digital</a:t>
            </a:r>
            <a:r>
              <a:rPr lang="it-IT" altLang="it-IT" sz="3000" dirty="0">
                <a:latin typeface="Verdana" panose="020B0604030504040204" pitchFamily="34" charset="0"/>
                <a:ea typeface="Verdana" panose="020B0604030504040204" pitchFamily="34" charset="0"/>
                <a:cs typeface="Tahoma" panose="020B0604030504040204" pitchFamily="34" charset="0"/>
              </a:rPr>
              <a:t> service </a:t>
            </a:r>
            <a:r>
              <a:rPr lang="it-IT" altLang="it-IT" sz="3000" dirty="0" err="1">
                <a:latin typeface="Verdana" panose="020B0604030504040204" pitchFamily="34" charset="0"/>
                <a:ea typeface="Verdana" panose="020B0604030504040204" pitchFamily="34" charset="0"/>
                <a:cs typeface="Tahoma" panose="020B0604030504040204" pitchFamily="34" charset="0"/>
              </a:rPr>
              <a:t>backbone</a:t>
            </a:r>
            <a:endParaRPr lang="it-IT" altLang="it-IT" sz="3000" dirty="0">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soluzioni che consentano il miglioramento della gestione operativa della produzione </a:t>
            </a:r>
          </a:p>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integrazione, attraverso l’applicazione di tecnologie digitali, tra il sistema informatico e le fasi del processo di produzione di beni o servizi</a:t>
            </a:r>
          </a:p>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introduzione di soluzioni che consentano la pianificazione e la simulazione dei processi produttivi</a:t>
            </a:r>
          </a:p>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a:t>
            </a:r>
          </a:p>
        </p:txBody>
      </p:sp>
      <p:sp>
        <p:nvSpPr>
          <p:cNvPr id="11" name="Rectangle 3">
            <a:extLst>
              <a:ext uri="{FF2B5EF4-FFF2-40B4-BE49-F238E27FC236}">
                <a16:creationId xmlns:a16="http://schemas.microsoft.com/office/drawing/2014/main" id="{F9297805-0CBC-46F7-85F2-2A9CD8C83E68}"/>
              </a:ext>
            </a:extLst>
          </p:cNvPr>
          <p:cNvSpPr txBox="1">
            <a:spLocks noChangeArrowheads="1"/>
          </p:cNvSpPr>
          <p:nvPr/>
        </p:nvSpPr>
        <p:spPr bwMode="auto">
          <a:xfrm>
            <a:off x="679449" y="2911475"/>
            <a:ext cx="4146881" cy="7772400"/>
          </a:xfrm>
          <a:prstGeom prst="rect">
            <a:avLst/>
          </a:prstGeom>
          <a:solidFill>
            <a:schemeClr val="bg1"/>
          </a:solidFill>
          <a:ln>
            <a:solidFill>
              <a:srgbClr val="0066CC"/>
            </a:solidFill>
            <a:miter lim="800000"/>
            <a:headEnd/>
            <a:tailEnd/>
          </a:ln>
          <a:effectLst/>
        </p:spPr>
        <p:txBody>
          <a:bodyPr lIns="91426" tIns="45713" rIns="91426" bIns="45713"/>
          <a:lstStyle>
            <a:lvl1pPr marL="373063" indent="-373063" algn="l" defTabSz="995363" rtl="0" eaLnBrk="0" fontAlgn="base" hangingPunct="0">
              <a:spcBef>
                <a:spcPct val="20000"/>
              </a:spcBef>
              <a:spcAft>
                <a:spcPct val="0"/>
              </a:spcAft>
              <a:defRPr sz="3500">
                <a:solidFill>
                  <a:srgbClr val="003574"/>
                </a:solidFill>
                <a:latin typeface="+mn-lt"/>
                <a:ea typeface="+mn-ea"/>
                <a:cs typeface="+mn-cs"/>
              </a:defRPr>
            </a:lvl1pPr>
            <a:lvl2pPr marL="808038" indent="-309563" algn="l" defTabSz="995363" rtl="0" eaLnBrk="0" fontAlgn="base" hangingPunct="0">
              <a:spcBef>
                <a:spcPct val="20000"/>
              </a:spcBef>
              <a:spcAft>
                <a:spcPct val="0"/>
              </a:spcAft>
              <a:buFont typeface="Marlett" pitchFamily="2" charset="2"/>
              <a:buBlip>
                <a:blip r:embed="rId4"/>
              </a:buBlip>
              <a:defRPr sz="3000">
                <a:solidFill>
                  <a:srgbClr val="003574"/>
                </a:solidFill>
                <a:latin typeface="+mn-lt"/>
              </a:defRPr>
            </a:lvl2pPr>
            <a:lvl3pPr marL="1244600" indent="-249238" algn="l" defTabSz="995363" rtl="0" eaLnBrk="0" fontAlgn="base" hangingPunct="0">
              <a:spcBef>
                <a:spcPct val="20000"/>
              </a:spcBef>
              <a:spcAft>
                <a:spcPct val="0"/>
              </a:spcAft>
              <a:buFont typeface="Marlett" pitchFamily="2" charset="2"/>
              <a:buBlip>
                <a:blip r:embed="rId4"/>
              </a:buBlip>
              <a:defRPr sz="2600">
                <a:solidFill>
                  <a:srgbClr val="003574"/>
                </a:solidFill>
                <a:latin typeface="+mn-lt"/>
              </a:defRPr>
            </a:lvl3pPr>
            <a:lvl4pPr marL="1741488" indent="-247650"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4pPr>
            <a:lvl5pPr marL="2238375" indent="-249238"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5pPr>
            <a:lvl6pPr marL="26955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6pPr>
            <a:lvl7pPr marL="31527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7pPr>
            <a:lvl8pPr marL="36099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8pPr>
            <a:lvl9pPr marL="40671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9pPr>
          </a:lstStyle>
          <a:p>
            <a:pPr marL="666644" indent="-666644" algn="ctr">
              <a:spcBef>
                <a:spcPts val="0"/>
              </a:spcBef>
              <a:defRPr/>
            </a:pPr>
            <a:endParaRPr lang="it-IT" altLang="it-IT" sz="2800" kern="0" dirty="0">
              <a:solidFill>
                <a:srgbClr val="C00000"/>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Art</a:t>
            </a:r>
            <a:r>
              <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rPr>
              <a:t>. </a:t>
            </a: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3 </a:t>
            </a: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Attività di</a:t>
            </a: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Innovazione tecnologica</a:t>
            </a:r>
          </a:p>
          <a:p>
            <a:pPr marL="0" indent="0" algn="ctr">
              <a:spcBef>
                <a:spcPts val="0"/>
              </a:spcBef>
              <a:defRPr/>
            </a:pP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b="1" kern="0" dirty="0">
                <a:solidFill>
                  <a:srgbClr val="0066CC"/>
                </a:solidFill>
                <a:latin typeface="Verdana" panose="020B0604030504040204" pitchFamily="34" charset="0"/>
                <a:ea typeface="Verdana" panose="020B0604030504040204" pitchFamily="34" charset="0"/>
                <a:cs typeface="Tahoma" panose="020B0604030504040204" pitchFamily="34" charset="0"/>
              </a:rPr>
              <a:t>maggiorazione 4.0</a:t>
            </a:r>
          </a:p>
        </p:txBody>
      </p:sp>
    </p:spTree>
    <p:extLst>
      <p:ext uri="{BB962C8B-B14F-4D97-AF65-F5344CB8AC3E}">
        <p14:creationId xmlns:p14="http://schemas.microsoft.com/office/powerpoint/2010/main" val="2423487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4032250" y="2027814"/>
            <a:ext cx="10446607" cy="689291"/>
          </a:xfrm>
          <a:prstGeom prst="rect">
            <a:avLst/>
          </a:prstGeom>
        </p:spPr>
        <p:txBody>
          <a:bodyPr vert="horz" wrap="square" lIns="0" tIns="12065" rIns="0" bIns="0" rtlCol="0">
            <a:spAutoFit/>
          </a:bodyPr>
          <a:lstStyle/>
          <a:p>
            <a:pPr marL="12700" algn="ctr">
              <a:lnSpc>
                <a:spcPct val="100000"/>
              </a:lnSpc>
              <a:spcBef>
                <a:spcPts val="95"/>
              </a:spcBef>
            </a:pPr>
            <a:r>
              <a:rPr lang="it-IT" sz="4400" dirty="0" smtClean="0">
                <a:solidFill>
                  <a:srgbClr val="0066CC"/>
                </a:solidFill>
              </a:rPr>
              <a:t>Piano Nazionale Transizione 4.0</a:t>
            </a:r>
            <a:endParaRPr lang="it-IT" sz="4400" dirty="0"/>
          </a:p>
        </p:txBody>
      </p:sp>
      <p:sp>
        <p:nvSpPr>
          <p:cNvPr id="23" name="object 10"/>
          <p:cNvSpPr txBox="1">
            <a:spLocks/>
          </p:cNvSpPr>
          <p:nvPr/>
        </p:nvSpPr>
        <p:spPr>
          <a:xfrm>
            <a:off x="873178" y="3423698"/>
            <a:ext cx="18932471" cy="4446730"/>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a:spcBef>
                <a:spcPts val="95"/>
              </a:spcBef>
            </a:pPr>
            <a:r>
              <a:rPr lang="it-IT" sz="4400" b="0" kern="0" dirty="0" smtClean="0">
                <a:solidFill>
                  <a:srgbClr val="0066CC"/>
                </a:solidFill>
              </a:rPr>
              <a:t>• </a:t>
            </a:r>
            <a:r>
              <a:rPr lang="it-IT" sz="4000" kern="0" dirty="0" smtClean="0">
                <a:solidFill>
                  <a:srgbClr val="0066CC"/>
                </a:solidFill>
              </a:rPr>
              <a:t>Credito d’imposta beni strumentali</a:t>
            </a:r>
            <a:endParaRPr lang="it-IT" sz="4000" b="0" kern="0" dirty="0" smtClean="0">
              <a:solidFill>
                <a:srgbClr val="0066CC"/>
              </a:solidFill>
            </a:endParaRPr>
          </a:p>
          <a:p>
            <a:pPr marL="12700">
              <a:spcBef>
                <a:spcPts val="95"/>
              </a:spcBef>
            </a:pPr>
            <a:r>
              <a:rPr lang="it-IT" sz="4000" b="0" kern="0" dirty="0" smtClean="0">
                <a:solidFill>
                  <a:srgbClr val="0066CC"/>
                </a:solidFill>
              </a:rPr>
              <a:t>- </a:t>
            </a:r>
            <a:r>
              <a:rPr lang="it-IT" sz="4000" b="0" kern="0" dirty="0">
                <a:solidFill>
                  <a:srgbClr val="0066CC"/>
                </a:solidFill>
              </a:rPr>
              <a:t>Beni materiali e immateriali non </a:t>
            </a:r>
            <a:r>
              <a:rPr lang="it-IT" sz="4000" b="0" kern="0" dirty="0" smtClean="0">
                <a:solidFill>
                  <a:srgbClr val="0066CC"/>
                </a:solidFill>
              </a:rPr>
              <a:t>4.0 (ex super ammortamento)</a:t>
            </a:r>
            <a:endParaRPr lang="it-IT" sz="4000" b="0" kern="0" dirty="0">
              <a:solidFill>
                <a:srgbClr val="0066CC"/>
              </a:solidFill>
            </a:endParaRPr>
          </a:p>
          <a:p>
            <a:pPr marL="12700" algn="just">
              <a:spcBef>
                <a:spcPts val="95"/>
              </a:spcBef>
            </a:pPr>
            <a:r>
              <a:rPr lang="it-IT" sz="4000" b="0" kern="0" dirty="0" smtClean="0">
                <a:solidFill>
                  <a:srgbClr val="0066CC"/>
                </a:solidFill>
              </a:rPr>
              <a:t>- </a:t>
            </a:r>
            <a:r>
              <a:rPr lang="it-IT" sz="4000" b="0" kern="0" dirty="0">
                <a:solidFill>
                  <a:srgbClr val="0066CC"/>
                </a:solidFill>
              </a:rPr>
              <a:t>Beni materiali e immateriali </a:t>
            </a:r>
            <a:r>
              <a:rPr lang="it-IT" sz="4000" b="0" kern="0" dirty="0" smtClean="0">
                <a:solidFill>
                  <a:srgbClr val="0066CC"/>
                </a:solidFill>
              </a:rPr>
              <a:t>4.0 di cui agli allegati A e B alla legge di  bilancio 2017 (ex </a:t>
            </a:r>
            <a:r>
              <a:rPr lang="it-IT" sz="4000" b="0" kern="0" dirty="0" err="1" smtClean="0">
                <a:solidFill>
                  <a:srgbClr val="0066CC"/>
                </a:solidFill>
              </a:rPr>
              <a:t>iper</a:t>
            </a:r>
            <a:r>
              <a:rPr lang="it-IT" sz="4000" b="0" kern="0" dirty="0" smtClean="0">
                <a:solidFill>
                  <a:srgbClr val="0066CC"/>
                </a:solidFill>
              </a:rPr>
              <a:t> </a:t>
            </a:r>
            <a:r>
              <a:rPr lang="it-IT" sz="4000" b="0" kern="0" dirty="0">
                <a:solidFill>
                  <a:srgbClr val="0066CC"/>
                </a:solidFill>
              </a:rPr>
              <a:t>ammortamento)</a:t>
            </a:r>
          </a:p>
          <a:p>
            <a:pPr marL="12700">
              <a:spcBef>
                <a:spcPts val="95"/>
              </a:spcBef>
            </a:pPr>
            <a:endParaRPr lang="it-IT" sz="4000" b="0" kern="0" dirty="0">
              <a:solidFill>
                <a:srgbClr val="0066CC"/>
              </a:solidFill>
            </a:endParaRPr>
          </a:p>
          <a:p>
            <a:pPr marL="12700">
              <a:spcBef>
                <a:spcPts val="95"/>
              </a:spcBef>
            </a:pPr>
            <a:endParaRPr lang="it-IT" sz="4000" b="0" kern="0" dirty="0" smtClean="0">
              <a:solidFill>
                <a:srgbClr val="0066CC"/>
              </a:solidFill>
            </a:endParaRPr>
          </a:p>
          <a:p>
            <a:pPr marL="12700">
              <a:spcBef>
                <a:spcPts val="95"/>
              </a:spcBef>
            </a:pPr>
            <a:endParaRPr lang="it-IT" sz="4000" b="0" kern="0" dirty="0"/>
          </a:p>
        </p:txBody>
      </p:sp>
      <p:sp>
        <p:nvSpPr>
          <p:cNvPr id="24" name="object 10"/>
          <p:cNvSpPr txBox="1">
            <a:spLocks/>
          </p:cNvSpPr>
          <p:nvPr/>
        </p:nvSpPr>
        <p:spPr>
          <a:xfrm>
            <a:off x="873179" y="8851584"/>
            <a:ext cx="18932471" cy="689291"/>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a:spcBef>
                <a:spcPts val="95"/>
              </a:spcBef>
            </a:pPr>
            <a:r>
              <a:rPr lang="it-IT" sz="4400" b="0" kern="0" dirty="0" smtClean="0">
                <a:solidFill>
                  <a:srgbClr val="0066CC"/>
                </a:solidFill>
              </a:rPr>
              <a:t>• </a:t>
            </a:r>
            <a:r>
              <a:rPr lang="it-IT" sz="4000" kern="0" dirty="0" smtClean="0">
                <a:solidFill>
                  <a:srgbClr val="0066CC"/>
                </a:solidFill>
              </a:rPr>
              <a:t>Credito d’imposta formazione 4.0 </a:t>
            </a:r>
            <a:endParaRPr lang="it-IT" sz="4000" kern="0" dirty="0"/>
          </a:p>
        </p:txBody>
      </p:sp>
      <p:sp>
        <p:nvSpPr>
          <p:cNvPr id="25" name="object 10"/>
          <p:cNvSpPr txBox="1">
            <a:spLocks/>
          </p:cNvSpPr>
          <p:nvPr/>
        </p:nvSpPr>
        <p:spPr>
          <a:xfrm>
            <a:off x="873179" y="6336984"/>
            <a:ext cx="17865671" cy="1317668"/>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a:spcBef>
                <a:spcPts val="95"/>
              </a:spcBef>
            </a:pPr>
            <a:r>
              <a:rPr lang="it-IT" sz="4400" b="0" kern="0" dirty="0" smtClean="0">
                <a:solidFill>
                  <a:srgbClr val="0066CC"/>
                </a:solidFill>
              </a:rPr>
              <a:t>• </a:t>
            </a:r>
            <a:r>
              <a:rPr lang="it-IT" sz="4000" kern="0" dirty="0" smtClean="0">
                <a:solidFill>
                  <a:srgbClr val="0066CC"/>
                </a:solidFill>
              </a:rPr>
              <a:t>Credito d’imposta ricerca e sviluppo, innovazione e design </a:t>
            </a:r>
          </a:p>
          <a:p>
            <a:pPr marL="12700">
              <a:spcBef>
                <a:spcPts val="95"/>
              </a:spcBef>
            </a:pPr>
            <a:r>
              <a:rPr lang="it-IT" sz="4000" b="0" kern="0" dirty="0">
                <a:solidFill>
                  <a:srgbClr val="0066CC"/>
                </a:solidFill>
              </a:rPr>
              <a:t> </a:t>
            </a:r>
            <a:r>
              <a:rPr lang="it-IT" sz="4000" b="0" kern="0" dirty="0" smtClean="0">
                <a:solidFill>
                  <a:srgbClr val="0066CC"/>
                </a:solidFill>
              </a:rPr>
              <a:t> </a:t>
            </a:r>
            <a:endParaRPr lang="it-IT" sz="4000" b="0" kern="0" dirty="0">
              <a:solidFill>
                <a:srgbClr val="0066CC"/>
              </a:solidFill>
            </a:endParaRPr>
          </a:p>
        </p:txBody>
      </p:sp>
    </p:spTree>
    <p:extLst>
      <p:ext uri="{BB962C8B-B14F-4D97-AF65-F5344CB8AC3E}">
        <p14:creationId xmlns:p14="http://schemas.microsoft.com/office/powerpoint/2010/main" val="3708868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679450" y="2002715"/>
            <a:ext cx="17624425" cy="1451038"/>
          </a:xfrm>
          <a:prstGeom prst="rect">
            <a:avLst/>
          </a:prstGeom>
        </p:spPr>
        <p:txBody>
          <a:bodyPr vert="horz" wrap="square" lIns="0" tIns="12065" rIns="0" bIns="0" rtlCol="0">
            <a:spAutoFit/>
          </a:bodyPr>
          <a:lstStyle/>
          <a:p>
            <a:pPr marL="12700" algn="ctr">
              <a:lnSpc>
                <a:spcPct val="100000"/>
              </a:lnSpc>
              <a:spcBef>
                <a:spcPts val="95"/>
              </a:spcBef>
            </a:pPr>
            <a:r>
              <a:rPr lang="it-IT" sz="4400" b="0" dirty="0">
                <a:solidFill>
                  <a:srgbClr val="0066CC"/>
                </a:solidFill>
              </a:rPr>
              <a:t>Attività </a:t>
            </a:r>
            <a:r>
              <a:rPr lang="it-IT" sz="4400" b="0" dirty="0" smtClean="0">
                <a:solidFill>
                  <a:srgbClr val="0066CC"/>
                </a:solidFill>
              </a:rPr>
              <a:t>ammissibili: </a:t>
            </a:r>
            <a:r>
              <a:rPr lang="it-IT" sz="4400" b="0" dirty="0">
                <a:solidFill>
                  <a:srgbClr val="0066CC"/>
                </a:solidFill>
              </a:rPr>
              <a:t>Decreto </a:t>
            </a:r>
            <a:r>
              <a:rPr lang="it-IT" sz="4400" b="0" dirty="0" err="1">
                <a:solidFill>
                  <a:srgbClr val="0066CC"/>
                </a:solidFill>
              </a:rPr>
              <a:t>MiSE</a:t>
            </a:r>
            <a:r>
              <a:rPr lang="it-IT" sz="4400" b="0" dirty="0">
                <a:solidFill>
                  <a:srgbClr val="0066CC"/>
                </a:solidFill>
              </a:rPr>
              <a:t> 26 maggio 2020</a:t>
            </a:r>
            <a:r>
              <a:rPr lang="it-IT" sz="4950" dirty="0">
                <a:solidFill>
                  <a:srgbClr val="0066CC"/>
                </a:solidFill>
              </a:rPr>
              <a:t/>
            </a:r>
            <a:br>
              <a:rPr lang="it-IT" sz="4950" dirty="0">
                <a:solidFill>
                  <a:srgbClr val="0066CC"/>
                </a:solidFill>
              </a:rPr>
            </a:br>
            <a:endParaRPr sz="4950" dirty="0"/>
          </a:p>
        </p:txBody>
      </p:sp>
      <p:sp>
        <p:nvSpPr>
          <p:cNvPr id="9" name="Rectangle 15">
            <a:extLst>
              <a:ext uri="{FF2B5EF4-FFF2-40B4-BE49-F238E27FC236}">
                <a16:creationId xmlns:a16="http://schemas.microsoft.com/office/drawing/2014/main" id="{EB28598C-7AAE-4761-9C2A-88F299AF05F1}"/>
              </a:ext>
            </a:extLst>
          </p:cNvPr>
          <p:cNvSpPr>
            <a:spLocks noChangeArrowheads="1"/>
          </p:cNvSpPr>
          <p:nvPr/>
        </p:nvSpPr>
        <p:spPr bwMode="auto">
          <a:xfrm>
            <a:off x="5022849" y="2911475"/>
            <a:ext cx="14706601" cy="7772400"/>
          </a:xfrm>
          <a:prstGeom prst="rect">
            <a:avLst/>
          </a:prstGeom>
          <a:solidFill>
            <a:schemeClr val="bg1"/>
          </a:solidFill>
          <a:ln w="9525">
            <a:solidFill>
              <a:srgbClr val="0066CC"/>
            </a:solidFill>
            <a:miter lim="800000"/>
            <a:headEnd/>
            <a:tailEnd/>
          </a:ln>
        </p:spPr>
        <p:txBody>
          <a:bodyPr lIns="91426" tIns="45713" rIns="91426" bIns="45713"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Lavori svolti nell’ambito di progetti relativi alla trasformazione dei processi aziendali secondo i principi dell’economia circolare così come declinati nella comunicazione della Commissione Europea (COM 2020) 98 dell’11 marzo 2020: </a:t>
            </a:r>
            <a:endParaRPr lang="it-IT" altLang="it-IT" sz="3000" dirty="0" smtClean="0">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r>
              <a:rPr lang="it-IT" altLang="it-IT" sz="3000" dirty="0" smtClean="0">
                <a:latin typeface="Verdana" panose="020B0604030504040204" pitchFamily="34" charset="0"/>
                <a:ea typeface="Verdana" panose="020B0604030504040204" pitchFamily="34" charset="0"/>
                <a:cs typeface="Tahoma" panose="020B0604030504040204" pitchFamily="34" charset="0"/>
              </a:rPr>
              <a:t>progettazione </a:t>
            </a:r>
            <a:r>
              <a:rPr lang="it-IT" altLang="it-IT" sz="3000" dirty="0">
                <a:latin typeface="Verdana" panose="020B0604030504040204" pitchFamily="34" charset="0"/>
                <a:ea typeface="Verdana" panose="020B0604030504040204" pitchFamily="34" charset="0"/>
                <a:cs typeface="Tahoma" panose="020B0604030504040204" pitchFamily="34" charset="0"/>
              </a:rPr>
              <a:t>di prodotti sostenibili che durino più a lungo e siano concepiti per essere riutilizzati, riparati o aggiornati per il recupero delle proprie funzioni o sottoposti a procedimenti di riciclo ad elevata qualità, per il recupero dei materiali, in modo da ridurre l’impatto ambientale dei prodotti lungo il loro ciclo di vita (c.d. </a:t>
            </a:r>
            <a:r>
              <a:rPr lang="it-IT" altLang="it-IT" sz="3000" dirty="0" err="1">
                <a:latin typeface="Verdana" panose="020B0604030504040204" pitchFamily="34" charset="0"/>
                <a:ea typeface="Verdana" panose="020B0604030504040204" pitchFamily="34" charset="0"/>
                <a:cs typeface="Tahoma" panose="020B0604030504040204" pitchFamily="34" charset="0"/>
              </a:rPr>
              <a:t>ecodesign</a:t>
            </a:r>
            <a:r>
              <a:rPr lang="it-IT" altLang="it-IT" sz="3000" dirty="0">
                <a:latin typeface="Verdana" panose="020B0604030504040204" pitchFamily="34" charset="0"/>
                <a:ea typeface="Verdana" panose="020B0604030504040204" pitchFamily="34" charset="0"/>
                <a:cs typeface="Tahoma" panose="020B0604030504040204" pitchFamily="34" charset="0"/>
              </a:rPr>
              <a:t>);</a:t>
            </a:r>
          </a:p>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realizzazione di catene del valore a ciclo chiuso nella produzione ed utilizzo di componenti e materiali, anche sfruttando opportunità di riuso e riciclo cross-settoriali;</a:t>
            </a:r>
          </a:p>
          <a:p>
            <a:pPr marL="457200" indent="-457200" algn="just">
              <a:buFont typeface="Arial" panose="020B0604020202020204" pitchFamily="34" charset="0"/>
              <a:buChar char="•"/>
            </a:pPr>
            <a:r>
              <a:rPr lang="it-IT" altLang="it-IT" sz="3000" dirty="0">
                <a:latin typeface="Verdana" panose="020B0604030504040204" pitchFamily="34" charset="0"/>
                <a:ea typeface="Verdana" panose="020B0604030504040204" pitchFamily="34" charset="0"/>
                <a:cs typeface="Tahoma" panose="020B0604030504040204" pitchFamily="34" charset="0"/>
              </a:rPr>
              <a:t>introduzione di soluzioni tecnologiche per il recupero atte ad ottenere materie prime seconde di alta qualità da prodotti post-uso, in conformità con le specifiche di impiego nella stessa applicazione o in differenti settori;</a:t>
            </a:r>
          </a:p>
        </p:txBody>
      </p:sp>
      <p:sp>
        <p:nvSpPr>
          <p:cNvPr id="11" name="Rectangle 3">
            <a:extLst>
              <a:ext uri="{FF2B5EF4-FFF2-40B4-BE49-F238E27FC236}">
                <a16:creationId xmlns:a16="http://schemas.microsoft.com/office/drawing/2014/main" id="{F9297805-0CBC-46F7-85F2-2A9CD8C83E68}"/>
              </a:ext>
            </a:extLst>
          </p:cNvPr>
          <p:cNvSpPr txBox="1">
            <a:spLocks noChangeArrowheads="1"/>
          </p:cNvSpPr>
          <p:nvPr/>
        </p:nvSpPr>
        <p:spPr bwMode="auto">
          <a:xfrm>
            <a:off x="679449" y="2911475"/>
            <a:ext cx="4146881" cy="7772400"/>
          </a:xfrm>
          <a:prstGeom prst="rect">
            <a:avLst/>
          </a:prstGeom>
          <a:solidFill>
            <a:schemeClr val="bg1"/>
          </a:solidFill>
          <a:ln>
            <a:solidFill>
              <a:srgbClr val="0066CC"/>
            </a:solidFill>
            <a:miter lim="800000"/>
            <a:headEnd/>
            <a:tailEnd/>
          </a:ln>
          <a:effectLst/>
        </p:spPr>
        <p:txBody>
          <a:bodyPr lIns="91426" tIns="45713" rIns="91426" bIns="45713"/>
          <a:lstStyle>
            <a:lvl1pPr marL="373063" indent="-373063" algn="l" defTabSz="995363" rtl="0" eaLnBrk="0" fontAlgn="base" hangingPunct="0">
              <a:spcBef>
                <a:spcPct val="20000"/>
              </a:spcBef>
              <a:spcAft>
                <a:spcPct val="0"/>
              </a:spcAft>
              <a:defRPr sz="3500">
                <a:solidFill>
                  <a:srgbClr val="003574"/>
                </a:solidFill>
                <a:latin typeface="+mn-lt"/>
                <a:ea typeface="+mn-ea"/>
                <a:cs typeface="+mn-cs"/>
              </a:defRPr>
            </a:lvl1pPr>
            <a:lvl2pPr marL="808038" indent="-309563" algn="l" defTabSz="995363" rtl="0" eaLnBrk="0" fontAlgn="base" hangingPunct="0">
              <a:spcBef>
                <a:spcPct val="20000"/>
              </a:spcBef>
              <a:spcAft>
                <a:spcPct val="0"/>
              </a:spcAft>
              <a:buFont typeface="Marlett" pitchFamily="2" charset="2"/>
              <a:buBlip>
                <a:blip r:embed="rId4"/>
              </a:buBlip>
              <a:defRPr sz="3000">
                <a:solidFill>
                  <a:srgbClr val="003574"/>
                </a:solidFill>
                <a:latin typeface="+mn-lt"/>
              </a:defRPr>
            </a:lvl2pPr>
            <a:lvl3pPr marL="1244600" indent="-249238" algn="l" defTabSz="995363" rtl="0" eaLnBrk="0" fontAlgn="base" hangingPunct="0">
              <a:spcBef>
                <a:spcPct val="20000"/>
              </a:spcBef>
              <a:spcAft>
                <a:spcPct val="0"/>
              </a:spcAft>
              <a:buFont typeface="Marlett" pitchFamily="2" charset="2"/>
              <a:buBlip>
                <a:blip r:embed="rId4"/>
              </a:buBlip>
              <a:defRPr sz="2600">
                <a:solidFill>
                  <a:srgbClr val="003574"/>
                </a:solidFill>
                <a:latin typeface="+mn-lt"/>
              </a:defRPr>
            </a:lvl3pPr>
            <a:lvl4pPr marL="1741488" indent="-247650"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4pPr>
            <a:lvl5pPr marL="2238375" indent="-249238"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5pPr>
            <a:lvl6pPr marL="26955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6pPr>
            <a:lvl7pPr marL="31527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7pPr>
            <a:lvl8pPr marL="36099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8pPr>
            <a:lvl9pPr marL="40671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9pPr>
          </a:lstStyle>
          <a:p>
            <a:pPr marL="666644" indent="-666644" algn="ctr">
              <a:spcBef>
                <a:spcPts val="0"/>
              </a:spcBef>
              <a:defRPr/>
            </a:pPr>
            <a:endParaRPr lang="it-IT" altLang="it-IT" sz="2800" kern="0" dirty="0">
              <a:solidFill>
                <a:srgbClr val="C00000"/>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Art</a:t>
            </a:r>
            <a:r>
              <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rPr>
              <a:t>. </a:t>
            </a: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3 </a:t>
            </a: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Attività di</a:t>
            </a: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Innovazione tecnologica</a:t>
            </a:r>
          </a:p>
          <a:p>
            <a:pPr marL="0" indent="0" algn="ctr">
              <a:spcBef>
                <a:spcPts val="0"/>
              </a:spcBef>
              <a:defRPr/>
            </a:pP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b="1" kern="0" dirty="0">
                <a:solidFill>
                  <a:srgbClr val="0066CC"/>
                </a:solidFill>
                <a:latin typeface="Verdana" panose="020B0604030504040204" pitchFamily="34" charset="0"/>
                <a:ea typeface="Verdana" panose="020B0604030504040204" pitchFamily="34" charset="0"/>
                <a:cs typeface="Tahoma" panose="020B0604030504040204" pitchFamily="34" charset="0"/>
              </a:rPr>
              <a:t>maggiorazione </a:t>
            </a:r>
            <a:r>
              <a:rPr lang="it-IT" altLang="it-IT" sz="3600" b="1"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green</a:t>
            </a:r>
            <a:endParaRPr lang="it-IT" altLang="it-IT" sz="3600" b="1"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5329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endParaRPr/>
            </a:p>
          </p:txBody>
        </p:sp>
      </p:grpSp>
      <p:sp>
        <p:nvSpPr>
          <p:cNvPr id="9" name="Rectangle 15">
            <a:extLst>
              <a:ext uri="{FF2B5EF4-FFF2-40B4-BE49-F238E27FC236}">
                <a16:creationId xmlns:a16="http://schemas.microsoft.com/office/drawing/2014/main" id="{EB28598C-7AAE-4761-9C2A-88F299AF05F1}"/>
              </a:ext>
            </a:extLst>
          </p:cNvPr>
          <p:cNvSpPr>
            <a:spLocks noChangeArrowheads="1"/>
          </p:cNvSpPr>
          <p:nvPr/>
        </p:nvSpPr>
        <p:spPr bwMode="auto">
          <a:xfrm>
            <a:off x="4192589" y="3216275"/>
            <a:ext cx="14111286" cy="7162800"/>
          </a:xfrm>
          <a:prstGeom prst="rect">
            <a:avLst/>
          </a:prstGeom>
          <a:solidFill>
            <a:schemeClr val="bg1"/>
          </a:solidFill>
          <a:ln w="9525">
            <a:solidFill>
              <a:srgbClr val="0066CC"/>
            </a:solidFill>
            <a:miter lim="800000"/>
            <a:headEnd/>
            <a:tailEnd/>
          </a:ln>
        </p:spPr>
        <p:txBody>
          <a:bodyPr lIns="91426" tIns="45713" rIns="91426" bIns="45713"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a:buFont typeface="Arial" panose="020B0604020202020204" pitchFamily="34" charset="0"/>
              <a:buChar char="•"/>
            </a:pPr>
            <a:r>
              <a:rPr lang="it-IT" altLang="it-IT" sz="2800" dirty="0" smtClean="0">
                <a:latin typeface="Verdana" panose="020B0604030504040204" pitchFamily="34" charset="0"/>
                <a:ea typeface="Verdana" panose="020B0604030504040204" pitchFamily="34" charset="0"/>
                <a:cs typeface="Tahoma" panose="020B0604030504040204" pitchFamily="34" charset="0"/>
              </a:rPr>
              <a:t>Attività diverse da quelle di ricerca e sviluppo e di innovazione tecnologica, finalizzate ad innovare in modo significativo i prodotti dell’impresa sul piano della forma e di altri elementi non tecnici o funzionali; quali, ad esempio, le caratteristiche delle linee, dei contorni, dei colori, della struttura superficiale, degli ornamenti. A questi effetti, per prodotto si intende qualsiasi oggetto industriale o artigianale, compresi i componenti di prodotti complessi, gli imballaggi, le presentazioni, i simboli grafici e caratteri tipografici. </a:t>
            </a:r>
          </a:p>
          <a:p>
            <a:pPr marL="0" indent="0" algn="just"/>
            <a:endParaRPr lang="it-IT" altLang="it-IT" sz="2800" dirty="0">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r>
              <a:rPr lang="it-IT" altLang="it-IT" sz="2800" dirty="0">
                <a:latin typeface="Verdana" panose="020B0604030504040204" pitchFamily="34" charset="0"/>
                <a:ea typeface="Verdana" panose="020B0604030504040204" pitchFamily="34" charset="0"/>
                <a:cs typeface="Tahoma" panose="020B0604030504040204" pitchFamily="34" charset="0"/>
              </a:rPr>
              <a:t>Per le imprese operanti nel settore dell’abbigliamento e negli altri settori nei quali è previsto il rinnovo a intervalli regolari dei prodotti, sono considerate attività ammissibili al credito d’imposta i lavori relativi alla concezione e realizzazione di nuove collezioni o campionari. </a:t>
            </a:r>
            <a:r>
              <a:rPr lang="it-IT" altLang="it-IT" sz="2800" dirty="0">
                <a:solidFill>
                  <a:srgbClr val="0066CC"/>
                </a:solidFill>
                <a:latin typeface="Verdana" panose="020B0604030504040204" pitchFamily="34" charset="0"/>
                <a:ea typeface="Verdana" panose="020B0604030504040204" pitchFamily="34" charset="0"/>
                <a:cs typeface="Tahoma" panose="020B0604030504040204" pitchFamily="34" charset="0"/>
              </a:rPr>
              <a:t>Le attività ammissibili al credito d’imposta riguardano comunque la sola fase precompetitiva che termina con la realizzazione dei campionari non destinati alla vendita</a:t>
            </a:r>
            <a:r>
              <a:rPr lang="it-IT" altLang="it-IT" sz="2800" dirty="0">
                <a:latin typeface="Verdana" panose="020B0604030504040204" pitchFamily="34" charset="0"/>
                <a:ea typeface="Verdana" panose="020B0604030504040204" pitchFamily="34" charset="0"/>
                <a:cs typeface="Tahoma" panose="020B0604030504040204" pitchFamily="34" charset="0"/>
              </a:rPr>
              <a:t> </a:t>
            </a:r>
          </a:p>
        </p:txBody>
      </p:sp>
      <p:sp>
        <p:nvSpPr>
          <p:cNvPr id="11" name="Rectangle 3">
            <a:extLst>
              <a:ext uri="{FF2B5EF4-FFF2-40B4-BE49-F238E27FC236}">
                <a16:creationId xmlns:a16="http://schemas.microsoft.com/office/drawing/2014/main" id="{F9297805-0CBC-46F7-85F2-2A9CD8C83E68}"/>
              </a:ext>
            </a:extLst>
          </p:cNvPr>
          <p:cNvSpPr txBox="1">
            <a:spLocks noChangeArrowheads="1"/>
          </p:cNvSpPr>
          <p:nvPr/>
        </p:nvSpPr>
        <p:spPr bwMode="auto">
          <a:xfrm>
            <a:off x="679450" y="3216275"/>
            <a:ext cx="3124200" cy="7162800"/>
          </a:xfrm>
          <a:prstGeom prst="rect">
            <a:avLst/>
          </a:prstGeom>
          <a:solidFill>
            <a:schemeClr val="bg1"/>
          </a:solidFill>
          <a:ln>
            <a:solidFill>
              <a:srgbClr val="0066CC"/>
            </a:solidFill>
            <a:miter lim="800000"/>
            <a:headEnd/>
            <a:tailEnd/>
          </a:ln>
          <a:effectLst/>
        </p:spPr>
        <p:txBody>
          <a:bodyPr lIns="91426" tIns="45713" rIns="91426" bIns="45713"/>
          <a:lstStyle>
            <a:lvl1pPr marL="373063" indent="-373063" algn="l" defTabSz="995363" rtl="0" eaLnBrk="0" fontAlgn="base" hangingPunct="0">
              <a:spcBef>
                <a:spcPct val="20000"/>
              </a:spcBef>
              <a:spcAft>
                <a:spcPct val="0"/>
              </a:spcAft>
              <a:defRPr sz="3500">
                <a:solidFill>
                  <a:srgbClr val="003574"/>
                </a:solidFill>
                <a:latin typeface="+mn-lt"/>
                <a:ea typeface="+mn-ea"/>
                <a:cs typeface="+mn-cs"/>
              </a:defRPr>
            </a:lvl1pPr>
            <a:lvl2pPr marL="808038" indent="-309563" algn="l" defTabSz="995363" rtl="0" eaLnBrk="0" fontAlgn="base" hangingPunct="0">
              <a:spcBef>
                <a:spcPct val="20000"/>
              </a:spcBef>
              <a:spcAft>
                <a:spcPct val="0"/>
              </a:spcAft>
              <a:buFont typeface="Marlett" pitchFamily="2" charset="2"/>
              <a:buBlip>
                <a:blip r:embed="rId4"/>
              </a:buBlip>
              <a:defRPr sz="3000">
                <a:solidFill>
                  <a:srgbClr val="003574"/>
                </a:solidFill>
                <a:latin typeface="+mn-lt"/>
              </a:defRPr>
            </a:lvl2pPr>
            <a:lvl3pPr marL="1244600" indent="-249238" algn="l" defTabSz="995363" rtl="0" eaLnBrk="0" fontAlgn="base" hangingPunct="0">
              <a:spcBef>
                <a:spcPct val="20000"/>
              </a:spcBef>
              <a:spcAft>
                <a:spcPct val="0"/>
              </a:spcAft>
              <a:buFont typeface="Marlett" pitchFamily="2" charset="2"/>
              <a:buBlip>
                <a:blip r:embed="rId4"/>
              </a:buBlip>
              <a:defRPr sz="2600">
                <a:solidFill>
                  <a:srgbClr val="003574"/>
                </a:solidFill>
                <a:latin typeface="+mn-lt"/>
              </a:defRPr>
            </a:lvl3pPr>
            <a:lvl4pPr marL="1741488" indent="-247650"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4pPr>
            <a:lvl5pPr marL="2238375" indent="-249238"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5pPr>
            <a:lvl6pPr marL="26955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6pPr>
            <a:lvl7pPr marL="31527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7pPr>
            <a:lvl8pPr marL="36099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8pPr>
            <a:lvl9pPr marL="40671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9pPr>
          </a:lstStyle>
          <a:p>
            <a:pPr marL="666644" indent="-666644" algn="ctr">
              <a:spcBef>
                <a:spcPts val="0"/>
              </a:spcBef>
              <a:defRPr/>
            </a:pPr>
            <a:endParaRPr lang="it-IT" altLang="it-IT" sz="3200" kern="0" dirty="0">
              <a:solidFill>
                <a:srgbClr val="C00000"/>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Art. 4</a:t>
            </a: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666644" indent="-666644" algn="ctr">
              <a:spcBef>
                <a:spcPts val="0"/>
              </a:spcBef>
              <a:defRPr/>
            </a:pP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Attività di</a:t>
            </a: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0" indent="0" algn="ctr">
              <a:spcBef>
                <a:spcPts val="0"/>
              </a:spcBef>
              <a:defRPr/>
            </a:pPr>
            <a:r>
              <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rPr>
              <a:t>d</a:t>
            </a:r>
            <a:r>
              <a:rPr lang="it-IT" altLang="it-IT" sz="3600"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esign e ideazione estetica</a:t>
            </a:r>
            <a:endParaRPr lang="it-IT" altLang="it-IT" sz="3600"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p:txBody>
      </p:sp>
      <p:sp>
        <p:nvSpPr>
          <p:cNvPr id="12" name="object 10"/>
          <p:cNvSpPr txBox="1">
            <a:spLocks/>
          </p:cNvSpPr>
          <p:nvPr/>
        </p:nvSpPr>
        <p:spPr>
          <a:xfrm>
            <a:off x="679450" y="2002715"/>
            <a:ext cx="17624425" cy="1451038"/>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algn="ctr">
              <a:spcBef>
                <a:spcPts val="95"/>
              </a:spcBef>
            </a:pPr>
            <a:r>
              <a:rPr lang="it-IT" sz="4400" b="0" kern="0" smtClean="0">
                <a:solidFill>
                  <a:srgbClr val="0066CC"/>
                </a:solidFill>
              </a:rPr>
              <a:t>Attività ammissibili: Decreto MiSE 26 maggio 2020</a:t>
            </a:r>
            <a:r>
              <a:rPr lang="it-IT" sz="4950" kern="0" smtClean="0">
                <a:solidFill>
                  <a:srgbClr val="0066CC"/>
                </a:solidFill>
              </a:rPr>
              <a:t/>
            </a:r>
            <a:br>
              <a:rPr lang="it-IT" sz="4950" kern="0" smtClean="0">
                <a:solidFill>
                  <a:srgbClr val="0066CC"/>
                </a:solidFill>
              </a:rPr>
            </a:br>
            <a:endParaRPr lang="it-IT" sz="4950" kern="0" dirty="0"/>
          </a:p>
        </p:txBody>
      </p:sp>
    </p:spTree>
    <p:extLst>
      <p:ext uri="{BB962C8B-B14F-4D97-AF65-F5344CB8AC3E}">
        <p14:creationId xmlns:p14="http://schemas.microsoft.com/office/powerpoint/2010/main" val="259594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510844" y="1768475"/>
            <a:ext cx="18813780" cy="1451038"/>
          </a:xfrm>
          <a:prstGeom prst="rect">
            <a:avLst/>
          </a:prstGeom>
        </p:spPr>
        <p:txBody>
          <a:bodyPr vert="horz" wrap="square" lIns="0" tIns="12065" rIns="0" bIns="0" rtlCol="0">
            <a:spAutoFit/>
          </a:bodyPr>
          <a:lstStyle/>
          <a:p>
            <a:pPr marL="12700" algn="ctr">
              <a:lnSpc>
                <a:spcPct val="100000"/>
              </a:lnSpc>
              <a:spcBef>
                <a:spcPts val="95"/>
              </a:spcBef>
            </a:pPr>
            <a:r>
              <a:rPr lang="it-IT" sz="4400" b="0" dirty="0">
                <a:solidFill>
                  <a:srgbClr val="0066CC"/>
                </a:solidFill>
              </a:rPr>
              <a:t>Spese ammissibili</a:t>
            </a:r>
            <a:r>
              <a:rPr lang="it-IT" sz="4950" dirty="0">
                <a:solidFill>
                  <a:srgbClr val="0066CC"/>
                </a:solidFill>
              </a:rPr>
              <a:t/>
            </a:r>
            <a:br>
              <a:rPr lang="it-IT" sz="4950" dirty="0">
                <a:solidFill>
                  <a:srgbClr val="0066CC"/>
                </a:solidFill>
              </a:rPr>
            </a:br>
            <a:endParaRPr sz="4950" dirty="0"/>
          </a:p>
        </p:txBody>
      </p:sp>
      <p:pic>
        <p:nvPicPr>
          <p:cNvPr id="24" name="Immagine 23"/>
          <p:cNvPicPr>
            <a:picLocks noChangeAspect="1"/>
          </p:cNvPicPr>
          <p:nvPr/>
        </p:nvPicPr>
        <p:blipFill>
          <a:blip r:embed="rId4"/>
          <a:stretch>
            <a:fillRect/>
          </a:stretch>
        </p:blipFill>
        <p:spPr>
          <a:xfrm>
            <a:off x="2889250" y="2606675"/>
            <a:ext cx="13514675" cy="8603068"/>
          </a:xfrm>
          <a:prstGeom prst="rect">
            <a:avLst/>
          </a:prstGeom>
        </p:spPr>
      </p:pic>
    </p:spTree>
    <p:extLst>
      <p:ext uri="{BB962C8B-B14F-4D97-AF65-F5344CB8AC3E}">
        <p14:creationId xmlns:p14="http://schemas.microsoft.com/office/powerpoint/2010/main" val="2470972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8"/>
          <p:cNvSpPr/>
          <p:nvPr/>
        </p:nvSpPr>
        <p:spPr>
          <a:xfrm>
            <a:off x="-6350" y="3140075"/>
            <a:ext cx="1038225" cy="766445"/>
          </a:xfrm>
          <a:custGeom>
            <a:avLst/>
            <a:gdLst/>
            <a:ahLst/>
            <a:cxnLst/>
            <a:rect l="l" t="t" r="r" b="b"/>
            <a:pathLst>
              <a:path w="1038225" h="766445">
                <a:moveTo>
                  <a:pt x="654859" y="0"/>
                </a:moveTo>
                <a:lnTo>
                  <a:pt x="0" y="0"/>
                </a:lnTo>
                <a:lnTo>
                  <a:pt x="0" y="766238"/>
                </a:lnTo>
                <a:lnTo>
                  <a:pt x="654859" y="766238"/>
                </a:lnTo>
                <a:lnTo>
                  <a:pt x="702914" y="763255"/>
                </a:lnTo>
                <a:lnTo>
                  <a:pt x="749183" y="754543"/>
                </a:lnTo>
                <a:lnTo>
                  <a:pt x="793310" y="740462"/>
                </a:lnTo>
                <a:lnTo>
                  <a:pt x="834935" y="721368"/>
                </a:lnTo>
                <a:lnTo>
                  <a:pt x="873699" y="697619"/>
                </a:lnTo>
                <a:lnTo>
                  <a:pt x="909246" y="669574"/>
                </a:lnTo>
                <a:lnTo>
                  <a:pt x="941216" y="637589"/>
                </a:lnTo>
                <a:lnTo>
                  <a:pt x="969250" y="602024"/>
                </a:lnTo>
                <a:lnTo>
                  <a:pt x="992992" y="563235"/>
                </a:lnTo>
                <a:lnTo>
                  <a:pt x="1012081" y="521581"/>
                </a:lnTo>
                <a:lnTo>
                  <a:pt x="1026160" y="477419"/>
                </a:lnTo>
                <a:lnTo>
                  <a:pt x="1034870" y="431107"/>
                </a:lnTo>
                <a:lnTo>
                  <a:pt x="1037853" y="383004"/>
                </a:lnTo>
                <a:lnTo>
                  <a:pt x="1034870" y="334949"/>
                </a:lnTo>
                <a:lnTo>
                  <a:pt x="1026160" y="288679"/>
                </a:lnTo>
                <a:lnTo>
                  <a:pt x="1012081" y="244552"/>
                </a:lnTo>
                <a:lnTo>
                  <a:pt x="992992" y="202926"/>
                </a:lnTo>
                <a:lnTo>
                  <a:pt x="969250" y="164160"/>
                </a:lnTo>
                <a:lnTo>
                  <a:pt x="941216" y="128612"/>
                </a:lnTo>
                <a:lnTo>
                  <a:pt x="909246" y="96641"/>
                </a:lnTo>
                <a:lnTo>
                  <a:pt x="873699" y="68605"/>
                </a:lnTo>
                <a:lnTo>
                  <a:pt x="834935" y="44863"/>
                </a:lnTo>
                <a:lnTo>
                  <a:pt x="793310" y="25773"/>
                </a:lnTo>
                <a:lnTo>
                  <a:pt x="749183" y="11693"/>
                </a:lnTo>
                <a:lnTo>
                  <a:pt x="702914" y="2983"/>
                </a:lnTo>
                <a:lnTo>
                  <a:pt x="654859" y="0"/>
                </a:lnTo>
                <a:close/>
              </a:path>
            </a:pathLst>
          </a:custGeom>
          <a:solidFill>
            <a:srgbClr val="0066CC"/>
          </a:solidFill>
        </p:spPr>
        <p:txBody>
          <a:bodyPr wrap="square" lIns="0" tIns="0" rIns="0" bIns="0" rtlCol="0"/>
          <a:lstStyle/>
          <a:p>
            <a:endParaRPr/>
          </a:p>
        </p:txBody>
      </p:sp>
      <p:sp>
        <p:nvSpPr>
          <p:cNvPr id="13" name="object 9"/>
          <p:cNvSpPr/>
          <p:nvPr/>
        </p:nvSpPr>
        <p:spPr>
          <a:xfrm>
            <a:off x="-6350" y="5650230"/>
            <a:ext cx="1038225" cy="766445"/>
          </a:xfrm>
          <a:custGeom>
            <a:avLst/>
            <a:gdLst/>
            <a:ahLst/>
            <a:cxnLst/>
            <a:rect l="l" t="t" r="r" b="b"/>
            <a:pathLst>
              <a:path w="1038225" h="766445">
                <a:moveTo>
                  <a:pt x="654859" y="0"/>
                </a:moveTo>
                <a:lnTo>
                  <a:pt x="0" y="0"/>
                </a:lnTo>
                <a:lnTo>
                  <a:pt x="0" y="766238"/>
                </a:lnTo>
                <a:lnTo>
                  <a:pt x="654859" y="766238"/>
                </a:lnTo>
                <a:lnTo>
                  <a:pt x="702914" y="763255"/>
                </a:lnTo>
                <a:lnTo>
                  <a:pt x="749183" y="754543"/>
                </a:lnTo>
                <a:lnTo>
                  <a:pt x="793310" y="740462"/>
                </a:lnTo>
                <a:lnTo>
                  <a:pt x="834935" y="721368"/>
                </a:lnTo>
                <a:lnTo>
                  <a:pt x="873699" y="697619"/>
                </a:lnTo>
                <a:lnTo>
                  <a:pt x="909246" y="669574"/>
                </a:lnTo>
                <a:lnTo>
                  <a:pt x="941216" y="637589"/>
                </a:lnTo>
                <a:lnTo>
                  <a:pt x="969250" y="602024"/>
                </a:lnTo>
                <a:lnTo>
                  <a:pt x="992992" y="563235"/>
                </a:lnTo>
                <a:lnTo>
                  <a:pt x="1012081" y="521581"/>
                </a:lnTo>
                <a:lnTo>
                  <a:pt x="1026160" y="477419"/>
                </a:lnTo>
                <a:lnTo>
                  <a:pt x="1034870" y="431107"/>
                </a:lnTo>
                <a:lnTo>
                  <a:pt x="1037853" y="383004"/>
                </a:lnTo>
                <a:lnTo>
                  <a:pt x="1034870" y="334949"/>
                </a:lnTo>
                <a:lnTo>
                  <a:pt x="1026160" y="288679"/>
                </a:lnTo>
                <a:lnTo>
                  <a:pt x="1012081" y="244552"/>
                </a:lnTo>
                <a:lnTo>
                  <a:pt x="992992" y="202926"/>
                </a:lnTo>
                <a:lnTo>
                  <a:pt x="969250" y="164160"/>
                </a:lnTo>
                <a:lnTo>
                  <a:pt x="941216" y="128612"/>
                </a:lnTo>
                <a:lnTo>
                  <a:pt x="909246" y="96641"/>
                </a:lnTo>
                <a:lnTo>
                  <a:pt x="873699" y="68605"/>
                </a:lnTo>
                <a:lnTo>
                  <a:pt x="834935" y="44863"/>
                </a:lnTo>
                <a:lnTo>
                  <a:pt x="793310" y="25773"/>
                </a:lnTo>
                <a:lnTo>
                  <a:pt x="749183" y="11693"/>
                </a:lnTo>
                <a:lnTo>
                  <a:pt x="702914" y="2983"/>
                </a:lnTo>
                <a:lnTo>
                  <a:pt x="654859" y="0"/>
                </a:lnTo>
                <a:close/>
              </a:path>
            </a:pathLst>
          </a:custGeom>
          <a:solidFill>
            <a:srgbClr val="0066CC"/>
          </a:solidFill>
        </p:spPr>
        <p:txBody>
          <a:bodyPr wrap="square" lIns="0" tIns="0" rIns="0" bIns="0" rtlCol="0"/>
          <a:lstStyle/>
          <a:p>
            <a:endParaRPr dirty="0"/>
          </a:p>
        </p:txBody>
      </p:sp>
      <p:sp>
        <p:nvSpPr>
          <p:cNvPr id="2" name="object 2"/>
          <p:cNvSpPr txBox="1"/>
          <p:nvPr/>
        </p:nvSpPr>
        <p:spPr>
          <a:xfrm>
            <a:off x="12434460" y="573459"/>
            <a:ext cx="397510" cy="528320"/>
          </a:xfrm>
          <a:prstGeom prst="rect">
            <a:avLst/>
          </a:prstGeom>
        </p:spPr>
        <p:txBody>
          <a:bodyPr vert="horz" wrap="square" lIns="0" tIns="12065" rIns="0" bIns="0" rtlCol="0">
            <a:spAutoFit/>
          </a:bodyPr>
          <a:lstStyle/>
          <a:p>
            <a:pPr marL="12700">
              <a:lnSpc>
                <a:spcPct val="100000"/>
              </a:lnSpc>
              <a:spcBef>
                <a:spcPts val="95"/>
              </a:spcBef>
            </a:pPr>
            <a:r>
              <a:rPr lang="it-IT" sz="3300" spc="-635" dirty="0">
                <a:latin typeface="Verdana"/>
                <a:cs typeface="Verdana"/>
              </a:rPr>
              <a:t>22</a:t>
            </a:r>
            <a:endParaRPr sz="3300" dirty="0">
              <a:latin typeface="Verdana"/>
              <a:cs typeface="Verdana"/>
            </a:endParaRPr>
          </a:p>
        </p:txBody>
      </p:sp>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endParaRPr/>
            </a:p>
          </p:txBody>
        </p:sp>
        <p:sp>
          <p:nvSpPr>
            <p:cNvPr id="5" name="object 5"/>
            <p:cNvSpPr/>
            <p:nvPr/>
          </p:nvSpPr>
          <p:spPr>
            <a:xfrm>
              <a:off x="1021569" y="584065"/>
              <a:ext cx="189355" cy="18229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endParaRPr/>
            </a:p>
          </p:txBody>
        </p:sp>
      </p:grpSp>
      <p:sp>
        <p:nvSpPr>
          <p:cNvPr id="8" name="object 8"/>
          <p:cNvSpPr/>
          <p:nvPr/>
        </p:nvSpPr>
        <p:spPr>
          <a:xfrm>
            <a:off x="2" y="3978275"/>
            <a:ext cx="1038225" cy="766445"/>
          </a:xfrm>
          <a:custGeom>
            <a:avLst/>
            <a:gdLst/>
            <a:ahLst/>
            <a:cxnLst/>
            <a:rect l="l" t="t" r="r" b="b"/>
            <a:pathLst>
              <a:path w="1038225" h="766445">
                <a:moveTo>
                  <a:pt x="654859" y="0"/>
                </a:moveTo>
                <a:lnTo>
                  <a:pt x="0" y="0"/>
                </a:lnTo>
                <a:lnTo>
                  <a:pt x="0" y="766238"/>
                </a:lnTo>
                <a:lnTo>
                  <a:pt x="654859" y="766238"/>
                </a:lnTo>
                <a:lnTo>
                  <a:pt x="702914" y="763255"/>
                </a:lnTo>
                <a:lnTo>
                  <a:pt x="749183" y="754543"/>
                </a:lnTo>
                <a:lnTo>
                  <a:pt x="793310" y="740462"/>
                </a:lnTo>
                <a:lnTo>
                  <a:pt x="834935" y="721368"/>
                </a:lnTo>
                <a:lnTo>
                  <a:pt x="873699" y="697619"/>
                </a:lnTo>
                <a:lnTo>
                  <a:pt x="909246" y="669574"/>
                </a:lnTo>
                <a:lnTo>
                  <a:pt x="941216" y="637589"/>
                </a:lnTo>
                <a:lnTo>
                  <a:pt x="969250" y="602024"/>
                </a:lnTo>
                <a:lnTo>
                  <a:pt x="992992" y="563235"/>
                </a:lnTo>
                <a:lnTo>
                  <a:pt x="1012081" y="521581"/>
                </a:lnTo>
                <a:lnTo>
                  <a:pt x="1026160" y="477419"/>
                </a:lnTo>
                <a:lnTo>
                  <a:pt x="1034870" y="431107"/>
                </a:lnTo>
                <a:lnTo>
                  <a:pt x="1037853" y="383004"/>
                </a:lnTo>
                <a:lnTo>
                  <a:pt x="1034870" y="334949"/>
                </a:lnTo>
                <a:lnTo>
                  <a:pt x="1026160" y="288679"/>
                </a:lnTo>
                <a:lnTo>
                  <a:pt x="1012081" y="244552"/>
                </a:lnTo>
                <a:lnTo>
                  <a:pt x="992992" y="202926"/>
                </a:lnTo>
                <a:lnTo>
                  <a:pt x="969250" y="164160"/>
                </a:lnTo>
                <a:lnTo>
                  <a:pt x="941216" y="128612"/>
                </a:lnTo>
                <a:lnTo>
                  <a:pt x="909246" y="96641"/>
                </a:lnTo>
                <a:lnTo>
                  <a:pt x="873699" y="68605"/>
                </a:lnTo>
                <a:lnTo>
                  <a:pt x="834935" y="44863"/>
                </a:lnTo>
                <a:lnTo>
                  <a:pt x="793310" y="25773"/>
                </a:lnTo>
                <a:lnTo>
                  <a:pt x="749183" y="11693"/>
                </a:lnTo>
                <a:lnTo>
                  <a:pt x="702914" y="2983"/>
                </a:lnTo>
                <a:lnTo>
                  <a:pt x="654859" y="0"/>
                </a:lnTo>
                <a:close/>
              </a:path>
            </a:pathLst>
          </a:custGeom>
          <a:solidFill>
            <a:srgbClr val="0066CC"/>
          </a:solidFill>
        </p:spPr>
        <p:txBody>
          <a:bodyPr wrap="square" lIns="0" tIns="0" rIns="0" bIns="0" rtlCol="0"/>
          <a:lstStyle/>
          <a:p>
            <a:endParaRPr/>
          </a:p>
        </p:txBody>
      </p:sp>
      <p:sp>
        <p:nvSpPr>
          <p:cNvPr id="9" name="object 9"/>
          <p:cNvSpPr/>
          <p:nvPr/>
        </p:nvSpPr>
        <p:spPr>
          <a:xfrm>
            <a:off x="2" y="4816475"/>
            <a:ext cx="1038225" cy="766445"/>
          </a:xfrm>
          <a:custGeom>
            <a:avLst/>
            <a:gdLst/>
            <a:ahLst/>
            <a:cxnLst/>
            <a:rect l="l" t="t" r="r" b="b"/>
            <a:pathLst>
              <a:path w="1038225" h="766445">
                <a:moveTo>
                  <a:pt x="654859" y="0"/>
                </a:moveTo>
                <a:lnTo>
                  <a:pt x="0" y="0"/>
                </a:lnTo>
                <a:lnTo>
                  <a:pt x="0" y="766238"/>
                </a:lnTo>
                <a:lnTo>
                  <a:pt x="654859" y="766238"/>
                </a:lnTo>
                <a:lnTo>
                  <a:pt x="702914" y="763255"/>
                </a:lnTo>
                <a:lnTo>
                  <a:pt x="749183" y="754543"/>
                </a:lnTo>
                <a:lnTo>
                  <a:pt x="793310" y="740462"/>
                </a:lnTo>
                <a:lnTo>
                  <a:pt x="834935" y="721368"/>
                </a:lnTo>
                <a:lnTo>
                  <a:pt x="873699" y="697619"/>
                </a:lnTo>
                <a:lnTo>
                  <a:pt x="909246" y="669574"/>
                </a:lnTo>
                <a:lnTo>
                  <a:pt x="941216" y="637589"/>
                </a:lnTo>
                <a:lnTo>
                  <a:pt x="969250" y="602024"/>
                </a:lnTo>
                <a:lnTo>
                  <a:pt x="992992" y="563235"/>
                </a:lnTo>
                <a:lnTo>
                  <a:pt x="1012081" y="521581"/>
                </a:lnTo>
                <a:lnTo>
                  <a:pt x="1026160" y="477419"/>
                </a:lnTo>
                <a:lnTo>
                  <a:pt x="1034870" y="431107"/>
                </a:lnTo>
                <a:lnTo>
                  <a:pt x="1037853" y="383004"/>
                </a:lnTo>
                <a:lnTo>
                  <a:pt x="1034870" y="334949"/>
                </a:lnTo>
                <a:lnTo>
                  <a:pt x="1026160" y="288679"/>
                </a:lnTo>
                <a:lnTo>
                  <a:pt x="1012081" y="244552"/>
                </a:lnTo>
                <a:lnTo>
                  <a:pt x="992992" y="202926"/>
                </a:lnTo>
                <a:lnTo>
                  <a:pt x="969250" y="164160"/>
                </a:lnTo>
                <a:lnTo>
                  <a:pt x="941216" y="128612"/>
                </a:lnTo>
                <a:lnTo>
                  <a:pt x="909246" y="96641"/>
                </a:lnTo>
                <a:lnTo>
                  <a:pt x="873699" y="68605"/>
                </a:lnTo>
                <a:lnTo>
                  <a:pt x="834935" y="44863"/>
                </a:lnTo>
                <a:lnTo>
                  <a:pt x="793310" y="25773"/>
                </a:lnTo>
                <a:lnTo>
                  <a:pt x="749183" y="11693"/>
                </a:lnTo>
                <a:lnTo>
                  <a:pt x="702914" y="2983"/>
                </a:lnTo>
                <a:lnTo>
                  <a:pt x="654859" y="0"/>
                </a:lnTo>
                <a:close/>
              </a:path>
            </a:pathLst>
          </a:custGeom>
          <a:solidFill>
            <a:srgbClr val="0066CC"/>
          </a:solidFill>
        </p:spPr>
        <p:txBody>
          <a:bodyPr wrap="square" lIns="0" tIns="0" rIns="0" bIns="0" rtlCol="0"/>
          <a:lstStyle/>
          <a:p>
            <a:endParaRPr/>
          </a:p>
        </p:txBody>
      </p:sp>
      <p:sp>
        <p:nvSpPr>
          <p:cNvPr id="10" name="object 10"/>
          <p:cNvSpPr txBox="1">
            <a:spLocks noGrp="1"/>
          </p:cNvSpPr>
          <p:nvPr>
            <p:ph type="title"/>
          </p:nvPr>
        </p:nvSpPr>
        <p:spPr>
          <a:xfrm>
            <a:off x="4511406" y="2078637"/>
            <a:ext cx="10989006" cy="689291"/>
          </a:xfrm>
          <a:prstGeom prst="rect">
            <a:avLst/>
          </a:prstGeom>
        </p:spPr>
        <p:txBody>
          <a:bodyPr vert="horz" wrap="square" lIns="0" tIns="12065" rIns="0" bIns="0" rtlCol="0" anchor="ctr">
            <a:spAutoFit/>
          </a:bodyPr>
          <a:lstStyle/>
          <a:p>
            <a:pPr marL="12700" marR="5080" algn="ctr">
              <a:lnSpc>
                <a:spcPct val="100000"/>
              </a:lnSpc>
              <a:spcBef>
                <a:spcPts val="95"/>
              </a:spcBef>
            </a:pPr>
            <a:r>
              <a:rPr lang="it-IT" sz="4400" dirty="0">
                <a:solidFill>
                  <a:srgbClr val="0066CC"/>
                </a:solidFill>
              </a:rPr>
              <a:t>Credito d’imposta Formazione 4.0</a:t>
            </a:r>
            <a:endParaRPr lang="it-IT" sz="4400" dirty="0"/>
          </a:p>
        </p:txBody>
      </p:sp>
      <p:sp>
        <p:nvSpPr>
          <p:cNvPr id="11" name="object 11"/>
          <p:cNvSpPr txBox="1"/>
          <p:nvPr/>
        </p:nvSpPr>
        <p:spPr>
          <a:xfrm>
            <a:off x="510969" y="3220720"/>
            <a:ext cx="18989881" cy="2979662"/>
          </a:xfrm>
          <a:prstGeom prst="rect">
            <a:avLst/>
          </a:prstGeom>
        </p:spPr>
        <p:txBody>
          <a:bodyPr vert="horz" wrap="square" lIns="0" tIns="12065" rIns="0" bIns="0" rtlCol="0">
            <a:spAutoFit/>
          </a:bodyPr>
          <a:lstStyle/>
          <a:p>
            <a:pPr marL="64769">
              <a:lnSpc>
                <a:spcPct val="100000"/>
              </a:lnSpc>
              <a:spcBef>
                <a:spcPts val="95"/>
              </a:spcBef>
              <a:tabLst>
                <a:tab pos="1059180" algn="l"/>
              </a:tabLst>
            </a:pPr>
            <a:r>
              <a:rPr sz="3300" dirty="0">
                <a:solidFill>
                  <a:srgbClr val="FFFFFF"/>
                </a:solidFill>
                <a:latin typeface="Verdana"/>
                <a:cs typeface="Verdana"/>
              </a:rPr>
              <a:t>1</a:t>
            </a:r>
            <a:r>
              <a:rPr sz="3300" b="1" dirty="0">
                <a:solidFill>
                  <a:srgbClr val="FFFFFF"/>
                </a:solidFill>
                <a:latin typeface="Verdana"/>
                <a:cs typeface="Verdana"/>
              </a:rPr>
              <a:t>	</a:t>
            </a:r>
            <a:r>
              <a:rPr lang="it-IT" sz="3300" dirty="0">
                <a:solidFill>
                  <a:srgbClr val="0070C0"/>
                </a:solidFill>
                <a:latin typeface="Verdana"/>
                <a:cs typeface="Verdana"/>
              </a:rPr>
              <a:t>Proroga del credito fino al 2022</a:t>
            </a:r>
          </a:p>
          <a:p>
            <a:pPr marL="64769">
              <a:lnSpc>
                <a:spcPct val="100000"/>
              </a:lnSpc>
              <a:spcBef>
                <a:spcPts val="95"/>
              </a:spcBef>
              <a:tabLst>
                <a:tab pos="1059180" algn="l"/>
              </a:tabLst>
            </a:pPr>
            <a:endParaRPr lang="it-IT" sz="2000" b="1" dirty="0">
              <a:solidFill>
                <a:srgbClr val="0070C0"/>
              </a:solidFill>
              <a:latin typeface="Verdana"/>
              <a:cs typeface="Verdana"/>
            </a:endParaRPr>
          </a:p>
          <a:p>
            <a:pPr marL="1059180" indent="-1047115">
              <a:lnSpc>
                <a:spcPct val="100000"/>
              </a:lnSpc>
              <a:buClr>
                <a:srgbClr val="FFFFFF"/>
              </a:buClr>
              <a:buAutoNum type="arabicPlain" startAt="2"/>
              <a:tabLst>
                <a:tab pos="1059180" algn="l"/>
                <a:tab pos="1059815" algn="l"/>
              </a:tabLst>
            </a:pPr>
            <a:r>
              <a:rPr lang="it-IT" sz="3300" dirty="0">
                <a:solidFill>
                  <a:srgbClr val="0070C0"/>
                </a:solidFill>
                <a:latin typeface="Verdana"/>
                <a:cs typeface="Verdana"/>
              </a:rPr>
              <a:t>Inclusione degli ITS tra i soggetti abilitati all’erogazione della formazione</a:t>
            </a:r>
          </a:p>
          <a:p>
            <a:pPr marL="1059180" indent="-1047115">
              <a:lnSpc>
                <a:spcPct val="100000"/>
              </a:lnSpc>
              <a:buClr>
                <a:srgbClr val="FFFFFF"/>
              </a:buClr>
              <a:buAutoNum type="arabicPlain" startAt="2"/>
              <a:tabLst>
                <a:tab pos="1059180" algn="l"/>
                <a:tab pos="1059815" algn="l"/>
              </a:tabLst>
            </a:pPr>
            <a:endParaRPr lang="it-IT" sz="2000" dirty="0">
              <a:solidFill>
                <a:srgbClr val="0070C0"/>
              </a:solidFill>
              <a:latin typeface="Verdana"/>
              <a:cs typeface="Verdana"/>
            </a:endParaRPr>
          </a:p>
          <a:p>
            <a:pPr marL="1059180" indent="-1047115">
              <a:lnSpc>
                <a:spcPct val="100000"/>
              </a:lnSpc>
              <a:buClr>
                <a:srgbClr val="FFFFFF"/>
              </a:buClr>
              <a:buAutoNum type="arabicPlain" startAt="2"/>
              <a:tabLst>
                <a:tab pos="1059180" algn="l"/>
                <a:tab pos="1059815" algn="l"/>
              </a:tabLst>
            </a:pPr>
            <a:r>
              <a:rPr lang="it-IT" sz="3300" dirty="0">
                <a:solidFill>
                  <a:srgbClr val="0070C0"/>
                </a:solidFill>
                <a:latin typeface="Verdana"/>
                <a:cs typeface="Verdana"/>
              </a:rPr>
              <a:t>Maggiorazione per lavoratori svantaggiati (60%)</a:t>
            </a:r>
          </a:p>
          <a:p>
            <a:pPr marL="1059180" indent="-1047115">
              <a:lnSpc>
                <a:spcPct val="100000"/>
              </a:lnSpc>
              <a:buClr>
                <a:srgbClr val="FFFFFF"/>
              </a:buClr>
              <a:buAutoNum type="arabicPlain" startAt="2"/>
              <a:tabLst>
                <a:tab pos="1059180" algn="l"/>
                <a:tab pos="1059815" algn="l"/>
              </a:tabLst>
            </a:pPr>
            <a:endParaRPr lang="it-IT" sz="2000" dirty="0">
              <a:solidFill>
                <a:srgbClr val="0070C0"/>
              </a:solidFill>
              <a:latin typeface="Verdana"/>
              <a:cs typeface="Verdana"/>
            </a:endParaRPr>
          </a:p>
          <a:p>
            <a:pPr marL="1059180" indent="-1047115">
              <a:lnSpc>
                <a:spcPct val="100000"/>
              </a:lnSpc>
              <a:buClr>
                <a:srgbClr val="FFFFFF"/>
              </a:buClr>
              <a:buAutoNum type="arabicPlain" startAt="2"/>
              <a:tabLst>
                <a:tab pos="1059180" algn="l"/>
                <a:tab pos="1059815" algn="l"/>
              </a:tabLst>
            </a:pPr>
            <a:r>
              <a:rPr lang="it-IT" sz="3300" dirty="0">
                <a:solidFill>
                  <a:srgbClr val="0070C0"/>
                </a:solidFill>
                <a:latin typeface="Verdana"/>
                <a:cs typeface="Verdana"/>
              </a:rPr>
              <a:t>Estensione spese agevolabili</a:t>
            </a:r>
          </a:p>
        </p:txBody>
      </p:sp>
      <p:sp>
        <p:nvSpPr>
          <p:cNvPr id="7" name="Rettangolo 6"/>
          <p:cNvSpPr/>
          <p:nvPr/>
        </p:nvSpPr>
        <p:spPr>
          <a:xfrm>
            <a:off x="1822450" y="6416675"/>
            <a:ext cx="17678400" cy="4075603"/>
          </a:xfrm>
          <a:prstGeom prst="rect">
            <a:avLst/>
          </a:prstGeom>
        </p:spPr>
        <p:txBody>
          <a:bodyPr wrap="square">
            <a:spAutoFit/>
          </a:bodyPr>
          <a:lstStyle/>
          <a:p>
            <a:pPr marL="342900" lvl="0" indent="-342900" algn="just">
              <a:lnSpc>
                <a:spcPct val="107000"/>
              </a:lnSpc>
              <a:spcAft>
                <a:spcPts val="1200"/>
              </a:spcAft>
              <a:buFont typeface="Symbol" panose="05050102010706020507" pitchFamily="18" charset="2"/>
              <a:buChar char=""/>
            </a:pPr>
            <a:r>
              <a:rPr lang="it-IT" sz="2400" dirty="0">
                <a:latin typeface="Verdana" panose="020B0604030504040204" pitchFamily="34" charset="0"/>
                <a:ea typeface="Verdana" panose="020B0604030504040204" pitchFamily="34" charset="0"/>
                <a:cs typeface="Times New Roman" panose="02020603050405020304" pitchFamily="18" charset="0"/>
              </a:rPr>
              <a:t>spese di personale relative ai formatori per le ore di partecipazione alla formazione;</a:t>
            </a:r>
          </a:p>
          <a:p>
            <a:pPr marL="342900" lvl="0" indent="-342900" algn="just">
              <a:lnSpc>
                <a:spcPct val="107000"/>
              </a:lnSpc>
              <a:spcAft>
                <a:spcPts val="1200"/>
              </a:spcAft>
              <a:buFont typeface="Symbol" panose="05050102010706020507" pitchFamily="18" charset="2"/>
              <a:buChar char=""/>
            </a:pPr>
            <a:r>
              <a:rPr lang="it-IT" sz="2400" dirty="0">
                <a:latin typeface="Verdana" panose="020B0604030504040204" pitchFamily="34" charset="0"/>
                <a:ea typeface="Verdana" panose="020B0604030504040204" pitchFamily="34" charset="0"/>
                <a:cs typeface="Times New Roman" panose="02020603050405020304" pitchFamily="18" charset="0"/>
              </a:rPr>
              <a:t>costi di esercizio relativi a formatori e partecipanti alla formazione direttamente connessi al progetto di formazione, quali le spese di viaggio, i materiali e le forniture con attinenza diretta al progetto, l'ammortamento degli strumenti e delle attrezzature per la quota da riferire al loro uso esclusivo per il progetto di formazione. Sono escluse le spese di alloggio, ad eccezione delle spese di alloggio minime necessarie per i partecipanti che sono lavoratori con disabilità;</a:t>
            </a:r>
          </a:p>
          <a:p>
            <a:pPr marL="342900" lvl="0" indent="-342900" algn="just">
              <a:lnSpc>
                <a:spcPct val="107000"/>
              </a:lnSpc>
              <a:spcAft>
                <a:spcPts val="1200"/>
              </a:spcAft>
              <a:buFont typeface="Symbol" panose="05050102010706020507" pitchFamily="18" charset="2"/>
              <a:buChar char=""/>
            </a:pPr>
            <a:r>
              <a:rPr lang="it-IT" sz="2400" dirty="0">
                <a:latin typeface="Verdana" panose="020B0604030504040204" pitchFamily="34" charset="0"/>
                <a:ea typeface="Verdana" panose="020B0604030504040204" pitchFamily="34" charset="0"/>
                <a:cs typeface="Times New Roman" panose="02020603050405020304" pitchFamily="18" charset="0"/>
              </a:rPr>
              <a:t>costi dei servizi di consulenza connessi al progetto di formazione;</a:t>
            </a:r>
          </a:p>
          <a:p>
            <a:pPr marL="342900" lvl="0" indent="-342900" algn="just">
              <a:lnSpc>
                <a:spcPct val="107000"/>
              </a:lnSpc>
              <a:spcAft>
                <a:spcPts val="1200"/>
              </a:spcAft>
              <a:buFont typeface="Symbol" panose="05050102010706020507" pitchFamily="18" charset="2"/>
              <a:buChar char=""/>
            </a:pPr>
            <a:r>
              <a:rPr lang="it-IT" sz="2400" dirty="0">
                <a:latin typeface="Verdana" panose="020B0604030504040204" pitchFamily="34" charset="0"/>
                <a:ea typeface="Verdana" panose="020B0604030504040204" pitchFamily="34" charset="0"/>
                <a:cs typeface="Times New Roman" panose="02020603050405020304" pitchFamily="18" charset="0"/>
              </a:rPr>
              <a:t>spese di personale relative ai partecipanti alla formazione e le spese generali indirette (spese amministrative, locazione, spese generali) per le ore durante le quali i partecipanti hanno seguito la formazione.</a:t>
            </a:r>
            <a:endParaRPr lang="it-IT" sz="2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6404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endParaRPr/>
            </a:p>
          </p:txBody>
        </p:sp>
      </p:grpSp>
      <p:sp>
        <p:nvSpPr>
          <p:cNvPr id="9" name="bg object 16"/>
          <p:cNvSpPr/>
          <p:nvPr/>
        </p:nvSpPr>
        <p:spPr>
          <a:xfrm>
            <a:off x="0" y="1"/>
            <a:ext cx="20104100" cy="11598274"/>
          </a:xfrm>
          <a:prstGeom prst="rect">
            <a:avLst/>
          </a:prstGeom>
          <a:blipFill>
            <a:blip r:embed="rId4" cstate="print"/>
            <a:stretch>
              <a:fillRect/>
            </a:stretch>
          </a:blipFill>
        </p:spPr>
        <p:txBody>
          <a:bodyPr wrap="square" lIns="0" tIns="0" rIns="0" bIns="0" rtlCol="0"/>
          <a:lstStyle/>
          <a:p>
            <a:endParaRPr/>
          </a:p>
        </p:txBody>
      </p:sp>
      <p:sp>
        <p:nvSpPr>
          <p:cNvPr id="7" name="CasellaDiTesto 6"/>
          <p:cNvSpPr txBox="1"/>
          <p:nvPr/>
        </p:nvSpPr>
        <p:spPr>
          <a:xfrm>
            <a:off x="13100050" y="8856325"/>
            <a:ext cx="6705600" cy="1446550"/>
          </a:xfrm>
          <a:prstGeom prst="rect">
            <a:avLst/>
          </a:prstGeom>
          <a:noFill/>
        </p:spPr>
        <p:txBody>
          <a:bodyPr wrap="square" rtlCol="0">
            <a:spAutoFit/>
          </a:bodyPr>
          <a:lstStyle/>
          <a:p>
            <a:r>
              <a:rPr lang="it-IT" sz="8800" dirty="0">
                <a:solidFill>
                  <a:schemeClr val="bg1"/>
                </a:solidFill>
                <a:latin typeface="Verdana" panose="020B0604030504040204" pitchFamily="34" charset="0"/>
                <a:ea typeface="Verdana" panose="020B0604030504040204" pitchFamily="34" charset="0"/>
              </a:rPr>
              <a:t>Grazie!</a:t>
            </a:r>
          </a:p>
        </p:txBody>
      </p:sp>
    </p:spTree>
    <p:extLst>
      <p:ext uri="{BB962C8B-B14F-4D97-AF65-F5344CB8AC3E}">
        <p14:creationId xmlns:p14="http://schemas.microsoft.com/office/powerpoint/2010/main" val="1545708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object 9"/>
          <p:cNvSpPr txBox="1">
            <a:spLocks/>
          </p:cNvSpPr>
          <p:nvPr/>
        </p:nvSpPr>
        <p:spPr>
          <a:xfrm>
            <a:off x="603250" y="2802985"/>
            <a:ext cx="7918450" cy="2635978"/>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indent="0" algn="ctr" defTabSz="914400" rtl="0" eaLnBrk="1" fontAlgn="auto" latinLnBrk="0" hangingPunct="1">
              <a:lnSpc>
                <a:spcPct val="100000"/>
              </a:lnSpc>
              <a:spcBef>
                <a:spcPts val="95"/>
              </a:spcBef>
              <a:spcAft>
                <a:spcPts val="0"/>
              </a:spcAft>
              <a:buClrTx/>
              <a:buSzTx/>
              <a:buFontTx/>
              <a:buNone/>
              <a:tabLst/>
              <a:defRPr/>
            </a:pPr>
            <a:r>
              <a:rPr kumimoji="0" lang="it-IT" sz="3600" b="0" i="1" u="none" strike="noStrike" kern="0" cap="none" spc="0" normalizeH="0" baseline="0" noProof="0" dirty="0">
                <a:ln>
                  <a:noFill/>
                </a:ln>
                <a:solidFill>
                  <a:srgbClr val="0066CC"/>
                </a:solidFill>
                <a:effectLst/>
                <a:uLnTx/>
                <a:uFillTx/>
                <a:latin typeface="Verdana"/>
                <a:ea typeface="+mj-ea"/>
                <a:cs typeface="Verdana"/>
              </a:rPr>
              <a:t>Ambito soggettivo di applicazione</a:t>
            </a:r>
          </a:p>
          <a:p>
            <a:pPr marL="12700" marR="5080" lvl="0" indent="0" algn="ctr"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srgbClr val="0066CC"/>
              </a:solidFill>
              <a:effectLst/>
              <a:uLnTx/>
              <a:uFillTx/>
              <a:latin typeface="Verdana"/>
              <a:ea typeface="+mj-ea"/>
              <a:cs typeface="Verdana"/>
            </a:endParaRPr>
          </a:p>
          <a:p>
            <a:pPr marL="12700" marR="5080" lvl="0" indent="0" algn="ctr"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srgbClr val="0066CC"/>
              </a:solidFill>
              <a:effectLst/>
              <a:uLnTx/>
              <a:uFillTx/>
              <a:latin typeface="Verdana"/>
              <a:ea typeface="+mj-ea"/>
              <a:cs typeface="Verdana"/>
            </a:endParaRPr>
          </a:p>
          <a:p>
            <a:pPr marL="12700" marR="5080" lvl="0" indent="0" algn="ctr"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prstClr val="white"/>
              </a:solidFill>
              <a:effectLst/>
              <a:uLnTx/>
              <a:uFillTx/>
              <a:latin typeface="Verdana"/>
              <a:ea typeface="+mj-ea"/>
              <a:cs typeface="Verdana"/>
            </a:endParaRPr>
          </a:p>
        </p:txBody>
      </p:sp>
      <p:sp>
        <p:nvSpPr>
          <p:cNvPr id="13" name="Rectangle 15">
            <a:extLst>
              <a:ext uri="{FF2B5EF4-FFF2-40B4-BE49-F238E27FC236}">
                <a16:creationId xmlns:a16="http://schemas.microsoft.com/office/drawing/2014/main" id="{EB28598C-7AAE-4761-9C2A-88F299AF05F1}"/>
              </a:ext>
            </a:extLst>
          </p:cNvPr>
          <p:cNvSpPr>
            <a:spLocks noChangeArrowheads="1"/>
          </p:cNvSpPr>
          <p:nvPr/>
        </p:nvSpPr>
        <p:spPr bwMode="auto">
          <a:xfrm>
            <a:off x="2965450" y="6946411"/>
            <a:ext cx="16611599" cy="2074907"/>
          </a:xfrm>
          <a:prstGeom prst="rect">
            <a:avLst/>
          </a:prstGeom>
          <a:solidFill>
            <a:schemeClr val="bg1"/>
          </a:solidFill>
          <a:ln w="9525">
            <a:solidFill>
              <a:srgbClr val="663300"/>
            </a:solidFill>
            <a:miter lim="800000"/>
            <a:headEnd/>
            <a:tailEnd/>
          </a:ln>
        </p:spPr>
        <p:txBody>
          <a:bodyPr lIns="91426" tIns="45713" rIns="91426" bIns="45713"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0" algn="just">
              <a:buFont typeface="Arial" panose="020B0604020202020204" pitchFamily="34" charset="0"/>
              <a:buChar cha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Imprese in stato di </a:t>
            </a: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crisi </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(liquidazione </a:t>
            </a: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volontaria, fallimento, liquidazione coatta </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amministrativa, concordato </a:t>
            </a: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preventivo senza </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continuità </a:t>
            </a: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aziendale)</a:t>
            </a:r>
            <a:endPar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endParaRPr>
          </a:p>
          <a:p>
            <a:pPr lvl="0" algn="just">
              <a:buFont typeface="Arial" panose="020B0604020202020204" pitchFamily="34" charset="0"/>
              <a:buChar char="•"/>
            </a:pPr>
            <a:r>
              <a:rPr kumimoji="0" lang="it-IT" altLang="it-IT"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Imprese </a:t>
            </a: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destinatarie di sanzioni </a:t>
            </a:r>
            <a:r>
              <a:rPr kumimoji="0" lang="it-IT" altLang="it-IT" sz="2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interdittive</a:t>
            </a: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 di cui all’art. 9, comma 2, del </a:t>
            </a:r>
            <a:r>
              <a:rPr kumimoji="0" lang="it-IT" altLang="it-IT" sz="2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D.Lgs.</a:t>
            </a: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 n. 231 del 2001 </a:t>
            </a:r>
          </a:p>
        </p:txBody>
      </p:sp>
      <p:sp>
        <p:nvSpPr>
          <p:cNvPr id="14" name="Rectangle 3">
            <a:extLst>
              <a:ext uri="{FF2B5EF4-FFF2-40B4-BE49-F238E27FC236}">
                <a16:creationId xmlns:a16="http://schemas.microsoft.com/office/drawing/2014/main" id="{F9297805-0CBC-46F7-85F2-2A9CD8C83E68}"/>
              </a:ext>
            </a:extLst>
          </p:cNvPr>
          <p:cNvSpPr txBox="1">
            <a:spLocks noChangeArrowheads="1"/>
          </p:cNvSpPr>
          <p:nvPr/>
        </p:nvSpPr>
        <p:spPr bwMode="auto">
          <a:xfrm>
            <a:off x="679450" y="6946411"/>
            <a:ext cx="2286000" cy="2074907"/>
          </a:xfrm>
          <a:prstGeom prst="rect">
            <a:avLst/>
          </a:prstGeom>
          <a:solidFill>
            <a:schemeClr val="bg1"/>
          </a:solidFill>
          <a:ln>
            <a:solidFill>
              <a:schemeClr val="tx1"/>
            </a:solidFill>
            <a:miter lim="800000"/>
            <a:headEnd/>
            <a:tailEnd/>
          </a:ln>
          <a:effectLst/>
        </p:spPr>
        <p:txBody>
          <a:bodyPr lIns="91426" tIns="45713" rIns="91426" bIns="45713" anchor="ctr"/>
          <a:lstStyle>
            <a:lvl1pPr marL="373063" indent="-373063" algn="l" defTabSz="995363" rtl="0" eaLnBrk="0" fontAlgn="base" hangingPunct="0">
              <a:spcBef>
                <a:spcPct val="20000"/>
              </a:spcBef>
              <a:spcAft>
                <a:spcPct val="0"/>
              </a:spcAft>
              <a:defRPr sz="3500">
                <a:solidFill>
                  <a:srgbClr val="003574"/>
                </a:solidFill>
                <a:latin typeface="+mn-lt"/>
                <a:ea typeface="+mn-ea"/>
                <a:cs typeface="+mn-cs"/>
              </a:defRPr>
            </a:lvl1pPr>
            <a:lvl2pPr marL="808038" indent="-309563" algn="l" defTabSz="995363" rtl="0" eaLnBrk="0" fontAlgn="base" hangingPunct="0">
              <a:spcBef>
                <a:spcPct val="20000"/>
              </a:spcBef>
              <a:spcAft>
                <a:spcPct val="0"/>
              </a:spcAft>
              <a:buFont typeface="Marlett" pitchFamily="2" charset="2"/>
              <a:buBlip>
                <a:blip r:embed="rId4"/>
              </a:buBlip>
              <a:defRPr sz="3000">
                <a:solidFill>
                  <a:srgbClr val="003574"/>
                </a:solidFill>
                <a:latin typeface="+mn-lt"/>
              </a:defRPr>
            </a:lvl2pPr>
            <a:lvl3pPr marL="1244600" indent="-249238" algn="l" defTabSz="995363" rtl="0" eaLnBrk="0" fontAlgn="base" hangingPunct="0">
              <a:spcBef>
                <a:spcPct val="20000"/>
              </a:spcBef>
              <a:spcAft>
                <a:spcPct val="0"/>
              </a:spcAft>
              <a:buFont typeface="Marlett" pitchFamily="2" charset="2"/>
              <a:buBlip>
                <a:blip r:embed="rId4"/>
              </a:buBlip>
              <a:defRPr sz="2600">
                <a:solidFill>
                  <a:srgbClr val="003574"/>
                </a:solidFill>
                <a:latin typeface="+mn-lt"/>
              </a:defRPr>
            </a:lvl3pPr>
            <a:lvl4pPr marL="1741488" indent="-247650"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4pPr>
            <a:lvl5pPr marL="2238375" indent="-249238"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5pPr>
            <a:lvl6pPr marL="26955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6pPr>
            <a:lvl7pPr marL="31527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7pPr>
            <a:lvl8pPr marL="36099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8pPr>
            <a:lvl9pPr marL="40671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9pPr>
          </a:lstStyle>
          <a:p>
            <a:pPr marL="666644" marR="0" lvl="0" indent="-666644" algn="ctr" defTabSz="995363" rtl="0" eaLnBrk="0" fontAlgn="base" latinLnBrk="0" hangingPunct="0">
              <a:lnSpc>
                <a:spcPct val="100000"/>
              </a:lnSpc>
              <a:spcBef>
                <a:spcPts val="0"/>
              </a:spcBef>
              <a:spcAft>
                <a:spcPct val="0"/>
              </a:spcAft>
              <a:buClrTx/>
              <a:buSzTx/>
              <a:buFontTx/>
              <a:buNone/>
              <a:tabLst/>
              <a:defRPr/>
            </a:pPr>
            <a:r>
              <a:rPr kumimoji="0" lang="it-IT" altLang="it-IT" sz="2800" b="1" i="0" u="none" strike="noStrike" kern="0" cap="none" spc="0" normalizeH="0" baseline="0" noProof="0" dirty="0" smtClean="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SOGGETTI </a:t>
            </a:r>
            <a:endPar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endParaRPr>
          </a:p>
          <a:p>
            <a:pPr marL="666644" marR="0" lvl="0" indent="-666644" algn="ctr" defTabSz="995363" rtl="0" eaLnBrk="0" fontAlgn="base" latinLnBrk="0" hangingPunct="0">
              <a:lnSpc>
                <a:spcPct val="100000"/>
              </a:lnSpc>
              <a:spcBef>
                <a:spcPts val="0"/>
              </a:spcBef>
              <a:spcAft>
                <a:spcPct val="0"/>
              </a:spcAft>
              <a:buClrTx/>
              <a:buSzTx/>
              <a:buFontTx/>
              <a:buNone/>
              <a:tabLst/>
              <a:defRPr/>
            </a:pPr>
            <a:r>
              <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ESCLUSI</a:t>
            </a:r>
          </a:p>
        </p:txBody>
      </p:sp>
      <p:sp>
        <p:nvSpPr>
          <p:cNvPr id="16" name="Text Box 3">
            <a:extLst>
              <a:ext uri="{FF2B5EF4-FFF2-40B4-BE49-F238E27FC236}">
                <a16:creationId xmlns:a16="http://schemas.microsoft.com/office/drawing/2014/main" id="{B78F7253-52C7-4827-B210-CDCF4B72A351}"/>
              </a:ext>
            </a:extLst>
          </p:cNvPr>
          <p:cNvSpPr txBox="1">
            <a:spLocks noChangeArrowheads="1"/>
          </p:cNvSpPr>
          <p:nvPr/>
        </p:nvSpPr>
        <p:spPr bwMode="auto">
          <a:xfrm>
            <a:off x="2965450" y="3560320"/>
            <a:ext cx="16611600" cy="3108529"/>
          </a:xfrm>
          <a:prstGeom prst="rect">
            <a:avLst/>
          </a:prstGeom>
          <a:solidFill>
            <a:schemeClr val="bg1"/>
          </a:solidFill>
          <a:ln w="9525">
            <a:solidFill>
              <a:schemeClr val="tx1"/>
            </a:solidFill>
            <a:miter lim="800000"/>
            <a:headEnd/>
            <a:tailEnd/>
          </a:ln>
        </p:spPr>
        <p:txBody>
          <a:bodyPr wrap="square" lIns="91426" tIns="45713" rIns="91426" bIns="45713">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0" algn="just" eaLnBrk="1" hangingPunct="1">
              <a:buFont typeface="Arial" panose="020B0604020202020204" pitchFamily="34" charset="0"/>
              <a:buChar char="•"/>
            </a:pP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Tutte le imprese residenti nel territorio dello Stato, incluse le stabili organizzazioni di soggetti non residenti, indipendentemente dalla natura giuridica, dal settore economico di appartenenza, dalla dimensione, dal regime contabile e dal sistema di determinazione del reddito ai fini fiscali</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a:t>
            </a:r>
          </a:p>
          <a:p>
            <a:pPr lvl="0" algn="just" eaLnBrk="1" hangingPunct="1">
              <a:buFont typeface="Arial" panose="020B0604020202020204" pitchFamily="34" charset="0"/>
              <a:buChar char="•"/>
            </a:pPr>
            <a:endParaRPr lang="it-IT" altLang="it-IT" sz="2800" u="sng" dirty="0">
              <a:solidFill>
                <a:prstClr val="black"/>
              </a:solidFill>
              <a:latin typeface="Verdana" panose="020B0604030504040204" pitchFamily="34" charset="0"/>
              <a:ea typeface="Verdana" panose="020B0604030504040204" pitchFamily="34" charset="0"/>
              <a:cs typeface="Tahoma" panose="020B0604030504040204" pitchFamily="34" charset="0"/>
            </a:endParaRPr>
          </a:p>
          <a:p>
            <a:pPr lvl="0" algn="just" eaLnBrk="1" hangingPunct="1">
              <a:buFont typeface="Arial" panose="020B0604020202020204" pitchFamily="34" charset="0"/>
              <a:buChar char="•"/>
            </a:pPr>
            <a:r>
              <a:rPr lang="it-IT" altLang="it-IT" sz="2800" u="sng" dirty="0" smtClean="0">
                <a:solidFill>
                  <a:srgbClr val="FF0000"/>
                </a:solidFill>
                <a:latin typeface="Verdana" panose="020B0604030504040204" pitchFamily="34" charset="0"/>
                <a:ea typeface="Verdana" panose="020B0604030504040204" pitchFamily="34" charset="0"/>
                <a:cs typeface="Tahoma" panose="020B0604030504040204" pitchFamily="34" charset="0"/>
              </a:rPr>
              <a:t>Esercenti arti e professioni limitatamente ai beni tradizionali non 4.0 (ex super ammortamento)</a:t>
            </a:r>
            <a:endParaRPr lang="it-IT" altLang="it-IT" sz="2800" u="sng" dirty="0">
              <a:solidFill>
                <a:srgbClr val="FF0000"/>
              </a:solidFill>
              <a:latin typeface="Verdana" panose="020B0604030504040204" pitchFamily="34" charset="0"/>
              <a:ea typeface="Verdana" panose="020B0604030504040204" pitchFamily="34" charset="0"/>
              <a:cs typeface="Tahoma" panose="020B0604030504040204" pitchFamily="34" charset="0"/>
            </a:endParaRPr>
          </a:p>
        </p:txBody>
      </p:sp>
      <p:sp>
        <p:nvSpPr>
          <p:cNvPr id="17" name="Rettangolo 3">
            <a:extLst>
              <a:ext uri="{FF2B5EF4-FFF2-40B4-BE49-F238E27FC236}">
                <a16:creationId xmlns:a16="http://schemas.microsoft.com/office/drawing/2014/main" id="{93E7FA6A-FC57-4B03-A3F4-3F68504FF553}"/>
              </a:ext>
            </a:extLst>
          </p:cNvPr>
          <p:cNvSpPr>
            <a:spLocks noChangeArrowheads="1"/>
          </p:cNvSpPr>
          <p:nvPr/>
        </p:nvSpPr>
        <p:spPr bwMode="auto">
          <a:xfrm>
            <a:off x="682625" y="9298880"/>
            <a:ext cx="18894424" cy="1384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La fruizione del beneficio è condizionata al </a:t>
            </a:r>
            <a:r>
              <a:rPr kumimoji="0" lang="it-IT" altLang="it-IT"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rispetto della normativa sulla sicurezza nei luoghi di lavoro </a:t>
            </a: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applicabili in ciascun settore e al </a:t>
            </a:r>
            <a:r>
              <a:rPr kumimoji="0" lang="it-IT" altLang="it-IT"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corretto adempimento degli obblighi di versamento dei contributi previdenziali e assistenziali </a:t>
            </a: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 favore dei lavoratori</a:t>
            </a:r>
          </a:p>
        </p:txBody>
      </p:sp>
      <p:sp>
        <p:nvSpPr>
          <p:cNvPr id="18" name="object 9"/>
          <p:cNvSpPr txBox="1">
            <a:spLocks/>
          </p:cNvSpPr>
          <p:nvPr/>
        </p:nvSpPr>
        <p:spPr>
          <a:xfrm>
            <a:off x="0" y="1974807"/>
            <a:ext cx="20104100" cy="1317668"/>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algn="ctr">
              <a:spcBef>
                <a:spcPts val="95"/>
              </a:spcBef>
            </a:pPr>
            <a:r>
              <a:rPr kumimoji="0" lang="it-IT" sz="4400" i="0" u="none" strike="noStrike" kern="0" cap="none" spc="0" normalizeH="0" baseline="0" noProof="0" dirty="0" smtClean="0">
                <a:ln>
                  <a:noFill/>
                </a:ln>
                <a:solidFill>
                  <a:srgbClr val="0066CC"/>
                </a:solidFill>
                <a:effectLst/>
                <a:uLnTx/>
                <a:uFillTx/>
                <a:latin typeface="Verdana"/>
                <a:ea typeface="+mj-ea"/>
                <a:cs typeface="Verdana"/>
              </a:rPr>
              <a:t>Credito </a:t>
            </a:r>
            <a:r>
              <a:rPr kumimoji="0" lang="it-IT" sz="4400" i="0" u="none" strike="noStrike" kern="0" cap="none" spc="0" normalizeH="0" baseline="0" noProof="0" dirty="0">
                <a:ln>
                  <a:noFill/>
                </a:ln>
                <a:solidFill>
                  <a:srgbClr val="0066CC"/>
                </a:solidFill>
                <a:effectLst/>
                <a:uLnTx/>
                <a:uFillTx/>
                <a:latin typeface="Verdana"/>
                <a:ea typeface="+mj-ea"/>
                <a:cs typeface="Verdana"/>
              </a:rPr>
              <a:t>d’imposta beni </a:t>
            </a:r>
            <a:r>
              <a:rPr kumimoji="0" lang="it-IT" sz="4400" i="0" u="none" strike="noStrike" kern="0" cap="none" spc="0" normalizeH="0" baseline="0" noProof="0" dirty="0" smtClean="0">
                <a:ln>
                  <a:noFill/>
                </a:ln>
                <a:solidFill>
                  <a:srgbClr val="0066CC"/>
                </a:solidFill>
                <a:effectLst/>
                <a:uLnTx/>
                <a:uFillTx/>
                <a:latin typeface="Verdana"/>
                <a:ea typeface="+mj-ea"/>
                <a:cs typeface="Verdana"/>
              </a:rPr>
              <a:t>strumentali</a:t>
            </a:r>
            <a:endParaRPr lang="it-IT" sz="4000" b="0" kern="0" dirty="0">
              <a:solidFill>
                <a:prstClr val="white"/>
              </a:solidFill>
            </a:endParaRPr>
          </a:p>
          <a:p>
            <a:pPr marL="12700" algn="ctr">
              <a:spcBef>
                <a:spcPts val="95"/>
              </a:spcBef>
            </a:pPr>
            <a:endParaRPr kumimoji="0" lang="it-IT" sz="4000" b="0" i="0" u="none" strike="noStrike" kern="0" cap="none" spc="0" normalizeH="0" baseline="0" noProof="0" dirty="0">
              <a:ln>
                <a:noFill/>
              </a:ln>
              <a:solidFill>
                <a:prstClr val="white"/>
              </a:solidFill>
              <a:effectLst/>
              <a:uLnTx/>
              <a:uFillTx/>
              <a:latin typeface="Verdana"/>
              <a:ea typeface="+mj-ea"/>
              <a:cs typeface="Verdana"/>
            </a:endParaRPr>
          </a:p>
        </p:txBody>
      </p:sp>
      <p:sp>
        <p:nvSpPr>
          <p:cNvPr id="15" name="Rectangle 3">
            <a:extLst>
              <a:ext uri="{FF2B5EF4-FFF2-40B4-BE49-F238E27FC236}">
                <a16:creationId xmlns:a16="http://schemas.microsoft.com/office/drawing/2014/main" id="{F9297805-0CBC-46F7-85F2-2A9CD8C83E68}"/>
              </a:ext>
            </a:extLst>
          </p:cNvPr>
          <p:cNvSpPr txBox="1">
            <a:spLocks noChangeArrowheads="1"/>
          </p:cNvSpPr>
          <p:nvPr/>
        </p:nvSpPr>
        <p:spPr bwMode="auto">
          <a:xfrm>
            <a:off x="679450" y="3560319"/>
            <a:ext cx="2286000" cy="3108530"/>
          </a:xfrm>
          <a:prstGeom prst="rect">
            <a:avLst/>
          </a:prstGeom>
          <a:solidFill>
            <a:schemeClr val="bg1"/>
          </a:solidFill>
          <a:ln>
            <a:solidFill>
              <a:schemeClr val="tx1"/>
            </a:solidFill>
            <a:miter lim="800000"/>
            <a:headEnd/>
            <a:tailEnd/>
          </a:ln>
          <a:effectLst/>
        </p:spPr>
        <p:txBody>
          <a:bodyPr lIns="91426" tIns="45713" rIns="91426" bIns="45713" anchor="ctr"/>
          <a:lstStyle>
            <a:lvl1pPr marL="373063" indent="-373063" algn="l" defTabSz="995363" rtl="0" eaLnBrk="0" fontAlgn="base" hangingPunct="0">
              <a:spcBef>
                <a:spcPct val="20000"/>
              </a:spcBef>
              <a:spcAft>
                <a:spcPct val="0"/>
              </a:spcAft>
              <a:defRPr sz="3500">
                <a:solidFill>
                  <a:srgbClr val="003574"/>
                </a:solidFill>
                <a:latin typeface="+mn-lt"/>
                <a:ea typeface="+mn-ea"/>
                <a:cs typeface="+mn-cs"/>
              </a:defRPr>
            </a:lvl1pPr>
            <a:lvl2pPr marL="808038" indent="-309563" algn="l" defTabSz="995363" rtl="0" eaLnBrk="0" fontAlgn="base" hangingPunct="0">
              <a:spcBef>
                <a:spcPct val="20000"/>
              </a:spcBef>
              <a:spcAft>
                <a:spcPct val="0"/>
              </a:spcAft>
              <a:buFont typeface="Marlett" pitchFamily="2" charset="2"/>
              <a:buBlip>
                <a:blip r:embed="rId4"/>
              </a:buBlip>
              <a:defRPr sz="3000">
                <a:solidFill>
                  <a:srgbClr val="003574"/>
                </a:solidFill>
                <a:latin typeface="+mn-lt"/>
              </a:defRPr>
            </a:lvl2pPr>
            <a:lvl3pPr marL="1244600" indent="-249238" algn="l" defTabSz="995363" rtl="0" eaLnBrk="0" fontAlgn="base" hangingPunct="0">
              <a:spcBef>
                <a:spcPct val="20000"/>
              </a:spcBef>
              <a:spcAft>
                <a:spcPct val="0"/>
              </a:spcAft>
              <a:buFont typeface="Marlett" pitchFamily="2" charset="2"/>
              <a:buBlip>
                <a:blip r:embed="rId4"/>
              </a:buBlip>
              <a:defRPr sz="2600">
                <a:solidFill>
                  <a:srgbClr val="003574"/>
                </a:solidFill>
                <a:latin typeface="+mn-lt"/>
              </a:defRPr>
            </a:lvl3pPr>
            <a:lvl4pPr marL="1741488" indent="-247650"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4pPr>
            <a:lvl5pPr marL="2238375" indent="-249238"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5pPr>
            <a:lvl6pPr marL="26955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6pPr>
            <a:lvl7pPr marL="31527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7pPr>
            <a:lvl8pPr marL="36099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8pPr>
            <a:lvl9pPr marL="40671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9pPr>
          </a:lstStyle>
          <a:p>
            <a:pPr marL="666644" marR="0" lvl="0" indent="-666644" algn="ctr" defTabSz="995363" rtl="0" eaLnBrk="0" fontAlgn="base" latinLnBrk="0" hangingPunct="0">
              <a:lnSpc>
                <a:spcPct val="100000"/>
              </a:lnSpc>
              <a:spcBef>
                <a:spcPts val="0"/>
              </a:spcBef>
              <a:spcAft>
                <a:spcPct val="0"/>
              </a:spcAft>
              <a:buClrTx/>
              <a:buSzTx/>
              <a:buFontTx/>
              <a:buNone/>
              <a:tabLst/>
              <a:defRPr/>
            </a:pPr>
            <a:r>
              <a:rPr kumimoji="0" lang="it-IT" altLang="it-IT" sz="2800" b="1" i="0" u="none" strike="noStrike" kern="0" cap="none" spc="0" normalizeH="0" baseline="0" noProof="0" dirty="0" smtClean="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SOGGETTI </a:t>
            </a:r>
            <a:endPar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endParaRPr>
          </a:p>
          <a:p>
            <a:pPr marL="666644" marR="0" lvl="0" indent="-666644" algn="ctr" defTabSz="995363" rtl="0" eaLnBrk="0" fontAlgn="base" latinLnBrk="0" hangingPunct="0">
              <a:lnSpc>
                <a:spcPct val="100000"/>
              </a:lnSpc>
              <a:spcBef>
                <a:spcPts val="0"/>
              </a:spcBef>
              <a:spcAft>
                <a:spcPct val="0"/>
              </a:spcAft>
              <a:buClrTx/>
              <a:buSzTx/>
              <a:buFontTx/>
              <a:buNone/>
              <a:tabLst/>
              <a:defRPr/>
            </a:pPr>
            <a:r>
              <a:rPr kumimoji="0" lang="it-IT" altLang="it-IT" sz="2800" b="1" i="0" u="none" strike="noStrike" kern="0" cap="none" spc="0" normalizeH="0" baseline="0" noProof="0" dirty="0" smtClean="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AMMESSI</a:t>
            </a:r>
            <a:endPar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627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21569" y="584065"/>
              <a:ext cx="189355" cy="1822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object 9"/>
          <p:cNvSpPr txBox="1">
            <a:spLocks/>
          </p:cNvSpPr>
          <p:nvPr/>
        </p:nvSpPr>
        <p:spPr>
          <a:xfrm>
            <a:off x="-158750" y="2878694"/>
            <a:ext cx="9228138" cy="566181"/>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algn="ctr">
              <a:spcBef>
                <a:spcPts val="95"/>
              </a:spcBef>
              <a:defRPr/>
            </a:pPr>
            <a:r>
              <a:rPr lang="it-IT" sz="3600" b="0" i="1" kern="0" dirty="0">
                <a:solidFill>
                  <a:srgbClr val="0066CC"/>
                </a:solidFill>
              </a:rPr>
              <a:t>Ambito </a:t>
            </a:r>
            <a:r>
              <a:rPr lang="it-IT" sz="3600" b="0" i="1" kern="0" dirty="0" smtClean="0">
                <a:solidFill>
                  <a:srgbClr val="0066CC"/>
                </a:solidFill>
              </a:rPr>
              <a:t>oggettivo </a:t>
            </a:r>
            <a:r>
              <a:rPr lang="it-IT" sz="3600" b="0" i="1" kern="0" dirty="0">
                <a:solidFill>
                  <a:srgbClr val="0066CC"/>
                </a:solidFill>
              </a:rPr>
              <a:t>di applicazione</a:t>
            </a:r>
          </a:p>
        </p:txBody>
      </p:sp>
      <p:sp>
        <p:nvSpPr>
          <p:cNvPr id="13" name="Rectangle 15">
            <a:extLst>
              <a:ext uri="{FF2B5EF4-FFF2-40B4-BE49-F238E27FC236}">
                <a16:creationId xmlns:a16="http://schemas.microsoft.com/office/drawing/2014/main" id="{EB28598C-7AAE-4761-9C2A-88F299AF05F1}"/>
              </a:ext>
            </a:extLst>
          </p:cNvPr>
          <p:cNvSpPr>
            <a:spLocks noChangeArrowheads="1"/>
          </p:cNvSpPr>
          <p:nvPr/>
        </p:nvSpPr>
        <p:spPr bwMode="auto">
          <a:xfrm>
            <a:off x="3803649" y="7460615"/>
            <a:ext cx="14500225" cy="3398520"/>
          </a:xfrm>
          <a:prstGeom prst="rect">
            <a:avLst/>
          </a:prstGeom>
          <a:solidFill>
            <a:schemeClr val="bg1"/>
          </a:solidFill>
          <a:ln w="9525">
            <a:solidFill>
              <a:srgbClr val="663300"/>
            </a:solidFill>
            <a:miter lim="800000"/>
            <a:headEnd/>
            <a:tailEnd/>
          </a:ln>
        </p:spPr>
        <p:txBody>
          <a:bodyPr lIns="91426" tIns="45713" rIns="91426" bIns="45713"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marR="0" lvl="0" indent="-3429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Veicoli a deducibilità limitata, i veicoli concessi in uso promiscuo ai dipendenti e quelli esclusivamente strumentali all’attività di impresa e di uso pubblico</a:t>
            </a:r>
          </a:p>
          <a:p>
            <a:pPr marL="342900" marR="0" lvl="0" indent="-3429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Beni materiali strumentali con coefficiente di amm.to &lt; 6,5</a:t>
            </a:r>
            <a:r>
              <a:rPr kumimoji="0" lang="it-IT" altLang="it-IT"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t>
            </a: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342900" marR="0" lvl="0" indent="-3429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Fabbricati e costruzioni</a:t>
            </a:r>
          </a:p>
          <a:p>
            <a:pPr marL="342900" marR="0" lvl="0" indent="-3429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Beni particolari per imprese del settore energia, acqua, trasporti aerei, ecc.</a:t>
            </a:r>
          </a:p>
          <a:p>
            <a:pPr marL="342900" marR="0" lvl="0" indent="-3429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Beni gratuitamente devolvibili settore energia, acqua, trasporti, infrastrutture, poste, telecomunicazioni, ecc.</a:t>
            </a:r>
          </a:p>
        </p:txBody>
      </p:sp>
      <p:sp>
        <p:nvSpPr>
          <p:cNvPr id="14" name="Rectangle 3">
            <a:extLst>
              <a:ext uri="{FF2B5EF4-FFF2-40B4-BE49-F238E27FC236}">
                <a16:creationId xmlns:a16="http://schemas.microsoft.com/office/drawing/2014/main" id="{F9297805-0CBC-46F7-85F2-2A9CD8C83E68}"/>
              </a:ext>
            </a:extLst>
          </p:cNvPr>
          <p:cNvSpPr txBox="1">
            <a:spLocks noChangeArrowheads="1"/>
          </p:cNvSpPr>
          <p:nvPr/>
        </p:nvSpPr>
        <p:spPr bwMode="auto">
          <a:xfrm>
            <a:off x="679450" y="7460615"/>
            <a:ext cx="2514600" cy="3398520"/>
          </a:xfrm>
          <a:prstGeom prst="rect">
            <a:avLst/>
          </a:prstGeom>
          <a:solidFill>
            <a:schemeClr val="bg1"/>
          </a:solidFill>
          <a:ln>
            <a:solidFill>
              <a:schemeClr val="tx1"/>
            </a:solidFill>
            <a:miter lim="800000"/>
            <a:headEnd/>
            <a:tailEnd/>
          </a:ln>
          <a:effectLst/>
        </p:spPr>
        <p:txBody>
          <a:bodyPr lIns="91426" tIns="45713" rIns="91426" bIns="45713" anchor="ctr"/>
          <a:lstStyle>
            <a:lvl1pPr marL="373063" indent="-373063" algn="l" defTabSz="995363" rtl="0" eaLnBrk="0" fontAlgn="base" hangingPunct="0">
              <a:spcBef>
                <a:spcPct val="20000"/>
              </a:spcBef>
              <a:spcAft>
                <a:spcPct val="0"/>
              </a:spcAft>
              <a:defRPr sz="3500">
                <a:solidFill>
                  <a:srgbClr val="003574"/>
                </a:solidFill>
                <a:latin typeface="+mn-lt"/>
                <a:ea typeface="+mn-ea"/>
                <a:cs typeface="+mn-cs"/>
              </a:defRPr>
            </a:lvl1pPr>
            <a:lvl2pPr marL="808038" indent="-309563" algn="l" defTabSz="995363" rtl="0" eaLnBrk="0" fontAlgn="base" hangingPunct="0">
              <a:spcBef>
                <a:spcPct val="20000"/>
              </a:spcBef>
              <a:spcAft>
                <a:spcPct val="0"/>
              </a:spcAft>
              <a:buFont typeface="Marlett" pitchFamily="2" charset="2"/>
              <a:buBlip>
                <a:blip r:embed="rId3"/>
              </a:buBlip>
              <a:defRPr sz="3000">
                <a:solidFill>
                  <a:srgbClr val="003574"/>
                </a:solidFill>
                <a:latin typeface="+mn-lt"/>
              </a:defRPr>
            </a:lvl2pPr>
            <a:lvl3pPr marL="1244600" indent="-249238" algn="l" defTabSz="995363" rtl="0" eaLnBrk="0" fontAlgn="base" hangingPunct="0">
              <a:spcBef>
                <a:spcPct val="20000"/>
              </a:spcBef>
              <a:spcAft>
                <a:spcPct val="0"/>
              </a:spcAft>
              <a:buFont typeface="Marlett" pitchFamily="2" charset="2"/>
              <a:buBlip>
                <a:blip r:embed="rId3"/>
              </a:buBlip>
              <a:defRPr sz="2600">
                <a:solidFill>
                  <a:srgbClr val="003574"/>
                </a:solidFill>
                <a:latin typeface="+mn-lt"/>
              </a:defRPr>
            </a:lvl3pPr>
            <a:lvl4pPr marL="1741488" indent="-247650" algn="l" defTabSz="995363" rtl="0" eaLnBrk="0" fontAlgn="base" hangingPunct="0">
              <a:spcBef>
                <a:spcPct val="20000"/>
              </a:spcBef>
              <a:spcAft>
                <a:spcPct val="0"/>
              </a:spcAft>
              <a:buFont typeface="Marlett" pitchFamily="2" charset="2"/>
              <a:buBlip>
                <a:blip r:embed="rId3"/>
              </a:buBlip>
              <a:defRPr sz="2200">
                <a:solidFill>
                  <a:srgbClr val="003574"/>
                </a:solidFill>
                <a:latin typeface="+mn-lt"/>
              </a:defRPr>
            </a:lvl4pPr>
            <a:lvl5pPr marL="2238375" indent="-249238" algn="l" defTabSz="995363" rtl="0" eaLnBrk="0" fontAlgn="base" hangingPunct="0">
              <a:spcBef>
                <a:spcPct val="20000"/>
              </a:spcBef>
              <a:spcAft>
                <a:spcPct val="0"/>
              </a:spcAft>
              <a:buFont typeface="Marlett" pitchFamily="2" charset="2"/>
              <a:buBlip>
                <a:blip r:embed="rId3"/>
              </a:buBlip>
              <a:defRPr sz="2200">
                <a:solidFill>
                  <a:srgbClr val="003574"/>
                </a:solidFill>
                <a:latin typeface="+mn-lt"/>
              </a:defRPr>
            </a:lvl5pPr>
            <a:lvl6pPr marL="2695575" indent="-249238" algn="l" defTabSz="995363" rtl="0" fontAlgn="base">
              <a:spcBef>
                <a:spcPct val="20000"/>
              </a:spcBef>
              <a:spcAft>
                <a:spcPct val="0"/>
              </a:spcAft>
              <a:buFont typeface="Marlett" pitchFamily="2" charset="2"/>
              <a:buBlip>
                <a:blip r:embed="rId3"/>
              </a:buBlip>
              <a:defRPr sz="2200">
                <a:solidFill>
                  <a:srgbClr val="003574"/>
                </a:solidFill>
                <a:latin typeface="+mn-lt"/>
              </a:defRPr>
            </a:lvl6pPr>
            <a:lvl7pPr marL="3152775" indent="-249238" algn="l" defTabSz="995363" rtl="0" fontAlgn="base">
              <a:spcBef>
                <a:spcPct val="20000"/>
              </a:spcBef>
              <a:spcAft>
                <a:spcPct val="0"/>
              </a:spcAft>
              <a:buFont typeface="Marlett" pitchFamily="2" charset="2"/>
              <a:buBlip>
                <a:blip r:embed="rId3"/>
              </a:buBlip>
              <a:defRPr sz="2200">
                <a:solidFill>
                  <a:srgbClr val="003574"/>
                </a:solidFill>
                <a:latin typeface="+mn-lt"/>
              </a:defRPr>
            </a:lvl7pPr>
            <a:lvl8pPr marL="3609975" indent="-249238" algn="l" defTabSz="995363" rtl="0" fontAlgn="base">
              <a:spcBef>
                <a:spcPct val="20000"/>
              </a:spcBef>
              <a:spcAft>
                <a:spcPct val="0"/>
              </a:spcAft>
              <a:buFont typeface="Marlett" pitchFamily="2" charset="2"/>
              <a:buBlip>
                <a:blip r:embed="rId3"/>
              </a:buBlip>
              <a:defRPr sz="2200">
                <a:solidFill>
                  <a:srgbClr val="003574"/>
                </a:solidFill>
                <a:latin typeface="+mn-lt"/>
              </a:defRPr>
            </a:lvl8pPr>
            <a:lvl9pPr marL="4067175" indent="-249238" algn="l" defTabSz="995363" rtl="0" fontAlgn="base">
              <a:spcBef>
                <a:spcPct val="20000"/>
              </a:spcBef>
              <a:spcAft>
                <a:spcPct val="0"/>
              </a:spcAft>
              <a:buFont typeface="Marlett" pitchFamily="2" charset="2"/>
              <a:buBlip>
                <a:blip r:embed="rId3"/>
              </a:buBlip>
              <a:defRPr sz="2200">
                <a:solidFill>
                  <a:srgbClr val="003574"/>
                </a:solidFill>
                <a:latin typeface="+mn-lt"/>
              </a:defRPr>
            </a:lvl9pPr>
          </a:lstStyle>
          <a:p>
            <a:pPr marL="666644" marR="0" lvl="0" indent="-666644" algn="ctr" defTabSz="995363" rtl="0" eaLnBrk="0" fontAlgn="base" latinLnBrk="0" hangingPunct="0">
              <a:lnSpc>
                <a:spcPct val="100000"/>
              </a:lnSpc>
              <a:spcBef>
                <a:spcPts val="0"/>
              </a:spcBef>
              <a:spcAft>
                <a:spcPct val="0"/>
              </a:spcAft>
              <a:buClrTx/>
              <a:buSzTx/>
              <a:buFontTx/>
              <a:buNone/>
              <a:tabLst/>
              <a:defRPr/>
            </a:pPr>
            <a:r>
              <a:rPr kumimoji="0" lang="it-IT" altLang="it-IT" sz="2800" b="1" i="0" u="none" strike="noStrike" kern="0" cap="none" spc="0" normalizeH="0" baseline="0" noProof="0" dirty="0" smtClean="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BENI</a:t>
            </a:r>
            <a:endPar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endParaRPr>
          </a:p>
          <a:p>
            <a:pPr marL="666644" marR="0" lvl="0" indent="-666644" algn="ctr" defTabSz="995363" rtl="0" eaLnBrk="0" fontAlgn="base" latinLnBrk="0" hangingPunct="0">
              <a:lnSpc>
                <a:spcPct val="100000"/>
              </a:lnSpc>
              <a:spcBef>
                <a:spcPts val="0"/>
              </a:spcBef>
              <a:spcAft>
                <a:spcPct val="0"/>
              </a:spcAft>
              <a:buClrTx/>
              <a:buSzTx/>
              <a:buFontTx/>
              <a:buNone/>
              <a:tabLst/>
              <a:defRPr/>
            </a:pPr>
            <a:r>
              <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ESCLUSI</a:t>
            </a:r>
          </a:p>
        </p:txBody>
      </p:sp>
      <p:sp>
        <p:nvSpPr>
          <p:cNvPr id="18" name="Rectangle 15">
            <a:extLst>
              <a:ext uri="{FF2B5EF4-FFF2-40B4-BE49-F238E27FC236}">
                <a16:creationId xmlns:a16="http://schemas.microsoft.com/office/drawing/2014/main" id="{EB28598C-7AAE-4761-9C2A-88F299AF05F1}"/>
              </a:ext>
            </a:extLst>
          </p:cNvPr>
          <p:cNvSpPr>
            <a:spLocks noChangeArrowheads="1"/>
          </p:cNvSpPr>
          <p:nvPr/>
        </p:nvSpPr>
        <p:spPr bwMode="auto">
          <a:xfrm>
            <a:off x="3803649" y="3803015"/>
            <a:ext cx="14500225" cy="3451860"/>
          </a:xfrm>
          <a:prstGeom prst="rect">
            <a:avLst/>
          </a:prstGeom>
          <a:solidFill>
            <a:schemeClr val="bg1"/>
          </a:solidFill>
          <a:ln w="9525">
            <a:solidFill>
              <a:srgbClr val="663300"/>
            </a:solidFill>
            <a:miter lim="800000"/>
            <a:headEnd/>
            <a:tailEnd/>
          </a:ln>
        </p:spPr>
        <p:txBody>
          <a:bodyPr lIns="91426" tIns="45713" rIns="91426" bIns="45713"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marR="0" lvl="0" indent="-3429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it-IT" altLang="it-IT"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algn="just">
              <a:buFont typeface="Arial" panose="020B0604020202020204" pitchFamily="34" charset="0"/>
              <a:buChar char="•"/>
            </a:pP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Beni funzionali alla trasformazione tecnologica e digitale delle imprese di cui agli Allegati </a:t>
            </a: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A e B annessi alla legge 11 dicembre 2016, n. </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232 (ex </a:t>
            </a:r>
            <a:r>
              <a:rPr lang="it-IT" altLang="it-IT" sz="2800" dirty="0" err="1" smtClean="0">
                <a:solidFill>
                  <a:prstClr val="black"/>
                </a:solidFill>
                <a:latin typeface="Verdana" panose="020B0604030504040204" pitchFamily="34" charset="0"/>
                <a:ea typeface="Verdana" panose="020B0604030504040204" pitchFamily="34" charset="0"/>
                <a:cs typeface="Tahoma" panose="020B0604030504040204" pitchFamily="34" charset="0"/>
              </a:rPr>
              <a:t>iper</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ammortamento) </a:t>
            </a:r>
            <a:endPar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endParaRPr>
          </a:p>
          <a:p>
            <a:pPr marL="0" marR="0" lvl="0" indent="0" algn="just" defTabSz="914400" rtl="0" eaLnBrk="0" fontAlgn="auto" latinLnBrk="0" hangingPunct="0">
              <a:lnSpc>
                <a:spcPct val="100000"/>
              </a:lnSpc>
              <a:spcBef>
                <a:spcPts val="0"/>
              </a:spcBef>
              <a:spcAft>
                <a:spcPts val="0"/>
              </a:spcAft>
              <a:buClrTx/>
              <a:buSzTx/>
              <a:tabLst/>
              <a:defRPr/>
            </a:pPr>
            <a:endPar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endParaRPr>
          </a:p>
          <a:p>
            <a:pPr algn="just">
              <a:buFont typeface="Arial" panose="020B0604020202020204" pitchFamily="34" charset="0"/>
              <a:buChar char="•"/>
            </a:pP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Beni materiali e immateriali nuovi strumentali all’esercizio </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d’impresa diversi da quelli di cui agli </a:t>
            </a:r>
            <a:r>
              <a:rPr kumimoji="0" lang="it-IT" altLang="it-IT"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Allegati </a:t>
            </a: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 e B annessi alla legge 11 dicembre 2016, n. </a:t>
            </a:r>
            <a:r>
              <a:rPr kumimoji="0" lang="it-IT" altLang="it-IT"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232 (ex super ammortamento)</a:t>
            </a:r>
          </a:p>
          <a:p>
            <a:pPr marL="342900" marR="0" lvl="0" indent="-3429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342900" marR="0" lvl="0" indent="-3429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9" name="Rectangle 3">
            <a:extLst>
              <a:ext uri="{FF2B5EF4-FFF2-40B4-BE49-F238E27FC236}">
                <a16:creationId xmlns:a16="http://schemas.microsoft.com/office/drawing/2014/main" id="{F9297805-0CBC-46F7-85F2-2A9CD8C83E68}"/>
              </a:ext>
            </a:extLst>
          </p:cNvPr>
          <p:cNvSpPr txBox="1">
            <a:spLocks noChangeArrowheads="1"/>
          </p:cNvSpPr>
          <p:nvPr/>
        </p:nvSpPr>
        <p:spPr bwMode="auto">
          <a:xfrm>
            <a:off x="679450" y="3803015"/>
            <a:ext cx="2514600" cy="3451860"/>
          </a:xfrm>
          <a:prstGeom prst="rect">
            <a:avLst/>
          </a:prstGeom>
          <a:solidFill>
            <a:schemeClr val="bg1"/>
          </a:solidFill>
          <a:ln>
            <a:solidFill>
              <a:schemeClr val="tx1"/>
            </a:solidFill>
            <a:miter lim="800000"/>
            <a:headEnd/>
            <a:tailEnd/>
          </a:ln>
          <a:effectLst/>
        </p:spPr>
        <p:txBody>
          <a:bodyPr lIns="91426" tIns="45713" rIns="91426" bIns="45713" anchor="ctr"/>
          <a:lstStyle>
            <a:lvl1pPr marL="373063" indent="-373063" algn="l" defTabSz="995363" rtl="0" eaLnBrk="0" fontAlgn="base" hangingPunct="0">
              <a:spcBef>
                <a:spcPct val="20000"/>
              </a:spcBef>
              <a:spcAft>
                <a:spcPct val="0"/>
              </a:spcAft>
              <a:defRPr sz="3500">
                <a:solidFill>
                  <a:srgbClr val="003574"/>
                </a:solidFill>
                <a:latin typeface="+mn-lt"/>
                <a:ea typeface="+mn-ea"/>
                <a:cs typeface="+mn-cs"/>
              </a:defRPr>
            </a:lvl1pPr>
            <a:lvl2pPr marL="808038" indent="-309563" algn="l" defTabSz="995363" rtl="0" eaLnBrk="0" fontAlgn="base" hangingPunct="0">
              <a:spcBef>
                <a:spcPct val="20000"/>
              </a:spcBef>
              <a:spcAft>
                <a:spcPct val="0"/>
              </a:spcAft>
              <a:buFont typeface="Marlett" pitchFamily="2" charset="2"/>
              <a:buBlip>
                <a:blip r:embed="rId3"/>
              </a:buBlip>
              <a:defRPr sz="3000">
                <a:solidFill>
                  <a:srgbClr val="003574"/>
                </a:solidFill>
                <a:latin typeface="+mn-lt"/>
              </a:defRPr>
            </a:lvl2pPr>
            <a:lvl3pPr marL="1244600" indent="-249238" algn="l" defTabSz="995363" rtl="0" eaLnBrk="0" fontAlgn="base" hangingPunct="0">
              <a:spcBef>
                <a:spcPct val="20000"/>
              </a:spcBef>
              <a:spcAft>
                <a:spcPct val="0"/>
              </a:spcAft>
              <a:buFont typeface="Marlett" pitchFamily="2" charset="2"/>
              <a:buBlip>
                <a:blip r:embed="rId3"/>
              </a:buBlip>
              <a:defRPr sz="2600">
                <a:solidFill>
                  <a:srgbClr val="003574"/>
                </a:solidFill>
                <a:latin typeface="+mn-lt"/>
              </a:defRPr>
            </a:lvl3pPr>
            <a:lvl4pPr marL="1741488" indent="-247650" algn="l" defTabSz="995363" rtl="0" eaLnBrk="0" fontAlgn="base" hangingPunct="0">
              <a:spcBef>
                <a:spcPct val="20000"/>
              </a:spcBef>
              <a:spcAft>
                <a:spcPct val="0"/>
              </a:spcAft>
              <a:buFont typeface="Marlett" pitchFamily="2" charset="2"/>
              <a:buBlip>
                <a:blip r:embed="rId3"/>
              </a:buBlip>
              <a:defRPr sz="2200">
                <a:solidFill>
                  <a:srgbClr val="003574"/>
                </a:solidFill>
                <a:latin typeface="+mn-lt"/>
              </a:defRPr>
            </a:lvl4pPr>
            <a:lvl5pPr marL="2238375" indent="-249238" algn="l" defTabSz="995363" rtl="0" eaLnBrk="0" fontAlgn="base" hangingPunct="0">
              <a:spcBef>
                <a:spcPct val="20000"/>
              </a:spcBef>
              <a:spcAft>
                <a:spcPct val="0"/>
              </a:spcAft>
              <a:buFont typeface="Marlett" pitchFamily="2" charset="2"/>
              <a:buBlip>
                <a:blip r:embed="rId3"/>
              </a:buBlip>
              <a:defRPr sz="2200">
                <a:solidFill>
                  <a:srgbClr val="003574"/>
                </a:solidFill>
                <a:latin typeface="+mn-lt"/>
              </a:defRPr>
            </a:lvl5pPr>
            <a:lvl6pPr marL="2695575" indent="-249238" algn="l" defTabSz="995363" rtl="0" fontAlgn="base">
              <a:spcBef>
                <a:spcPct val="20000"/>
              </a:spcBef>
              <a:spcAft>
                <a:spcPct val="0"/>
              </a:spcAft>
              <a:buFont typeface="Marlett" pitchFamily="2" charset="2"/>
              <a:buBlip>
                <a:blip r:embed="rId3"/>
              </a:buBlip>
              <a:defRPr sz="2200">
                <a:solidFill>
                  <a:srgbClr val="003574"/>
                </a:solidFill>
                <a:latin typeface="+mn-lt"/>
              </a:defRPr>
            </a:lvl6pPr>
            <a:lvl7pPr marL="3152775" indent="-249238" algn="l" defTabSz="995363" rtl="0" fontAlgn="base">
              <a:spcBef>
                <a:spcPct val="20000"/>
              </a:spcBef>
              <a:spcAft>
                <a:spcPct val="0"/>
              </a:spcAft>
              <a:buFont typeface="Marlett" pitchFamily="2" charset="2"/>
              <a:buBlip>
                <a:blip r:embed="rId3"/>
              </a:buBlip>
              <a:defRPr sz="2200">
                <a:solidFill>
                  <a:srgbClr val="003574"/>
                </a:solidFill>
                <a:latin typeface="+mn-lt"/>
              </a:defRPr>
            </a:lvl7pPr>
            <a:lvl8pPr marL="3609975" indent="-249238" algn="l" defTabSz="995363" rtl="0" fontAlgn="base">
              <a:spcBef>
                <a:spcPct val="20000"/>
              </a:spcBef>
              <a:spcAft>
                <a:spcPct val="0"/>
              </a:spcAft>
              <a:buFont typeface="Marlett" pitchFamily="2" charset="2"/>
              <a:buBlip>
                <a:blip r:embed="rId3"/>
              </a:buBlip>
              <a:defRPr sz="2200">
                <a:solidFill>
                  <a:srgbClr val="003574"/>
                </a:solidFill>
                <a:latin typeface="+mn-lt"/>
              </a:defRPr>
            </a:lvl8pPr>
            <a:lvl9pPr marL="4067175" indent="-249238" algn="l" defTabSz="995363" rtl="0" fontAlgn="base">
              <a:spcBef>
                <a:spcPct val="20000"/>
              </a:spcBef>
              <a:spcAft>
                <a:spcPct val="0"/>
              </a:spcAft>
              <a:buFont typeface="Marlett" pitchFamily="2" charset="2"/>
              <a:buBlip>
                <a:blip r:embed="rId3"/>
              </a:buBlip>
              <a:defRPr sz="2200">
                <a:solidFill>
                  <a:srgbClr val="003574"/>
                </a:solidFill>
                <a:latin typeface="+mn-lt"/>
              </a:defRPr>
            </a:lvl9pPr>
          </a:lstStyle>
          <a:p>
            <a:pPr marL="666644" lvl="0" indent="-666644" algn="ctr">
              <a:spcBef>
                <a:spcPts val="0"/>
              </a:spcBef>
              <a:defRPr/>
            </a:pPr>
            <a:r>
              <a:rPr lang="it-IT" altLang="it-IT" sz="2800" b="1"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BENI</a:t>
            </a:r>
            <a:endParaRPr lang="it-IT" altLang="it-IT" sz="2800" b="1"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a:p>
            <a:pPr marL="666644" lvl="0" indent="-666644" algn="ctr">
              <a:spcBef>
                <a:spcPts val="0"/>
              </a:spcBef>
              <a:defRPr/>
            </a:pPr>
            <a:r>
              <a:rPr lang="it-IT" altLang="it-IT" sz="2800" b="1"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AMMESSI</a:t>
            </a:r>
            <a:endParaRPr lang="it-IT" altLang="it-IT" sz="2800" b="1" kern="0" dirty="0">
              <a:solidFill>
                <a:srgbClr val="0066CC"/>
              </a:solidFill>
              <a:latin typeface="Verdana" panose="020B0604030504040204" pitchFamily="34" charset="0"/>
              <a:ea typeface="Verdana" panose="020B0604030504040204" pitchFamily="34" charset="0"/>
              <a:cs typeface="Tahoma" panose="020B0604030504040204" pitchFamily="34" charset="0"/>
            </a:endParaRPr>
          </a:p>
        </p:txBody>
      </p:sp>
      <p:sp>
        <p:nvSpPr>
          <p:cNvPr id="15" name="object 9"/>
          <p:cNvSpPr txBox="1">
            <a:spLocks/>
          </p:cNvSpPr>
          <p:nvPr/>
        </p:nvSpPr>
        <p:spPr>
          <a:xfrm>
            <a:off x="0" y="1989451"/>
            <a:ext cx="20104100" cy="689291"/>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algn="ctr">
              <a:spcBef>
                <a:spcPts val="95"/>
              </a:spcBef>
            </a:pPr>
            <a:r>
              <a:rPr lang="it-IT" sz="4400" kern="0" dirty="0" smtClean="0">
                <a:solidFill>
                  <a:srgbClr val="0066CC"/>
                </a:solidFill>
              </a:rPr>
              <a:t>Credito</a:t>
            </a:r>
            <a:r>
              <a:rPr kumimoji="0" lang="it-IT" sz="4400" b="0" i="0" u="none" strike="noStrike" kern="0" cap="none" spc="0" normalizeH="0" baseline="0" noProof="0" dirty="0" smtClean="0">
                <a:ln>
                  <a:noFill/>
                </a:ln>
                <a:solidFill>
                  <a:srgbClr val="0066CC"/>
                </a:solidFill>
                <a:effectLst/>
                <a:uLnTx/>
                <a:uFillTx/>
                <a:latin typeface="Verdana"/>
                <a:ea typeface="+mj-ea"/>
                <a:cs typeface="Verdana"/>
              </a:rPr>
              <a:t> </a:t>
            </a:r>
            <a:r>
              <a:rPr lang="it-IT" sz="4400" kern="0" dirty="0">
                <a:solidFill>
                  <a:srgbClr val="0066CC"/>
                </a:solidFill>
              </a:rPr>
              <a:t>d’imposta</a:t>
            </a:r>
            <a:r>
              <a:rPr kumimoji="0" lang="it-IT" sz="4400" b="0" i="0" u="none" strike="noStrike" kern="0" cap="none" spc="0" normalizeH="0" baseline="0" noProof="0" dirty="0">
                <a:ln>
                  <a:noFill/>
                </a:ln>
                <a:solidFill>
                  <a:srgbClr val="0066CC"/>
                </a:solidFill>
                <a:effectLst/>
                <a:uLnTx/>
                <a:uFillTx/>
                <a:latin typeface="Verdana"/>
                <a:ea typeface="+mj-ea"/>
                <a:cs typeface="Verdana"/>
              </a:rPr>
              <a:t> </a:t>
            </a:r>
            <a:r>
              <a:rPr lang="it-IT" sz="4400" kern="0" dirty="0">
                <a:solidFill>
                  <a:srgbClr val="0066CC"/>
                </a:solidFill>
              </a:rPr>
              <a:t>beni</a:t>
            </a:r>
            <a:r>
              <a:rPr kumimoji="0" lang="it-IT" sz="4400" b="0" i="0" u="none" strike="noStrike" kern="0" cap="none" spc="0" normalizeH="0" baseline="0" noProof="0" dirty="0">
                <a:ln>
                  <a:noFill/>
                </a:ln>
                <a:solidFill>
                  <a:srgbClr val="0066CC"/>
                </a:solidFill>
                <a:effectLst/>
                <a:uLnTx/>
                <a:uFillTx/>
                <a:latin typeface="Verdana"/>
                <a:ea typeface="+mj-ea"/>
                <a:cs typeface="Verdana"/>
              </a:rPr>
              <a:t> </a:t>
            </a:r>
            <a:r>
              <a:rPr lang="it-IT" sz="4400" kern="0" dirty="0" smtClean="0">
                <a:solidFill>
                  <a:srgbClr val="0066CC"/>
                </a:solidFill>
              </a:rPr>
              <a:t>strumentali</a:t>
            </a:r>
            <a:endParaRPr lang="it-IT" sz="4400" kern="0" dirty="0">
              <a:solidFill>
                <a:srgbClr val="0066CC"/>
              </a:solidFill>
            </a:endParaRPr>
          </a:p>
        </p:txBody>
      </p:sp>
    </p:spTree>
    <p:extLst>
      <p:ext uri="{BB962C8B-B14F-4D97-AF65-F5344CB8AC3E}">
        <p14:creationId xmlns:p14="http://schemas.microsoft.com/office/powerpoint/2010/main" val="864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2"/>
          <p:cNvSpPr txBox="1"/>
          <p:nvPr/>
        </p:nvSpPr>
        <p:spPr>
          <a:xfrm>
            <a:off x="12490450" y="577580"/>
            <a:ext cx="648810" cy="52001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3300" b="0" i="0" u="none" strike="noStrike" kern="1200" cap="none" spc="0" normalizeH="0" baseline="0" noProof="0" dirty="0">
                <a:ln>
                  <a:noFill/>
                </a:ln>
                <a:solidFill>
                  <a:prstClr val="black"/>
                </a:solidFill>
                <a:effectLst/>
                <a:uLnTx/>
                <a:uFillTx/>
                <a:latin typeface="Verdana"/>
                <a:ea typeface="+mn-ea"/>
                <a:cs typeface="Verdana"/>
              </a:rPr>
              <a:t>7</a:t>
            </a:r>
          </a:p>
        </p:txBody>
      </p:sp>
      <p:sp>
        <p:nvSpPr>
          <p:cNvPr id="18" name="Rectangle 15">
            <a:extLst>
              <a:ext uri="{FF2B5EF4-FFF2-40B4-BE49-F238E27FC236}">
                <a16:creationId xmlns:a16="http://schemas.microsoft.com/office/drawing/2014/main" id="{EB28598C-7AAE-4761-9C2A-88F299AF05F1}"/>
              </a:ext>
            </a:extLst>
          </p:cNvPr>
          <p:cNvSpPr>
            <a:spLocks noChangeArrowheads="1"/>
          </p:cNvSpPr>
          <p:nvPr/>
        </p:nvSpPr>
        <p:spPr bwMode="auto">
          <a:xfrm>
            <a:off x="4455319" y="2765259"/>
            <a:ext cx="15011400" cy="7761774"/>
          </a:xfrm>
          <a:prstGeom prst="rect">
            <a:avLst/>
          </a:prstGeom>
          <a:solidFill>
            <a:schemeClr val="bg1"/>
          </a:solidFill>
          <a:ln w="9525">
            <a:solidFill>
              <a:srgbClr val="663300"/>
            </a:solidFill>
            <a:miter lim="800000"/>
            <a:headEnd/>
            <a:tailEnd/>
          </a:ln>
        </p:spPr>
        <p:txBody>
          <a:bodyPr lIns="91426" tIns="45713" rIns="91426" bIns="45713"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auto" latinLnBrk="0" hangingPunct="0">
              <a:lnSpc>
                <a:spcPct val="100000"/>
              </a:lnSpc>
              <a:spcBef>
                <a:spcPts val="0"/>
              </a:spcBef>
              <a:spcAft>
                <a:spcPts val="0"/>
              </a:spcAft>
              <a:buClrTx/>
              <a:buSzTx/>
              <a:buFontTx/>
              <a:buNone/>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Beni </a:t>
            </a:r>
            <a:r>
              <a:rPr kumimoji="0" lang="it-IT" altLang="it-IT" sz="28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materiali</a:t>
            </a:r>
            <a:r>
              <a:rPr kumimoji="0" lang="it-IT" altLang="it-IT" sz="2800" b="0"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 </a:t>
            </a:r>
            <a:r>
              <a:rPr kumimoji="0" lang="it-IT" altLang="it-IT"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compresi </a:t>
            </a: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nell’</a:t>
            </a:r>
            <a:r>
              <a:rPr kumimoji="0" lang="it-IT" altLang="it-IT"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allegato A alla legge n. 232/2016</a:t>
            </a: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t>
            </a:r>
          </a:p>
          <a:p>
            <a:pPr marL="514350" marR="0" lvl="0" indent="-514350" algn="just" defTabSz="914400" rtl="0" eaLnBrk="0" fontAlgn="auto" latinLnBrk="0" hangingPunct="0">
              <a:lnSpc>
                <a:spcPct val="100000"/>
              </a:lnSpc>
              <a:spcBef>
                <a:spcPts val="0"/>
              </a:spcBef>
              <a:spcAft>
                <a:spcPts val="0"/>
              </a:spcAft>
              <a:buClrTx/>
              <a:buSzTx/>
              <a:buFont typeface="+mj-lt"/>
              <a:buAutoNum type="arabicPeriod"/>
              <a:tabLst/>
              <a:defRPr/>
            </a:pPr>
            <a:endParaRPr kumimoji="0" lang="it-IT" altLang="it-IT"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514350" marR="0" lvl="0" indent="-514350" algn="just" defTabSz="914400" rtl="0" eaLnBrk="0" fontAlgn="auto" latinLnBrk="0" hangingPunct="0">
              <a:lnSpc>
                <a:spcPct val="100000"/>
              </a:lnSpc>
              <a:spcBef>
                <a:spcPts val="0"/>
              </a:spcBef>
              <a:spcAft>
                <a:spcPts val="0"/>
              </a:spcAft>
              <a:buClrTx/>
              <a:buSzTx/>
              <a:buFont typeface="+mj-lt"/>
              <a:buAutoNum type="arabicPeriod"/>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Macchine e impianti di produzione: beni strumentali il cui funzionamento è controllato da sistemi computerizzati o gestito tramite opportuni sensori e </a:t>
            </a:r>
            <a:r>
              <a:rPr kumimoji="0" lang="it-IT" altLang="it-IT"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azionamenti</a:t>
            </a:r>
            <a:r>
              <a:rPr kumimoji="0" lang="it-IT" altLang="it-IT" sz="2800" b="0"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 (5+2/3 requisiti tecnologici)</a:t>
            </a: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514350" marR="0" lvl="0" indent="-514350" algn="just" defTabSz="914400" rtl="0" eaLnBrk="0" fontAlgn="auto" latinLnBrk="0" hangingPunct="0">
              <a:lnSpc>
                <a:spcPct val="100000"/>
              </a:lnSpc>
              <a:spcBef>
                <a:spcPts val="0"/>
              </a:spcBef>
              <a:spcAft>
                <a:spcPts val="0"/>
              </a:spcAft>
              <a:buClrTx/>
              <a:buSzTx/>
              <a:buFont typeface="+mj-lt"/>
              <a:buAutoNum type="arabicPeriod"/>
              <a:tabLst/>
              <a:defRPr/>
            </a:pPr>
            <a:endParaRPr kumimoji="0" lang="it-IT" altLang="it-IT"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514350" marR="0" lvl="0" indent="-514350" algn="just" defTabSz="914400" rtl="0" eaLnBrk="0" fontAlgn="auto" latinLnBrk="0" hangingPunct="0">
              <a:lnSpc>
                <a:spcPct val="100000"/>
              </a:lnSpc>
              <a:spcBef>
                <a:spcPts val="0"/>
              </a:spcBef>
              <a:spcAft>
                <a:spcPts val="0"/>
              </a:spcAft>
              <a:buClrTx/>
              <a:buSzTx/>
              <a:buFont typeface="+mj-lt"/>
              <a:buAutoNum type="arabicPeriod"/>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Macchine e sistemi impiegati per il controllo del prodotto o del processo: sistemi per l’assicurazione della qualità e della </a:t>
            </a:r>
            <a:r>
              <a:rPr kumimoji="0" lang="it-IT" altLang="it-IT"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sostenibilità</a:t>
            </a:r>
            <a:r>
              <a:rPr kumimoji="0" lang="it-IT" altLang="it-IT" sz="2800" b="0"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 (requisito dell’interconnessione)</a:t>
            </a: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514350" marR="0" lvl="0" indent="-514350" algn="just" defTabSz="914400" rtl="0" eaLnBrk="0" fontAlgn="auto" latinLnBrk="0" hangingPunct="0">
              <a:lnSpc>
                <a:spcPct val="100000"/>
              </a:lnSpc>
              <a:spcBef>
                <a:spcPts val="0"/>
              </a:spcBef>
              <a:spcAft>
                <a:spcPts val="0"/>
              </a:spcAft>
              <a:buClrTx/>
              <a:buSzTx/>
              <a:buFont typeface="+mj-lt"/>
              <a:buAutoNum type="arabicPeriod"/>
              <a:tabLst/>
              <a:defRPr/>
            </a:pPr>
            <a:endParaRPr kumimoji="0" lang="it-IT" altLang="it-IT"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514350" indent="-514350" algn="just">
              <a:buFont typeface="+mj-lt"/>
              <a:buAutoNum type="arabicPeriod"/>
            </a:pPr>
            <a:r>
              <a:rPr kumimoji="0" lang="it-IT" altLang="it-IT"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Sistemi interattivi: dispositivi per l’interazione uomo macchina e per il miglioramento dell’ergonomia e della sicurezza del posto di lavoro in logica «4.0»</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(requisito dell’interconnessione)</a:t>
            </a:r>
          </a:p>
          <a:p>
            <a:pPr marL="514350" lvl="0" indent="-514350" algn="just">
              <a:buFont typeface="+mj-lt"/>
              <a:buAutoNum type="arabicPeriod"/>
            </a:pPr>
            <a:endPar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endParaRPr>
          </a:p>
          <a:p>
            <a:pPr marL="0" lvl="0" indent="0" algn="just"/>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Beni </a:t>
            </a:r>
            <a:r>
              <a:rPr lang="it-IT" altLang="it-IT" sz="2800" b="1" dirty="0" smtClean="0">
                <a:solidFill>
                  <a:prstClr val="black"/>
                </a:solidFill>
                <a:latin typeface="Verdana" panose="020B0604030504040204" pitchFamily="34" charset="0"/>
                <a:ea typeface="Verdana" panose="020B0604030504040204" pitchFamily="34" charset="0"/>
                <a:cs typeface="Tahoma" panose="020B0604030504040204" pitchFamily="34" charset="0"/>
              </a:rPr>
              <a:t>immateriali</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compresi nell’</a:t>
            </a:r>
            <a:r>
              <a:rPr lang="it-IT" altLang="it-IT" sz="2800" b="1" dirty="0" smtClean="0">
                <a:solidFill>
                  <a:prstClr val="black"/>
                </a:solidFill>
                <a:latin typeface="Verdana" panose="020B0604030504040204" pitchFamily="34" charset="0"/>
                <a:ea typeface="Verdana" panose="020B0604030504040204" pitchFamily="34" charset="0"/>
                <a:cs typeface="Tahoma" panose="020B0604030504040204" pitchFamily="34" charset="0"/>
              </a:rPr>
              <a:t>allegato B alla legge n. 232/2016</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a:t>
            </a:r>
          </a:p>
          <a:p>
            <a:pPr marL="514350" indent="-514350" algn="just">
              <a:buFont typeface="+mj-lt"/>
              <a:buAutoNum type="arabicPeriod"/>
            </a:pPr>
            <a:endPar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endParaRPr>
          </a:p>
          <a:p>
            <a:pPr marL="0" lvl="0" indent="0" algn="just"/>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Software</a:t>
            </a: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 sistemi, piattaforme legate ai processi </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4.0: modellazione </a:t>
            </a: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3D del processo </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produttivo; sistemi </a:t>
            </a: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SCADA, sistemi MES, sistemi </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CMMS Applicazioni </a:t>
            </a: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di </a:t>
            </a:r>
            <a:r>
              <a:rPr lang="it-IT" altLang="it-IT" sz="2800" dirty="0" err="1">
                <a:solidFill>
                  <a:prstClr val="black"/>
                </a:solidFill>
                <a:latin typeface="Verdana" panose="020B0604030504040204" pitchFamily="34" charset="0"/>
                <a:ea typeface="Verdana" panose="020B0604030504040204" pitchFamily="34" charset="0"/>
                <a:cs typeface="Tahoma" panose="020B0604030504040204" pitchFamily="34" charset="0"/>
              </a:rPr>
              <a:t>Artificial</a:t>
            </a: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 Intelligence &amp; Machine </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Learning </a:t>
            </a:r>
            <a:r>
              <a:rPr lang="it-IT" alt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(requisito dell’interconnessione)</a:t>
            </a:r>
          </a:p>
          <a:p>
            <a:pPr marL="514350" marR="0" lvl="0" indent="-514350" algn="just" defTabSz="914400" rtl="0" eaLnBrk="0" fontAlgn="auto" latinLnBrk="0" hangingPunct="0">
              <a:lnSpc>
                <a:spcPct val="100000"/>
              </a:lnSpc>
              <a:spcBef>
                <a:spcPts val="0"/>
              </a:spcBef>
              <a:spcAft>
                <a:spcPts val="0"/>
              </a:spcAft>
              <a:buClrTx/>
              <a:buSzTx/>
              <a:buFont typeface="+mj-lt"/>
              <a:buAutoNum type="arabicPeriod"/>
              <a:tabLst/>
              <a:defRPr/>
            </a:pP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9" name="Rectangle 3">
            <a:extLst>
              <a:ext uri="{FF2B5EF4-FFF2-40B4-BE49-F238E27FC236}">
                <a16:creationId xmlns:a16="http://schemas.microsoft.com/office/drawing/2014/main" id="{F9297805-0CBC-46F7-85F2-2A9CD8C83E68}"/>
              </a:ext>
            </a:extLst>
          </p:cNvPr>
          <p:cNvSpPr txBox="1">
            <a:spLocks noChangeArrowheads="1"/>
          </p:cNvSpPr>
          <p:nvPr/>
        </p:nvSpPr>
        <p:spPr bwMode="auto">
          <a:xfrm>
            <a:off x="755650" y="2998300"/>
            <a:ext cx="3276601" cy="7761775"/>
          </a:xfrm>
          <a:prstGeom prst="rect">
            <a:avLst/>
          </a:prstGeom>
          <a:solidFill>
            <a:schemeClr val="bg1"/>
          </a:solidFill>
          <a:ln>
            <a:solidFill>
              <a:schemeClr val="tx1"/>
            </a:solidFill>
            <a:miter lim="800000"/>
            <a:headEnd/>
            <a:tailEnd/>
          </a:ln>
          <a:effectLst/>
        </p:spPr>
        <p:txBody>
          <a:bodyPr lIns="91426" tIns="45713" rIns="91426" bIns="45713" anchor="ctr" anchorCtr="0"/>
          <a:lstStyle>
            <a:lvl1pPr marL="373063" indent="-373063" algn="l" defTabSz="995363" rtl="0" eaLnBrk="0" fontAlgn="base" hangingPunct="0">
              <a:spcBef>
                <a:spcPct val="20000"/>
              </a:spcBef>
              <a:spcAft>
                <a:spcPct val="0"/>
              </a:spcAft>
              <a:defRPr sz="3500">
                <a:solidFill>
                  <a:srgbClr val="003574"/>
                </a:solidFill>
                <a:latin typeface="+mn-lt"/>
                <a:ea typeface="+mn-ea"/>
                <a:cs typeface="+mn-cs"/>
              </a:defRPr>
            </a:lvl1pPr>
            <a:lvl2pPr marL="808038" indent="-309563" algn="l" defTabSz="995363" rtl="0" eaLnBrk="0" fontAlgn="base" hangingPunct="0">
              <a:spcBef>
                <a:spcPct val="20000"/>
              </a:spcBef>
              <a:spcAft>
                <a:spcPct val="0"/>
              </a:spcAft>
              <a:buFont typeface="Marlett" pitchFamily="2" charset="2"/>
              <a:buBlip>
                <a:blip r:embed="rId4"/>
              </a:buBlip>
              <a:defRPr sz="3000">
                <a:solidFill>
                  <a:srgbClr val="003574"/>
                </a:solidFill>
                <a:latin typeface="+mn-lt"/>
              </a:defRPr>
            </a:lvl2pPr>
            <a:lvl3pPr marL="1244600" indent="-249238" algn="l" defTabSz="995363" rtl="0" eaLnBrk="0" fontAlgn="base" hangingPunct="0">
              <a:spcBef>
                <a:spcPct val="20000"/>
              </a:spcBef>
              <a:spcAft>
                <a:spcPct val="0"/>
              </a:spcAft>
              <a:buFont typeface="Marlett" pitchFamily="2" charset="2"/>
              <a:buBlip>
                <a:blip r:embed="rId4"/>
              </a:buBlip>
              <a:defRPr sz="2600">
                <a:solidFill>
                  <a:srgbClr val="003574"/>
                </a:solidFill>
                <a:latin typeface="+mn-lt"/>
              </a:defRPr>
            </a:lvl3pPr>
            <a:lvl4pPr marL="1741488" indent="-247650"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4pPr>
            <a:lvl5pPr marL="2238375" indent="-249238"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5pPr>
            <a:lvl6pPr marL="26955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6pPr>
            <a:lvl7pPr marL="31527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7pPr>
            <a:lvl8pPr marL="36099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8pPr>
            <a:lvl9pPr marL="40671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9pPr>
          </a:lstStyle>
          <a:p>
            <a:pPr marL="666644" marR="0" lvl="0" indent="-666644" algn="ctr" defTabSz="995363" rtl="0" eaLnBrk="0" fontAlgn="base" latinLnBrk="0" hangingPunct="0">
              <a:lnSpc>
                <a:spcPct val="100000"/>
              </a:lnSpc>
              <a:spcBef>
                <a:spcPts val="0"/>
              </a:spcBef>
              <a:spcAft>
                <a:spcPct val="0"/>
              </a:spcAft>
              <a:buClrTx/>
              <a:buSzTx/>
              <a:buFontTx/>
              <a:buNone/>
              <a:tabLst/>
              <a:defRPr/>
            </a:pPr>
            <a:r>
              <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BENI</a:t>
            </a:r>
          </a:p>
          <a:p>
            <a:pPr marL="666644" lvl="0" indent="-666644" algn="ctr">
              <a:spcBef>
                <a:spcPts val="0"/>
              </a:spcBef>
              <a:defRPr/>
            </a:pPr>
            <a:r>
              <a:rPr lang="it-IT" altLang="it-IT" sz="2800" b="1" kern="0" dirty="0" smtClean="0">
                <a:solidFill>
                  <a:srgbClr val="0066CC"/>
                </a:solidFill>
                <a:latin typeface="Verdana" panose="020B0604030504040204" pitchFamily="34" charset="0"/>
                <a:ea typeface="Verdana" panose="020B0604030504040204" pitchFamily="34" charset="0"/>
                <a:cs typeface="Tahoma" panose="020B0604030504040204" pitchFamily="34" charset="0"/>
              </a:rPr>
              <a:t>AMMESSI 4.0</a:t>
            </a:r>
          </a:p>
        </p:txBody>
      </p:sp>
      <p:sp>
        <p:nvSpPr>
          <p:cNvPr id="17" name="object 9"/>
          <p:cNvSpPr txBox="1">
            <a:spLocks/>
          </p:cNvSpPr>
          <p:nvPr/>
        </p:nvSpPr>
        <p:spPr>
          <a:xfrm>
            <a:off x="-158750" y="2225675"/>
            <a:ext cx="9228138" cy="566181"/>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algn="ctr">
              <a:spcBef>
                <a:spcPts val="95"/>
              </a:spcBef>
              <a:defRPr/>
            </a:pPr>
            <a:r>
              <a:rPr lang="it-IT" sz="3600" b="0" i="1" kern="0" dirty="0">
                <a:solidFill>
                  <a:srgbClr val="0066CC"/>
                </a:solidFill>
              </a:rPr>
              <a:t>Ambito </a:t>
            </a:r>
            <a:r>
              <a:rPr lang="it-IT" sz="3600" b="0" i="1" kern="0" dirty="0" smtClean="0">
                <a:solidFill>
                  <a:srgbClr val="0066CC"/>
                </a:solidFill>
              </a:rPr>
              <a:t>oggettivo </a:t>
            </a:r>
            <a:r>
              <a:rPr lang="it-IT" sz="3600" b="0" i="1" kern="0" dirty="0">
                <a:solidFill>
                  <a:srgbClr val="0066CC"/>
                </a:solidFill>
              </a:rPr>
              <a:t>di applicazione</a:t>
            </a:r>
          </a:p>
        </p:txBody>
      </p:sp>
    </p:spTree>
    <p:extLst>
      <p:ext uri="{BB962C8B-B14F-4D97-AF65-F5344CB8AC3E}">
        <p14:creationId xmlns:p14="http://schemas.microsoft.com/office/powerpoint/2010/main" val="59763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object 9"/>
          <p:cNvSpPr txBox="1">
            <a:spLocks/>
          </p:cNvSpPr>
          <p:nvPr/>
        </p:nvSpPr>
        <p:spPr>
          <a:xfrm>
            <a:off x="679450" y="2108306"/>
            <a:ext cx="5037138" cy="2635978"/>
          </a:xfrm>
          <a:prstGeom prst="rect">
            <a:avLst/>
          </a:prstGeom>
        </p:spPr>
        <p:txBody>
          <a:bodyPr vert="horz" wrap="square" lIns="0" tIns="12065" rIns="0" bIns="0" rtlCol="0" anchor="ctr">
            <a:spAutoFit/>
          </a:bodyPr>
          <a:lstStyle>
            <a:lvl1pPr>
              <a:defRPr sz="6600" b="1" i="0">
                <a:solidFill>
                  <a:schemeClr val="bg1"/>
                </a:solidFill>
                <a:latin typeface="Verdana"/>
                <a:ea typeface="+mj-ea"/>
                <a:cs typeface="Verdana"/>
              </a:defRPr>
            </a:lvl1p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lang="it-IT" sz="3600" b="0" i="1" kern="0" dirty="0">
                <a:solidFill>
                  <a:srgbClr val="0066CC"/>
                </a:solidFill>
              </a:rPr>
              <a:t>Documentazione</a:t>
            </a:r>
          </a:p>
          <a:p>
            <a:pPr marL="12700" marR="5080" lvl="0" indent="0" algn="l"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srgbClr val="0066CC"/>
              </a:solidFill>
              <a:effectLst/>
              <a:uLnTx/>
              <a:uFillTx/>
              <a:latin typeface="Verdana"/>
              <a:ea typeface="+mj-ea"/>
              <a:cs typeface="Verdana"/>
            </a:endParaRPr>
          </a:p>
          <a:p>
            <a:pPr marL="12700" marR="5080" lvl="0" indent="0" algn="l"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srgbClr val="0066CC"/>
              </a:solidFill>
              <a:effectLst/>
              <a:uLnTx/>
              <a:uFillTx/>
              <a:latin typeface="Verdana"/>
              <a:ea typeface="+mj-ea"/>
              <a:cs typeface="Verdana"/>
            </a:endParaRPr>
          </a:p>
          <a:p>
            <a:pPr marL="12700" marR="5080" lvl="0" indent="0" algn="l" defTabSz="914400" rtl="0" eaLnBrk="1" fontAlgn="auto" latinLnBrk="0" hangingPunct="1">
              <a:lnSpc>
                <a:spcPct val="100000"/>
              </a:lnSpc>
              <a:spcBef>
                <a:spcPts val="95"/>
              </a:spcBef>
              <a:spcAft>
                <a:spcPts val="0"/>
              </a:spcAft>
              <a:buClrTx/>
              <a:buSzTx/>
              <a:buFontTx/>
              <a:buNone/>
              <a:tabLst/>
              <a:defRPr/>
            </a:pPr>
            <a:endParaRPr kumimoji="0" lang="it-IT" sz="4400" b="0" i="0" u="none" strike="noStrike" kern="0" cap="none" spc="0" normalizeH="0" baseline="0" noProof="0" dirty="0">
              <a:ln>
                <a:noFill/>
              </a:ln>
              <a:solidFill>
                <a:prstClr val="white"/>
              </a:solidFill>
              <a:effectLst/>
              <a:uLnTx/>
              <a:uFillTx/>
              <a:latin typeface="Verdana"/>
              <a:ea typeface="+mj-ea"/>
              <a:cs typeface="Verdana"/>
            </a:endParaRPr>
          </a:p>
        </p:txBody>
      </p:sp>
      <p:sp>
        <p:nvSpPr>
          <p:cNvPr id="18" name="Rectangle 15">
            <a:extLst>
              <a:ext uri="{FF2B5EF4-FFF2-40B4-BE49-F238E27FC236}">
                <a16:creationId xmlns:a16="http://schemas.microsoft.com/office/drawing/2014/main" id="{EB28598C-7AAE-4761-9C2A-88F299AF05F1}"/>
              </a:ext>
            </a:extLst>
          </p:cNvPr>
          <p:cNvSpPr>
            <a:spLocks noChangeArrowheads="1"/>
          </p:cNvSpPr>
          <p:nvPr/>
        </p:nvSpPr>
        <p:spPr bwMode="auto">
          <a:xfrm>
            <a:off x="4192589" y="3216275"/>
            <a:ext cx="14111286" cy="5791200"/>
          </a:xfrm>
          <a:prstGeom prst="rect">
            <a:avLst/>
          </a:prstGeom>
          <a:solidFill>
            <a:schemeClr val="bg1"/>
          </a:solidFill>
          <a:ln w="9525">
            <a:solidFill>
              <a:srgbClr val="0066CC"/>
            </a:solidFill>
            <a:miter lim="800000"/>
            <a:headEnd/>
            <a:tailEnd/>
          </a:ln>
        </p:spPr>
        <p:txBody>
          <a:bodyPr lIns="91426" tIns="45713" rIns="91426" bIns="45713"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marR="0" lvl="0" indent="-4572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Perizia asseverata rilasciata da un ingegnere o perito industriale iscritti nei </a:t>
            </a:r>
            <a:r>
              <a:rPr kumimoji="0" lang="it-IT" altLang="it-IT"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rispettivi </a:t>
            </a: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Albi ovvero attestato conformità rilasciato da un ente certificatore accreditato</a:t>
            </a:r>
          </a:p>
          <a:p>
            <a:pPr marL="457200" marR="0" lvl="0" indent="-4572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457200" marR="0" lvl="0" indent="-4572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in alternativa possibile autodichiarazione del legale rappresentante (beni&lt;</a:t>
            </a:r>
            <a:r>
              <a:rPr kumimoji="0" lang="it-IT" altLang="it-IT" sz="28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300.000</a:t>
            </a:r>
            <a:r>
              <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 €)</a:t>
            </a:r>
          </a:p>
          <a:p>
            <a:pPr marL="457200" marR="0" lvl="0" indent="-45720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457200" lvl="0" indent="-457200" algn="just">
              <a:buFont typeface="Arial" panose="020B0604020202020204" pitchFamily="34" charset="0"/>
              <a:buChar char="•"/>
            </a:pP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a:t>
            </a:r>
            <a:r>
              <a:rPr lang="it-IT" altLang="it-IT" sz="2800" i="1" dirty="0" smtClean="0">
                <a:solidFill>
                  <a:prstClr val="black"/>
                </a:solidFill>
                <a:latin typeface="Verdana" panose="020B0604030504040204" pitchFamily="34" charset="0"/>
                <a:ea typeface="Verdana" panose="020B0604030504040204" pitchFamily="34" charset="0"/>
                <a:cs typeface="Tahoma" panose="020B0604030504040204" pitchFamily="34" charset="0"/>
              </a:rPr>
              <a:t>…</a:t>
            </a:r>
            <a:r>
              <a:rPr lang="it-IT" altLang="it-IT" sz="2800" i="1" dirty="0">
                <a:solidFill>
                  <a:prstClr val="black"/>
                </a:solidFill>
                <a:latin typeface="Verdana" panose="020B0604030504040204" pitchFamily="34" charset="0"/>
                <a:ea typeface="Verdana" panose="020B0604030504040204" pitchFamily="34" charset="0"/>
                <a:cs typeface="Tahoma" panose="020B0604030504040204" pitchFamily="34" charset="0"/>
              </a:rPr>
              <a:t>le fatture e gli altri documenti relativi all’acquisizione dei beni agevolati devono contenere l’espresso riferimento alle disposizioni dei commi da 184 a 194</a:t>
            </a:r>
            <a:r>
              <a:rPr lang="it-IT" altLang="it-IT" sz="2800" i="1" dirty="0" smtClean="0">
                <a:solidFill>
                  <a:prstClr val="black"/>
                </a:solidFill>
                <a:latin typeface="Verdana" panose="020B0604030504040204" pitchFamily="34" charset="0"/>
                <a:ea typeface="Verdana" panose="020B0604030504040204" pitchFamily="34" charset="0"/>
                <a:cs typeface="Tahoma" panose="020B0604030504040204" pitchFamily="34" charset="0"/>
              </a:rPr>
              <a:t>…</a:t>
            </a:r>
            <a:r>
              <a:rPr lang="it-IT" alt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a:t>
            </a:r>
            <a:endParaRPr kumimoji="0" lang="it-IT" altLang="it-IT"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9" name="Rectangle 3">
            <a:extLst>
              <a:ext uri="{FF2B5EF4-FFF2-40B4-BE49-F238E27FC236}">
                <a16:creationId xmlns:a16="http://schemas.microsoft.com/office/drawing/2014/main" id="{F9297805-0CBC-46F7-85F2-2A9CD8C83E68}"/>
              </a:ext>
            </a:extLst>
          </p:cNvPr>
          <p:cNvSpPr txBox="1">
            <a:spLocks noChangeArrowheads="1"/>
          </p:cNvSpPr>
          <p:nvPr/>
        </p:nvSpPr>
        <p:spPr bwMode="auto">
          <a:xfrm>
            <a:off x="679450" y="3216275"/>
            <a:ext cx="3124200" cy="5791200"/>
          </a:xfrm>
          <a:prstGeom prst="rect">
            <a:avLst/>
          </a:prstGeom>
          <a:solidFill>
            <a:schemeClr val="bg1"/>
          </a:solidFill>
          <a:ln>
            <a:solidFill>
              <a:srgbClr val="0066CC"/>
            </a:solidFill>
            <a:miter lim="800000"/>
            <a:headEnd/>
            <a:tailEnd/>
          </a:ln>
          <a:effectLst/>
        </p:spPr>
        <p:txBody>
          <a:bodyPr lIns="91426" tIns="45713" rIns="91426" bIns="45713"/>
          <a:lstStyle>
            <a:lvl1pPr marL="373063" indent="-373063" algn="l" defTabSz="995363" rtl="0" eaLnBrk="0" fontAlgn="base" hangingPunct="0">
              <a:spcBef>
                <a:spcPct val="20000"/>
              </a:spcBef>
              <a:spcAft>
                <a:spcPct val="0"/>
              </a:spcAft>
              <a:defRPr sz="3500">
                <a:solidFill>
                  <a:srgbClr val="003574"/>
                </a:solidFill>
                <a:latin typeface="+mn-lt"/>
                <a:ea typeface="+mn-ea"/>
                <a:cs typeface="+mn-cs"/>
              </a:defRPr>
            </a:lvl1pPr>
            <a:lvl2pPr marL="808038" indent="-309563" algn="l" defTabSz="995363" rtl="0" eaLnBrk="0" fontAlgn="base" hangingPunct="0">
              <a:spcBef>
                <a:spcPct val="20000"/>
              </a:spcBef>
              <a:spcAft>
                <a:spcPct val="0"/>
              </a:spcAft>
              <a:buFont typeface="Marlett" pitchFamily="2" charset="2"/>
              <a:buBlip>
                <a:blip r:embed="rId4"/>
              </a:buBlip>
              <a:defRPr sz="3000">
                <a:solidFill>
                  <a:srgbClr val="003574"/>
                </a:solidFill>
                <a:latin typeface="+mn-lt"/>
              </a:defRPr>
            </a:lvl2pPr>
            <a:lvl3pPr marL="1244600" indent="-249238" algn="l" defTabSz="995363" rtl="0" eaLnBrk="0" fontAlgn="base" hangingPunct="0">
              <a:spcBef>
                <a:spcPct val="20000"/>
              </a:spcBef>
              <a:spcAft>
                <a:spcPct val="0"/>
              </a:spcAft>
              <a:buFont typeface="Marlett" pitchFamily="2" charset="2"/>
              <a:buBlip>
                <a:blip r:embed="rId4"/>
              </a:buBlip>
              <a:defRPr sz="2600">
                <a:solidFill>
                  <a:srgbClr val="003574"/>
                </a:solidFill>
                <a:latin typeface="+mn-lt"/>
              </a:defRPr>
            </a:lvl3pPr>
            <a:lvl4pPr marL="1741488" indent="-247650"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4pPr>
            <a:lvl5pPr marL="2238375" indent="-249238" algn="l" defTabSz="995363" rtl="0" eaLnBrk="0" fontAlgn="base" hangingPunct="0">
              <a:spcBef>
                <a:spcPct val="20000"/>
              </a:spcBef>
              <a:spcAft>
                <a:spcPct val="0"/>
              </a:spcAft>
              <a:buFont typeface="Marlett" pitchFamily="2" charset="2"/>
              <a:buBlip>
                <a:blip r:embed="rId4"/>
              </a:buBlip>
              <a:defRPr sz="2200">
                <a:solidFill>
                  <a:srgbClr val="003574"/>
                </a:solidFill>
                <a:latin typeface="+mn-lt"/>
              </a:defRPr>
            </a:lvl5pPr>
            <a:lvl6pPr marL="26955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6pPr>
            <a:lvl7pPr marL="31527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7pPr>
            <a:lvl8pPr marL="36099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8pPr>
            <a:lvl9pPr marL="4067175" indent="-249238" algn="l" defTabSz="995363" rtl="0" fontAlgn="base">
              <a:spcBef>
                <a:spcPct val="20000"/>
              </a:spcBef>
              <a:spcAft>
                <a:spcPct val="0"/>
              </a:spcAft>
              <a:buFont typeface="Marlett" pitchFamily="2" charset="2"/>
              <a:buBlip>
                <a:blip r:embed="rId4"/>
              </a:buBlip>
              <a:defRPr sz="2200">
                <a:solidFill>
                  <a:srgbClr val="003574"/>
                </a:solidFill>
                <a:latin typeface="+mn-lt"/>
              </a:defRPr>
            </a:lvl9pPr>
          </a:lstStyle>
          <a:p>
            <a:pPr marL="666644" marR="0" lvl="0" indent="-666644" algn="ctr" defTabSz="995363" rtl="0" eaLnBrk="0" fontAlgn="base" latinLnBrk="0" hangingPunct="0">
              <a:lnSpc>
                <a:spcPct val="100000"/>
              </a:lnSpc>
              <a:spcBef>
                <a:spcPts val="0"/>
              </a:spcBef>
              <a:spcAft>
                <a:spcPct val="0"/>
              </a:spcAft>
              <a:buClrTx/>
              <a:buSzTx/>
              <a:buFontTx/>
              <a:buNone/>
              <a:tabLst/>
              <a:defRPr/>
            </a:pPr>
            <a:endParaRPr kumimoji="0" lang="it-IT" altLang="it-IT" sz="2800" b="1" i="0" u="none" strike="noStrike" kern="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Tahoma" panose="020B0604030504040204" pitchFamily="34" charset="0"/>
            </a:endParaRPr>
          </a:p>
          <a:p>
            <a:pPr marL="666644" marR="0" lvl="0" indent="-666644" algn="ctr" defTabSz="995363" rtl="0" eaLnBrk="0" fontAlgn="base" latinLnBrk="0" hangingPunct="0">
              <a:lnSpc>
                <a:spcPct val="100000"/>
              </a:lnSpc>
              <a:spcBef>
                <a:spcPts val="0"/>
              </a:spcBef>
              <a:spcAft>
                <a:spcPct val="0"/>
              </a:spcAft>
              <a:buClrTx/>
              <a:buSzTx/>
              <a:buFontTx/>
              <a:buNone/>
              <a:tabLst/>
              <a:defRPr/>
            </a:pPr>
            <a:endPar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endParaRPr>
          </a:p>
          <a:p>
            <a:pPr marL="666644" marR="0" lvl="0" indent="-666644" algn="ctr" defTabSz="995363" rtl="0" eaLnBrk="0" fontAlgn="base" latinLnBrk="0" hangingPunct="0">
              <a:lnSpc>
                <a:spcPct val="100000"/>
              </a:lnSpc>
              <a:spcBef>
                <a:spcPts val="0"/>
              </a:spcBef>
              <a:spcAft>
                <a:spcPct val="0"/>
              </a:spcAft>
              <a:buClrTx/>
              <a:buSzTx/>
              <a:buFontTx/>
              <a:buNone/>
              <a:tabLst/>
              <a:defRPr/>
            </a:pPr>
            <a:endPar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endParaRPr>
          </a:p>
          <a:p>
            <a:pPr marL="666644" marR="0" lvl="0" indent="-666644" algn="ctr" defTabSz="995363" rtl="0" eaLnBrk="0" fontAlgn="base" latinLnBrk="0" hangingPunct="0">
              <a:lnSpc>
                <a:spcPct val="100000"/>
              </a:lnSpc>
              <a:spcBef>
                <a:spcPts val="0"/>
              </a:spcBef>
              <a:spcAft>
                <a:spcPct val="0"/>
              </a:spcAft>
              <a:buClrTx/>
              <a:buSzTx/>
              <a:buFontTx/>
              <a:buNone/>
              <a:tabLst/>
              <a:defRPr/>
            </a:pPr>
            <a:endPar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endParaRPr>
          </a:p>
          <a:p>
            <a:pPr marL="666644" marR="0" lvl="0" indent="-666644" algn="ctr" defTabSz="995363" rtl="0" eaLnBrk="0" fontAlgn="base" latinLnBrk="0" hangingPunct="0">
              <a:lnSpc>
                <a:spcPct val="100000"/>
              </a:lnSpc>
              <a:spcBef>
                <a:spcPts val="0"/>
              </a:spcBef>
              <a:spcAft>
                <a:spcPct val="0"/>
              </a:spcAft>
              <a:buClrTx/>
              <a:buSzTx/>
              <a:buFontTx/>
              <a:buNone/>
              <a:tabLst/>
              <a:defRPr/>
            </a:pPr>
            <a:endPar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endParaRPr>
          </a:p>
          <a:p>
            <a:pPr marL="0" marR="0" lvl="0" indent="0" algn="ctr" defTabSz="995363" rtl="0" eaLnBrk="0" fontAlgn="base" latinLnBrk="0" hangingPunct="0">
              <a:lnSpc>
                <a:spcPct val="100000"/>
              </a:lnSpc>
              <a:spcBef>
                <a:spcPts val="0"/>
              </a:spcBef>
              <a:spcAft>
                <a:spcPct val="0"/>
              </a:spcAft>
              <a:buClrTx/>
              <a:buSzTx/>
              <a:buFontTx/>
              <a:buNone/>
              <a:tabLst/>
              <a:defRPr/>
            </a:pPr>
            <a:r>
              <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Oneri documentali</a:t>
            </a:r>
          </a:p>
          <a:p>
            <a:pPr marL="0" marR="0" lvl="0" indent="0" algn="ctr" defTabSz="995363" rtl="0" eaLnBrk="0" fontAlgn="base" latinLnBrk="0" hangingPunct="0">
              <a:lnSpc>
                <a:spcPct val="100000"/>
              </a:lnSpc>
              <a:spcBef>
                <a:spcPts val="0"/>
              </a:spcBef>
              <a:spcAft>
                <a:spcPct val="0"/>
              </a:spcAft>
              <a:buClrTx/>
              <a:buSzTx/>
              <a:buFontTx/>
              <a:buNone/>
              <a:tabLst/>
              <a:defRPr/>
            </a:pPr>
            <a:r>
              <a:rPr kumimoji="0" lang="it-IT" altLang="it-IT" sz="2800" b="1" i="0" u="none" strike="noStrike" kern="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Tahoma" panose="020B0604030504040204" pitchFamily="34" charset="0"/>
              </a:rPr>
              <a:t>Beni 4.0</a:t>
            </a:r>
          </a:p>
        </p:txBody>
      </p:sp>
    </p:spTree>
    <p:extLst>
      <p:ext uri="{BB962C8B-B14F-4D97-AF65-F5344CB8AC3E}">
        <p14:creationId xmlns:p14="http://schemas.microsoft.com/office/powerpoint/2010/main" val="143253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21569" y="584065"/>
              <a:ext cx="189355" cy="1822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2"/>
          <p:cNvSpPr txBox="1"/>
          <p:nvPr/>
        </p:nvSpPr>
        <p:spPr>
          <a:xfrm>
            <a:off x="12394645" y="572298"/>
            <a:ext cx="648810" cy="52001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3300" b="0" i="0" u="none" strike="noStrike" kern="1200" cap="none" spc="0" normalizeH="0" baseline="0" noProof="0" dirty="0">
                <a:ln>
                  <a:noFill/>
                </a:ln>
                <a:solidFill>
                  <a:prstClr val="black"/>
                </a:solidFill>
                <a:effectLst/>
                <a:uLnTx/>
                <a:uFillTx/>
                <a:latin typeface="Verdana"/>
                <a:ea typeface="+mn-ea"/>
                <a:cs typeface="Verdana"/>
              </a:rPr>
              <a:t>5</a:t>
            </a:r>
          </a:p>
        </p:txBody>
      </p:sp>
      <p:sp>
        <p:nvSpPr>
          <p:cNvPr id="45" name="object 9"/>
          <p:cNvSpPr txBox="1">
            <a:spLocks/>
          </p:cNvSpPr>
          <p:nvPr/>
        </p:nvSpPr>
        <p:spPr>
          <a:xfrm>
            <a:off x="679450" y="1920875"/>
            <a:ext cx="19812000" cy="689291"/>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it-IT" sz="4400" b="0" i="0" u="none" strike="noStrike" kern="0" cap="none" spc="0" normalizeH="0" baseline="0" noProof="0" dirty="0">
                <a:ln>
                  <a:noFill/>
                </a:ln>
                <a:solidFill>
                  <a:srgbClr val="0066CC"/>
                </a:solidFill>
                <a:effectLst/>
                <a:uLnTx/>
                <a:uFillTx/>
                <a:latin typeface="Verdana"/>
                <a:ea typeface="+mj-ea"/>
                <a:cs typeface="Verdana"/>
              </a:rPr>
              <a:t>Beni strumentali tradizionali</a:t>
            </a:r>
            <a:endParaRPr kumimoji="0" lang="it-IT" sz="4400" b="0" i="0" u="none" strike="noStrike" kern="0" cap="none" spc="0" normalizeH="0" baseline="0" noProof="0" dirty="0">
              <a:ln>
                <a:noFill/>
              </a:ln>
              <a:solidFill>
                <a:prstClr val="white"/>
              </a:solidFill>
              <a:effectLst/>
              <a:uLnTx/>
              <a:uFillTx/>
              <a:latin typeface="Verdana"/>
              <a:ea typeface="+mj-ea"/>
              <a:cs typeface="Verdana"/>
            </a:endParaRPr>
          </a:p>
        </p:txBody>
      </p:sp>
      <p:grpSp>
        <p:nvGrpSpPr>
          <p:cNvPr id="35" name="Gruppo 34"/>
          <p:cNvGrpSpPr/>
          <p:nvPr/>
        </p:nvGrpSpPr>
        <p:grpSpPr>
          <a:xfrm>
            <a:off x="755650" y="3825875"/>
            <a:ext cx="18211800" cy="2366665"/>
            <a:chOff x="755650" y="4997191"/>
            <a:chExt cx="18211800" cy="2366665"/>
          </a:xfrm>
        </p:grpSpPr>
        <p:grpSp>
          <p:nvGrpSpPr>
            <p:cNvPr id="26" name="Gruppo 25"/>
            <p:cNvGrpSpPr/>
            <p:nvPr/>
          </p:nvGrpSpPr>
          <p:grpSpPr>
            <a:xfrm>
              <a:off x="3270250" y="4997191"/>
              <a:ext cx="15697200" cy="2366665"/>
              <a:chOff x="2203450" y="7712075"/>
              <a:chExt cx="15697200" cy="2366665"/>
            </a:xfrm>
          </p:grpSpPr>
          <p:grpSp>
            <p:nvGrpSpPr>
              <p:cNvPr id="18" name="Gruppo 17"/>
              <p:cNvGrpSpPr/>
              <p:nvPr/>
            </p:nvGrpSpPr>
            <p:grpSpPr>
              <a:xfrm>
                <a:off x="2203450" y="7712075"/>
                <a:ext cx="15697200" cy="1371600"/>
                <a:chOff x="1746250" y="7712075"/>
                <a:chExt cx="15697200" cy="1371600"/>
              </a:xfrm>
            </p:grpSpPr>
            <p:cxnSp>
              <p:nvCxnSpPr>
                <p:cNvPr id="8" name="Connettore diritto 7"/>
                <p:cNvCxnSpPr/>
                <p:nvPr/>
              </p:nvCxnSpPr>
              <p:spPr>
                <a:xfrm>
                  <a:off x="2203450" y="8702675"/>
                  <a:ext cx="11778761" cy="0"/>
                </a:xfrm>
                <a:prstGeom prst="line">
                  <a:avLst/>
                </a:prstGeom>
                <a:ln w="88900"/>
              </p:spPr>
              <p:style>
                <a:lnRef idx="3">
                  <a:schemeClr val="accent1"/>
                </a:lnRef>
                <a:fillRef idx="0">
                  <a:schemeClr val="accent1"/>
                </a:fillRef>
                <a:effectRef idx="2">
                  <a:schemeClr val="accent1"/>
                </a:effectRef>
                <a:fontRef idx="minor">
                  <a:schemeClr val="tx1"/>
                </a:fontRef>
              </p:style>
            </p:cxnSp>
            <p:cxnSp>
              <p:nvCxnSpPr>
                <p:cNvPr id="17" name="Connettore diritto 16"/>
                <p:cNvCxnSpPr/>
                <p:nvPr/>
              </p:nvCxnSpPr>
              <p:spPr>
                <a:xfrm>
                  <a:off x="14207166" y="8702675"/>
                  <a:ext cx="2594445" cy="0"/>
                </a:xfrm>
                <a:prstGeom prst="line">
                  <a:avLst/>
                </a:prstGeom>
                <a:ln w="88900">
                  <a:prstDash val="dash"/>
                </a:ln>
              </p:spPr>
              <p:style>
                <a:lnRef idx="3">
                  <a:schemeClr val="accent1"/>
                </a:lnRef>
                <a:fillRef idx="0">
                  <a:schemeClr val="accent1"/>
                </a:fillRef>
                <a:effectRef idx="2">
                  <a:schemeClr val="accent1"/>
                </a:effectRef>
                <a:fontRef idx="minor">
                  <a:schemeClr val="tx1"/>
                </a:fontRef>
              </p:style>
            </p:cxnSp>
            <p:cxnSp>
              <p:nvCxnSpPr>
                <p:cNvPr id="14" name="Connettore diritto 13"/>
                <p:cNvCxnSpPr/>
                <p:nvPr/>
              </p:nvCxnSpPr>
              <p:spPr>
                <a:xfrm>
                  <a:off x="2203450"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a:off x="5632450" y="8397875"/>
                  <a:ext cx="0" cy="6858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a:off x="10052050"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Connettore diritto 23"/>
                <p:cNvCxnSpPr/>
                <p:nvPr/>
              </p:nvCxnSpPr>
              <p:spPr>
                <a:xfrm>
                  <a:off x="13982211"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5" name="Connettore diritto 24"/>
                <p:cNvCxnSpPr/>
                <p:nvPr/>
              </p:nvCxnSpPr>
              <p:spPr>
                <a:xfrm>
                  <a:off x="16757650"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746250" y="7712075"/>
                  <a:ext cx="99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2020</a:t>
                  </a:r>
                </a:p>
              </p:txBody>
            </p:sp>
            <p:sp>
              <p:nvSpPr>
                <p:cNvPr id="27" name="CasellaDiTesto 26"/>
                <p:cNvSpPr txBox="1"/>
                <p:nvPr/>
              </p:nvSpPr>
              <p:spPr>
                <a:xfrm>
                  <a:off x="4794250" y="7712075"/>
                  <a:ext cx="17203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16.11.20</a:t>
                  </a:r>
                </a:p>
              </p:txBody>
            </p:sp>
            <p:sp>
              <p:nvSpPr>
                <p:cNvPr id="28" name="CasellaDiTesto 27"/>
                <p:cNvSpPr txBox="1"/>
                <p:nvPr/>
              </p:nvSpPr>
              <p:spPr>
                <a:xfrm>
                  <a:off x="9594850" y="7712075"/>
                  <a:ext cx="99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2021</a:t>
                  </a:r>
                </a:p>
              </p:txBody>
            </p:sp>
            <p:sp>
              <p:nvSpPr>
                <p:cNvPr id="29" name="CasellaDiTesto 28"/>
                <p:cNvSpPr txBox="1"/>
                <p:nvPr/>
              </p:nvSpPr>
              <p:spPr>
                <a:xfrm>
                  <a:off x="13481050" y="7712075"/>
                  <a:ext cx="99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2022</a:t>
                  </a:r>
                </a:p>
              </p:txBody>
            </p:sp>
            <p:sp>
              <p:nvSpPr>
                <p:cNvPr id="30" name="CasellaDiTesto 29"/>
                <p:cNvSpPr txBox="1"/>
                <p:nvPr/>
              </p:nvSpPr>
              <p:spPr>
                <a:xfrm>
                  <a:off x="15919450" y="7712075"/>
                  <a:ext cx="1524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30.6.23</a:t>
                  </a:r>
                </a:p>
              </p:txBody>
            </p:sp>
          </p:grpSp>
          <p:cxnSp>
            <p:nvCxnSpPr>
              <p:cNvPr id="32" name="Connettore diritto 31"/>
              <p:cNvCxnSpPr/>
              <p:nvPr/>
            </p:nvCxnSpPr>
            <p:spPr>
              <a:xfrm>
                <a:off x="12414250" y="8397875"/>
                <a:ext cx="0" cy="685800"/>
              </a:xfrm>
              <a:prstGeom prst="line">
                <a:avLst/>
              </a:prstGeom>
              <a:ln w="635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11652250" y="7712075"/>
                <a:ext cx="1524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30.6.22</a:t>
                </a:r>
              </a:p>
            </p:txBody>
          </p:sp>
          <p:sp>
            <p:nvSpPr>
              <p:cNvPr id="19" name="CasellaDiTesto 18"/>
              <p:cNvSpPr txBox="1"/>
              <p:nvPr/>
            </p:nvSpPr>
            <p:spPr>
              <a:xfrm>
                <a:off x="3879850" y="9617075"/>
                <a:ext cx="83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6%</a:t>
                </a:r>
              </a:p>
            </p:txBody>
          </p:sp>
          <p:sp>
            <p:nvSpPr>
              <p:cNvPr id="20" name="Freccia in su 19"/>
              <p:cNvSpPr/>
              <p:nvPr/>
            </p:nvSpPr>
            <p:spPr>
              <a:xfrm>
                <a:off x="3956050" y="8931275"/>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CasellaDiTesto 36"/>
              <p:cNvSpPr txBox="1"/>
              <p:nvPr/>
            </p:nvSpPr>
            <p:spPr>
              <a:xfrm>
                <a:off x="8223250" y="9617075"/>
                <a:ext cx="1066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10%</a:t>
                </a:r>
              </a:p>
            </p:txBody>
          </p:sp>
          <p:sp>
            <p:nvSpPr>
              <p:cNvPr id="38" name="Freccia in su 37"/>
              <p:cNvSpPr/>
              <p:nvPr/>
            </p:nvSpPr>
            <p:spPr>
              <a:xfrm>
                <a:off x="8375650" y="8931275"/>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Freccia in su 39"/>
              <p:cNvSpPr/>
              <p:nvPr/>
            </p:nvSpPr>
            <p:spPr>
              <a:xfrm>
                <a:off x="13633450" y="8931275"/>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CasellaDiTesto 41"/>
              <p:cNvSpPr txBox="1"/>
              <p:nvPr/>
            </p:nvSpPr>
            <p:spPr>
              <a:xfrm>
                <a:off x="13557250" y="9612610"/>
                <a:ext cx="83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6%</a:t>
                </a:r>
              </a:p>
            </p:txBody>
          </p:sp>
        </p:grpSp>
        <p:sp>
          <p:nvSpPr>
            <p:cNvPr id="31" name="CasellaDiTesto 30"/>
            <p:cNvSpPr txBox="1"/>
            <p:nvPr/>
          </p:nvSpPr>
          <p:spPr>
            <a:xfrm>
              <a:off x="755650" y="5429114"/>
              <a:ext cx="2365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66CC"/>
                  </a:solidFill>
                  <a:effectLst/>
                  <a:uLnTx/>
                  <a:uFillTx/>
                  <a:latin typeface="Verdana" panose="020B0604030504040204" pitchFamily="34" charset="0"/>
                  <a:ea typeface="Verdana" panose="020B0604030504040204" pitchFamily="34" charset="0"/>
                  <a:cs typeface="+mn-cs"/>
                </a:rPr>
                <a:t>max</a:t>
              </a: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 costi ammissibili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€ 2 mln</a:t>
              </a:r>
            </a:p>
          </p:txBody>
        </p:sp>
      </p:grpSp>
      <p:grpSp>
        <p:nvGrpSpPr>
          <p:cNvPr id="36" name="Gruppo 35"/>
          <p:cNvGrpSpPr/>
          <p:nvPr/>
        </p:nvGrpSpPr>
        <p:grpSpPr>
          <a:xfrm>
            <a:off x="752650" y="7783810"/>
            <a:ext cx="18214800" cy="2366665"/>
            <a:chOff x="524050" y="8698210"/>
            <a:chExt cx="18214800" cy="2366665"/>
          </a:xfrm>
        </p:grpSpPr>
        <p:grpSp>
          <p:nvGrpSpPr>
            <p:cNvPr id="46" name="Gruppo 45"/>
            <p:cNvGrpSpPr/>
            <p:nvPr/>
          </p:nvGrpSpPr>
          <p:grpSpPr>
            <a:xfrm>
              <a:off x="3041650" y="8698210"/>
              <a:ext cx="15697200" cy="2366665"/>
              <a:chOff x="2203450" y="7712075"/>
              <a:chExt cx="15697200" cy="2366665"/>
            </a:xfrm>
          </p:grpSpPr>
          <p:grpSp>
            <p:nvGrpSpPr>
              <p:cNvPr id="47" name="Gruppo 46"/>
              <p:cNvGrpSpPr/>
              <p:nvPr/>
            </p:nvGrpSpPr>
            <p:grpSpPr>
              <a:xfrm>
                <a:off x="2203450" y="7712075"/>
                <a:ext cx="15697200" cy="1371600"/>
                <a:chOff x="1746250" y="7712075"/>
                <a:chExt cx="15697200" cy="1371600"/>
              </a:xfrm>
            </p:grpSpPr>
            <p:cxnSp>
              <p:nvCxnSpPr>
                <p:cNvPr id="56" name="Connettore diritto 55"/>
                <p:cNvCxnSpPr/>
                <p:nvPr/>
              </p:nvCxnSpPr>
              <p:spPr>
                <a:xfrm>
                  <a:off x="2203450" y="8702675"/>
                  <a:ext cx="11778761" cy="0"/>
                </a:xfrm>
                <a:prstGeom prst="line">
                  <a:avLst/>
                </a:prstGeom>
                <a:ln w="88900"/>
              </p:spPr>
              <p:style>
                <a:lnRef idx="3">
                  <a:schemeClr val="accent1"/>
                </a:lnRef>
                <a:fillRef idx="0">
                  <a:schemeClr val="accent1"/>
                </a:fillRef>
                <a:effectRef idx="2">
                  <a:schemeClr val="accent1"/>
                </a:effectRef>
                <a:fontRef idx="minor">
                  <a:schemeClr val="tx1"/>
                </a:fontRef>
              </p:style>
            </p:cxnSp>
            <p:cxnSp>
              <p:nvCxnSpPr>
                <p:cNvPr id="57" name="Connettore diritto 56"/>
                <p:cNvCxnSpPr/>
                <p:nvPr/>
              </p:nvCxnSpPr>
              <p:spPr>
                <a:xfrm>
                  <a:off x="14207166" y="8702675"/>
                  <a:ext cx="2594445" cy="0"/>
                </a:xfrm>
                <a:prstGeom prst="line">
                  <a:avLst/>
                </a:prstGeom>
                <a:ln w="88900">
                  <a:prstDash val="dash"/>
                </a:ln>
              </p:spPr>
              <p:style>
                <a:lnRef idx="3">
                  <a:schemeClr val="accent1"/>
                </a:lnRef>
                <a:fillRef idx="0">
                  <a:schemeClr val="accent1"/>
                </a:fillRef>
                <a:effectRef idx="2">
                  <a:schemeClr val="accent1"/>
                </a:effectRef>
                <a:fontRef idx="minor">
                  <a:schemeClr val="tx1"/>
                </a:fontRef>
              </p:style>
            </p:cxnSp>
            <p:cxnSp>
              <p:nvCxnSpPr>
                <p:cNvPr id="58" name="Connettore diritto 57"/>
                <p:cNvCxnSpPr/>
                <p:nvPr/>
              </p:nvCxnSpPr>
              <p:spPr>
                <a:xfrm>
                  <a:off x="2203450"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9" name="Connettore diritto 58"/>
                <p:cNvCxnSpPr/>
                <p:nvPr/>
              </p:nvCxnSpPr>
              <p:spPr>
                <a:xfrm>
                  <a:off x="5632450" y="8397875"/>
                  <a:ext cx="0" cy="6858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Connettore diritto 59"/>
                <p:cNvCxnSpPr/>
                <p:nvPr/>
              </p:nvCxnSpPr>
              <p:spPr>
                <a:xfrm>
                  <a:off x="10052050"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1" name="Connettore diritto 60"/>
                <p:cNvCxnSpPr/>
                <p:nvPr/>
              </p:nvCxnSpPr>
              <p:spPr>
                <a:xfrm>
                  <a:off x="13982211"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2" name="Connettore diritto 61"/>
                <p:cNvCxnSpPr/>
                <p:nvPr/>
              </p:nvCxnSpPr>
              <p:spPr>
                <a:xfrm>
                  <a:off x="16757650"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63" name="CasellaDiTesto 62"/>
                <p:cNvSpPr txBox="1"/>
                <p:nvPr/>
              </p:nvSpPr>
              <p:spPr>
                <a:xfrm>
                  <a:off x="1746250" y="7712075"/>
                  <a:ext cx="99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2020</a:t>
                  </a:r>
                </a:p>
              </p:txBody>
            </p:sp>
            <p:sp>
              <p:nvSpPr>
                <p:cNvPr id="64" name="CasellaDiTesto 63"/>
                <p:cNvSpPr txBox="1"/>
                <p:nvPr/>
              </p:nvSpPr>
              <p:spPr>
                <a:xfrm>
                  <a:off x="4794250" y="7712075"/>
                  <a:ext cx="17203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16.11.20</a:t>
                  </a:r>
                </a:p>
              </p:txBody>
            </p:sp>
            <p:sp>
              <p:nvSpPr>
                <p:cNvPr id="65" name="CasellaDiTesto 64"/>
                <p:cNvSpPr txBox="1"/>
                <p:nvPr/>
              </p:nvSpPr>
              <p:spPr>
                <a:xfrm>
                  <a:off x="9594850" y="7712075"/>
                  <a:ext cx="99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2021</a:t>
                  </a:r>
                </a:p>
              </p:txBody>
            </p:sp>
            <p:sp>
              <p:nvSpPr>
                <p:cNvPr id="66" name="CasellaDiTesto 65"/>
                <p:cNvSpPr txBox="1"/>
                <p:nvPr/>
              </p:nvSpPr>
              <p:spPr>
                <a:xfrm>
                  <a:off x="13481050" y="7712075"/>
                  <a:ext cx="99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2022</a:t>
                  </a:r>
                </a:p>
              </p:txBody>
            </p:sp>
            <p:sp>
              <p:nvSpPr>
                <p:cNvPr id="67" name="CasellaDiTesto 66"/>
                <p:cNvSpPr txBox="1"/>
                <p:nvPr/>
              </p:nvSpPr>
              <p:spPr>
                <a:xfrm>
                  <a:off x="15919450" y="7712075"/>
                  <a:ext cx="1524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30.6.23</a:t>
                  </a:r>
                </a:p>
              </p:txBody>
            </p:sp>
          </p:grpSp>
          <p:cxnSp>
            <p:nvCxnSpPr>
              <p:cNvPr id="48" name="Connettore diritto 47"/>
              <p:cNvCxnSpPr/>
              <p:nvPr/>
            </p:nvCxnSpPr>
            <p:spPr>
              <a:xfrm>
                <a:off x="12414250" y="8397875"/>
                <a:ext cx="0" cy="685800"/>
              </a:xfrm>
              <a:prstGeom prst="line">
                <a:avLst/>
              </a:prstGeom>
              <a:ln w="635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11652250" y="7712075"/>
                <a:ext cx="1524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30.6.22</a:t>
                </a:r>
              </a:p>
            </p:txBody>
          </p:sp>
          <p:sp>
            <p:nvSpPr>
              <p:cNvPr id="50" name="CasellaDiTesto 49"/>
              <p:cNvSpPr txBox="1"/>
              <p:nvPr/>
            </p:nvSpPr>
            <p:spPr>
              <a:xfrm>
                <a:off x="3879850" y="9617075"/>
                <a:ext cx="83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mn-cs"/>
                  </a:rPr>
                  <a:t>0%</a:t>
                </a:r>
              </a:p>
            </p:txBody>
          </p:sp>
          <p:sp>
            <p:nvSpPr>
              <p:cNvPr id="51" name="Freccia in su 50"/>
              <p:cNvSpPr/>
              <p:nvPr/>
            </p:nvSpPr>
            <p:spPr>
              <a:xfrm>
                <a:off x="3956050" y="8931275"/>
                <a:ext cx="381000" cy="533400"/>
              </a:xfrm>
              <a:prstGeom prst="up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CasellaDiTesto 51"/>
              <p:cNvSpPr txBox="1"/>
              <p:nvPr/>
            </p:nvSpPr>
            <p:spPr>
              <a:xfrm>
                <a:off x="8223250" y="9617075"/>
                <a:ext cx="1066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10%</a:t>
                </a:r>
              </a:p>
            </p:txBody>
          </p:sp>
          <p:sp>
            <p:nvSpPr>
              <p:cNvPr id="53" name="Freccia in su 52"/>
              <p:cNvSpPr/>
              <p:nvPr/>
            </p:nvSpPr>
            <p:spPr>
              <a:xfrm>
                <a:off x="8375650" y="8931275"/>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Freccia in su 53"/>
              <p:cNvSpPr/>
              <p:nvPr/>
            </p:nvSpPr>
            <p:spPr>
              <a:xfrm>
                <a:off x="13633450" y="8931275"/>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CasellaDiTesto 54"/>
              <p:cNvSpPr txBox="1"/>
              <p:nvPr/>
            </p:nvSpPr>
            <p:spPr>
              <a:xfrm>
                <a:off x="13557250" y="9612610"/>
                <a:ext cx="83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6%</a:t>
                </a:r>
              </a:p>
            </p:txBody>
          </p:sp>
        </p:grpSp>
        <p:sp>
          <p:nvSpPr>
            <p:cNvPr id="68" name="CasellaDiTesto 67"/>
            <p:cNvSpPr txBox="1"/>
            <p:nvPr/>
          </p:nvSpPr>
          <p:spPr>
            <a:xfrm>
              <a:off x="524050" y="9155410"/>
              <a:ext cx="2365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66CC"/>
                  </a:solidFill>
                  <a:effectLst/>
                  <a:uLnTx/>
                  <a:uFillTx/>
                  <a:latin typeface="Verdana" panose="020B0604030504040204" pitchFamily="34" charset="0"/>
                  <a:ea typeface="Verdana" panose="020B0604030504040204" pitchFamily="34" charset="0"/>
                  <a:cs typeface="+mn-cs"/>
                </a:rPr>
                <a:t>max</a:t>
              </a: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 costi ammissibili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€ 1 mln</a:t>
              </a:r>
            </a:p>
          </p:txBody>
        </p:sp>
      </p:grpSp>
      <p:sp>
        <p:nvSpPr>
          <p:cNvPr id="70" name="object 9"/>
          <p:cNvSpPr txBox="1">
            <a:spLocks/>
          </p:cNvSpPr>
          <p:nvPr/>
        </p:nvSpPr>
        <p:spPr>
          <a:xfrm>
            <a:off x="679450" y="3140075"/>
            <a:ext cx="6096000" cy="566181"/>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it-IT" sz="3600" b="0" i="1" u="none" strike="noStrike" kern="0" cap="none" spc="0" normalizeH="0" baseline="0" noProof="0" dirty="0">
                <a:ln>
                  <a:noFill/>
                </a:ln>
                <a:solidFill>
                  <a:srgbClr val="0066CC"/>
                </a:solidFill>
                <a:effectLst/>
                <a:uLnTx/>
                <a:uFillTx/>
                <a:latin typeface="Verdana"/>
                <a:ea typeface="+mj-ea"/>
                <a:cs typeface="Verdana"/>
              </a:rPr>
              <a:t>Beni materiali</a:t>
            </a:r>
            <a:endParaRPr kumimoji="0" lang="it-IT" sz="3600" b="0" i="1" u="none" strike="noStrike" kern="0" cap="none" spc="0" normalizeH="0" baseline="0" noProof="0" dirty="0">
              <a:ln>
                <a:noFill/>
              </a:ln>
              <a:solidFill>
                <a:prstClr val="white"/>
              </a:solidFill>
              <a:effectLst/>
              <a:uLnTx/>
              <a:uFillTx/>
              <a:latin typeface="Verdana"/>
              <a:ea typeface="+mj-ea"/>
              <a:cs typeface="Verdana"/>
            </a:endParaRPr>
          </a:p>
        </p:txBody>
      </p:sp>
      <p:sp>
        <p:nvSpPr>
          <p:cNvPr id="71" name="object 9"/>
          <p:cNvSpPr txBox="1">
            <a:spLocks/>
          </p:cNvSpPr>
          <p:nvPr/>
        </p:nvSpPr>
        <p:spPr>
          <a:xfrm>
            <a:off x="679450" y="7102475"/>
            <a:ext cx="6901962" cy="566181"/>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it-IT" sz="3600" b="0" i="1" u="none" strike="noStrike" kern="0" cap="none" spc="0" normalizeH="0" baseline="0" noProof="0" dirty="0">
                <a:ln>
                  <a:noFill/>
                </a:ln>
                <a:solidFill>
                  <a:srgbClr val="0066CC"/>
                </a:solidFill>
                <a:effectLst/>
                <a:uLnTx/>
                <a:uFillTx/>
                <a:latin typeface="Verdana"/>
                <a:ea typeface="+mj-ea"/>
                <a:cs typeface="Verdana"/>
              </a:rPr>
              <a:t>Beni immateriali</a:t>
            </a:r>
            <a:endParaRPr kumimoji="0" lang="it-IT" sz="3600" b="0" i="1" u="none" strike="noStrike" kern="0" cap="none" spc="0" normalizeH="0" baseline="0" noProof="0" dirty="0">
              <a:ln>
                <a:noFill/>
              </a:ln>
              <a:solidFill>
                <a:prstClr val="white"/>
              </a:solidFill>
              <a:effectLst/>
              <a:uLnTx/>
              <a:uFillTx/>
              <a:latin typeface="Verdana"/>
              <a:ea typeface="+mj-ea"/>
              <a:cs typeface="Verdana"/>
            </a:endParaRPr>
          </a:p>
        </p:txBody>
      </p:sp>
      <p:sp>
        <p:nvSpPr>
          <p:cNvPr id="7" name="Rettangolo 6"/>
          <p:cNvSpPr/>
          <p:nvPr/>
        </p:nvSpPr>
        <p:spPr>
          <a:xfrm>
            <a:off x="1289050" y="10465455"/>
            <a:ext cx="18288000" cy="523220"/>
          </a:xfrm>
          <a:prstGeom prst="rect">
            <a:avLst/>
          </a:prstGeom>
        </p:spPr>
        <p:txBody>
          <a:bodyPr wrap="square">
            <a:spAutoFit/>
          </a:bodyPr>
          <a:lstStyle/>
          <a:p>
            <a:r>
              <a:rPr 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Incremento </a:t>
            </a:r>
            <a:r>
              <a:rPr lang="it-IT" sz="2800" dirty="0" smtClean="0">
                <a:solidFill>
                  <a:prstClr val="black"/>
                </a:solidFill>
                <a:latin typeface="Verdana" panose="020B0604030504040204" pitchFamily="34" charset="0"/>
                <a:ea typeface="Verdana" panose="020B0604030504040204" pitchFamily="34" charset="0"/>
                <a:cs typeface="Tahoma" panose="020B0604030504040204" pitchFamily="34" charset="0"/>
              </a:rPr>
              <a:t>al </a:t>
            </a:r>
            <a:r>
              <a:rPr lang="it-IT" sz="2800" dirty="0">
                <a:solidFill>
                  <a:prstClr val="black"/>
                </a:solidFill>
                <a:latin typeface="Verdana" panose="020B0604030504040204" pitchFamily="34" charset="0"/>
                <a:ea typeface="Verdana" panose="020B0604030504040204" pitchFamily="34" charset="0"/>
                <a:cs typeface="Tahoma" panose="020B0604030504040204" pitchFamily="34" charset="0"/>
              </a:rPr>
              <a:t>15% per investimenti effettuati nel 2021 per implementazione del lavoro agile</a:t>
            </a:r>
          </a:p>
        </p:txBody>
      </p:sp>
    </p:spTree>
    <p:extLst>
      <p:ext uri="{BB962C8B-B14F-4D97-AF65-F5344CB8AC3E}">
        <p14:creationId xmlns:p14="http://schemas.microsoft.com/office/powerpoint/2010/main" val="15752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21569" y="584065"/>
              <a:ext cx="189355" cy="18229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uppo 7"/>
          <p:cNvGrpSpPr/>
          <p:nvPr/>
        </p:nvGrpSpPr>
        <p:grpSpPr>
          <a:xfrm>
            <a:off x="1670050" y="3749675"/>
            <a:ext cx="16992599" cy="7239000"/>
            <a:chOff x="1670050" y="3749675"/>
            <a:chExt cx="16992599" cy="7239000"/>
          </a:xfrm>
        </p:grpSpPr>
        <p:graphicFrame>
          <p:nvGraphicFramePr>
            <p:cNvPr id="9" name="Grafico 8"/>
            <p:cNvGraphicFramePr/>
            <p:nvPr>
              <p:extLst/>
            </p:nvPr>
          </p:nvGraphicFramePr>
          <p:xfrm>
            <a:off x="1670050" y="3749675"/>
            <a:ext cx="16992599" cy="7239000"/>
          </p:xfrm>
          <a:graphic>
            <a:graphicData uri="http://schemas.openxmlformats.org/drawingml/2006/chart">
              <c:chart xmlns:c="http://schemas.openxmlformats.org/drawingml/2006/chart" xmlns:r="http://schemas.openxmlformats.org/officeDocument/2006/relationships" r:id="rId4"/>
            </a:graphicData>
          </a:graphic>
        </p:graphicFrame>
        <p:sp>
          <p:nvSpPr>
            <p:cNvPr id="25" name="Rettangolo 24"/>
            <p:cNvSpPr/>
            <p:nvPr/>
          </p:nvSpPr>
          <p:spPr>
            <a:xfrm>
              <a:off x="4946650" y="5273675"/>
              <a:ext cx="990000" cy="4876800"/>
            </a:xfrm>
            <a:prstGeom prst="rect">
              <a:avLst/>
            </a:prstGeom>
            <a:solidFill>
              <a:srgbClr val="4F81BD"/>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ttangolo 25"/>
            <p:cNvSpPr/>
            <p:nvPr/>
          </p:nvSpPr>
          <p:spPr>
            <a:xfrm>
              <a:off x="4946650" y="4054475"/>
              <a:ext cx="990600" cy="1219200"/>
            </a:xfrm>
            <a:prstGeom prst="rect">
              <a:avLst/>
            </a:prstGeom>
            <a:solidFill>
              <a:schemeClr val="tx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ttangolo 26"/>
            <p:cNvSpPr/>
            <p:nvPr/>
          </p:nvSpPr>
          <p:spPr>
            <a:xfrm>
              <a:off x="6623650" y="5273675"/>
              <a:ext cx="990000" cy="4876800"/>
            </a:xfrm>
            <a:prstGeom prst="rect">
              <a:avLst/>
            </a:prstGeom>
            <a:solidFill>
              <a:srgbClr val="4F81BD"/>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ttangolo 27"/>
            <p:cNvSpPr/>
            <p:nvPr/>
          </p:nvSpPr>
          <p:spPr>
            <a:xfrm>
              <a:off x="10205050" y="7712075"/>
              <a:ext cx="990000" cy="2438400"/>
            </a:xfrm>
            <a:prstGeom prst="rect">
              <a:avLst/>
            </a:prstGeom>
            <a:solidFill>
              <a:srgbClr val="4F81BD"/>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ttangolo 28"/>
            <p:cNvSpPr/>
            <p:nvPr/>
          </p:nvSpPr>
          <p:spPr>
            <a:xfrm>
              <a:off x="11881450" y="7712075"/>
              <a:ext cx="990000" cy="2438400"/>
            </a:xfrm>
            <a:prstGeom prst="rect">
              <a:avLst/>
            </a:prstGeom>
            <a:solidFill>
              <a:srgbClr val="4F81BD"/>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ttangolo 29"/>
            <p:cNvSpPr/>
            <p:nvPr/>
          </p:nvSpPr>
          <p:spPr>
            <a:xfrm>
              <a:off x="10204450" y="6492875"/>
              <a:ext cx="990600" cy="1219200"/>
            </a:xfrm>
            <a:prstGeom prst="rect">
              <a:avLst/>
            </a:prstGeom>
            <a:solidFill>
              <a:schemeClr val="tx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ttangolo 30"/>
            <p:cNvSpPr/>
            <p:nvPr/>
          </p:nvSpPr>
          <p:spPr>
            <a:xfrm>
              <a:off x="17138650" y="8931275"/>
              <a:ext cx="990600" cy="1219200"/>
            </a:xfrm>
            <a:prstGeom prst="rect">
              <a:avLst/>
            </a:prstGeom>
            <a:solidFill>
              <a:schemeClr val="tx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ttangolo 31"/>
            <p:cNvSpPr/>
            <p:nvPr/>
          </p:nvSpPr>
          <p:spPr>
            <a:xfrm>
              <a:off x="15538450" y="8931275"/>
              <a:ext cx="990600" cy="1219200"/>
            </a:xfrm>
            <a:prstGeom prst="rect">
              <a:avLst/>
            </a:prstGeom>
            <a:solidFill>
              <a:schemeClr val="tx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Connettore diritto 32"/>
            <p:cNvCxnSpPr/>
            <p:nvPr/>
          </p:nvCxnSpPr>
          <p:spPr>
            <a:xfrm>
              <a:off x="8451850" y="7712075"/>
              <a:ext cx="4419600" cy="0"/>
            </a:xfrm>
            <a:prstGeom prst="line">
              <a:avLst/>
            </a:prstGeom>
            <a:ln w="508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4" name="Connettore diritto 33"/>
            <p:cNvCxnSpPr/>
            <p:nvPr/>
          </p:nvCxnSpPr>
          <p:spPr>
            <a:xfrm>
              <a:off x="13785850" y="10150475"/>
              <a:ext cx="4419600" cy="0"/>
            </a:xfrm>
            <a:prstGeom prst="line">
              <a:avLst/>
            </a:prstGeom>
            <a:ln w="508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192850" y="7265888"/>
              <a:ext cx="106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2020</a:t>
              </a:r>
            </a:p>
          </p:txBody>
        </p:sp>
        <p:sp>
          <p:nvSpPr>
            <p:cNvPr id="36" name="CasellaDiTesto 35"/>
            <p:cNvSpPr txBox="1"/>
            <p:nvPr/>
          </p:nvSpPr>
          <p:spPr>
            <a:xfrm>
              <a:off x="4946650" y="7265888"/>
              <a:ext cx="106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2021</a:t>
              </a:r>
            </a:p>
          </p:txBody>
        </p:sp>
        <p:sp>
          <p:nvSpPr>
            <p:cNvPr id="37" name="CasellaDiTesto 36"/>
            <p:cNvSpPr txBox="1"/>
            <p:nvPr/>
          </p:nvSpPr>
          <p:spPr>
            <a:xfrm>
              <a:off x="6546850" y="7265888"/>
              <a:ext cx="106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2022</a:t>
              </a:r>
            </a:p>
          </p:txBody>
        </p:sp>
        <p:sp>
          <p:nvSpPr>
            <p:cNvPr id="38" name="CasellaDiTesto 37"/>
            <p:cNvSpPr txBox="1"/>
            <p:nvPr/>
          </p:nvSpPr>
          <p:spPr>
            <a:xfrm>
              <a:off x="8425850" y="8639315"/>
              <a:ext cx="106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2020</a:t>
              </a:r>
            </a:p>
          </p:txBody>
        </p:sp>
        <p:sp>
          <p:nvSpPr>
            <p:cNvPr id="40" name="CasellaDiTesto 39"/>
            <p:cNvSpPr txBox="1"/>
            <p:nvPr/>
          </p:nvSpPr>
          <p:spPr>
            <a:xfrm>
              <a:off x="10128250" y="8639315"/>
              <a:ext cx="106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2021</a:t>
              </a:r>
            </a:p>
          </p:txBody>
        </p:sp>
        <p:sp>
          <p:nvSpPr>
            <p:cNvPr id="42" name="CasellaDiTesto 41"/>
            <p:cNvSpPr txBox="1"/>
            <p:nvPr/>
          </p:nvSpPr>
          <p:spPr>
            <a:xfrm>
              <a:off x="11880850" y="8639315"/>
              <a:ext cx="106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2022</a:t>
              </a:r>
            </a:p>
          </p:txBody>
        </p:sp>
        <p:sp>
          <p:nvSpPr>
            <p:cNvPr id="43" name="CasellaDiTesto 42"/>
            <p:cNvSpPr txBox="1"/>
            <p:nvPr/>
          </p:nvSpPr>
          <p:spPr>
            <a:xfrm>
              <a:off x="14014450" y="9364245"/>
              <a:ext cx="106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2020</a:t>
              </a:r>
            </a:p>
          </p:txBody>
        </p:sp>
        <p:sp>
          <p:nvSpPr>
            <p:cNvPr id="44" name="CasellaDiTesto 43"/>
            <p:cNvSpPr txBox="1"/>
            <p:nvPr/>
          </p:nvSpPr>
          <p:spPr>
            <a:xfrm>
              <a:off x="15500350" y="9364245"/>
              <a:ext cx="106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2021</a:t>
              </a:r>
            </a:p>
          </p:txBody>
        </p:sp>
        <p:sp>
          <p:nvSpPr>
            <p:cNvPr id="46" name="CasellaDiTesto 45"/>
            <p:cNvSpPr txBox="1"/>
            <p:nvPr/>
          </p:nvSpPr>
          <p:spPr>
            <a:xfrm>
              <a:off x="17081499" y="9364245"/>
              <a:ext cx="106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2022</a:t>
              </a:r>
            </a:p>
          </p:txBody>
        </p:sp>
      </p:grpSp>
      <p:sp>
        <p:nvSpPr>
          <p:cNvPr id="39" name="object 9"/>
          <p:cNvSpPr txBox="1">
            <a:spLocks/>
          </p:cNvSpPr>
          <p:nvPr/>
        </p:nvSpPr>
        <p:spPr>
          <a:xfrm>
            <a:off x="679450" y="1920875"/>
            <a:ext cx="19812000" cy="689291"/>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it-IT" sz="4400" b="0" i="0" u="none" strike="noStrike" kern="0" cap="none" spc="0" normalizeH="0" baseline="0" noProof="0" dirty="0" smtClean="0">
                <a:ln>
                  <a:noFill/>
                </a:ln>
                <a:solidFill>
                  <a:srgbClr val="0066CC"/>
                </a:solidFill>
                <a:effectLst/>
                <a:uLnTx/>
                <a:uFillTx/>
                <a:latin typeface="Verdana"/>
                <a:ea typeface="+mj-ea"/>
                <a:cs typeface="Verdana"/>
              </a:rPr>
              <a:t>Beni</a:t>
            </a:r>
            <a:r>
              <a:rPr kumimoji="0" lang="it-IT" sz="4400" b="0" i="0" u="none" strike="noStrike" kern="0" cap="none" spc="0" normalizeH="0" noProof="0" dirty="0" smtClean="0">
                <a:ln>
                  <a:noFill/>
                </a:ln>
                <a:solidFill>
                  <a:srgbClr val="0066CC"/>
                </a:solidFill>
                <a:effectLst/>
                <a:uLnTx/>
                <a:uFillTx/>
                <a:latin typeface="Verdana"/>
                <a:ea typeface="+mj-ea"/>
                <a:cs typeface="Verdana"/>
              </a:rPr>
              <a:t> materiali 4.0</a:t>
            </a:r>
            <a:endParaRPr kumimoji="0" lang="it-IT" sz="4400" b="0" i="0" u="none" strike="noStrike" kern="0" cap="none" spc="0" normalizeH="0" baseline="0" noProof="0" dirty="0">
              <a:ln>
                <a:noFill/>
              </a:ln>
              <a:solidFill>
                <a:prstClr val="white"/>
              </a:solidFill>
              <a:effectLst/>
              <a:uLnTx/>
              <a:uFillTx/>
              <a:latin typeface="Verdana"/>
              <a:ea typeface="+mj-ea"/>
              <a:cs typeface="Verdana"/>
            </a:endParaRPr>
          </a:p>
        </p:txBody>
      </p:sp>
    </p:spTree>
    <p:extLst>
      <p:ext uri="{BB962C8B-B14F-4D97-AF65-F5344CB8AC3E}">
        <p14:creationId xmlns:p14="http://schemas.microsoft.com/office/powerpoint/2010/main" val="318249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3543" y="513094"/>
            <a:ext cx="4307840" cy="680720"/>
            <a:chOff x="523543" y="513094"/>
            <a:chExt cx="4307840" cy="680720"/>
          </a:xfrm>
        </p:grpSpPr>
        <p:sp>
          <p:nvSpPr>
            <p:cNvPr id="4" name="object 4"/>
            <p:cNvSpPr/>
            <p:nvPr/>
          </p:nvSpPr>
          <p:spPr>
            <a:xfrm>
              <a:off x="528778" y="529533"/>
              <a:ext cx="756920" cy="539750"/>
            </a:xfrm>
            <a:custGeom>
              <a:avLst/>
              <a:gdLst/>
              <a:ahLst/>
              <a:cxnLst/>
              <a:rect l="l" t="t" r="r" b="b"/>
              <a:pathLst>
                <a:path w="756919" h="539750">
                  <a:moveTo>
                    <a:pt x="0" y="59767"/>
                  </a:moveTo>
                  <a:lnTo>
                    <a:pt x="144027" y="59767"/>
                  </a:lnTo>
                  <a:lnTo>
                    <a:pt x="144027" y="539397"/>
                  </a:lnTo>
                  <a:lnTo>
                    <a:pt x="213763" y="539397"/>
                  </a:lnTo>
                  <a:lnTo>
                    <a:pt x="213763" y="59767"/>
                  </a:lnTo>
                  <a:lnTo>
                    <a:pt x="357790" y="59767"/>
                  </a:lnTo>
                  <a:lnTo>
                    <a:pt x="357790" y="0"/>
                  </a:lnTo>
                  <a:lnTo>
                    <a:pt x="0" y="0"/>
                  </a:lnTo>
                  <a:lnTo>
                    <a:pt x="0" y="59767"/>
                  </a:lnTo>
                </a:path>
                <a:path w="756919" h="539750">
                  <a:moveTo>
                    <a:pt x="648116" y="259238"/>
                  </a:moveTo>
                  <a:lnTo>
                    <a:pt x="648116" y="257740"/>
                  </a:lnTo>
                  <a:lnTo>
                    <a:pt x="690931" y="242683"/>
                  </a:lnTo>
                  <a:lnTo>
                    <a:pt x="722306" y="215718"/>
                  </a:lnTo>
                  <a:lnTo>
                    <a:pt x="741601" y="178949"/>
                  </a:lnTo>
                  <a:lnTo>
                    <a:pt x="748176" y="134477"/>
                  </a:lnTo>
                  <a:lnTo>
                    <a:pt x="743852" y="94670"/>
                  </a:lnTo>
                  <a:lnTo>
                    <a:pt x="729957" y="58092"/>
                  </a:lnTo>
                  <a:lnTo>
                    <a:pt x="705110" y="27969"/>
                  </a:lnTo>
                  <a:lnTo>
                    <a:pt x="667928" y="7530"/>
                  </a:lnTo>
                  <a:lnTo>
                    <a:pt x="617028" y="0"/>
                  </a:lnTo>
                  <a:lnTo>
                    <a:pt x="428290" y="0"/>
                  </a:lnTo>
                  <a:lnTo>
                    <a:pt x="428290" y="539397"/>
                  </a:lnTo>
                  <a:lnTo>
                    <a:pt x="498026" y="539397"/>
                  </a:lnTo>
                  <a:lnTo>
                    <a:pt x="498026" y="291362"/>
                  </a:lnTo>
                  <a:lnTo>
                    <a:pt x="579888" y="291362"/>
                  </a:lnTo>
                  <a:lnTo>
                    <a:pt x="628021" y="301073"/>
                  </a:lnTo>
                  <a:lnTo>
                    <a:pt x="662513" y="360093"/>
                  </a:lnTo>
                  <a:lnTo>
                    <a:pt x="665616" y="413110"/>
                  </a:lnTo>
                  <a:lnTo>
                    <a:pt x="668009" y="462628"/>
                  </a:lnTo>
                  <a:lnTo>
                    <a:pt x="672961" y="505704"/>
                  </a:lnTo>
                  <a:lnTo>
                    <a:pt x="683738" y="539397"/>
                  </a:lnTo>
                  <a:lnTo>
                    <a:pt x="756510" y="539397"/>
                  </a:lnTo>
                  <a:lnTo>
                    <a:pt x="749180" y="506406"/>
                  </a:lnTo>
                  <a:lnTo>
                    <a:pt x="743339" y="464870"/>
                  </a:lnTo>
                  <a:lnTo>
                    <a:pt x="739346" y="425298"/>
                  </a:lnTo>
                  <a:lnTo>
                    <a:pt x="737558" y="398197"/>
                  </a:lnTo>
                  <a:lnTo>
                    <a:pt x="730830" y="332148"/>
                  </a:lnTo>
                  <a:lnTo>
                    <a:pt x="715007" y="291737"/>
                  </a:lnTo>
                  <a:lnTo>
                    <a:pt x="688098" y="269815"/>
                  </a:lnTo>
                  <a:lnTo>
                    <a:pt x="648116" y="259238"/>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21569" y="584065"/>
              <a:ext cx="189355" cy="1822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30021" y="518329"/>
              <a:ext cx="3496310" cy="670560"/>
            </a:xfrm>
            <a:custGeom>
              <a:avLst/>
              <a:gdLst/>
              <a:ahLst/>
              <a:cxnLst/>
              <a:rect l="l" t="t" r="r" b="b"/>
              <a:pathLst>
                <a:path w="3496310" h="670560">
                  <a:moveTo>
                    <a:pt x="173586" y="11203"/>
                  </a:moveTo>
                  <a:lnTo>
                    <a:pt x="0" y="550601"/>
                  </a:lnTo>
                  <a:lnTo>
                    <a:pt x="70500" y="550601"/>
                  </a:lnTo>
                  <a:lnTo>
                    <a:pt x="111431" y="422091"/>
                  </a:lnTo>
                  <a:lnTo>
                    <a:pt x="322911" y="422091"/>
                  </a:lnTo>
                  <a:lnTo>
                    <a:pt x="362334" y="550601"/>
                  </a:lnTo>
                  <a:lnTo>
                    <a:pt x="440405" y="550601"/>
                  </a:lnTo>
                  <a:lnTo>
                    <a:pt x="262274" y="11203"/>
                  </a:lnTo>
                  <a:lnTo>
                    <a:pt x="173586" y="11203"/>
                  </a:lnTo>
                  <a:close/>
                </a:path>
                <a:path w="3496310" h="670560">
                  <a:moveTo>
                    <a:pt x="128865" y="362334"/>
                  </a:moveTo>
                  <a:lnTo>
                    <a:pt x="214517" y="74699"/>
                  </a:lnTo>
                  <a:lnTo>
                    <a:pt x="216035" y="74699"/>
                  </a:lnTo>
                  <a:lnTo>
                    <a:pt x="303969" y="362334"/>
                  </a:lnTo>
                  <a:lnTo>
                    <a:pt x="128865" y="362334"/>
                  </a:lnTo>
                  <a:close/>
                </a:path>
                <a:path w="3496310" h="670560">
                  <a:moveTo>
                    <a:pt x="830027" y="472896"/>
                  </a:moveTo>
                  <a:lnTo>
                    <a:pt x="828519" y="472896"/>
                  </a:lnTo>
                  <a:lnTo>
                    <a:pt x="615520" y="11203"/>
                  </a:lnTo>
                  <a:lnTo>
                    <a:pt x="516979" y="11203"/>
                  </a:lnTo>
                  <a:lnTo>
                    <a:pt x="516979" y="550601"/>
                  </a:lnTo>
                  <a:lnTo>
                    <a:pt x="579134" y="550601"/>
                  </a:lnTo>
                  <a:lnTo>
                    <a:pt x="579134" y="82918"/>
                  </a:lnTo>
                  <a:lnTo>
                    <a:pt x="580642" y="82918"/>
                  </a:lnTo>
                  <a:lnTo>
                    <a:pt x="796677" y="550601"/>
                  </a:lnTo>
                  <a:lnTo>
                    <a:pt x="892182" y="550601"/>
                  </a:lnTo>
                  <a:lnTo>
                    <a:pt x="892182" y="11203"/>
                  </a:lnTo>
                  <a:lnTo>
                    <a:pt x="830027" y="11203"/>
                  </a:lnTo>
                  <a:lnTo>
                    <a:pt x="830027" y="472896"/>
                  </a:lnTo>
                  <a:close/>
                </a:path>
                <a:path w="3496310" h="670560">
                  <a:moveTo>
                    <a:pt x="1087778" y="138948"/>
                  </a:moveTo>
                  <a:lnTo>
                    <a:pt x="1095060" y="101993"/>
                  </a:lnTo>
                  <a:lnTo>
                    <a:pt x="1114209" y="77506"/>
                  </a:lnTo>
                  <a:lnTo>
                    <a:pt x="1141175" y="63945"/>
                  </a:lnTo>
                  <a:lnTo>
                    <a:pt x="1171911" y="59767"/>
                  </a:lnTo>
                  <a:lnTo>
                    <a:pt x="1212986" y="66759"/>
                  </a:lnTo>
                  <a:lnTo>
                    <a:pt x="1238996" y="86568"/>
                  </a:lnTo>
                  <a:lnTo>
                    <a:pt x="1252500" y="117441"/>
                  </a:lnTo>
                  <a:lnTo>
                    <a:pt x="1256055" y="157628"/>
                  </a:lnTo>
                  <a:lnTo>
                    <a:pt x="1328818" y="157628"/>
                  </a:lnTo>
                  <a:lnTo>
                    <a:pt x="1326115" y="107821"/>
                  </a:lnTo>
                  <a:lnTo>
                    <a:pt x="1313770" y="67953"/>
                  </a:lnTo>
                  <a:lnTo>
                    <a:pt x="1262004" y="16462"/>
                  </a:lnTo>
                  <a:lnTo>
                    <a:pt x="1223508" y="4049"/>
                  </a:lnTo>
                  <a:lnTo>
                    <a:pt x="1177220" y="0"/>
                  </a:lnTo>
                  <a:lnTo>
                    <a:pt x="1125288" y="6047"/>
                  </a:lnTo>
                  <a:lnTo>
                    <a:pt x="1081031" y="23999"/>
                  </a:lnTo>
                  <a:lnTo>
                    <a:pt x="1046668" y="53570"/>
                  </a:lnTo>
                  <a:lnTo>
                    <a:pt x="1024422" y="94474"/>
                  </a:lnTo>
                  <a:lnTo>
                    <a:pt x="1016513" y="146424"/>
                  </a:lnTo>
                  <a:lnTo>
                    <a:pt x="1023390" y="190099"/>
                  </a:lnTo>
                  <a:lnTo>
                    <a:pt x="1042056" y="225092"/>
                  </a:lnTo>
                  <a:lnTo>
                    <a:pt x="1069564" y="253254"/>
                  </a:lnTo>
                  <a:lnTo>
                    <a:pt x="1102966" y="276437"/>
                  </a:lnTo>
                  <a:lnTo>
                    <a:pt x="1139316" y="296490"/>
                  </a:lnTo>
                  <a:lnTo>
                    <a:pt x="1175665" y="315267"/>
                  </a:lnTo>
                  <a:lnTo>
                    <a:pt x="1209067" y="334618"/>
                  </a:lnTo>
                  <a:lnTo>
                    <a:pt x="1236575" y="356394"/>
                  </a:lnTo>
                  <a:lnTo>
                    <a:pt x="1255241" y="382446"/>
                  </a:lnTo>
                  <a:lnTo>
                    <a:pt x="1262118" y="414626"/>
                  </a:lnTo>
                  <a:lnTo>
                    <a:pt x="1254619" y="455389"/>
                  </a:lnTo>
                  <a:lnTo>
                    <a:pt x="1233972" y="482425"/>
                  </a:lnTo>
                  <a:lnTo>
                    <a:pt x="1202951" y="497414"/>
                  </a:lnTo>
                  <a:lnTo>
                    <a:pt x="1164331" y="502037"/>
                  </a:lnTo>
                  <a:lnTo>
                    <a:pt x="1131133" y="497274"/>
                  </a:lnTo>
                  <a:lnTo>
                    <a:pt x="1101703" y="481304"/>
                  </a:lnTo>
                  <a:lnTo>
                    <a:pt x="1080658" y="451607"/>
                  </a:lnTo>
                  <a:lnTo>
                    <a:pt x="1072616" y="405663"/>
                  </a:lnTo>
                  <a:lnTo>
                    <a:pt x="1072616" y="389977"/>
                  </a:lnTo>
                  <a:lnTo>
                    <a:pt x="1003634" y="389977"/>
                  </a:lnTo>
                  <a:lnTo>
                    <a:pt x="1006435" y="446845"/>
                  </a:lnTo>
                  <a:lnTo>
                    <a:pt x="1032362" y="511031"/>
                  </a:lnTo>
                  <a:lnTo>
                    <a:pt x="1060992" y="537407"/>
                  </a:lnTo>
                  <a:lnTo>
                    <a:pt x="1103798" y="555460"/>
                  </a:lnTo>
                  <a:lnTo>
                    <a:pt x="1163577" y="561804"/>
                  </a:lnTo>
                  <a:lnTo>
                    <a:pt x="1207471" y="558567"/>
                  </a:lnTo>
                  <a:lnTo>
                    <a:pt x="1247682" y="548108"/>
                  </a:lnTo>
                  <a:lnTo>
                    <a:pt x="1282293" y="529307"/>
                  </a:lnTo>
                  <a:lnTo>
                    <a:pt x="1309387" y="501042"/>
                  </a:lnTo>
                  <a:lnTo>
                    <a:pt x="1327049" y="462194"/>
                  </a:lnTo>
                  <a:lnTo>
                    <a:pt x="1333362" y="411641"/>
                  </a:lnTo>
                  <a:lnTo>
                    <a:pt x="1327642" y="369406"/>
                  </a:lnTo>
                  <a:lnTo>
                    <a:pt x="1288526" y="307096"/>
                  </a:lnTo>
                  <a:lnTo>
                    <a:pt x="1227268" y="264589"/>
                  </a:lnTo>
                  <a:lnTo>
                    <a:pt x="1193872" y="247106"/>
                  </a:lnTo>
                  <a:lnTo>
                    <a:pt x="1161582" y="230190"/>
                  </a:lnTo>
                  <a:lnTo>
                    <a:pt x="1132614" y="212378"/>
                  </a:lnTo>
                  <a:lnTo>
                    <a:pt x="1109181" y="192208"/>
                  </a:lnTo>
                  <a:lnTo>
                    <a:pt x="1093498" y="168218"/>
                  </a:lnTo>
                  <a:lnTo>
                    <a:pt x="1087778" y="138948"/>
                  </a:lnTo>
                  <a:close/>
                </a:path>
                <a:path w="3496310" h="670560">
                  <a:moveTo>
                    <a:pt x="2039110" y="431065"/>
                  </a:moveTo>
                  <a:lnTo>
                    <a:pt x="2108846" y="431065"/>
                  </a:lnTo>
                  <a:lnTo>
                    <a:pt x="2108846" y="11203"/>
                  </a:lnTo>
                  <a:lnTo>
                    <a:pt x="2039110" y="11203"/>
                  </a:lnTo>
                  <a:lnTo>
                    <a:pt x="2039110" y="431065"/>
                  </a:lnTo>
                  <a:close/>
                </a:path>
                <a:path w="3496310" h="670560">
                  <a:moveTo>
                    <a:pt x="2410544" y="0"/>
                  </a:moveTo>
                  <a:lnTo>
                    <a:pt x="2357528" y="5589"/>
                  </a:lnTo>
                  <a:lnTo>
                    <a:pt x="2314386" y="21803"/>
                  </a:lnTo>
                  <a:lnTo>
                    <a:pt x="2281014" y="47812"/>
                  </a:lnTo>
                  <a:lnTo>
                    <a:pt x="2257306" y="82786"/>
                  </a:lnTo>
                  <a:lnTo>
                    <a:pt x="2243158" y="125895"/>
                  </a:lnTo>
                  <a:lnTo>
                    <a:pt x="2238465" y="176308"/>
                  </a:lnTo>
                  <a:lnTo>
                    <a:pt x="2238465" y="353371"/>
                  </a:lnTo>
                  <a:lnTo>
                    <a:pt x="2241911" y="411961"/>
                  </a:lnTo>
                  <a:lnTo>
                    <a:pt x="2252293" y="460032"/>
                  </a:lnTo>
                  <a:lnTo>
                    <a:pt x="2269676" y="498133"/>
                  </a:lnTo>
                  <a:lnTo>
                    <a:pt x="2325711" y="546618"/>
                  </a:lnTo>
                  <a:lnTo>
                    <a:pt x="2364495" y="558099"/>
                  </a:lnTo>
                  <a:lnTo>
                    <a:pt x="2410544" y="561804"/>
                  </a:lnTo>
                  <a:lnTo>
                    <a:pt x="2456592" y="558099"/>
                  </a:lnTo>
                  <a:lnTo>
                    <a:pt x="2495373" y="546618"/>
                  </a:lnTo>
                  <a:lnTo>
                    <a:pt x="2551399" y="498133"/>
                  </a:lnTo>
                  <a:lnTo>
                    <a:pt x="2568778" y="460032"/>
                  </a:lnTo>
                  <a:lnTo>
                    <a:pt x="2579157" y="411961"/>
                  </a:lnTo>
                  <a:lnTo>
                    <a:pt x="2582601" y="353371"/>
                  </a:lnTo>
                  <a:lnTo>
                    <a:pt x="2582601" y="176308"/>
                  </a:lnTo>
                  <a:lnTo>
                    <a:pt x="2577910" y="125895"/>
                  </a:lnTo>
                  <a:lnTo>
                    <a:pt x="2563766" y="82786"/>
                  </a:lnTo>
                  <a:lnTo>
                    <a:pt x="2540064" y="47812"/>
                  </a:lnTo>
                  <a:lnTo>
                    <a:pt x="2506696" y="21803"/>
                  </a:lnTo>
                  <a:lnTo>
                    <a:pt x="2463558" y="5589"/>
                  </a:lnTo>
                  <a:lnTo>
                    <a:pt x="2410544" y="0"/>
                  </a:lnTo>
                  <a:close/>
                </a:path>
                <a:path w="3496310" h="670560">
                  <a:moveTo>
                    <a:pt x="2511358" y="356355"/>
                  </a:moveTo>
                  <a:lnTo>
                    <a:pt x="2507204" y="417066"/>
                  </a:lnTo>
                  <a:lnTo>
                    <a:pt x="2494864" y="459416"/>
                  </a:lnTo>
                  <a:lnTo>
                    <a:pt x="2446352" y="500225"/>
                  </a:lnTo>
                  <a:lnTo>
                    <a:pt x="2410544" y="504277"/>
                  </a:lnTo>
                  <a:lnTo>
                    <a:pt x="2374732" y="500225"/>
                  </a:lnTo>
                  <a:lnTo>
                    <a:pt x="2346564" y="486204"/>
                  </a:lnTo>
                  <a:lnTo>
                    <a:pt x="2326221" y="459416"/>
                  </a:lnTo>
                  <a:lnTo>
                    <a:pt x="2313883" y="417066"/>
                  </a:lnTo>
                  <a:lnTo>
                    <a:pt x="2309730" y="356355"/>
                  </a:lnTo>
                  <a:lnTo>
                    <a:pt x="2309730" y="174067"/>
                  </a:lnTo>
                  <a:lnTo>
                    <a:pt x="2322390" y="108265"/>
                  </a:lnTo>
                  <a:lnTo>
                    <a:pt x="2351891" y="73492"/>
                  </a:lnTo>
                  <a:lnTo>
                    <a:pt x="2385515" y="59872"/>
                  </a:lnTo>
                  <a:lnTo>
                    <a:pt x="2410544" y="57527"/>
                  </a:lnTo>
                  <a:lnTo>
                    <a:pt x="2435568" y="59872"/>
                  </a:lnTo>
                  <a:lnTo>
                    <a:pt x="2469193" y="73492"/>
                  </a:lnTo>
                  <a:lnTo>
                    <a:pt x="2498696" y="108265"/>
                  </a:lnTo>
                  <a:lnTo>
                    <a:pt x="2511358" y="174067"/>
                  </a:lnTo>
                  <a:lnTo>
                    <a:pt x="2511358" y="356355"/>
                  </a:lnTo>
                  <a:close/>
                </a:path>
                <a:path w="3496310" h="670560">
                  <a:moveTo>
                    <a:pt x="3020745" y="472896"/>
                  </a:moveTo>
                  <a:lnTo>
                    <a:pt x="3019237" y="472896"/>
                  </a:lnTo>
                  <a:lnTo>
                    <a:pt x="2806228" y="11203"/>
                  </a:lnTo>
                  <a:lnTo>
                    <a:pt x="2707687" y="11203"/>
                  </a:lnTo>
                  <a:lnTo>
                    <a:pt x="2707687" y="550601"/>
                  </a:lnTo>
                  <a:lnTo>
                    <a:pt x="2769842" y="550601"/>
                  </a:lnTo>
                  <a:lnTo>
                    <a:pt x="2769842" y="82918"/>
                  </a:lnTo>
                  <a:lnTo>
                    <a:pt x="2771360" y="82918"/>
                  </a:lnTo>
                  <a:lnTo>
                    <a:pt x="2987395" y="550601"/>
                  </a:lnTo>
                  <a:lnTo>
                    <a:pt x="3082900" y="550601"/>
                  </a:lnTo>
                  <a:lnTo>
                    <a:pt x="3082900" y="11203"/>
                  </a:lnTo>
                  <a:lnTo>
                    <a:pt x="3020745" y="11203"/>
                  </a:lnTo>
                  <a:lnTo>
                    <a:pt x="3020745" y="472896"/>
                  </a:lnTo>
                  <a:close/>
                </a:path>
                <a:path w="3496310" h="670560">
                  <a:moveTo>
                    <a:pt x="3279240" y="490833"/>
                  </a:moveTo>
                  <a:lnTo>
                    <a:pt x="3279240" y="304053"/>
                  </a:lnTo>
                  <a:lnTo>
                    <a:pt x="3476323" y="304053"/>
                  </a:lnTo>
                  <a:lnTo>
                    <a:pt x="3476323" y="244296"/>
                  </a:lnTo>
                  <a:lnTo>
                    <a:pt x="3279240" y="244296"/>
                  </a:lnTo>
                  <a:lnTo>
                    <a:pt x="3279240" y="70971"/>
                  </a:lnTo>
                  <a:lnTo>
                    <a:pt x="3491474" y="70971"/>
                  </a:lnTo>
                  <a:lnTo>
                    <a:pt x="3491474" y="11203"/>
                  </a:lnTo>
                  <a:lnTo>
                    <a:pt x="3209504" y="11203"/>
                  </a:lnTo>
                  <a:lnTo>
                    <a:pt x="3209504" y="550601"/>
                  </a:lnTo>
                  <a:lnTo>
                    <a:pt x="3496029" y="550601"/>
                  </a:lnTo>
                  <a:lnTo>
                    <a:pt x="3496029" y="490833"/>
                  </a:lnTo>
                  <a:lnTo>
                    <a:pt x="3279240" y="490833"/>
                  </a:lnTo>
                  <a:close/>
                </a:path>
                <a:path w="3496310" h="670560">
                  <a:moveTo>
                    <a:pt x="2108846" y="550653"/>
                  </a:moveTo>
                  <a:lnTo>
                    <a:pt x="2039110" y="550653"/>
                  </a:lnTo>
                  <a:lnTo>
                    <a:pt x="2039110" y="490864"/>
                  </a:lnTo>
                  <a:lnTo>
                    <a:pt x="2108846" y="490864"/>
                  </a:lnTo>
                  <a:lnTo>
                    <a:pt x="2108846" y="550653"/>
                  </a:lnTo>
                  <a:close/>
                </a:path>
                <a:path w="3496310" h="670560">
                  <a:moveTo>
                    <a:pt x="1943605" y="79903"/>
                  </a:moveTo>
                  <a:lnTo>
                    <a:pt x="1672189" y="490791"/>
                  </a:lnTo>
                  <a:lnTo>
                    <a:pt x="1873806" y="490791"/>
                  </a:lnTo>
                  <a:lnTo>
                    <a:pt x="1873806" y="431044"/>
                  </a:lnTo>
                  <a:lnTo>
                    <a:pt x="1943605" y="431044"/>
                  </a:lnTo>
                  <a:lnTo>
                    <a:pt x="1943605" y="670136"/>
                  </a:lnTo>
                  <a:lnTo>
                    <a:pt x="1873806" y="670136"/>
                  </a:lnTo>
                  <a:lnTo>
                    <a:pt x="1873806" y="550653"/>
                  </a:lnTo>
                  <a:lnTo>
                    <a:pt x="1607804" y="550653"/>
                  </a:lnTo>
                  <a:lnTo>
                    <a:pt x="1607804" y="472928"/>
                  </a:lnTo>
                  <a:lnTo>
                    <a:pt x="1873105" y="72479"/>
                  </a:lnTo>
                  <a:lnTo>
                    <a:pt x="1873105" y="70971"/>
                  </a:lnTo>
                  <a:lnTo>
                    <a:pt x="1616872" y="70971"/>
                  </a:lnTo>
                  <a:lnTo>
                    <a:pt x="1616872" y="11224"/>
                  </a:lnTo>
                  <a:lnTo>
                    <a:pt x="1943605" y="11224"/>
                  </a:lnTo>
                  <a:lnTo>
                    <a:pt x="1943605" y="79903"/>
                  </a:lnTo>
                  <a:close/>
                </a:path>
                <a:path w="3496310" h="670560">
                  <a:moveTo>
                    <a:pt x="1519095" y="130781"/>
                  </a:moveTo>
                  <a:lnTo>
                    <a:pt x="1449359" y="130781"/>
                  </a:lnTo>
                  <a:lnTo>
                    <a:pt x="1449359" y="550642"/>
                  </a:lnTo>
                  <a:lnTo>
                    <a:pt x="1519095" y="550642"/>
                  </a:lnTo>
                  <a:lnTo>
                    <a:pt x="1519095" y="130781"/>
                  </a:lnTo>
                  <a:close/>
                </a:path>
                <a:path w="3496310" h="670560">
                  <a:moveTo>
                    <a:pt x="1449359" y="11203"/>
                  </a:moveTo>
                  <a:lnTo>
                    <a:pt x="1519095" y="11203"/>
                  </a:lnTo>
                  <a:lnTo>
                    <a:pt x="1519095" y="70992"/>
                  </a:lnTo>
                  <a:lnTo>
                    <a:pt x="1449359" y="70992"/>
                  </a:lnTo>
                  <a:lnTo>
                    <a:pt x="1449359" y="11203"/>
                  </a:lnTo>
                  <a:close/>
                </a:path>
              </a:pathLst>
            </a:custGeom>
            <a:ln w="1047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2"/>
          <p:cNvSpPr txBox="1"/>
          <p:nvPr/>
        </p:nvSpPr>
        <p:spPr>
          <a:xfrm>
            <a:off x="12338050" y="573459"/>
            <a:ext cx="648810" cy="52001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it-IT" sz="3300" b="0" i="0" u="none" strike="noStrike" kern="1200" cap="none" spc="0" normalizeH="0" baseline="0" noProof="0" dirty="0">
                <a:ln>
                  <a:noFill/>
                </a:ln>
                <a:solidFill>
                  <a:prstClr val="black"/>
                </a:solidFill>
                <a:effectLst/>
                <a:uLnTx/>
                <a:uFillTx/>
                <a:latin typeface="Verdana"/>
                <a:ea typeface="+mn-ea"/>
                <a:cs typeface="Verdana"/>
              </a:rPr>
              <a:t>13</a:t>
            </a:r>
          </a:p>
        </p:txBody>
      </p:sp>
      <p:grpSp>
        <p:nvGrpSpPr>
          <p:cNvPr id="26" name="Gruppo 25"/>
          <p:cNvGrpSpPr/>
          <p:nvPr/>
        </p:nvGrpSpPr>
        <p:grpSpPr>
          <a:xfrm>
            <a:off x="3270250" y="3825875"/>
            <a:ext cx="15697200" cy="2366665"/>
            <a:chOff x="2203450" y="7712075"/>
            <a:chExt cx="15697200" cy="2366665"/>
          </a:xfrm>
        </p:grpSpPr>
        <p:grpSp>
          <p:nvGrpSpPr>
            <p:cNvPr id="18" name="Gruppo 17"/>
            <p:cNvGrpSpPr/>
            <p:nvPr/>
          </p:nvGrpSpPr>
          <p:grpSpPr>
            <a:xfrm>
              <a:off x="2203450" y="7712075"/>
              <a:ext cx="15697200" cy="1371600"/>
              <a:chOff x="1746250" y="7712075"/>
              <a:chExt cx="15697200" cy="1371600"/>
            </a:xfrm>
          </p:grpSpPr>
          <p:cxnSp>
            <p:nvCxnSpPr>
              <p:cNvPr id="8" name="Connettore diritto 7"/>
              <p:cNvCxnSpPr/>
              <p:nvPr/>
            </p:nvCxnSpPr>
            <p:spPr>
              <a:xfrm>
                <a:off x="2203450" y="8702675"/>
                <a:ext cx="11778761" cy="0"/>
              </a:xfrm>
              <a:prstGeom prst="line">
                <a:avLst/>
              </a:prstGeom>
              <a:ln w="88900"/>
            </p:spPr>
            <p:style>
              <a:lnRef idx="3">
                <a:schemeClr val="accent1"/>
              </a:lnRef>
              <a:fillRef idx="0">
                <a:schemeClr val="accent1"/>
              </a:fillRef>
              <a:effectRef idx="2">
                <a:schemeClr val="accent1"/>
              </a:effectRef>
              <a:fontRef idx="minor">
                <a:schemeClr val="tx1"/>
              </a:fontRef>
            </p:style>
          </p:cxnSp>
          <p:cxnSp>
            <p:nvCxnSpPr>
              <p:cNvPr id="17" name="Connettore diritto 16"/>
              <p:cNvCxnSpPr/>
              <p:nvPr/>
            </p:nvCxnSpPr>
            <p:spPr>
              <a:xfrm>
                <a:off x="14207166" y="8702675"/>
                <a:ext cx="2594445" cy="0"/>
              </a:xfrm>
              <a:prstGeom prst="line">
                <a:avLst/>
              </a:prstGeom>
              <a:ln w="88900">
                <a:prstDash val="dash"/>
              </a:ln>
            </p:spPr>
            <p:style>
              <a:lnRef idx="3">
                <a:schemeClr val="accent1"/>
              </a:lnRef>
              <a:fillRef idx="0">
                <a:schemeClr val="accent1"/>
              </a:fillRef>
              <a:effectRef idx="2">
                <a:schemeClr val="accent1"/>
              </a:effectRef>
              <a:fontRef idx="minor">
                <a:schemeClr val="tx1"/>
              </a:fontRef>
            </p:style>
          </p:cxnSp>
          <p:cxnSp>
            <p:nvCxnSpPr>
              <p:cNvPr id="14" name="Connettore diritto 13"/>
              <p:cNvCxnSpPr/>
              <p:nvPr/>
            </p:nvCxnSpPr>
            <p:spPr>
              <a:xfrm>
                <a:off x="2203450"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a:off x="5632450" y="8397875"/>
                <a:ext cx="0" cy="6858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a:off x="10052050"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Connettore diritto 23"/>
              <p:cNvCxnSpPr/>
              <p:nvPr/>
            </p:nvCxnSpPr>
            <p:spPr>
              <a:xfrm>
                <a:off x="13982211"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5" name="Connettore diritto 24"/>
              <p:cNvCxnSpPr/>
              <p:nvPr/>
            </p:nvCxnSpPr>
            <p:spPr>
              <a:xfrm>
                <a:off x="16757650" y="8397875"/>
                <a:ext cx="0" cy="6858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746250" y="7712075"/>
                <a:ext cx="99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2020</a:t>
                </a:r>
              </a:p>
            </p:txBody>
          </p:sp>
          <p:sp>
            <p:nvSpPr>
              <p:cNvPr id="27" name="CasellaDiTesto 26"/>
              <p:cNvSpPr txBox="1"/>
              <p:nvPr/>
            </p:nvSpPr>
            <p:spPr>
              <a:xfrm>
                <a:off x="4794250" y="7712075"/>
                <a:ext cx="17203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16.11.20</a:t>
                </a:r>
              </a:p>
            </p:txBody>
          </p:sp>
          <p:sp>
            <p:nvSpPr>
              <p:cNvPr id="28" name="CasellaDiTesto 27"/>
              <p:cNvSpPr txBox="1"/>
              <p:nvPr/>
            </p:nvSpPr>
            <p:spPr>
              <a:xfrm>
                <a:off x="9594850" y="7712075"/>
                <a:ext cx="99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2021</a:t>
                </a:r>
              </a:p>
            </p:txBody>
          </p:sp>
          <p:sp>
            <p:nvSpPr>
              <p:cNvPr id="29" name="CasellaDiTesto 28"/>
              <p:cNvSpPr txBox="1"/>
              <p:nvPr/>
            </p:nvSpPr>
            <p:spPr>
              <a:xfrm>
                <a:off x="13481050" y="7712075"/>
                <a:ext cx="99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2022</a:t>
                </a:r>
              </a:p>
            </p:txBody>
          </p:sp>
          <p:sp>
            <p:nvSpPr>
              <p:cNvPr id="30" name="CasellaDiTesto 29"/>
              <p:cNvSpPr txBox="1"/>
              <p:nvPr/>
            </p:nvSpPr>
            <p:spPr>
              <a:xfrm>
                <a:off x="15919450" y="7712075"/>
                <a:ext cx="1524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30.6.23</a:t>
                </a:r>
              </a:p>
            </p:txBody>
          </p:sp>
        </p:grpSp>
        <p:sp>
          <p:nvSpPr>
            <p:cNvPr id="34" name="CasellaDiTesto 33"/>
            <p:cNvSpPr txBox="1"/>
            <p:nvPr/>
          </p:nvSpPr>
          <p:spPr>
            <a:xfrm>
              <a:off x="11652250" y="7712075"/>
              <a:ext cx="1524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30.6.22</a:t>
              </a:r>
            </a:p>
          </p:txBody>
        </p:sp>
        <p:sp>
          <p:nvSpPr>
            <p:cNvPr id="19" name="CasellaDiTesto 18"/>
            <p:cNvSpPr txBox="1"/>
            <p:nvPr/>
          </p:nvSpPr>
          <p:spPr>
            <a:xfrm>
              <a:off x="3879850" y="9617075"/>
              <a:ext cx="99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15%</a:t>
              </a:r>
            </a:p>
          </p:txBody>
        </p:sp>
        <p:sp>
          <p:nvSpPr>
            <p:cNvPr id="20" name="Freccia in su 19"/>
            <p:cNvSpPr/>
            <p:nvPr/>
          </p:nvSpPr>
          <p:spPr>
            <a:xfrm>
              <a:off x="3956050" y="8931275"/>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CasellaDiTesto 36"/>
            <p:cNvSpPr txBox="1"/>
            <p:nvPr/>
          </p:nvSpPr>
          <p:spPr>
            <a:xfrm>
              <a:off x="8223250" y="9617075"/>
              <a:ext cx="1066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20%</a:t>
              </a:r>
            </a:p>
          </p:txBody>
        </p:sp>
        <p:sp>
          <p:nvSpPr>
            <p:cNvPr id="38" name="Freccia in su 37"/>
            <p:cNvSpPr/>
            <p:nvPr/>
          </p:nvSpPr>
          <p:spPr>
            <a:xfrm>
              <a:off x="8375650" y="8931275"/>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Freccia in su 39"/>
            <p:cNvSpPr/>
            <p:nvPr/>
          </p:nvSpPr>
          <p:spPr>
            <a:xfrm>
              <a:off x="13633450" y="8931275"/>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CasellaDiTesto 41"/>
            <p:cNvSpPr txBox="1"/>
            <p:nvPr/>
          </p:nvSpPr>
          <p:spPr>
            <a:xfrm>
              <a:off x="13557250" y="9612610"/>
              <a:ext cx="11071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20%</a:t>
              </a:r>
            </a:p>
          </p:txBody>
        </p:sp>
      </p:grpSp>
      <p:sp>
        <p:nvSpPr>
          <p:cNvPr id="31" name="CasellaDiTesto 30"/>
          <p:cNvSpPr txBox="1"/>
          <p:nvPr/>
        </p:nvSpPr>
        <p:spPr>
          <a:xfrm>
            <a:off x="4221250" y="6521571"/>
            <a:ext cx="2365200" cy="126000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66CC"/>
                </a:solidFill>
                <a:effectLst/>
                <a:uLnTx/>
                <a:uFillTx/>
                <a:latin typeface="Verdana" panose="020B0604030504040204" pitchFamily="34" charset="0"/>
                <a:ea typeface="Verdana" panose="020B0604030504040204" pitchFamily="34" charset="0"/>
                <a:cs typeface="+mn-cs"/>
              </a:rPr>
              <a:t>max</a:t>
            </a: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 costi ammissibili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€ 700 K</a:t>
            </a:r>
          </a:p>
        </p:txBody>
      </p:sp>
      <p:sp>
        <p:nvSpPr>
          <p:cNvPr id="69" name="CasellaDiTesto 68"/>
          <p:cNvSpPr txBox="1"/>
          <p:nvPr/>
        </p:nvSpPr>
        <p:spPr>
          <a:xfrm>
            <a:off x="7928150" y="6736072"/>
            <a:ext cx="101249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66CC"/>
                </a:solidFill>
                <a:effectLst/>
                <a:uLnTx/>
                <a:uFillTx/>
                <a:latin typeface="Verdana" panose="020B0604030504040204" pitchFamily="34" charset="0"/>
                <a:ea typeface="Verdana" panose="020B0604030504040204" pitchFamily="34" charset="0"/>
                <a:cs typeface="+mn-cs"/>
              </a:rPr>
              <a:t>max</a:t>
            </a: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 costi ammissibili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66CC"/>
                </a:solidFill>
                <a:effectLst/>
                <a:uLnTx/>
                <a:uFillTx/>
                <a:latin typeface="Verdana" panose="020B0604030504040204" pitchFamily="34" charset="0"/>
                <a:ea typeface="Verdana" panose="020B0604030504040204" pitchFamily="34" charset="0"/>
                <a:cs typeface="+mn-cs"/>
              </a:rPr>
              <a:t>€ 1 mln</a:t>
            </a:r>
          </a:p>
        </p:txBody>
      </p:sp>
      <p:sp>
        <p:nvSpPr>
          <p:cNvPr id="33" name="object 9"/>
          <p:cNvSpPr txBox="1">
            <a:spLocks/>
          </p:cNvSpPr>
          <p:nvPr/>
        </p:nvSpPr>
        <p:spPr>
          <a:xfrm>
            <a:off x="679450" y="1920875"/>
            <a:ext cx="19812000" cy="689291"/>
          </a:xfrm>
          <a:prstGeom prst="rect">
            <a:avLst/>
          </a:prstGeom>
        </p:spPr>
        <p:txBody>
          <a:bodyPr vert="horz" wrap="square" lIns="0" tIns="12065" rIns="0" bIns="0" rtlCol="0">
            <a:spAutoFit/>
          </a:bodyPr>
          <a:lstStyle>
            <a:lvl1pPr>
              <a:defRPr sz="6600" b="1" i="0">
                <a:solidFill>
                  <a:schemeClr val="bg1"/>
                </a:solidFill>
                <a:latin typeface="Verdana"/>
                <a:ea typeface="+mj-ea"/>
                <a:cs typeface="Verdana"/>
              </a:defRPr>
            </a:lvl1p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it-IT" sz="4400" b="0" i="0" u="none" strike="noStrike" kern="0" cap="none" spc="0" normalizeH="0" baseline="0" noProof="0" dirty="0" smtClean="0">
                <a:ln>
                  <a:noFill/>
                </a:ln>
                <a:solidFill>
                  <a:srgbClr val="0066CC"/>
                </a:solidFill>
                <a:effectLst/>
                <a:uLnTx/>
                <a:uFillTx/>
                <a:latin typeface="Verdana"/>
                <a:ea typeface="+mj-ea"/>
                <a:cs typeface="Verdana"/>
              </a:rPr>
              <a:t>Beni</a:t>
            </a:r>
            <a:r>
              <a:rPr kumimoji="0" lang="it-IT" sz="4400" b="0" i="0" u="none" strike="noStrike" kern="0" cap="none" spc="0" normalizeH="0" noProof="0" dirty="0" smtClean="0">
                <a:ln>
                  <a:noFill/>
                </a:ln>
                <a:solidFill>
                  <a:srgbClr val="0066CC"/>
                </a:solidFill>
                <a:effectLst/>
                <a:uLnTx/>
                <a:uFillTx/>
                <a:latin typeface="Verdana"/>
                <a:ea typeface="+mj-ea"/>
                <a:cs typeface="Verdana"/>
              </a:rPr>
              <a:t> immateriali 4.0</a:t>
            </a:r>
            <a:endParaRPr kumimoji="0" lang="it-IT" sz="4400" b="0" i="0" u="none" strike="noStrike" kern="0" cap="none" spc="0" normalizeH="0" baseline="0" noProof="0" dirty="0">
              <a:ln>
                <a:noFill/>
              </a:ln>
              <a:solidFill>
                <a:prstClr val="white"/>
              </a:solidFill>
              <a:effectLst/>
              <a:uLnTx/>
              <a:uFillTx/>
              <a:latin typeface="Verdana"/>
              <a:ea typeface="+mj-ea"/>
              <a:cs typeface="Verdana"/>
            </a:endParaRPr>
          </a:p>
        </p:txBody>
      </p:sp>
    </p:spTree>
    <p:extLst>
      <p:ext uri="{BB962C8B-B14F-4D97-AF65-F5344CB8AC3E}">
        <p14:creationId xmlns:p14="http://schemas.microsoft.com/office/powerpoint/2010/main" val="2829904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8721</TotalTime>
  <Words>2100</Words>
  <Application>Microsoft Office PowerPoint</Application>
  <PresentationFormat>Personalizzato</PresentationFormat>
  <Paragraphs>369</Paragraphs>
  <Slides>24</Slides>
  <Notes>16</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24</vt:i4>
      </vt:variant>
    </vt:vector>
  </HeadingPairs>
  <TitlesOfParts>
    <vt:vector size="32" baseType="lpstr">
      <vt:lpstr>Arial</vt:lpstr>
      <vt:lpstr>Book Antiqua</vt:lpstr>
      <vt:lpstr>Calibri</vt:lpstr>
      <vt:lpstr>Symbol</vt:lpstr>
      <vt:lpstr>Tahoma</vt:lpstr>
      <vt:lpstr>Times New Roman</vt:lpstr>
      <vt:lpstr>Verdana</vt:lpstr>
      <vt:lpstr>Office Theme</vt:lpstr>
      <vt:lpstr>Presentazione standard di PowerPoint</vt:lpstr>
      <vt:lpstr>Piano Nazionale Transizione 4.0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Credito d’imposta per attività di R&amp;S, Innovazione e Design</vt:lpstr>
      <vt:lpstr>Attività ammissibili Decreto MiSE 26 maggio 2020 </vt:lpstr>
      <vt:lpstr>Attività ammissibili: Decreto MiSE 26 maggio 2020 </vt:lpstr>
      <vt:lpstr> </vt:lpstr>
      <vt:lpstr>Attività ammissibili: Decreto MiSE 26 maggio 2020 </vt:lpstr>
      <vt:lpstr>Attività ammissibili: Decreto MiSE 26 maggio 2020 </vt:lpstr>
      <vt:lpstr>Attività ammissibili: Decreto MiSE 26 maggio 2020 </vt:lpstr>
      <vt:lpstr>Presentazione standard di PowerPoint</vt:lpstr>
      <vt:lpstr>Spese ammissibili </vt:lpstr>
      <vt:lpstr>Credito d’imposta Formazione 4.0</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Calabrò</dc:creator>
  <cp:lastModifiedBy>Guida Iorio</cp:lastModifiedBy>
  <cp:revision>353</cp:revision>
  <cp:lastPrinted>2020-02-10T17:04:11Z</cp:lastPrinted>
  <dcterms:created xsi:type="dcterms:W3CDTF">2020-01-15T11:36:44Z</dcterms:created>
  <dcterms:modified xsi:type="dcterms:W3CDTF">2021-07-08T09:32:28Z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2020-01-15T00:00:00Z</vt:filetime>
  </property>
  <property fmtid="{D5CDD505-2E9C-101B-9397-08002B2CF9AE}" pid="3" name="Creator">
    <vt:lpwstr>Adobe InDesign 14.0 (Macintosh)</vt:lpwstr>
  </property>
  <property fmtid="{D5CDD505-2E9C-101B-9397-08002B2CF9AE}" pid="4" name="LastSaved">
    <vt:filetime>2020-01-15T00:00:00Z</vt:filetime>
  </property>
</Properties>
</file>