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319" r:id="rId2"/>
    <p:sldId id="266" r:id="rId3"/>
    <p:sldId id="258" r:id="rId4"/>
    <p:sldId id="268" r:id="rId5"/>
    <p:sldId id="269" r:id="rId6"/>
    <p:sldId id="261" r:id="rId7"/>
    <p:sldId id="262" r:id="rId8"/>
    <p:sldId id="279" r:id="rId9"/>
    <p:sldId id="273" r:id="rId10"/>
    <p:sldId id="272" r:id="rId11"/>
    <p:sldId id="329" r:id="rId12"/>
    <p:sldId id="274" r:id="rId13"/>
    <p:sldId id="275" r:id="rId14"/>
    <p:sldId id="276" r:id="rId15"/>
    <p:sldId id="280" r:id="rId16"/>
    <p:sldId id="283" r:id="rId17"/>
    <p:sldId id="285" r:id="rId18"/>
    <p:sldId id="287" r:id="rId19"/>
    <p:sldId id="278" r:id="rId20"/>
    <p:sldId id="260" r:id="rId21"/>
    <p:sldId id="270" r:id="rId22"/>
    <p:sldId id="289" r:id="rId23"/>
    <p:sldId id="259" r:id="rId24"/>
    <p:sldId id="505" r:id="rId25"/>
    <p:sldId id="506" r:id="rId26"/>
    <p:sldId id="507" r:id="rId27"/>
    <p:sldId id="318" r:id="rId28"/>
    <p:sldId id="504" r:id="rId29"/>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Corbel" panose="020B0503020204020204" pitchFamily="34" charset="0"/>
      <p:regular r:id="rId35"/>
      <p:bold r:id="rId36"/>
      <p:italic r:id="rId37"/>
      <p:boldItalic r:id="rId38"/>
    </p:embeddedFont>
    <p:embeddedFont>
      <p:font typeface="Helvetica" panose="020B0604020202020204" pitchFamily="34" charset="0"/>
      <p:regular r:id="rId39"/>
      <p:bold r:id="rId40"/>
      <p:italic r:id="rId41"/>
      <p:boldItalic r:id="rId42"/>
    </p:embeddedFont>
    <p:embeddedFont>
      <p:font typeface="Libre Franklin Bold" panose="020B0604020202020204" charset="0"/>
      <p:regular r:id="rId43"/>
      <p:bold r:id="rId44"/>
      <p:italic r:id="rId45"/>
      <p:boldItalic r:id="rId46"/>
    </p:embeddedFont>
    <p:embeddedFont>
      <p:font typeface="Libre Franklin Light" panose="020B0604020202020204" charset="0"/>
      <p:regular r:id="rId47"/>
      <p:bold r:id="rId48"/>
      <p:italic r:id="rId49"/>
      <p:boldItalic r:id="rId50"/>
    </p:embeddedFont>
    <p:embeddedFont>
      <p:font typeface="Libre Franklin Light Bold" panose="020B0604020202020204" charset="0"/>
      <p:regular r:id="rId51"/>
      <p:bold r:id="rId52"/>
      <p:italic r:id="rId53"/>
      <p:boldItalic r:id="rId54"/>
    </p:embeddedFont>
    <p:embeddedFont>
      <p:font typeface="Montserrat Classic Bold" panose="020B0604020202020204" charset="0"/>
      <p:regular r:id="rId43"/>
      <p:bold r:id="rId55"/>
    </p:embeddedFont>
    <p:embeddedFont>
      <p:font typeface="Trebuchet MS" panose="020B060302020202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6782B36E-687C-8F4D-82DA-EEC5635D7634}">
          <p14:sldIdLst>
            <p14:sldId id="319"/>
          </p14:sldIdLst>
        </p14:section>
        <p14:section name="Startup innovative" id="{36AA65F8-9845-6A49-A592-DECB29EAE735}">
          <p14:sldIdLst>
            <p14:sldId id="266"/>
            <p14:sldId id="258"/>
            <p14:sldId id="268"/>
            <p14:sldId id="269"/>
            <p14:sldId id="261"/>
            <p14:sldId id="262"/>
            <p14:sldId id="279"/>
            <p14:sldId id="273"/>
            <p14:sldId id="272"/>
            <p14:sldId id="329"/>
            <p14:sldId id="274"/>
            <p14:sldId id="275"/>
            <p14:sldId id="276"/>
            <p14:sldId id="280"/>
            <p14:sldId id="283"/>
            <p14:sldId id="285"/>
            <p14:sldId id="287"/>
            <p14:sldId id="278"/>
            <p14:sldId id="260"/>
            <p14:sldId id="270"/>
            <p14:sldId id="289"/>
            <p14:sldId id="259"/>
            <p14:sldId id="505"/>
            <p14:sldId id="506"/>
            <p14:sldId id="507"/>
            <p14:sldId id="318"/>
            <p14:sldId id="504"/>
          </p14:sldIdLst>
        </p14:section>
      </p14:sectionLst>
    </p:ext>
    <p:ext uri="{EFAFB233-063F-42B5-8137-9DF3F51BA10A}">
      <p15:sldGuideLst xmlns:p15="http://schemas.microsoft.com/office/powerpoint/2012/main">
        <p15:guide id="1" orient="horz" pos="216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DC1"/>
    <a:srgbClr val="3015F4"/>
    <a:srgbClr val="0D49CD"/>
    <a:srgbClr val="006D32"/>
    <a:srgbClr val="0D33BB"/>
    <a:srgbClr val="5394B2"/>
    <a:srgbClr val="1559A0"/>
    <a:srgbClr val="0D3BA3"/>
    <a:srgbClr val="2711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1" autoAdjust="0"/>
    <p:restoredTop sz="91026" autoAdjust="0"/>
  </p:normalViewPr>
  <p:slideViewPr>
    <p:cSldViewPr>
      <p:cViewPr varScale="1">
        <p:scale>
          <a:sx n="52" d="100"/>
          <a:sy n="52" d="100"/>
        </p:scale>
        <p:origin x="1171" y="67"/>
      </p:cViewPr>
      <p:guideLst>
        <p:guide orient="horz" pos="216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NULL"/><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5.fntdata"/><Relationship Id="rId59"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96747-D0A5-9A41-8DB2-21119066CF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CA02D496-1561-0645-BE92-96327B0019ED}">
      <dgm:prSet custT="1"/>
      <dgm:spPr>
        <a:solidFill>
          <a:schemeClr val="bg1"/>
        </a:solidFill>
        <a:ln>
          <a:solidFill>
            <a:srgbClr val="0D49CD"/>
          </a:solidFill>
          <a:prstDash val="sysDot"/>
        </a:ln>
      </dgm:spPr>
      <dgm:t>
        <a:bodyPr/>
        <a:lstStyle/>
        <a:p>
          <a:pPr marL="0" algn="l" defTabSz="914400" rtl="0" eaLnBrk="1" latinLnBrk="0" hangingPunct="1"/>
          <a:r>
            <a:rPr lang="it-IT" sz="2400" b="1" kern="1200" spc="34" dirty="0">
              <a:solidFill>
                <a:srgbClr val="0D49CD"/>
              </a:solidFill>
              <a:latin typeface="Libre Franklin Light"/>
              <a:ea typeface="+mn-ea"/>
              <a:cs typeface="+mn-cs"/>
            </a:rPr>
            <a:t>	Impresa nuova o costituita da non più di 5 anni </a:t>
          </a:r>
          <a:r>
            <a:rPr lang="it-IT" sz="2400" b="0" kern="1200" spc="34" dirty="0">
              <a:solidFill>
                <a:srgbClr val="0D49CD"/>
              </a:solidFill>
              <a:latin typeface="Libre Franklin Light"/>
              <a:ea typeface="+mn-ea"/>
              <a:cs typeface="+mn-cs"/>
            </a:rPr>
            <a:t>(</a:t>
          </a:r>
          <a:r>
            <a:rPr lang="it-IT" sz="2400" b="0" kern="1200" spc="34" dirty="0" err="1">
              <a:solidFill>
                <a:srgbClr val="0D49CD"/>
              </a:solidFill>
              <a:latin typeface="Libre Franklin Light"/>
              <a:ea typeface="+mn-ea"/>
              <a:cs typeface="+mn-cs"/>
            </a:rPr>
            <a:t>lett</a:t>
          </a:r>
          <a:r>
            <a:rPr lang="it-IT" sz="2400" b="0" kern="1200" spc="34" dirty="0">
              <a:solidFill>
                <a:srgbClr val="0D49CD"/>
              </a:solidFill>
              <a:latin typeface="Libre Franklin Light"/>
              <a:ea typeface="+mn-ea"/>
              <a:cs typeface="+mn-cs"/>
            </a:rPr>
            <a:t>. b)</a:t>
          </a:r>
          <a:endParaRPr lang="it-IT" sz="2400" b="1" kern="1200" spc="34" dirty="0">
            <a:solidFill>
              <a:srgbClr val="0D49CD"/>
            </a:solidFill>
            <a:latin typeface="Libre Franklin Light"/>
            <a:ea typeface="+mn-ea"/>
            <a:cs typeface="+mn-cs"/>
          </a:endParaRPr>
        </a:p>
      </dgm:t>
    </dgm:pt>
    <dgm:pt modelId="{8E7713F4-A0F6-9247-B836-A8AA95770BF9}" type="parTrans" cxnId="{1725533B-AD5B-4341-B63F-563A5A0A837C}">
      <dgm:prSet/>
      <dgm:spPr/>
      <dgm:t>
        <a:bodyPr/>
        <a:lstStyle/>
        <a:p>
          <a:endParaRPr lang="it-IT"/>
        </a:p>
      </dgm:t>
    </dgm:pt>
    <dgm:pt modelId="{0E0EE4AC-4D6E-B944-A79F-C456FDA7C0CD}" type="sibTrans" cxnId="{1725533B-AD5B-4341-B63F-563A5A0A837C}">
      <dgm:prSet/>
      <dgm:spPr/>
      <dgm:t>
        <a:bodyPr/>
        <a:lstStyle/>
        <a:p>
          <a:endParaRPr lang="it-IT"/>
        </a:p>
      </dgm:t>
    </dgm:pt>
    <dgm:pt modelId="{4EC484B8-4BCF-3B44-91BD-D839DDA9BFF6}">
      <dgm:prSet custT="1"/>
      <dgm:spPr>
        <a:solidFill>
          <a:schemeClr val="bg1"/>
        </a:solidFill>
        <a:ln>
          <a:solidFill>
            <a:srgbClr val="0D49CD"/>
          </a:solidFill>
          <a:prstDash val="sysDot"/>
        </a:ln>
      </dgm:spPr>
      <dgm:t>
        <a:bodyPr/>
        <a:lstStyle/>
        <a:p>
          <a:pPr marL="0" lvl="0" indent="0" algn="l" defTabSz="914400" rtl="0" eaLnBrk="1" latinLnBrk="0" hangingPunct="1">
            <a:lnSpc>
              <a:spcPct val="90000"/>
            </a:lnSpc>
            <a:spcBef>
              <a:spcPct val="0"/>
            </a:spcBef>
            <a:spcAft>
              <a:spcPct val="35000"/>
            </a:spcAft>
            <a:buNone/>
          </a:pPr>
          <a:r>
            <a:rPr lang="it-IT" sz="2400" b="1" kern="1200" spc="34" dirty="0">
              <a:solidFill>
                <a:srgbClr val="0D49CD"/>
              </a:solidFill>
              <a:latin typeface="Libre Franklin Light"/>
              <a:ea typeface="+mn-ea"/>
              <a:cs typeface="+mn-cs"/>
            </a:rPr>
            <a:t>	Residenza in Italia </a:t>
          </a:r>
          <a:r>
            <a:rPr lang="it-IT" sz="2400" kern="1200" spc="34" dirty="0">
              <a:solidFill>
                <a:srgbClr val="0D49CD"/>
              </a:solidFill>
              <a:latin typeface="Libre Franklin Light"/>
              <a:ea typeface="+mn-ea"/>
              <a:cs typeface="+mn-cs"/>
            </a:rPr>
            <a:t>o in altro Paese UE, se con sede produttiva o filiale in Italia (</a:t>
          </a:r>
          <a:r>
            <a:rPr lang="it-IT" sz="2400" kern="1200" spc="34" dirty="0" err="1">
              <a:solidFill>
                <a:srgbClr val="0D49CD"/>
              </a:solidFill>
              <a:latin typeface="Libre Franklin Light"/>
              <a:ea typeface="+mn-ea"/>
              <a:cs typeface="+mn-cs"/>
            </a:rPr>
            <a:t>lett</a:t>
          </a:r>
          <a:r>
            <a:rPr lang="it-IT" sz="2400" kern="1200" spc="34" dirty="0">
              <a:solidFill>
                <a:srgbClr val="0D49CD"/>
              </a:solidFill>
              <a:latin typeface="Libre Franklin Light"/>
              <a:ea typeface="+mn-ea"/>
              <a:cs typeface="+mn-cs"/>
            </a:rPr>
            <a:t>. c)</a:t>
          </a:r>
        </a:p>
      </dgm:t>
    </dgm:pt>
    <dgm:pt modelId="{1A622872-FBA9-A947-B798-06051545D1F8}" type="parTrans" cxnId="{3FED96C1-9E4E-C84A-8658-E8649F60E907}">
      <dgm:prSet/>
      <dgm:spPr/>
      <dgm:t>
        <a:bodyPr/>
        <a:lstStyle/>
        <a:p>
          <a:endParaRPr lang="it-IT"/>
        </a:p>
      </dgm:t>
    </dgm:pt>
    <dgm:pt modelId="{4687E852-9E57-6040-9A3D-45D429F212D3}" type="sibTrans" cxnId="{3FED96C1-9E4E-C84A-8658-E8649F60E907}">
      <dgm:prSet/>
      <dgm:spPr/>
      <dgm:t>
        <a:bodyPr/>
        <a:lstStyle/>
        <a:p>
          <a:endParaRPr lang="it-IT"/>
        </a:p>
      </dgm:t>
    </dgm:pt>
    <dgm:pt modelId="{C7EE7EE1-C708-1649-A61E-C01A84D1FF00}">
      <dgm:prSet custT="1"/>
      <dgm:spPr>
        <a:solidFill>
          <a:schemeClr val="bg1"/>
        </a:solidFill>
        <a:ln>
          <a:solidFill>
            <a:srgbClr val="0D49CD"/>
          </a:solidFill>
          <a:prstDash val="sysDot"/>
        </a:ln>
      </dgm:spPr>
      <dgm:t>
        <a:bodyPr/>
        <a:lstStyle/>
        <a:p>
          <a:pPr marL="0" lvl="0" indent="0" algn="l" defTabSz="914400" rtl="0" eaLnBrk="1" latinLnBrk="0" hangingPunct="1">
            <a:lnSpc>
              <a:spcPct val="90000"/>
            </a:lnSpc>
            <a:spcBef>
              <a:spcPct val="0"/>
            </a:spcBef>
            <a:spcAft>
              <a:spcPct val="35000"/>
            </a:spcAft>
            <a:buNone/>
          </a:pPr>
          <a:r>
            <a:rPr lang="it-IT" sz="2400" b="0" kern="1200" spc="34" dirty="0">
              <a:solidFill>
                <a:srgbClr val="0D49CD"/>
              </a:solidFill>
              <a:latin typeface="Libre Franklin Light"/>
              <a:ea typeface="+mn-ea"/>
              <a:cs typeface="+mn-cs"/>
            </a:rPr>
            <a:t>	Presenta un valore annuo della produzione </a:t>
          </a:r>
          <a:r>
            <a:rPr lang="it-IT" sz="2400" b="1" kern="1200" spc="34" dirty="0">
              <a:solidFill>
                <a:srgbClr val="0D49CD"/>
              </a:solidFill>
              <a:latin typeface="Libre Franklin Light"/>
              <a:ea typeface="+mn-ea"/>
              <a:cs typeface="+mn-cs"/>
            </a:rPr>
            <a:t>inferiore a 5 milioni di euro </a:t>
          </a:r>
          <a:r>
            <a:rPr lang="it-IT" sz="2400" b="0" kern="1200" spc="34" dirty="0">
              <a:solidFill>
                <a:srgbClr val="0D49CD"/>
              </a:solidFill>
              <a:latin typeface="Libre Franklin Light"/>
              <a:ea typeface="+mn-ea"/>
              <a:cs typeface="+mn-cs"/>
            </a:rPr>
            <a:t>(lett. d)</a:t>
          </a:r>
          <a:endParaRPr lang="it-IT" sz="2400" b="1" kern="1200" spc="34" dirty="0">
            <a:solidFill>
              <a:srgbClr val="0D49CD"/>
            </a:solidFill>
            <a:latin typeface="Libre Franklin Light"/>
            <a:ea typeface="+mn-ea"/>
            <a:cs typeface="+mn-cs"/>
          </a:endParaRPr>
        </a:p>
      </dgm:t>
    </dgm:pt>
    <dgm:pt modelId="{852B016F-052E-FE4E-A092-1B4A05C2654C}" type="parTrans" cxnId="{43AB8CCF-C9F7-D541-A94A-A0FC9BC3332F}">
      <dgm:prSet/>
      <dgm:spPr/>
      <dgm:t>
        <a:bodyPr/>
        <a:lstStyle/>
        <a:p>
          <a:endParaRPr lang="it-IT"/>
        </a:p>
      </dgm:t>
    </dgm:pt>
    <dgm:pt modelId="{E5E56452-9135-4049-AF78-EAF9641536A0}" type="sibTrans" cxnId="{43AB8CCF-C9F7-D541-A94A-A0FC9BC3332F}">
      <dgm:prSet/>
      <dgm:spPr/>
      <dgm:t>
        <a:bodyPr/>
        <a:lstStyle/>
        <a:p>
          <a:endParaRPr lang="it-IT"/>
        </a:p>
      </dgm:t>
    </dgm:pt>
    <dgm:pt modelId="{1ADA8B61-E3B5-724B-B569-2B422DA57B47}">
      <dgm:prSet custT="1"/>
      <dgm:spPr>
        <a:solidFill>
          <a:schemeClr val="bg1"/>
        </a:solidFill>
        <a:ln>
          <a:solidFill>
            <a:srgbClr val="0D49CD"/>
          </a:solidFill>
          <a:prstDash val="sysDot"/>
        </a:ln>
      </dgm:spPr>
      <dgm:t>
        <a:bodyPr/>
        <a:lstStyle/>
        <a:p>
          <a:pPr marL="0" lvl="0" indent="0" algn="l" defTabSz="914400" rtl="0" eaLnBrk="1" latinLnBrk="0" hangingPunct="1">
            <a:lnSpc>
              <a:spcPct val="90000"/>
            </a:lnSpc>
            <a:spcBef>
              <a:spcPct val="0"/>
            </a:spcBef>
            <a:spcAft>
              <a:spcPct val="35000"/>
            </a:spcAft>
            <a:buNone/>
          </a:pPr>
          <a:r>
            <a:rPr lang="it-IT" sz="2400" b="0" kern="1200" spc="34" dirty="0">
              <a:solidFill>
                <a:srgbClr val="0D49CD"/>
              </a:solidFill>
              <a:latin typeface="Libre Franklin Light"/>
              <a:ea typeface="+mn-ea"/>
              <a:cs typeface="+mn-cs"/>
            </a:rPr>
            <a:t>	Non distribuisce o non ha distribuito </a:t>
          </a:r>
          <a:r>
            <a:rPr lang="it-IT" sz="2400" b="1" kern="1200" spc="34" dirty="0">
              <a:solidFill>
                <a:srgbClr val="0D49CD"/>
              </a:solidFill>
              <a:latin typeface="Libre Franklin Light"/>
              <a:ea typeface="+mn-ea"/>
              <a:cs typeface="+mn-cs"/>
            </a:rPr>
            <a:t>utili </a:t>
          </a:r>
          <a:r>
            <a:rPr lang="it-IT" sz="2400" b="0" kern="1200" spc="34" dirty="0">
              <a:solidFill>
                <a:srgbClr val="0D49CD"/>
              </a:solidFill>
              <a:latin typeface="Libre Franklin Light"/>
              <a:ea typeface="+mn-ea"/>
              <a:cs typeface="+mn-cs"/>
            </a:rPr>
            <a:t>(lett. e)</a:t>
          </a:r>
          <a:endParaRPr lang="it-IT" sz="2400" kern="1200" spc="34" dirty="0">
            <a:solidFill>
              <a:srgbClr val="0D49CD"/>
            </a:solidFill>
            <a:latin typeface="Libre Franklin Light"/>
            <a:ea typeface="+mn-ea"/>
            <a:cs typeface="+mn-cs"/>
          </a:endParaRPr>
        </a:p>
      </dgm:t>
    </dgm:pt>
    <dgm:pt modelId="{C50136E8-FEA3-9647-819E-05F02ED5F77F}" type="parTrans" cxnId="{17A15FE1-6FF4-734C-BEFD-F1E902E22F5F}">
      <dgm:prSet/>
      <dgm:spPr/>
      <dgm:t>
        <a:bodyPr/>
        <a:lstStyle/>
        <a:p>
          <a:endParaRPr lang="it-IT"/>
        </a:p>
      </dgm:t>
    </dgm:pt>
    <dgm:pt modelId="{060CB17B-48A5-6049-A307-E7CD34F981FF}" type="sibTrans" cxnId="{17A15FE1-6FF4-734C-BEFD-F1E902E22F5F}">
      <dgm:prSet/>
      <dgm:spPr/>
      <dgm:t>
        <a:bodyPr/>
        <a:lstStyle/>
        <a:p>
          <a:endParaRPr lang="it-IT"/>
        </a:p>
      </dgm:t>
    </dgm:pt>
    <dgm:pt modelId="{1D1E397E-4E58-9448-A008-6FA2F20A0387}">
      <dgm:prSet custT="1"/>
      <dgm:spPr>
        <a:solidFill>
          <a:schemeClr val="bg1"/>
        </a:solidFill>
        <a:ln>
          <a:solidFill>
            <a:srgbClr val="0D49CD"/>
          </a:solidFill>
          <a:prstDash val="sysDot"/>
        </a:ln>
      </dgm:spPr>
      <dgm:t>
        <a:bodyPr/>
        <a:lstStyle/>
        <a:p>
          <a:pPr marL="0" lvl="0" indent="0" algn="l" defTabSz="914400" rtl="0" eaLnBrk="1" latinLnBrk="0" hangingPunct="1">
            <a:lnSpc>
              <a:spcPct val="90000"/>
            </a:lnSpc>
            <a:spcBef>
              <a:spcPct val="0"/>
            </a:spcBef>
            <a:spcAft>
              <a:spcPct val="35000"/>
            </a:spcAft>
            <a:buNone/>
          </a:pPr>
          <a:r>
            <a:rPr lang="it-IT" sz="2400" b="1" kern="1200" spc="34" dirty="0">
              <a:solidFill>
                <a:srgbClr val="0D49CD"/>
              </a:solidFill>
              <a:latin typeface="Libre Franklin Light"/>
              <a:ea typeface="+mn-ea"/>
              <a:cs typeface="+mn-cs"/>
            </a:rPr>
            <a:t>	Innovazione tecnologica</a:t>
          </a:r>
          <a:r>
            <a:rPr lang="it-IT" sz="2400" kern="1200" spc="34" dirty="0">
              <a:solidFill>
                <a:srgbClr val="0D49CD"/>
              </a:solidFill>
              <a:latin typeface="Libre Franklin Light"/>
              <a:ea typeface="+mn-ea"/>
              <a:cs typeface="+mn-cs"/>
            </a:rPr>
            <a:t> come oggetto sociale esclusivo o prevalente (</a:t>
          </a:r>
          <a:r>
            <a:rPr lang="it-IT" sz="2400" kern="1200" spc="34" dirty="0" err="1">
              <a:solidFill>
                <a:srgbClr val="0D49CD"/>
              </a:solidFill>
              <a:latin typeface="Libre Franklin Light"/>
              <a:ea typeface="+mn-ea"/>
              <a:cs typeface="+mn-cs"/>
            </a:rPr>
            <a:t>lett</a:t>
          </a:r>
          <a:r>
            <a:rPr lang="it-IT" sz="2400" kern="1200" spc="34" dirty="0">
              <a:solidFill>
                <a:srgbClr val="0D49CD"/>
              </a:solidFill>
              <a:latin typeface="Libre Franklin Light"/>
              <a:ea typeface="+mn-ea"/>
              <a:cs typeface="+mn-cs"/>
            </a:rPr>
            <a:t>. </a:t>
          </a:r>
          <a:r>
            <a:rPr lang="it-IT" sz="2400" kern="1200" spc="34" dirty="0" err="1">
              <a:solidFill>
                <a:srgbClr val="0D49CD"/>
              </a:solidFill>
              <a:latin typeface="Libre Franklin Light"/>
              <a:ea typeface="+mn-ea"/>
              <a:cs typeface="+mn-cs"/>
            </a:rPr>
            <a:t>f</a:t>
          </a:r>
          <a:r>
            <a:rPr lang="it-IT" sz="2400" kern="1200" spc="34" dirty="0">
              <a:solidFill>
                <a:srgbClr val="0D49CD"/>
              </a:solidFill>
              <a:latin typeface="Libre Franklin Light"/>
              <a:ea typeface="+mn-ea"/>
              <a:cs typeface="+mn-cs"/>
            </a:rPr>
            <a:t>)</a:t>
          </a:r>
          <a:endParaRPr lang="it-IT" sz="2400" b="1" kern="1200" spc="34" dirty="0">
            <a:solidFill>
              <a:srgbClr val="0D49CD"/>
            </a:solidFill>
            <a:latin typeface="Libre Franklin Light"/>
            <a:ea typeface="+mn-ea"/>
            <a:cs typeface="+mn-cs"/>
          </a:endParaRPr>
        </a:p>
      </dgm:t>
    </dgm:pt>
    <dgm:pt modelId="{6607E8D2-500A-8146-87B9-EB0A07D99F13}" type="parTrans" cxnId="{641B707F-82D4-B148-9AF8-2DCF840AE805}">
      <dgm:prSet/>
      <dgm:spPr/>
      <dgm:t>
        <a:bodyPr/>
        <a:lstStyle/>
        <a:p>
          <a:endParaRPr lang="it-IT"/>
        </a:p>
      </dgm:t>
    </dgm:pt>
    <dgm:pt modelId="{F2F7087B-63BC-3344-B588-3F13E15AE5A4}" type="sibTrans" cxnId="{641B707F-82D4-B148-9AF8-2DCF840AE805}">
      <dgm:prSet/>
      <dgm:spPr/>
      <dgm:t>
        <a:bodyPr/>
        <a:lstStyle/>
        <a:p>
          <a:endParaRPr lang="it-IT"/>
        </a:p>
      </dgm:t>
    </dgm:pt>
    <dgm:pt modelId="{7D9CAA36-A814-F745-B071-255853454319}">
      <dgm:prSet custT="1"/>
      <dgm:spPr>
        <a:solidFill>
          <a:schemeClr val="bg1"/>
        </a:solidFill>
        <a:ln>
          <a:solidFill>
            <a:srgbClr val="0D49CD"/>
          </a:solidFill>
          <a:prstDash val="sysDot"/>
        </a:ln>
      </dgm:spPr>
      <dgm:t>
        <a:bodyPr spcFirstLastPara="0" vert="horz" wrap="square" lIns="142240" tIns="142240" rIns="142240" bIns="142240" numCol="1" spcCol="1270" anchor="ctr" anchorCtr="0"/>
        <a:lstStyle/>
        <a:p>
          <a:pPr marL="0" lvl="0" indent="0" algn="l" defTabSz="889000">
            <a:lnSpc>
              <a:spcPct val="90000"/>
            </a:lnSpc>
            <a:spcBef>
              <a:spcPct val="0"/>
            </a:spcBef>
            <a:spcAft>
              <a:spcPct val="35000"/>
            </a:spcAft>
            <a:buNone/>
          </a:pPr>
          <a:r>
            <a:rPr lang="it-IT" sz="2400" kern="1200" spc="34" dirty="0">
              <a:solidFill>
                <a:srgbClr val="0D49CD"/>
              </a:solidFill>
              <a:latin typeface="Libre Franklin Light"/>
              <a:ea typeface="+mn-ea"/>
              <a:cs typeface="+mn-cs"/>
            </a:rPr>
            <a:t>	Non è risultato di </a:t>
          </a:r>
          <a:r>
            <a:rPr lang="it-IT" sz="2400" b="1" kern="1200" spc="34" dirty="0">
              <a:solidFill>
                <a:srgbClr val="0D49CD"/>
              </a:solidFill>
              <a:latin typeface="Libre Franklin Light"/>
              <a:ea typeface="+mn-ea"/>
              <a:cs typeface="+mn-cs"/>
            </a:rPr>
            <a:t>fusione, scissione o cessione di ramo d’azienda </a:t>
          </a:r>
          <a:r>
            <a:rPr lang="it-IT" sz="2400" b="0" kern="1200" spc="34" dirty="0">
              <a:solidFill>
                <a:srgbClr val="0D49CD"/>
              </a:solidFill>
              <a:latin typeface="Libre Franklin Light"/>
              <a:ea typeface="+mn-ea"/>
              <a:cs typeface="+mn-cs"/>
            </a:rPr>
            <a:t>(</a:t>
          </a:r>
          <a:r>
            <a:rPr lang="it-IT" sz="2400" b="0" kern="1200" spc="34" dirty="0" err="1">
              <a:solidFill>
                <a:srgbClr val="0D49CD"/>
              </a:solidFill>
              <a:latin typeface="Libre Franklin Light"/>
              <a:ea typeface="+mn-ea"/>
              <a:cs typeface="+mn-cs"/>
            </a:rPr>
            <a:t>lett</a:t>
          </a:r>
          <a:r>
            <a:rPr lang="it-IT" sz="2400" b="0" kern="1200" spc="34" dirty="0">
              <a:solidFill>
                <a:srgbClr val="0D49CD"/>
              </a:solidFill>
              <a:latin typeface="Libre Franklin Light"/>
              <a:ea typeface="+mn-ea"/>
              <a:cs typeface="+mn-cs"/>
            </a:rPr>
            <a:t>. g)</a:t>
          </a:r>
          <a:endParaRPr lang="it-IT" sz="2400" b="1" kern="1200" spc="34" dirty="0">
            <a:solidFill>
              <a:srgbClr val="0D49CD"/>
            </a:solidFill>
            <a:latin typeface="Libre Franklin Light"/>
            <a:ea typeface="+mn-ea"/>
            <a:cs typeface="+mn-cs"/>
          </a:endParaRPr>
        </a:p>
      </dgm:t>
    </dgm:pt>
    <dgm:pt modelId="{A1AB1590-955A-094B-8797-4CD5F4D23492}" type="parTrans" cxnId="{8E5B0CAD-8326-9643-A0A0-E338B69DA0B2}">
      <dgm:prSet/>
      <dgm:spPr/>
      <dgm:t>
        <a:bodyPr/>
        <a:lstStyle/>
        <a:p>
          <a:endParaRPr lang="it-IT"/>
        </a:p>
      </dgm:t>
    </dgm:pt>
    <dgm:pt modelId="{96BAFF57-7A18-2F40-999B-5E46A65C7473}" type="sibTrans" cxnId="{8E5B0CAD-8326-9643-A0A0-E338B69DA0B2}">
      <dgm:prSet/>
      <dgm:spPr/>
      <dgm:t>
        <a:bodyPr/>
        <a:lstStyle/>
        <a:p>
          <a:endParaRPr lang="it-IT"/>
        </a:p>
      </dgm:t>
    </dgm:pt>
    <dgm:pt modelId="{1B58F0D9-4F1A-914A-94D1-48C143CE66D2}">
      <dgm:prSet custT="1"/>
      <dgm:spPr>
        <a:solidFill>
          <a:schemeClr val="bg1"/>
        </a:solidFill>
        <a:ln>
          <a:solidFill>
            <a:srgbClr val="0D49CD"/>
          </a:solidFill>
          <a:prstDash val="sysDot"/>
        </a:ln>
      </dgm:spPr>
      <dgm:t>
        <a:bodyPr/>
        <a:lstStyle/>
        <a:p>
          <a:pPr algn="l"/>
          <a:r>
            <a:rPr lang="it-IT" sz="2400" b="1" kern="1200" spc="34" dirty="0">
              <a:solidFill>
                <a:srgbClr val="0D49CD"/>
              </a:solidFill>
              <a:latin typeface="Libre Franklin Light"/>
              <a:ea typeface="+mn-ea"/>
              <a:cs typeface="+mn-cs"/>
            </a:rPr>
            <a:t>	Non quotata </a:t>
          </a:r>
          <a:r>
            <a:rPr lang="it-IT" sz="2400" kern="1200" spc="34" dirty="0">
              <a:solidFill>
                <a:srgbClr val="0D49CD"/>
              </a:solidFill>
              <a:latin typeface="Libre Franklin Light"/>
              <a:ea typeface="+mn-ea"/>
              <a:cs typeface="+mn-cs"/>
            </a:rPr>
            <a:t>in un mercato regolamentato o in una piattaforma multilaterale di negoziazione</a:t>
          </a:r>
        </a:p>
      </dgm:t>
    </dgm:pt>
    <dgm:pt modelId="{FC43D5A8-5293-B440-BBF5-4580005790E1}" type="parTrans" cxnId="{FD96C41E-1873-DE4C-8940-54FEB5E9366D}">
      <dgm:prSet/>
      <dgm:spPr/>
      <dgm:t>
        <a:bodyPr/>
        <a:lstStyle/>
        <a:p>
          <a:endParaRPr lang="it-IT"/>
        </a:p>
      </dgm:t>
    </dgm:pt>
    <dgm:pt modelId="{E17BF56D-1AB2-8849-ABDB-94986D70326C}" type="sibTrans" cxnId="{FD96C41E-1873-DE4C-8940-54FEB5E9366D}">
      <dgm:prSet/>
      <dgm:spPr/>
      <dgm:t>
        <a:bodyPr/>
        <a:lstStyle/>
        <a:p>
          <a:endParaRPr lang="it-IT"/>
        </a:p>
      </dgm:t>
    </dgm:pt>
    <dgm:pt modelId="{4AD6F8E1-4854-A849-A40E-31FB87F9CD89}" type="pres">
      <dgm:prSet presAssocID="{66896747-D0A5-9A41-8DB2-21119066CF8A}" presName="linear" presStyleCnt="0">
        <dgm:presLayoutVars>
          <dgm:animLvl val="lvl"/>
          <dgm:resizeHandles val="exact"/>
        </dgm:presLayoutVars>
      </dgm:prSet>
      <dgm:spPr/>
    </dgm:pt>
    <dgm:pt modelId="{5203C19D-16AA-4242-93BA-51574C541E96}" type="pres">
      <dgm:prSet presAssocID="{CA02D496-1561-0645-BE92-96327B0019ED}" presName="parentText" presStyleLbl="node1" presStyleIdx="0" presStyleCnt="7">
        <dgm:presLayoutVars>
          <dgm:chMax val="0"/>
          <dgm:bulletEnabled val="1"/>
        </dgm:presLayoutVars>
      </dgm:prSet>
      <dgm:spPr/>
    </dgm:pt>
    <dgm:pt modelId="{C88AEB6A-1A3C-BD47-8C93-98CC90B7C9A9}" type="pres">
      <dgm:prSet presAssocID="{0E0EE4AC-4D6E-B944-A79F-C456FDA7C0CD}" presName="spacer" presStyleCnt="0"/>
      <dgm:spPr/>
    </dgm:pt>
    <dgm:pt modelId="{2F064BBC-3546-EE4F-B859-6B8D789CC57F}" type="pres">
      <dgm:prSet presAssocID="{4EC484B8-4BCF-3B44-91BD-D839DDA9BFF6}" presName="parentText" presStyleLbl="node1" presStyleIdx="1" presStyleCnt="7">
        <dgm:presLayoutVars>
          <dgm:chMax val="0"/>
          <dgm:bulletEnabled val="1"/>
        </dgm:presLayoutVars>
      </dgm:prSet>
      <dgm:spPr/>
    </dgm:pt>
    <dgm:pt modelId="{7007C138-0CDC-FA47-B0C3-BCF2A52257ED}" type="pres">
      <dgm:prSet presAssocID="{4687E852-9E57-6040-9A3D-45D429F212D3}" presName="spacer" presStyleCnt="0"/>
      <dgm:spPr/>
    </dgm:pt>
    <dgm:pt modelId="{3FC74759-EA75-C641-81A7-0BD335F3AAC2}" type="pres">
      <dgm:prSet presAssocID="{C7EE7EE1-C708-1649-A61E-C01A84D1FF00}" presName="parentText" presStyleLbl="node1" presStyleIdx="2" presStyleCnt="7">
        <dgm:presLayoutVars>
          <dgm:chMax val="0"/>
          <dgm:bulletEnabled val="1"/>
        </dgm:presLayoutVars>
      </dgm:prSet>
      <dgm:spPr/>
    </dgm:pt>
    <dgm:pt modelId="{A9EBB79C-1CD8-5949-83BC-24FD1EECD4F9}" type="pres">
      <dgm:prSet presAssocID="{E5E56452-9135-4049-AF78-EAF9641536A0}" presName="spacer" presStyleCnt="0"/>
      <dgm:spPr/>
    </dgm:pt>
    <dgm:pt modelId="{2A195A6D-25C3-D344-AAA4-F47C733E64FD}" type="pres">
      <dgm:prSet presAssocID="{1ADA8B61-E3B5-724B-B569-2B422DA57B47}" presName="parentText" presStyleLbl="node1" presStyleIdx="3" presStyleCnt="7">
        <dgm:presLayoutVars>
          <dgm:chMax val="0"/>
          <dgm:bulletEnabled val="1"/>
        </dgm:presLayoutVars>
      </dgm:prSet>
      <dgm:spPr/>
    </dgm:pt>
    <dgm:pt modelId="{36E52BD1-641D-6247-B0C8-6A337C8E55D4}" type="pres">
      <dgm:prSet presAssocID="{060CB17B-48A5-6049-A307-E7CD34F981FF}" presName="spacer" presStyleCnt="0"/>
      <dgm:spPr/>
    </dgm:pt>
    <dgm:pt modelId="{C1E76917-909D-0C4D-A79B-F33ABCA4A364}" type="pres">
      <dgm:prSet presAssocID="{1D1E397E-4E58-9448-A008-6FA2F20A0387}" presName="parentText" presStyleLbl="node1" presStyleIdx="4" presStyleCnt="7">
        <dgm:presLayoutVars>
          <dgm:chMax val="0"/>
          <dgm:bulletEnabled val="1"/>
        </dgm:presLayoutVars>
      </dgm:prSet>
      <dgm:spPr/>
    </dgm:pt>
    <dgm:pt modelId="{BB2F75AF-695B-5E47-960C-04CE25DCBF84}" type="pres">
      <dgm:prSet presAssocID="{F2F7087B-63BC-3344-B588-3F13E15AE5A4}" presName="spacer" presStyleCnt="0"/>
      <dgm:spPr/>
    </dgm:pt>
    <dgm:pt modelId="{3ECA358B-9FCB-A64E-AA43-80EBE14784BF}" type="pres">
      <dgm:prSet presAssocID="{7D9CAA36-A814-F745-B071-255853454319}" presName="parentText" presStyleLbl="node1" presStyleIdx="5" presStyleCnt="7">
        <dgm:presLayoutVars>
          <dgm:chMax val="0"/>
          <dgm:bulletEnabled val="1"/>
        </dgm:presLayoutVars>
      </dgm:prSet>
      <dgm:spPr/>
    </dgm:pt>
    <dgm:pt modelId="{05A94B42-F166-5C41-935F-17C007B5C595}" type="pres">
      <dgm:prSet presAssocID="{96BAFF57-7A18-2F40-999B-5E46A65C7473}" presName="spacer" presStyleCnt="0"/>
      <dgm:spPr/>
    </dgm:pt>
    <dgm:pt modelId="{EB7F8EE9-04FA-0545-9F87-6DA957A5DF6F}" type="pres">
      <dgm:prSet presAssocID="{1B58F0D9-4F1A-914A-94D1-48C143CE66D2}" presName="parentText" presStyleLbl="node1" presStyleIdx="6" presStyleCnt="7">
        <dgm:presLayoutVars>
          <dgm:chMax val="0"/>
          <dgm:bulletEnabled val="1"/>
        </dgm:presLayoutVars>
      </dgm:prSet>
      <dgm:spPr/>
    </dgm:pt>
  </dgm:ptLst>
  <dgm:cxnLst>
    <dgm:cxn modelId="{0B710501-45EE-B443-A49E-F4675E5571DF}" type="presOf" srcId="{7D9CAA36-A814-F745-B071-255853454319}" destId="{3ECA358B-9FCB-A64E-AA43-80EBE14784BF}" srcOrd="0" destOrd="0" presId="urn:microsoft.com/office/officeart/2005/8/layout/vList2"/>
    <dgm:cxn modelId="{FD96C41E-1873-DE4C-8940-54FEB5E9366D}" srcId="{66896747-D0A5-9A41-8DB2-21119066CF8A}" destId="{1B58F0D9-4F1A-914A-94D1-48C143CE66D2}" srcOrd="6" destOrd="0" parTransId="{FC43D5A8-5293-B440-BBF5-4580005790E1}" sibTransId="{E17BF56D-1AB2-8849-ABDB-94986D70326C}"/>
    <dgm:cxn modelId="{1725533B-AD5B-4341-B63F-563A5A0A837C}" srcId="{66896747-D0A5-9A41-8DB2-21119066CF8A}" destId="{CA02D496-1561-0645-BE92-96327B0019ED}" srcOrd="0" destOrd="0" parTransId="{8E7713F4-A0F6-9247-B836-A8AA95770BF9}" sibTransId="{0E0EE4AC-4D6E-B944-A79F-C456FDA7C0CD}"/>
    <dgm:cxn modelId="{9C95D869-7DCA-FD44-AE82-412A8CE3C11F}" type="presOf" srcId="{1B58F0D9-4F1A-914A-94D1-48C143CE66D2}" destId="{EB7F8EE9-04FA-0545-9F87-6DA957A5DF6F}" srcOrd="0" destOrd="0" presId="urn:microsoft.com/office/officeart/2005/8/layout/vList2"/>
    <dgm:cxn modelId="{FD466C77-63E0-494A-A840-E15C9386F734}" type="presOf" srcId="{CA02D496-1561-0645-BE92-96327B0019ED}" destId="{5203C19D-16AA-4242-93BA-51574C541E96}" srcOrd="0" destOrd="0" presId="urn:microsoft.com/office/officeart/2005/8/layout/vList2"/>
    <dgm:cxn modelId="{641B707F-82D4-B148-9AF8-2DCF840AE805}" srcId="{66896747-D0A5-9A41-8DB2-21119066CF8A}" destId="{1D1E397E-4E58-9448-A008-6FA2F20A0387}" srcOrd="4" destOrd="0" parTransId="{6607E8D2-500A-8146-87B9-EB0A07D99F13}" sibTransId="{F2F7087B-63BC-3344-B588-3F13E15AE5A4}"/>
    <dgm:cxn modelId="{FCB8B59F-B88A-694E-9FEF-457DC83B5135}" type="presOf" srcId="{66896747-D0A5-9A41-8DB2-21119066CF8A}" destId="{4AD6F8E1-4854-A849-A40E-31FB87F9CD89}" srcOrd="0" destOrd="0" presId="urn:microsoft.com/office/officeart/2005/8/layout/vList2"/>
    <dgm:cxn modelId="{C92EE6A1-FD5C-4049-9FB4-0427C5CC6DC2}" type="presOf" srcId="{1ADA8B61-E3B5-724B-B569-2B422DA57B47}" destId="{2A195A6D-25C3-D344-AAA4-F47C733E64FD}" srcOrd="0" destOrd="0" presId="urn:microsoft.com/office/officeart/2005/8/layout/vList2"/>
    <dgm:cxn modelId="{8E5B0CAD-8326-9643-A0A0-E338B69DA0B2}" srcId="{66896747-D0A5-9A41-8DB2-21119066CF8A}" destId="{7D9CAA36-A814-F745-B071-255853454319}" srcOrd="5" destOrd="0" parTransId="{A1AB1590-955A-094B-8797-4CD5F4D23492}" sibTransId="{96BAFF57-7A18-2F40-999B-5E46A65C7473}"/>
    <dgm:cxn modelId="{974BA5B2-AB1F-9141-AC22-C99E0DADDA71}" type="presOf" srcId="{C7EE7EE1-C708-1649-A61E-C01A84D1FF00}" destId="{3FC74759-EA75-C641-81A7-0BD335F3AAC2}" srcOrd="0" destOrd="0" presId="urn:microsoft.com/office/officeart/2005/8/layout/vList2"/>
    <dgm:cxn modelId="{C0608CC0-791C-FC43-97DE-50B0B7A2429D}" type="presOf" srcId="{1D1E397E-4E58-9448-A008-6FA2F20A0387}" destId="{C1E76917-909D-0C4D-A79B-F33ABCA4A364}" srcOrd="0" destOrd="0" presId="urn:microsoft.com/office/officeart/2005/8/layout/vList2"/>
    <dgm:cxn modelId="{3FED96C1-9E4E-C84A-8658-E8649F60E907}" srcId="{66896747-D0A5-9A41-8DB2-21119066CF8A}" destId="{4EC484B8-4BCF-3B44-91BD-D839DDA9BFF6}" srcOrd="1" destOrd="0" parTransId="{1A622872-FBA9-A947-B798-06051545D1F8}" sibTransId="{4687E852-9E57-6040-9A3D-45D429F212D3}"/>
    <dgm:cxn modelId="{30C4BCCA-46A3-384E-AB1D-44A6E3DD649C}" type="presOf" srcId="{4EC484B8-4BCF-3B44-91BD-D839DDA9BFF6}" destId="{2F064BBC-3546-EE4F-B859-6B8D789CC57F}" srcOrd="0" destOrd="0" presId="urn:microsoft.com/office/officeart/2005/8/layout/vList2"/>
    <dgm:cxn modelId="{43AB8CCF-C9F7-D541-A94A-A0FC9BC3332F}" srcId="{66896747-D0A5-9A41-8DB2-21119066CF8A}" destId="{C7EE7EE1-C708-1649-A61E-C01A84D1FF00}" srcOrd="2" destOrd="0" parTransId="{852B016F-052E-FE4E-A092-1B4A05C2654C}" sibTransId="{E5E56452-9135-4049-AF78-EAF9641536A0}"/>
    <dgm:cxn modelId="{17A15FE1-6FF4-734C-BEFD-F1E902E22F5F}" srcId="{66896747-D0A5-9A41-8DB2-21119066CF8A}" destId="{1ADA8B61-E3B5-724B-B569-2B422DA57B47}" srcOrd="3" destOrd="0" parTransId="{C50136E8-FEA3-9647-819E-05F02ED5F77F}" sibTransId="{060CB17B-48A5-6049-A307-E7CD34F981FF}"/>
    <dgm:cxn modelId="{A9DD103A-DC18-3349-86DD-7BBCA272FEE5}" type="presParOf" srcId="{4AD6F8E1-4854-A849-A40E-31FB87F9CD89}" destId="{5203C19D-16AA-4242-93BA-51574C541E96}" srcOrd="0" destOrd="0" presId="urn:microsoft.com/office/officeart/2005/8/layout/vList2"/>
    <dgm:cxn modelId="{15C620AD-7AE5-F34C-BD26-4685F056236E}" type="presParOf" srcId="{4AD6F8E1-4854-A849-A40E-31FB87F9CD89}" destId="{C88AEB6A-1A3C-BD47-8C93-98CC90B7C9A9}" srcOrd="1" destOrd="0" presId="urn:microsoft.com/office/officeart/2005/8/layout/vList2"/>
    <dgm:cxn modelId="{4E3949CA-4C1E-3742-AE04-E45E6B02BF01}" type="presParOf" srcId="{4AD6F8E1-4854-A849-A40E-31FB87F9CD89}" destId="{2F064BBC-3546-EE4F-B859-6B8D789CC57F}" srcOrd="2" destOrd="0" presId="urn:microsoft.com/office/officeart/2005/8/layout/vList2"/>
    <dgm:cxn modelId="{E173D4DC-0E4C-3A45-8EB1-8DDADC54C2E2}" type="presParOf" srcId="{4AD6F8E1-4854-A849-A40E-31FB87F9CD89}" destId="{7007C138-0CDC-FA47-B0C3-BCF2A52257ED}" srcOrd="3" destOrd="0" presId="urn:microsoft.com/office/officeart/2005/8/layout/vList2"/>
    <dgm:cxn modelId="{7C7B3A4A-5E40-064E-AB57-5E61BC3FD0B0}" type="presParOf" srcId="{4AD6F8E1-4854-A849-A40E-31FB87F9CD89}" destId="{3FC74759-EA75-C641-81A7-0BD335F3AAC2}" srcOrd="4" destOrd="0" presId="urn:microsoft.com/office/officeart/2005/8/layout/vList2"/>
    <dgm:cxn modelId="{380B80A1-7EB7-3940-8AE7-30396A894ACD}" type="presParOf" srcId="{4AD6F8E1-4854-A849-A40E-31FB87F9CD89}" destId="{A9EBB79C-1CD8-5949-83BC-24FD1EECD4F9}" srcOrd="5" destOrd="0" presId="urn:microsoft.com/office/officeart/2005/8/layout/vList2"/>
    <dgm:cxn modelId="{730CC657-6296-CA45-A585-82AF18B418B9}" type="presParOf" srcId="{4AD6F8E1-4854-A849-A40E-31FB87F9CD89}" destId="{2A195A6D-25C3-D344-AAA4-F47C733E64FD}" srcOrd="6" destOrd="0" presId="urn:microsoft.com/office/officeart/2005/8/layout/vList2"/>
    <dgm:cxn modelId="{03010D33-2537-3F4F-ABD1-70619FB509C4}" type="presParOf" srcId="{4AD6F8E1-4854-A849-A40E-31FB87F9CD89}" destId="{36E52BD1-641D-6247-B0C8-6A337C8E55D4}" srcOrd="7" destOrd="0" presId="urn:microsoft.com/office/officeart/2005/8/layout/vList2"/>
    <dgm:cxn modelId="{86F91115-203B-6F47-8C07-9971F85091E2}" type="presParOf" srcId="{4AD6F8E1-4854-A849-A40E-31FB87F9CD89}" destId="{C1E76917-909D-0C4D-A79B-F33ABCA4A364}" srcOrd="8" destOrd="0" presId="urn:microsoft.com/office/officeart/2005/8/layout/vList2"/>
    <dgm:cxn modelId="{10475AE3-C94A-294D-8479-2C81377F5BFF}" type="presParOf" srcId="{4AD6F8E1-4854-A849-A40E-31FB87F9CD89}" destId="{BB2F75AF-695B-5E47-960C-04CE25DCBF84}" srcOrd="9" destOrd="0" presId="urn:microsoft.com/office/officeart/2005/8/layout/vList2"/>
    <dgm:cxn modelId="{55B9C898-1D0F-3245-BFAB-C6DBF11DD7B2}" type="presParOf" srcId="{4AD6F8E1-4854-A849-A40E-31FB87F9CD89}" destId="{3ECA358B-9FCB-A64E-AA43-80EBE14784BF}" srcOrd="10" destOrd="0" presId="urn:microsoft.com/office/officeart/2005/8/layout/vList2"/>
    <dgm:cxn modelId="{0DD91DD1-D6FC-AE47-B909-7B19E5A84EDC}" type="presParOf" srcId="{4AD6F8E1-4854-A849-A40E-31FB87F9CD89}" destId="{05A94B42-F166-5C41-935F-17C007B5C595}" srcOrd="11" destOrd="0" presId="urn:microsoft.com/office/officeart/2005/8/layout/vList2"/>
    <dgm:cxn modelId="{2BA6B720-C4E6-2146-BD16-F8492CF59B6C}" type="presParOf" srcId="{4AD6F8E1-4854-A849-A40E-31FB87F9CD89}" destId="{EB7F8EE9-04FA-0545-9F87-6DA957A5DF6F}" srcOrd="12"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6143DD-E2E1-184D-8303-85DB94E2911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06FD6B8C-5204-DB4B-9B2D-26D39CEA5DED}">
      <dgm:prSet custT="1"/>
      <dgm:spPr>
        <a:solidFill>
          <a:schemeClr val="bg1"/>
        </a:solidFill>
        <a:ln>
          <a:solidFill>
            <a:srgbClr val="0D49CD"/>
          </a:solidFill>
          <a:prstDash val="sysDot"/>
        </a:ln>
      </dgm:spPr>
      <dgm:t>
        <a:bodyPr/>
        <a:lstStyle/>
        <a:p>
          <a:pPr marL="0" lvl="0" indent="0" algn="l" defTabSz="1066800">
            <a:lnSpc>
              <a:spcPct val="90000"/>
            </a:lnSpc>
            <a:spcBef>
              <a:spcPct val="0"/>
            </a:spcBef>
            <a:spcAft>
              <a:spcPct val="35000"/>
            </a:spcAft>
            <a:buNone/>
          </a:pPr>
          <a:r>
            <a:rPr lang="it-IT" sz="2400" kern="1200" spc="34" dirty="0">
              <a:solidFill>
                <a:srgbClr val="0D49CD"/>
              </a:solidFill>
              <a:latin typeface="Libre Franklin Light"/>
              <a:ea typeface="+mn-ea"/>
              <a:cs typeface="+mn-cs"/>
            </a:rPr>
            <a:t>ha sostenuto spese in </a:t>
          </a:r>
          <a:r>
            <a:rPr lang="it-IT" sz="2400" b="1" kern="1200" spc="34" dirty="0">
              <a:solidFill>
                <a:srgbClr val="0D49CD"/>
              </a:solidFill>
              <a:latin typeface="Libre Franklin Light"/>
              <a:ea typeface="+mn-ea"/>
              <a:cs typeface="+mn-cs"/>
            </a:rPr>
            <a:t>R&amp;S </a:t>
          </a:r>
          <a:r>
            <a:rPr lang="it-IT" sz="2400" kern="1200" spc="34" dirty="0">
              <a:solidFill>
                <a:srgbClr val="0D49CD"/>
              </a:solidFill>
              <a:latin typeface="Libre Franklin Light"/>
              <a:ea typeface="+mn-ea"/>
              <a:cs typeface="+mn-cs"/>
            </a:rPr>
            <a:t>e innovazione pari ad almeno il </a:t>
          </a:r>
          <a:r>
            <a:rPr lang="it-IT" sz="2400" b="1" kern="1200" spc="34" dirty="0">
              <a:solidFill>
                <a:srgbClr val="0D49CD"/>
              </a:solidFill>
              <a:latin typeface="Libre Franklin Light"/>
              <a:ea typeface="+mn-ea"/>
              <a:cs typeface="+mn-cs"/>
            </a:rPr>
            <a:t>15% </a:t>
          </a:r>
          <a:r>
            <a:rPr lang="it-IT" sz="2400" kern="1200" spc="34" dirty="0">
              <a:solidFill>
                <a:srgbClr val="0D49CD"/>
              </a:solidFill>
              <a:latin typeface="Libre Franklin Light"/>
              <a:ea typeface="+mn-ea"/>
              <a:cs typeface="+mn-cs"/>
            </a:rPr>
            <a:t>del maggiore valore tra fatturato e costo della produzione</a:t>
          </a:r>
        </a:p>
      </dgm:t>
    </dgm:pt>
    <dgm:pt modelId="{DED0D608-1D02-1647-846D-2A84EBD49CA7}" type="parTrans" cxnId="{E86C7F03-E86D-E440-8D3C-5FC61AA74750}">
      <dgm:prSet/>
      <dgm:spPr/>
      <dgm:t>
        <a:bodyPr/>
        <a:lstStyle/>
        <a:p>
          <a:endParaRPr lang="it-IT"/>
        </a:p>
      </dgm:t>
    </dgm:pt>
    <dgm:pt modelId="{69B83646-7EEE-A947-B32D-52A6F633F909}" type="sibTrans" cxnId="{E86C7F03-E86D-E440-8D3C-5FC61AA74750}">
      <dgm:prSet/>
      <dgm:spPr>
        <a:ln w="28575">
          <a:solidFill>
            <a:schemeClr val="tx2">
              <a:lumMod val="50000"/>
            </a:schemeClr>
          </a:solidFill>
        </a:ln>
      </dgm:spPr>
      <dgm:t>
        <a:bodyPr/>
        <a:lstStyle/>
        <a:p>
          <a:endParaRPr lang="it-IT"/>
        </a:p>
      </dgm:t>
    </dgm:pt>
    <dgm:pt modelId="{AAC84EDD-FE99-BD40-9428-98C8B1AFFF78}">
      <dgm:prSet custT="1"/>
      <dgm:spPr>
        <a:solidFill>
          <a:schemeClr val="bg1"/>
        </a:solidFill>
        <a:ln>
          <a:solidFill>
            <a:srgbClr val="0D49CD"/>
          </a:solidFill>
          <a:prstDash val="sysDot"/>
        </a:ln>
      </dgm:spPr>
      <dgm:t>
        <a:bodyPr/>
        <a:lstStyle/>
        <a:p>
          <a:r>
            <a:rPr lang="it-IT" sz="2400" kern="1200" spc="34" dirty="0">
              <a:solidFill>
                <a:srgbClr val="0D49CD"/>
              </a:solidFill>
              <a:latin typeface="Libre Franklin Light"/>
              <a:ea typeface="+mn-ea"/>
              <a:cs typeface="+mn-cs"/>
            </a:rPr>
            <a:t>impiega </a:t>
          </a:r>
          <a:r>
            <a:rPr lang="it-IT" sz="2400" b="1" kern="1200" spc="34" dirty="0">
              <a:solidFill>
                <a:srgbClr val="0D49CD"/>
              </a:solidFill>
              <a:latin typeface="Libre Franklin Light"/>
              <a:ea typeface="+mn-ea"/>
              <a:cs typeface="+mn-cs"/>
            </a:rPr>
            <a:t>personale altamente qualificato </a:t>
          </a:r>
          <a:r>
            <a:rPr lang="it-IT" sz="2400" kern="1200" spc="34" dirty="0">
              <a:solidFill>
                <a:srgbClr val="0D49CD"/>
              </a:solidFill>
              <a:latin typeface="Libre Franklin Light"/>
              <a:ea typeface="+mn-ea"/>
              <a:cs typeface="+mn-cs"/>
            </a:rPr>
            <a:t>(almeno </a:t>
          </a:r>
          <a:r>
            <a:rPr lang="it-IT" sz="2400" b="1" kern="1200" spc="34" dirty="0">
              <a:solidFill>
                <a:srgbClr val="0D49CD"/>
              </a:solidFill>
              <a:latin typeface="Libre Franklin Light"/>
              <a:ea typeface="+mn-ea"/>
              <a:cs typeface="+mn-cs"/>
            </a:rPr>
            <a:t>1/3 </a:t>
          </a:r>
          <a:r>
            <a:rPr lang="it-IT" sz="2400" kern="1200" spc="34" dirty="0">
              <a:solidFill>
                <a:srgbClr val="0D49CD"/>
              </a:solidFill>
              <a:latin typeface="Libre Franklin Light"/>
              <a:ea typeface="+mn-ea"/>
              <a:cs typeface="+mn-cs"/>
            </a:rPr>
            <a:t>dottori di ricerca, dottorandi o ricercatori, oppure almeno </a:t>
          </a:r>
          <a:r>
            <a:rPr lang="it-IT" sz="2400" b="1" kern="1200" spc="34" dirty="0">
              <a:solidFill>
                <a:srgbClr val="0D49CD"/>
              </a:solidFill>
              <a:latin typeface="Libre Franklin Light"/>
              <a:ea typeface="+mn-ea"/>
              <a:cs typeface="+mn-cs"/>
            </a:rPr>
            <a:t>2/3 </a:t>
          </a:r>
          <a:r>
            <a:rPr lang="it-IT" sz="2400" kern="1200" spc="34" dirty="0">
              <a:solidFill>
                <a:srgbClr val="0D49CD"/>
              </a:solidFill>
              <a:latin typeface="Libre Franklin Light"/>
              <a:ea typeface="+mn-ea"/>
              <a:cs typeface="+mn-cs"/>
            </a:rPr>
            <a:t>con laurea magistrale)</a:t>
          </a:r>
        </a:p>
      </dgm:t>
    </dgm:pt>
    <dgm:pt modelId="{F0A38BC7-61C4-024C-8DE1-055B6687B763}" type="parTrans" cxnId="{2C78E9C8-B4CD-3C48-BC21-0C4057D9CE83}">
      <dgm:prSet/>
      <dgm:spPr/>
      <dgm:t>
        <a:bodyPr/>
        <a:lstStyle/>
        <a:p>
          <a:endParaRPr lang="it-IT"/>
        </a:p>
      </dgm:t>
    </dgm:pt>
    <dgm:pt modelId="{D79F6ADE-FA3B-2F4B-9359-D9CB0DC3D850}" type="sibTrans" cxnId="{2C78E9C8-B4CD-3C48-BC21-0C4057D9CE83}">
      <dgm:prSet/>
      <dgm:spPr/>
      <dgm:t>
        <a:bodyPr/>
        <a:lstStyle/>
        <a:p>
          <a:endParaRPr lang="it-IT"/>
        </a:p>
      </dgm:t>
    </dgm:pt>
    <dgm:pt modelId="{6BB7761B-566E-3A4B-9361-47D1C15662B3}">
      <dgm:prSet custT="1"/>
      <dgm:spPr>
        <a:solidFill>
          <a:schemeClr val="bg1"/>
        </a:solidFill>
        <a:ln>
          <a:solidFill>
            <a:srgbClr val="0D49CD"/>
          </a:solidFill>
          <a:prstDash val="sysDot"/>
        </a:ln>
      </dgm:spPr>
      <dgm:t>
        <a:bodyPr/>
        <a:lstStyle/>
        <a:p>
          <a:pPr marL="0" lvl="0" indent="0" algn="l" defTabSz="1066800">
            <a:lnSpc>
              <a:spcPct val="90000"/>
            </a:lnSpc>
            <a:spcBef>
              <a:spcPct val="0"/>
            </a:spcBef>
            <a:spcAft>
              <a:spcPct val="35000"/>
            </a:spcAft>
            <a:buNone/>
          </a:pPr>
          <a:r>
            <a:rPr lang="it-IT" sz="2400" kern="1200" spc="34" dirty="0">
              <a:solidFill>
                <a:srgbClr val="0D49CD"/>
              </a:solidFill>
              <a:latin typeface="Libre Franklin Light"/>
              <a:ea typeface="+mn-ea"/>
              <a:cs typeface="+mn-cs"/>
            </a:rPr>
            <a:t>è titolare, depositaria o licenziataria di almeno un </a:t>
          </a:r>
          <a:r>
            <a:rPr lang="it-IT" sz="2400" b="1" kern="1200" spc="34" dirty="0">
              <a:solidFill>
                <a:srgbClr val="0D49CD"/>
              </a:solidFill>
              <a:latin typeface="Libre Franklin Light"/>
              <a:ea typeface="+mn-ea"/>
              <a:cs typeface="+mn-cs"/>
            </a:rPr>
            <a:t>brevetto</a:t>
          </a:r>
          <a:r>
            <a:rPr lang="it-IT" sz="2400" kern="1200" spc="34" dirty="0">
              <a:solidFill>
                <a:srgbClr val="0D49CD"/>
              </a:solidFill>
              <a:latin typeface="Libre Franklin Light"/>
              <a:ea typeface="+mn-ea"/>
              <a:cs typeface="+mn-cs"/>
            </a:rPr>
            <a:t> o titolare di un software registrato</a:t>
          </a:r>
        </a:p>
      </dgm:t>
    </dgm:pt>
    <dgm:pt modelId="{FFC16375-A88D-7548-98A8-A96EE9496143}" type="parTrans" cxnId="{11A82BC5-0CB9-5947-A2FF-6B7B95BE35D4}">
      <dgm:prSet/>
      <dgm:spPr/>
      <dgm:t>
        <a:bodyPr/>
        <a:lstStyle/>
        <a:p>
          <a:endParaRPr lang="it-IT"/>
        </a:p>
      </dgm:t>
    </dgm:pt>
    <dgm:pt modelId="{1E2D0B4B-6305-2F4B-93B3-2D120A692EE0}" type="sibTrans" cxnId="{11A82BC5-0CB9-5947-A2FF-6B7B95BE35D4}">
      <dgm:prSet/>
      <dgm:spPr/>
      <dgm:t>
        <a:bodyPr/>
        <a:lstStyle/>
        <a:p>
          <a:endParaRPr lang="it-IT"/>
        </a:p>
      </dgm:t>
    </dgm:pt>
    <dgm:pt modelId="{A6E4078A-92B3-D846-8C58-6C07BAE123DF}" type="pres">
      <dgm:prSet presAssocID="{656143DD-E2E1-184D-8303-85DB94E29115}" presName="Name0" presStyleCnt="0">
        <dgm:presLayoutVars>
          <dgm:chMax val="7"/>
          <dgm:chPref val="7"/>
          <dgm:dir/>
        </dgm:presLayoutVars>
      </dgm:prSet>
      <dgm:spPr/>
    </dgm:pt>
    <dgm:pt modelId="{2FB944DE-2B81-2046-9BCF-5E6BE1DCD9A2}" type="pres">
      <dgm:prSet presAssocID="{656143DD-E2E1-184D-8303-85DB94E29115}" presName="Name1" presStyleCnt="0"/>
      <dgm:spPr/>
    </dgm:pt>
    <dgm:pt modelId="{EE6B6B52-AFDA-D54B-B0EA-C892C6600260}" type="pres">
      <dgm:prSet presAssocID="{656143DD-E2E1-184D-8303-85DB94E29115}" presName="cycle" presStyleCnt="0"/>
      <dgm:spPr/>
    </dgm:pt>
    <dgm:pt modelId="{0E3F3BDD-05C0-2A45-A12C-9AD907A76309}" type="pres">
      <dgm:prSet presAssocID="{656143DD-E2E1-184D-8303-85DB94E29115}" presName="srcNode" presStyleLbl="node1" presStyleIdx="0" presStyleCnt="3"/>
      <dgm:spPr/>
    </dgm:pt>
    <dgm:pt modelId="{4161001D-D45E-E64E-8776-D7F806FEE3B1}" type="pres">
      <dgm:prSet presAssocID="{656143DD-E2E1-184D-8303-85DB94E29115}" presName="conn" presStyleLbl="parChTrans1D2" presStyleIdx="0" presStyleCnt="1"/>
      <dgm:spPr/>
    </dgm:pt>
    <dgm:pt modelId="{E8FA4A4F-28E0-0141-A5F0-FCA97613E6DC}" type="pres">
      <dgm:prSet presAssocID="{656143DD-E2E1-184D-8303-85DB94E29115}" presName="extraNode" presStyleLbl="node1" presStyleIdx="0" presStyleCnt="3"/>
      <dgm:spPr/>
    </dgm:pt>
    <dgm:pt modelId="{EE3B8334-F7F0-2949-AE0C-9DA9AB5B0D4E}" type="pres">
      <dgm:prSet presAssocID="{656143DD-E2E1-184D-8303-85DB94E29115}" presName="dstNode" presStyleLbl="node1" presStyleIdx="0" presStyleCnt="3"/>
      <dgm:spPr/>
    </dgm:pt>
    <dgm:pt modelId="{53E8745D-386C-F749-AA01-83677E529175}" type="pres">
      <dgm:prSet presAssocID="{06FD6B8C-5204-DB4B-9B2D-26D39CEA5DED}" presName="text_1" presStyleLbl="node1" presStyleIdx="0" presStyleCnt="3">
        <dgm:presLayoutVars>
          <dgm:bulletEnabled val="1"/>
        </dgm:presLayoutVars>
      </dgm:prSet>
      <dgm:spPr/>
    </dgm:pt>
    <dgm:pt modelId="{61E3E1C7-070B-0540-99AD-78FC14139FC1}" type="pres">
      <dgm:prSet presAssocID="{06FD6B8C-5204-DB4B-9B2D-26D39CEA5DED}" presName="accent_1" presStyleCnt="0"/>
      <dgm:spPr/>
    </dgm:pt>
    <dgm:pt modelId="{706DCBB2-2381-9747-8ABB-5E218509ADEC}" type="pres">
      <dgm:prSet presAssocID="{06FD6B8C-5204-DB4B-9B2D-26D39CEA5DED}" presName="accentRepeatNode" presStyleLbl="solidFgAcc1" presStyleIdx="0" presStyleCnt="3"/>
      <dgm:spPr>
        <a:ln w="31750">
          <a:solidFill>
            <a:srgbClr val="0D3BA3"/>
          </a:solidFill>
        </a:ln>
      </dgm:spPr>
    </dgm:pt>
    <dgm:pt modelId="{30034E9A-0623-B04F-B074-7B94835DC6E6}" type="pres">
      <dgm:prSet presAssocID="{AAC84EDD-FE99-BD40-9428-98C8B1AFFF78}" presName="text_2" presStyleLbl="node1" presStyleIdx="1" presStyleCnt="3">
        <dgm:presLayoutVars>
          <dgm:bulletEnabled val="1"/>
        </dgm:presLayoutVars>
      </dgm:prSet>
      <dgm:spPr/>
    </dgm:pt>
    <dgm:pt modelId="{9629A9C9-9692-D14A-8C77-40B45F769374}" type="pres">
      <dgm:prSet presAssocID="{AAC84EDD-FE99-BD40-9428-98C8B1AFFF78}" presName="accent_2" presStyleCnt="0"/>
      <dgm:spPr/>
    </dgm:pt>
    <dgm:pt modelId="{EA7986F0-898C-A046-938E-539E57ABA29A}" type="pres">
      <dgm:prSet presAssocID="{AAC84EDD-FE99-BD40-9428-98C8B1AFFF78}" presName="accentRepeatNode" presStyleLbl="solidFgAcc1" presStyleIdx="1" presStyleCnt="3"/>
      <dgm:spPr>
        <a:ln w="31750">
          <a:solidFill>
            <a:srgbClr val="0D3BA3"/>
          </a:solidFill>
        </a:ln>
      </dgm:spPr>
    </dgm:pt>
    <dgm:pt modelId="{6635D772-FBCF-734D-84FB-92EA44DDC465}" type="pres">
      <dgm:prSet presAssocID="{6BB7761B-566E-3A4B-9361-47D1C15662B3}" presName="text_3" presStyleLbl="node1" presStyleIdx="2" presStyleCnt="3">
        <dgm:presLayoutVars>
          <dgm:bulletEnabled val="1"/>
        </dgm:presLayoutVars>
      </dgm:prSet>
      <dgm:spPr/>
    </dgm:pt>
    <dgm:pt modelId="{23935532-8732-3D44-A7FD-83EAFE4115F9}" type="pres">
      <dgm:prSet presAssocID="{6BB7761B-566E-3A4B-9361-47D1C15662B3}" presName="accent_3" presStyleCnt="0"/>
      <dgm:spPr/>
    </dgm:pt>
    <dgm:pt modelId="{DC573571-EB5C-1242-9BBC-39C3F1069EF4}" type="pres">
      <dgm:prSet presAssocID="{6BB7761B-566E-3A4B-9361-47D1C15662B3}" presName="accentRepeatNode" presStyleLbl="solidFgAcc1" presStyleIdx="2" presStyleCnt="3"/>
      <dgm:spPr>
        <a:ln w="31750">
          <a:solidFill>
            <a:srgbClr val="0D3BA3"/>
          </a:solidFill>
        </a:ln>
      </dgm:spPr>
    </dgm:pt>
  </dgm:ptLst>
  <dgm:cxnLst>
    <dgm:cxn modelId="{E86C7F03-E86D-E440-8D3C-5FC61AA74750}" srcId="{656143DD-E2E1-184D-8303-85DB94E29115}" destId="{06FD6B8C-5204-DB4B-9B2D-26D39CEA5DED}" srcOrd="0" destOrd="0" parTransId="{DED0D608-1D02-1647-846D-2A84EBD49CA7}" sibTransId="{69B83646-7EEE-A947-B32D-52A6F633F909}"/>
    <dgm:cxn modelId="{372DFB2D-9FD3-FC49-A416-192E4EDFAB72}" type="presOf" srcId="{69B83646-7EEE-A947-B32D-52A6F633F909}" destId="{4161001D-D45E-E64E-8776-D7F806FEE3B1}" srcOrd="0" destOrd="0" presId="urn:microsoft.com/office/officeart/2008/layout/VerticalCurvedList"/>
    <dgm:cxn modelId="{36C5E75E-6885-844B-B60B-9BA1C8BE8E86}" type="presOf" srcId="{6BB7761B-566E-3A4B-9361-47D1C15662B3}" destId="{6635D772-FBCF-734D-84FB-92EA44DDC465}" srcOrd="0" destOrd="0" presId="urn:microsoft.com/office/officeart/2008/layout/VerticalCurvedList"/>
    <dgm:cxn modelId="{1D33D94F-33EA-C44B-9CCD-A4000D105A9D}" type="presOf" srcId="{AAC84EDD-FE99-BD40-9428-98C8B1AFFF78}" destId="{30034E9A-0623-B04F-B074-7B94835DC6E6}" srcOrd="0" destOrd="0" presId="urn:microsoft.com/office/officeart/2008/layout/VerticalCurvedList"/>
    <dgm:cxn modelId="{11A82BC5-0CB9-5947-A2FF-6B7B95BE35D4}" srcId="{656143DD-E2E1-184D-8303-85DB94E29115}" destId="{6BB7761B-566E-3A4B-9361-47D1C15662B3}" srcOrd="2" destOrd="0" parTransId="{FFC16375-A88D-7548-98A8-A96EE9496143}" sibTransId="{1E2D0B4B-6305-2F4B-93B3-2D120A692EE0}"/>
    <dgm:cxn modelId="{2C78E9C8-B4CD-3C48-BC21-0C4057D9CE83}" srcId="{656143DD-E2E1-184D-8303-85DB94E29115}" destId="{AAC84EDD-FE99-BD40-9428-98C8B1AFFF78}" srcOrd="1" destOrd="0" parTransId="{F0A38BC7-61C4-024C-8DE1-055B6687B763}" sibTransId="{D79F6ADE-FA3B-2F4B-9359-D9CB0DC3D850}"/>
    <dgm:cxn modelId="{85A7DFCC-7925-BF40-8366-ADF1E586B50E}" type="presOf" srcId="{656143DD-E2E1-184D-8303-85DB94E29115}" destId="{A6E4078A-92B3-D846-8C58-6C07BAE123DF}" srcOrd="0" destOrd="0" presId="urn:microsoft.com/office/officeart/2008/layout/VerticalCurvedList"/>
    <dgm:cxn modelId="{614207FA-B7BB-2841-B8DC-CD23E44EBACC}" type="presOf" srcId="{06FD6B8C-5204-DB4B-9B2D-26D39CEA5DED}" destId="{53E8745D-386C-F749-AA01-83677E529175}" srcOrd="0" destOrd="0" presId="urn:microsoft.com/office/officeart/2008/layout/VerticalCurvedList"/>
    <dgm:cxn modelId="{641D2EEB-3641-6441-915B-5C255095AF35}" type="presParOf" srcId="{A6E4078A-92B3-D846-8C58-6C07BAE123DF}" destId="{2FB944DE-2B81-2046-9BCF-5E6BE1DCD9A2}" srcOrd="0" destOrd="0" presId="urn:microsoft.com/office/officeart/2008/layout/VerticalCurvedList"/>
    <dgm:cxn modelId="{55F4061A-A46A-A740-94F5-CE4B39AB57C7}" type="presParOf" srcId="{2FB944DE-2B81-2046-9BCF-5E6BE1DCD9A2}" destId="{EE6B6B52-AFDA-D54B-B0EA-C892C6600260}" srcOrd="0" destOrd="0" presId="urn:microsoft.com/office/officeart/2008/layout/VerticalCurvedList"/>
    <dgm:cxn modelId="{19B00760-B3A9-5F48-9592-A529F12BA880}" type="presParOf" srcId="{EE6B6B52-AFDA-D54B-B0EA-C892C6600260}" destId="{0E3F3BDD-05C0-2A45-A12C-9AD907A76309}" srcOrd="0" destOrd="0" presId="urn:microsoft.com/office/officeart/2008/layout/VerticalCurvedList"/>
    <dgm:cxn modelId="{F54714BC-E3BC-F244-A746-66249A41D52E}" type="presParOf" srcId="{EE6B6B52-AFDA-D54B-B0EA-C892C6600260}" destId="{4161001D-D45E-E64E-8776-D7F806FEE3B1}" srcOrd="1" destOrd="0" presId="urn:microsoft.com/office/officeart/2008/layout/VerticalCurvedList"/>
    <dgm:cxn modelId="{B22B692E-59B2-4E4F-A8BF-BF5D6EA7ACBC}" type="presParOf" srcId="{EE6B6B52-AFDA-D54B-B0EA-C892C6600260}" destId="{E8FA4A4F-28E0-0141-A5F0-FCA97613E6DC}" srcOrd="2" destOrd="0" presId="urn:microsoft.com/office/officeart/2008/layout/VerticalCurvedList"/>
    <dgm:cxn modelId="{938FD7C5-60C3-3C47-9C35-31F0E4A18742}" type="presParOf" srcId="{EE6B6B52-AFDA-D54B-B0EA-C892C6600260}" destId="{EE3B8334-F7F0-2949-AE0C-9DA9AB5B0D4E}" srcOrd="3" destOrd="0" presId="urn:microsoft.com/office/officeart/2008/layout/VerticalCurvedList"/>
    <dgm:cxn modelId="{9E7AC24A-53C0-5A41-8EAC-314A43E31E47}" type="presParOf" srcId="{2FB944DE-2B81-2046-9BCF-5E6BE1DCD9A2}" destId="{53E8745D-386C-F749-AA01-83677E529175}" srcOrd="1" destOrd="0" presId="urn:microsoft.com/office/officeart/2008/layout/VerticalCurvedList"/>
    <dgm:cxn modelId="{B224640B-9C35-4B46-8E22-011FA4605489}" type="presParOf" srcId="{2FB944DE-2B81-2046-9BCF-5E6BE1DCD9A2}" destId="{61E3E1C7-070B-0540-99AD-78FC14139FC1}" srcOrd="2" destOrd="0" presId="urn:microsoft.com/office/officeart/2008/layout/VerticalCurvedList"/>
    <dgm:cxn modelId="{6BFA9F02-55A4-BE49-9671-09BEE9211E48}" type="presParOf" srcId="{61E3E1C7-070B-0540-99AD-78FC14139FC1}" destId="{706DCBB2-2381-9747-8ABB-5E218509ADEC}" srcOrd="0" destOrd="0" presId="urn:microsoft.com/office/officeart/2008/layout/VerticalCurvedList"/>
    <dgm:cxn modelId="{15E6E9F0-904F-BB42-A705-37616A754223}" type="presParOf" srcId="{2FB944DE-2B81-2046-9BCF-5E6BE1DCD9A2}" destId="{30034E9A-0623-B04F-B074-7B94835DC6E6}" srcOrd="3" destOrd="0" presId="urn:microsoft.com/office/officeart/2008/layout/VerticalCurvedList"/>
    <dgm:cxn modelId="{0D6621DE-114B-6943-9CB5-270B33C68F21}" type="presParOf" srcId="{2FB944DE-2B81-2046-9BCF-5E6BE1DCD9A2}" destId="{9629A9C9-9692-D14A-8C77-40B45F769374}" srcOrd="4" destOrd="0" presId="urn:microsoft.com/office/officeart/2008/layout/VerticalCurvedList"/>
    <dgm:cxn modelId="{D9D43706-91D4-134A-9C57-EAF33B5930A3}" type="presParOf" srcId="{9629A9C9-9692-D14A-8C77-40B45F769374}" destId="{EA7986F0-898C-A046-938E-539E57ABA29A}" srcOrd="0" destOrd="0" presId="urn:microsoft.com/office/officeart/2008/layout/VerticalCurvedList"/>
    <dgm:cxn modelId="{68FA2B07-0E07-134F-BAA2-BAC6AB575D61}" type="presParOf" srcId="{2FB944DE-2B81-2046-9BCF-5E6BE1DCD9A2}" destId="{6635D772-FBCF-734D-84FB-92EA44DDC465}" srcOrd="5" destOrd="0" presId="urn:microsoft.com/office/officeart/2008/layout/VerticalCurvedList"/>
    <dgm:cxn modelId="{1BDB9467-B861-F646-A7B5-05DFA97BFFF2}" type="presParOf" srcId="{2FB944DE-2B81-2046-9BCF-5E6BE1DCD9A2}" destId="{23935532-8732-3D44-A7FD-83EAFE4115F9}" srcOrd="6" destOrd="0" presId="urn:microsoft.com/office/officeart/2008/layout/VerticalCurvedList"/>
    <dgm:cxn modelId="{D11874D5-A42F-8347-921C-E94394D2BA07}" type="presParOf" srcId="{23935532-8732-3D44-A7FD-83EAFE4115F9}" destId="{DC573571-EB5C-1242-9BBC-39C3F1069E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EF165-F944-6D4F-8467-F9198F255E6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56F865BE-8754-3E44-820F-C63CC721EECC}">
      <dgm:prSet custT="1"/>
      <dgm:spPr>
        <a:solidFill>
          <a:srgbClr val="0D49CD"/>
        </a:solidFill>
      </dgm:spPr>
      <dgm:t>
        <a:bodyPr/>
        <a:lstStyle/>
        <a:p>
          <a:r>
            <a:rPr lang="it-IT" sz="2200" b="0" kern="1200" spc="34" dirty="0">
              <a:solidFill>
                <a:schemeClr val="bg1"/>
              </a:solidFill>
              <a:latin typeface="Libre Franklin Light"/>
              <a:ea typeface="+mn-ea"/>
              <a:cs typeface="+mn-cs"/>
            </a:rPr>
            <a:t>Sostegno e agevolazioni per l’</a:t>
          </a:r>
          <a:r>
            <a:rPr lang="it-IT" sz="2200" b="1" kern="1200" spc="34" dirty="0">
              <a:solidFill>
                <a:schemeClr val="bg1"/>
              </a:solidFill>
              <a:latin typeface="Libre Franklin Light"/>
              <a:ea typeface="+mn-ea"/>
              <a:cs typeface="+mn-cs"/>
            </a:rPr>
            <a:t>avviamento dell’attività</a:t>
          </a:r>
        </a:p>
      </dgm:t>
    </dgm:pt>
    <dgm:pt modelId="{E66AB1CA-737E-A24E-8BE2-D0AD4474AD3B}" type="parTrans" cxnId="{6D5F5B46-82A2-9046-AB2C-00A54118907C}">
      <dgm:prSet/>
      <dgm:spPr/>
      <dgm:t>
        <a:bodyPr/>
        <a:lstStyle/>
        <a:p>
          <a:endParaRPr lang="it-IT"/>
        </a:p>
      </dgm:t>
    </dgm:pt>
    <dgm:pt modelId="{91242279-BAB0-B54D-AB62-9371E5FA331B}" type="sibTrans" cxnId="{6D5F5B46-82A2-9046-AB2C-00A54118907C}">
      <dgm:prSet/>
      <dgm:spPr>
        <a:solidFill>
          <a:srgbClr val="002060"/>
        </a:solidFill>
      </dgm:spPr>
      <dgm:t>
        <a:bodyPr/>
        <a:lstStyle/>
        <a:p>
          <a:endParaRPr lang="it-IT"/>
        </a:p>
      </dgm:t>
    </dgm:pt>
    <dgm:pt modelId="{E4EEEF4A-D6B4-A845-ACE0-3E64550CF8C4}">
      <dgm:prSet custT="1"/>
      <dgm:spPr>
        <a:solidFill>
          <a:srgbClr val="0D49CD"/>
        </a:solidFill>
      </dgm:spPr>
      <dgm:t>
        <a:bodyPr/>
        <a:lstStyle/>
        <a:p>
          <a:pPr marL="0" lvl="0" indent="0" algn="ctr" defTabSz="977900">
            <a:lnSpc>
              <a:spcPct val="90000"/>
            </a:lnSpc>
            <a:spcBef>
              <a:spcPct val="0"/>
            </a:spcBef>
            <a:spcAft>
              <a:spcPct val="35000"/>
            </a:spcAft>
            <a:buNone/>
          </a:pPr>
          <a:r>
            <a:rPr lang="it-IT" sz="2200" b="0" kern="1200" spc="34" dirty="0">
              <a:solidFill>
                <a:prstClr val="white"/>
              </a:solidFill>
              <a:latin typeface="Libre Franklin Light"/>
              <a:ea typeface="+mn-ea"/>
              <a:cs typeface="+mn-cs"/>
            </a:rPr>
            <a:t>Accesso a </a:t>
          </a:r>
          <a:r>
            <a:rPr lang="it-IT" sz="2200" b="1" kern="1200" spc="34" dirty="0">
              <a:solidFill>
                <a:prstClr val="white"/>
              </a:solidFill>
              <a:latin typeface="Libre Franklin Light"/>
              <a:ea typeface="+mn-ea"/>
              <a:cs typeface="+mn-cs"/>
            </a:rPr>
            <a:t>finanziamenti agevolati </a:t>
          </a:r>
          <a:r>
            <a:rPr lang="it-IT" sz="2200" b="0" kern="1200" spc="34" dirty="0">
              <a:solidFill>
                <a:prstClr val="white"/>
              </a:solidFill>
              <a:latin typeface="Libre Franklin Light"/>
              <a:ea typeface="+mn-ea"/>
              <a:cs typeface="+mn-cs"/>
            </a:rPr>
            <a:t>e incentivi all’</a:t>
          </a:r>
          <a:r>
            <a:rPr lang="it-IT" sz="2200" b="1" kern="1200" spc="34" dirty="0">
              <a:solidFill>
                <a:prstClr val="white"/>
              </a:solidFill>
              <a:latin typeface="Libre Franklin Light"/>
              <a:ea typeface="+mn-ea"/>
              <a:cs typeface="+mn-cs"/>
            </a:rPr>
            <a:t>investimento nel capitale di rischio </a:t>
          </a:r>
        </a:p>
      </dgm:t>
    </dgm:pt>
    <dgm:pt modelId="{1D81E611-3CE8-A745-ADCC-E829499BA950}" type="parTrans" cxnId="{D92FB3CE-8EDD-4A47-B9E0-BBCE4221A567}">
      <dgm:prSet/>
      <dgm:spPr/>
      <dgm:t>
        <a:bodyPr/>
        <a:lstStyle/>
        <a:p>
          <a:endParaRPr lang="it-IT"/>
        </a:p>
      </dgm:t>
    </dgm:pt>
    <dgm:pt modelId="{8C89F93F-8FAC-E94A-8003-EBBF87E5471B}" type="sibTrans" cxnId="{D92FB3CE-8EDD-4A47-B9E0-BBCE4221A567}">
      <dgm:prSet/>
      <dgm:spPr>
        <a:solidFill>
          <a:srgbClr val="002060"/>
        </a:solidFill>
      </dgm:spPr>
      <dgm:t>
        <a:bodyPr/>
        <a:lstStyle/>
        <a:p>
          <a:endParaRPr lang="it-IT"/>
        </a:p>
      </dgm:t>
    </dgm:pt>
    <dgm:pt modelId="{3AD411E7-086B-4341-B6DE-26AFCE2F5D9E}">
      <dgm:prSet custT="1"/>
      <dgm:spPr>
        <a:solidFill>
          <a:srgbClr val="0D49CD"/>
        </a:solidFill>
      </dgm:spPr>
      <dgm:t>
        <a:bodyPr/>
        <a:lstStyle/>
        <a:p>
          <a:r>
            <a:rPr lang="it-IT" sz="2200" b="0" kern="1200" spc="34" dirty="0">
              <a:solidFill>
                <a:prstClr val="white"/>
              </a:solidFill>
              <a:latin typeface="Libre Franklin Light"/>
              <a:ea typeface="+mn-ea"/>
              <a:cs typeface="+mn-cs"/>
            </a:rPr>
            <a:t>Supporto dopo la fase di inizio e consolidamento startup anche in caso di </a:t>
          </a:r>
          <a:r>
            <a:rPr lang="it-IT" sz="2200" b="1" kern="1200" spc="34" dirty="0">
              <a:solidFill>
                <a:prstClr val="white"/>
              </a:solidFill>
              <a:latin typeface="Libre Franklin Light"/>
              <a:ea typeface="+mn-ea"/>
              <a:cs typeface="+mn-cs"/>
            </a:rPr>
            <a:t>insuccesso dell’attività</a:t>
          </a:r>
        </a:p>
      </dgm:t>
    </dgm:pt>
    <dgm:pt modelId="{1658A92D-04C4-B147-A3BE-565CDBF55EDF}" type="parTrans" cxnId="{86F72271-AE3B-834E-88B9-BBCCF3453278}">
      <dgm:prSet/>
      <dgm:spPr/>
      <dgm:t>
        <a:bodyPr/>
        <a:lstStyle/>
        <a:p>
          <a:endParaRPr lang="it-IT"/>
        </a:p>
      </dgm:t>
    </dgm:pt>
    <dgm:pt modelId="{C19D4C16-C2D6-6A43-8176-7BD378385E6E}" type="sibTrans" cxnId="{86F72271-AE3B-834E-88B9-BBCCF3453278}">
      <dgm:prSet/>
      <dgm:spPr>
        <a:solidFill>
          <a:srgbClr val="002060"/>
        </a:solidFill>
      </dgm:spPr>
      <dgm:t>
        <a:bodyPr/>
        <a:lstStyle/>
        <a:p>
          <a:endParaRPr lang="it-IT"/>
        </a:p>
      </dgm:t>
    </dgm:pt>
    <dgm:pt modelId="{2A3372EF-B416-5B41-AA53-4418260F7DD2}" type="pres">
      <dgm:prSet presAssocID="{9A7EF165-F944-6D4F-8467-F9198F255E69}" presName="cycle" presStyleCnt="0">
        <dgm:presLayoutVars>
          <dgm:dir/>
          <dgm:resizeHandles val="exact"/>
        </dgm:presLayoutVars>
      </dgm:prSet>
      <dgm:spPr/>
    </dgm:pt>
    <dgm:pt modelId="{0C63BD75-194F-A944-945A-8C622AFE44BE}" type="pres">
      <dgm:prSet presAssocID="{56F865BE-8754-3E44-820F-C63CC721EECC}" presName="node" presStyleLbl="node1" presStyleIdx="0" presStyleCnt="3">
        <dgm:presLayoutVars>
          <dgm:bulletEnabled val="1"/>
        </dgm:presLayoutVars>
      </dgm:prSet>
      <dgm:spPr/>
    </dgm:pt>
    <dgm:pt modelId="{B2844CB9-05B8-6444-A38B-FB973836B542}" type="pres">
      <dgm:prSet presAssocID="{91242279-BAB0-B54D-AB62-9371E5FA331B}" presName="sibTrans" presStyleLbl="sibTrans2D1" presStyleIdx="0" presStyleCnt="3"/>
      <dgm:spPr/>
    </dgm:pt>
    <dgm:pt modelId="{166C7945-B551-7547-8D16-66895D2A30BF}" type="pres">
      <dgm:prSet presAssocID="{91242279-BAB0-B54D-AB62-9371E5FA331B}" presName="connectorText" presStyleLbl="sibTrans2D1" presStyleIdx="0" presStyleCnt="3"/>
      <dgm:spPr/>
    </dgm:pt>
    <dgm:pt modelId="{7848A5D2-2251-3047-B93F-C022B1A34A8E}" type="pres">
      <dgm:prSet presAssocID="{E4EEEF4A-D6B4-A845-ACE0-3E64550CF8C4}" presName="node" presStyleLbl="node1" presStyleIdx="1" presStyleCnt="3" custScaleX="106132">
        <dgm:presLayoutVars>
          <dgm:bulletEnabled val="1"/>
        </dgm:presLayoutVars>
      </dgm:prSet>
      <dgm:spPr/>
    </dgm:pt>
    <dgm:pt modelId="{C9B80607-F706-2541-AA5F-94328E6DAD69}" type="pres">
      <dgm:prSet presAssocID="{8C89F93F-8FAC-E94A-8003-EBBF87E5471B}" presName="sibTrans" presStyleLbl="sibTrans2D1" presStyleIdx="1" presStyleCnt="3"/>
      <dgm:spPr/>
    </dgm:pt>
    <dgm:pt modelId="{362E031A-750B-B646-981D-55F6A7F28806}" type="pres">
      <dgm:prSet presAssocID="{8C89F93F-8FAC-E94A-8003-EBBF87E5471B}" presName="connectorText" presStyleLbl="sibTrans2D1" presStyleIdx="1" presStyleCnt="3"/>
      <dgm:spPr/>
    </dgm:pt>
    <dgm:pt modelId="{E3C0F534-31D4-A34C-9674-9F6957AAFA54}" type="pres">
      <dgm:prSet presAssocID="{3AD411E7-086B-4341-B6DE-26AFCE2F5D9E}" presName="node" presStyleLbl="node1" presStyleIdx="2" presStyleCnt="3" custScaleX="106166" custScaleY="102900">
        <dgm:presLayoutVars>
          <dgm:bulletEnabled val="1"/>
        </dgm:presLayoutVars>
      </dgm:prSet>
      <dgm:spPr/>
    </dgm:pt>
    <dgm:pt modelId="{910EDC2A-08D6-4544-8FF6-7EA3C7E35498}" type="pres">
      <dgm:prSet presAssocID="{C19D4C16-C2D6-6A43-8176-7BD378385E6E}" presName="sibTrans" presStyleLbl="sibTrans2D1" presStyleIdx="2" presStyleCnt="3"/>
      <dgm:spPr/>
    </dgm:pt>
    <dgm:pt modelId="{47932A38-5AF1-E74D-AD0E-8BE4F480F486}" type="pres">
      <dgm:prSet presAssocID="{C19D4C16-C2D6-6A43-8176-7BD378385E6E}" presName="connectorText" presStyleLbl="sibTrans2D1" presStyleIdx="2" presStyleCnt="3"/>
      <dgm:spPr/>
    </dgm:pt>
  </dgm:ptLst>
  <dgm:cxnLst>
    <dgm:cxn modelId="{6050240F-D411-364E-9EFD-0FBF8AA57091}" type="presOf" srcId="{9A7EF165-F944-6D4F-8467-F9198F255E69}" destId="{2A3372EF-B416-5B41-AA53-4418260F7DD2}" srcOrd="0" destOrd="0" presId="urn:microsoft.com/office/officeart/2005/8/layout/cycle2"/>
    <dgm:cxn modelId="{D4174813-0A0C-9349-A649-F0F91DE7CB92}" type="presOf" srcId="{3AD411E7-086B-4341-B6DE-26AFCE2F5D9E}" destId="{E3C0F534-31D4-A34C-9674-9F6957AAFA54}" srcOrd="0" destOrd="0" presId="urn:microsoft.com/office/officeart/2005/8/layout/cycle2"/>
    <dgm:cxn modelId="{8AF1A65E-FF58-FB40-8947-98FA60404AB6}" type="presOf" srcId="{91242279-BAB0-B54D-AB62-9371E5FA331B}" destId="{B2844CB9-05B8-6444-A38B-FB973836B542}" srcOrd="0" destOrd="0" presId="urn:microsoft.com/office/officeart/2005/8/layout/cycle2"/>
    <dgm:cxn modelId="{6D5F5B46-82A2-9046-AB2C-00A54118907C}" srcId="{9A7EF165-F944-6D4F-8467-F9198F255E69}" destId="{56F865BE-8754-3E44-820F-C63CC721EECC}" srcOrd="0" destOrd="0" parTransId="{E66AB1CA-737E-A24E-8BE2-D0AD4474AD3B}" sibTransId="{91242279-BAB0-B54D-AB62-9371E5FA331B}"/>
    <dgm:cxn modelId="{86F72271-AE3B-834E-88B9-BBCCF3453278}" srcId="{9A7EF165-F944-6D4F-8467-F9198F255E69}" destId="{3AD411E7-086B-4341-B6DE-26AFCE2F5D9E}" srcOrd="2" destOrd="0" parTransId="{1658A92D-04C4-B147-A3BE-565CDBF55EDF}" sibTransId="{C19D4C16-C2D6-6A43-8176-7BD378385E6E}"/>
    <dgm:cxn modelId="{08D0DB7A-8697-4C4E-920D-EDB55446525E}" type="presOf" srcId="{8C89F93F-8FAC-E94A-8003-EBBF87E5471B}" destId="{C9B80607-F706-2541-AA5F-94328E6DAD69}" srcOrd="0" destOrd="0" presId="urn:microsoft.com/office/officeart/2005/8/layout/cycle2"/>
    <dgm:cxn modelId="{3024068D-0FA5-AE40-A481-FAD5B26648F5}" type="presOf" srcId="{E4EEEF4A-D6B4-A845-ACE0-3E64550CF8C4}" destId="{7848A5D2-2251-3047-B93F-C022B1A34A8E}" srcOrd="0" destOrd="0" presId="urn:microsoft.com/office/officeart/2005/8/layout/cycle2"/>
    <dgm:cxn modelId="{75CC0E94-E20F-2C49-B74D-D0804E4A4897}" type="presOf" srcId="{56F865BE-8754-3E44-820F-C63CC721EECC}" destId="{0C63BD75-194F-A944-945A-8C622AFE44BE}" srcOrd="0" destOrd="0" presId="urn:microsoft.com/office/officeart/2005/8/layout/cycle2"/>
    <dgm:cxn modelId="{F15A969F-6786-8742-8E64-481F5FD389BD}" type="presOf" srcId="{8C89F93F-8FAC-E94A-8003-EBBF87E5471B}" destId="{362E031A-750B-B646-981D-55F6A7F28806}" srcOrd="1" destOrd="0" presId="urn:microsoft.com/office/officeart/2005/8/layout/cycle2"/>
    <dgm:cxn modelId="{7EE6AAC4-9C86-A24F-BDAF-B1AE05FB3F8C}" type="presOf" srcId="{91242279-BAB0-B54D-AB62-9371E5FA331B}" destId="{166C7945-B551-7547-8D16-66895D2A30BF}" srcOrd="1" destOrd="0" presId="urn:microsoft.com/office/officeart/2005/8/layout/cycle2"/>
    <dgm:cxn modelId="{A6A543C6-EC9B-0547-88AB-83DF14136CB5}" type="presOf" srcId="{C19D4C16-C2D6-6A43-8176-7BD378385E6E}" destId="{47932A38-5AF1-E74D-AD0E-8BE4F480F486}" srcOrd="1" destOrd="0" presId="urn:microsoft.com/office/officeart/2005/8/layout/cycle2"/>
    <dgm:cxn modelId="{D92FB3CE-8EDD-4A47-B9E0-BBCE4221A567}" srcId="{9A7EF165-F944-6D4F-8467-F9198F255E69}" destId="{E4EEEF4A-D6B4-A845-ACE0-3E64550CF8C4}" srcOrd="1" destOrd="0" parTransId="{1D81E611-3CE8-A745-ADCC-E829499BA950}" sibTransId="{8C89F93F-8FAC-E94A-8003-EBBF87E5471B}"/>
    <dgm:cxn modelId="{60AEF7EB-E634-DC41-8649-68F75631B639}" type="presOf" srcId="{C19D4C16-C2D6-6A43-8176-7BD378385E6E}" destId="{910EDC2A-08D6-4544-8FF6-7EA3C7E35498}" srcOrd="0" destOrd="0" presId="urn:microsoft.com/office/officeart/2005/8/layout/cycle2"/>
    <dgm:cxn modelId="{C63723EE-64FD-5B4B-A2B0-9EBB12E0CACD}" type="presParOf" srcId="{2A3372EF-B416-5B41-AA53-4418260F7DD2}" destId="{0C63BD75-194F-A944-945A-8C622AFE44BE}" srcOrd="0" destOrd="0" presId="urn:microsoft.com/office/officeart/2005/8/layout/cycle2"/>
    <dgm:cxn modelId="{BAB5A375-50E8-194D-BE7E-4998AB437291}" type="presParOf" srcId="{2A3372EF-B416-5B41-AA53-4418260F7DD2}" destId="{B2844CB9-05B8-6444-A38B-FB973836B542}" srcOrd="1" destOrd="0" presId="urn:microsoft.com/office/officeart/2005/8/layout/cycle2"/>
    <dgm:cxn modelId="{111BCF23-5572-D146-8D6E-04366D83EE2D}" type="presParOf" srcId="{B2844CB9-05B8-6444-A38B-FB973836B542}" destId="{166C7945-B551-7547-8D16-66895D2A30BF}" srcOrd="0" destOrd="0" presId="urn:microsoft.com/office/officeart/2005/8/layout/cycle2"/>
    <dgm:cxn modelId="{39B6F01E-6C98-6F45-8874-C88BF9D3D529}" type="presParOf" srcId="{2A3372EF-B416-5B41-AA53-4418260F7DD2}" destId="{7848A5D2-2251-3047-B93F-C022B1A34A8E}" srcOrd="2" destOrd="0" presId="urn:microsoft.com/office/officeart/2005/8/layout/cycle2"/>
    <dgm:cxn modelId="{8E98CBCD-DB41-5D42-8B04-527556DEB474}" type="presParOf" srcId="{2A3372EF-B416-5B41-AA53-4418260F7DD2}" destId="{C9B80607-F706-2541-AA5F-94328E6DAD69}" srcOrd="3" destOrd="0" presId="urn:microsoft.com/office/officeart/2005/8/layout/cycle2"/>
    <dgm:cxn modelId="{D0A68F1E-212D-AB47-B417-AC00990C2742}" type="presParOf" srcId="{C9B80607-F706-2541-AA5F-94328E6DAD69}" destId="{362E031A-750B-B646-981D-55F6A7F28806}" srcOrd="0" destOrd="0" presId="urn:microsoft.com/office/officeart/2005/8/layout/cycle2"/>
    <dgm:cxn modelId="{19FEF51E-FCC1-8D42-9B42-F0E2C72245F3}" type="presParOf" srcId="{2A3372EF-B416-5B41-AA53-4418260F7DD2}" destId="{E3C0F534-31D4-A34C-9674-9F6957AAFA54}" srcOrd="4" destOrd="0" presId="urn:microsoft.com/office/officeart/2005/8/layout/cycle2"/>
    <dgm:cxn modelId="{337EA007-D145-F34C-BBF9-46B13A80DF11}" type="presParOf" srcId="{2A3372EF-B416-5B41-AA53-4418260F7DD2}" destId="{910EDC2A-08D6-4544-8FF6-7EA3C7E35498}" srcOrd="5" destOrd="0" presId="urn:microsoft.com/office/officeart/2005/8/layout/cycle2"/>
    <dgm:cxn modelId="{E9E0ECB4-D21F-454D-B85E-546CB33C93B1}" type="presParOf" srcId="{910EDC2A-08D6-4544-8FF6-7EA3C7E35498}" destId="{47932A38-5AF1-E74D-AD0E-8BE4F480F486}"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3C19D-16AA-4242-93BA-51574C541E96}">
      <dsp:nvSpPr>
        <dsp:cNvPr id="0" name=""/>
        <dsp:cNvSpPr/>
      </dsp:nvSpPr>
      <dsp:spPr>
        <a:xfrm>
          <a:off x="0" y="31685"/>
          <a:ext cx="15090575" cy="730080"/>
        </a:xfrm>
        <a:prstGeom prst="round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914400" rtl="0" eaLnBrk="1" latinLnBrk="0" hangingPunct="1">
            <a:lnSpc>
              <a:spcPct val="90000"/>
            </a:lnSpc>
            <a:spcBef>
              <a:spcPct val="0"/>
            </a:spcBef>
            <a:spcAft>
              <a:spcPct val="35000"/>
            </a:spcAft>
            <a:buNone/>
          </a:pPr>
          <a:r>
            <a:rPr lang="it-IT" sz="2400" b="1" kern="1200" spc="34" dirty="0">
              <a:solidFill>
                <a:srgbClr val="0D49CD"/>
              </a:solidFill>
              <a:latin typeface="Libre Franklin Light"/>
              <a:ea typeface="+mn-ea"/>
              <a:cs typeface="+mn-cs"/>
            </a:rPr>
            <a:t>	Impresa nuova o costituita da non più di 5 anni </a:t>
          </a:r>
          <a:r>
            <a:rPr lang="it-IT" sz="2400" b="0" kern="1200" spc="34" dirty="0">
              <a:solidFill>
                <a:srgbClr val="0D49CD"/>
              </a:solidFill>
              <a:latin typeface="Libre Franklin Light"/>
              <a:ea typeface="+mn-ea"/>
              <a:cs typeface="+mn-cs"/>
            </a:rPr>
            <a:t>(</a:t>
          </a:r>
          <a:r>
            <a:rPr lang="it-IT" sz="2400" b="0" kern="1200" spc="34" dirty="0" err="1">
              <a:solidFill>
                <a:srgbClr val="0D49CD"/>
              </a:solidFill>
              <a:latin typeface="Libre Franklin Light"/>
              <a:ea typeface="+mn-ea"/>
              <a:cs typeface="+mn-cs"/>
            </a:rPr>
            <a:t>lett</a:t>
          </a:r>
          <a:r>
            <a:rPr lang="it-IT" sz="2400" b="0" kern="1200" spc="34" dirty="0">
              <a:solidFill>
                <a:srgbClr val="0D49CD"/>
              </a:solidFill>
              <a:latin typeface="Libre Franklin Light"/>
              <a:ea typeface="+mn-ea"/>
              <a:cs typeface="+mn-cs"/>
            </a:rPr>
            <a:t>. b)</a:t>
          </a:r>
          <a:endParaRPr lang="it-IT" sz="2400" b="1" kern="1200" spc="34" dirty="0">
            <a:solidFill>
              <a:srgbClr val="0D49CD"/>
            </a:solidFill>
            <a:latin typeface="Libre Franklin Light"/>
            <a:ea typeface="+mn-ea"/>
            <a:cs typeface="+mn-cs"/>
          </a:endParaRPr>
        </a:p>
      </dsp:txBody>
      <dsp:txXfrm>
        <a:off x="35640" y="67325"/>
        <a:ext cx="15019295" cy="658800"/>
      </dsp:txXfrm>
    </dsp:sp>
    <dsp:sp modelId="{2F064BBC-3546-EE4F-B859-6B8D789CC57F}">
      <dsp:nvSpPr>
        <dsp:cNvPr id="0" name=""/>
        <dsp:cNvSpPr/>
      </dsp:nvSpPr>
      <dsp:spPr>
        <a:xfrm>
          <a:off x="0" y="874085"/>
          <a:ext cx="15090575" cy="730080"/>
        </a:xfrm>
        <a:prstGeom prst="round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914400" rtl="0" eaLnBrk="1" latinLnBrk="0" hangingPunct="1">
            <a:lnSpc>
              <a:spcPct val="90000"/>
            </a:lnSpc>
            <a:spcBef>
              <a:spcPct val="0"/>
            </a:spcBef>
            <a:spcAft>
              <a:spcPct val="35000"/>
            </a:spcAft>
            <a:buNone/>
          </a:pPr>
          <a:r>
            <a:rPr lang="it-IT" sz="2400" b="1" kern="1200" spc="34" dirty="0">
              <a:solidFill>
                <a:srgbClr val="0D49CD"/>
              </a:solidFill>
              <a:latin typeface="Libre Franklin Light"/>
              <a:ea typeface="+mn-ea"/>
              <a:cs typeface="+mn-cs"/>
            </a:rPr>
            <a:t>	Residenza in Italia </a:t>
          </a:r>
          <a:r>
            <a:rPr lang="it-IT" sz="2400" kern="1200" spc="34" dirty="0">
              <a:solidFill>
                <a:srgbClr val="0D49CD"/>
              </a:solidFill>
              <a:latin typeface="Libre Franklin Light"/>
              <a:ea typeface="+mn-ea"/>
              <a:cs typeface="+mn-cs"/>
            </a:rPr>
            <a:t>o in altro Paese UE, se con sede produttiva o filiale in Italia (</a:t>
          </a:r>
          <a:r>
            <a:rPr lang="it-IT" sz="2400" kern="1200" spc="34" dirty="0" err="1">
              <a:solidFill>
                <a:srgbClr val="0D49CD"/>
              </a:solidFill>
              <a:latin typeface="Libre Franklin Light"/>
              <a:ea typeface="+mn-ea"/>
              <a:cs typeface="+mn-cs"/>
            </a:rPr>
            <a:t>lett</a:t>
          </a:r>
          <a:r>
            <a:rPr lang="it-IT" sz="2400" kern="1200" spc="34" dirty="0">
              <a:solidFill>
                <a:srgbClr val="0D49CD"/>
              </a:solidFill>
              <a:latin typeface="Libre Franklin Light"/>
              <a:ea typeface="+mn-ea"/>
              <a:cs typeface="+mn-cs"/>
            </a:rPr>
            <a:t>. c)</a:t>
          </a:r>
        </a:p>
      </dsp:txBody>
      <dsp:txXfrm>
        <a:off x="35640" y="909725"/>
        <a:ext cx="15019295" cy="658800"/>
      </dsp:txXfrm>
    </dsp:sp>
    <dsp:sp modelId="{3FC74759-EA75-C641-81A7-0BD335F3AAC2}">
      <dsp:nvSpPr>
        <dsp:cNvPr id="0" name=""/>
        <dsp:cNvSpPr/>
      </dsp:nvSpPr>
      <dsp:spPr>
        <a:xfrm>
          <a:off x="0" y="1716485"/>
          <a:ext cx="15090575" cy="730080"/>
        </a:xfrm>
        <a:prstGeom prst="round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914400" rtl="0" eaLnBrk="1" latinLnBrk="0" hangingPunct="1">
            <a:lnSpc>
              <a:spcPct val="90000"/>
            </a:lnSpc>
            <a:spcBef>
              <a:spcPct val="0"/>
            </a:spcBef>
            <a:spcAft>
              <a:spcPct val="35000"/>
            </a:spcAft>
            <a:buNone/>
          </a:pPr>
          <a:r>
            <a:rPr lang="it-IT" sz="2400" b="0" kern="1200" spc="34" dirty="0">
              <a:solidFill>
                <a:srgbClr val="0D49CD"/>
              </a:solidFill>
              <a:latin typeface="Libre Franklin Light"/>
              <a:ea typeface="+mn-ea"/>
              <a:cs typeface="+mn-cs"/>
            </a:rPr>
            <a:t>	Presenta un valore annuo della produzione </a:t>
          </a:r>
          <a:r>
            <a:rPr lang="it-IT" sz="2400" b="1" kern="1200" spc="34" dirty="0">
              <a:solidFill>
                <a:srgbClr val="0D49CD"/>
              </a:solidFill>
              <a:latin typeface="Libre Franklin Light"/>
              <a:ea typeface="+mn-ea"/>
              <a:cs typeface="+mn-cs"/>
            </a:rPr>
            <a:t>inferiore a 5 milioni di euro </a:t>
          </a:r>
          <a:r>
            <a:rPr lang="it-IT" sz="2400" b="0" kern="1200" spc="34" dirty="0">
              <a:solidFill>
                <a:srgbClr val="0D49CD"/>
              </a:solidFill>
              <a:latin typeface="Libre Franklin Light"/>
              <a:ea typeface="+mn-ea"/>
              <a:cs typeface="+mn-cs"/>
            </a:rPr>
            <a:t>(lett. d)</a:t>
          </a:r>
          <a:endParaRPr lang="it-IT" sz="2400" b="1" kern="1200" spc="34" dirty="0">
            <a:solidFill>
              <a:srgbClr val="0D49CD"/>
            </a:solidFill>
            <a:latin typeface="Libre Franklin Light"/>
            <a:ea typeface="+mn-ea"/>
            <a:cs typeface="+mn-cs"/>
          </a:endParaRPr>
        </a:p>
      </dsp:txBody>
      <dsp:txXfrm>
        <a:off x="35640" y="1752125"/>
        <a:ext cx="15019295" cy="658800"/>
      </dsp:txXfrm>
    </dsp:sp>
    <dsp:sp modelId="{2A195A6D-25C3-D344-AAA4-F47C733E64FD}">
      <dsp:nvSpPr>
        <dsp:cNvPr id="0" name=""/>
        <dsp:cNvSpPr/>
      </dsp:nvSpPr>
      <dsp:spPr>
        <a:xfrm>
          <a:off x="0" y="2558886"/>
          <a:ext cx="15090575" cy="730080"/>
        </a:xfrm>
        <a:prstGeom prst="round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914400" rtl="0" eaLnBrk="1" latinLnBrk="0" hangingPunct="1">
            <a:lnSpc>
              <a:spcPct val="90000"/>
            </a:lnSpc>
            <a:spcBef>
              <a:spcPct val="0"/>
            </a:spcBef>
            <a:spcAft>
              <a:spcPct val="35000"/>
            </a:spcAft>
            <a:buNone/>
          </a:pPr>
          <a:r>
            <a:rPr lang="it-IT" sz="2400" b="0" kern="1200" spc="34" dirty="0">
              <a:solidFill>
                <a:srgbClr val="0D49CD"/>
              </a:solidFill>
              <a:latin typeface="Libre Franklin Light"/>
              <a:ea typeface="+mn-ea"/>
              <a:cs typeface="+mn-cs"/>
            </a:rPr>
            <a:t>	Non distribuisce o non ha distribuito </a:t>
          </a:r>
          <a:r>
            <a:rPr lang="it-IT" sz="2400" b="1" kern="1200" spc="34" dirty="0">
              <a:solidFill>
                <a:srgbClr val="0D49CD"/>
              </a:solidFill>
              <a:latin typeface="Libre Franklin Light"/>
              <a:ea typeface="+mn-ea"/>
              <a:cs typeface="+mn-cs"/>
            </a:rPr>
            <a:t>utili </a:t>
          </a:r>
          <a:r>
            <a:rPr lang="it-IT" sz="2400" b="0" kern="1200" spc="34" dirty="0">
              <a:solidFill>
                <a:srgbClr val="0D49CD"/>
              </a:solidFill>
              <a:latin typeface="Libre Franklin Light"/>
              <a:ea typeface="+mn-ea"/>
              <a:cs typeface="+mn-cs"/>
            </a:rPr>
            <a:t>(lett. e)</a:t>
          </a:r>
          <a:endParaRPr lang="it-IT" sz="2400" kern="1200" spc="34" dirty="0">
            <a:solidFill>
              <a:srgbClr val="0D49CD"/>
            </a:solidFill>
            <a:latin typeface="Libre Franklin Light"/>
            <a:ea typeface="+mn-ea"/>
            <a:cs typeface="+mn-cs"/>
          </a:endParaRPr>
        </a:p>
      </dsp:txBody>
      <dsp:txXfrm>
        <a:off x="35640" y="2594526"/>
        <a:ext cx="15019295" cy="658800"/>
      </dsp:txXfrm>
    </dsp:sp>
    <dsp:sp modelId="{C1E76917-909D-0C4D-A79B-F33ABCA4A364}">
      <dsp:nvSpPr>
        <dsp:cNvPr id="0" name=""/>
        <dsp:cNvSpPr/>
      </dsp:nvSpPr>
      <dsp:spPr>
        <a:xfrm>
          <a:off x="0" y="3401286"/>
          <a:ext cx="15090575" cy="730080"/>
        </a:xfrm>
        <a:prstGeom prst="round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914400" rtl="0" eaLnBrk="1" latinLnBrk="0" hangingPunct="1">
            <a:lnSpc>
              <a:spcPct val="90000"/>
            </a:lnSpc>
            <a:spcBef>
              <a:spcPct val="0"/>
            </a:spcBef>
            <a:spcAft>
              <a:spcPct val="35000"/>
            </a:spcAft>
            <a:buNone/>
          </a:pPr>
          <a:r>
            <a:rPr lang="it-IT" sz="2400" b="1" kern="1200" spc="34" dirty="0">
              <a:solidFill>
                <a:srgbClr val="0D49CD"/>
              </a:solidFill>
              <a:latin typeface="Libre Franklin Light"/>
              <a:ea typeface="+mn-ea"/>
              <a:cs typeface="+mn-cs"/>
            </a:rPr>
            <a:t>	Innovazione tecnologica</a:t>
          </a:r>
          <a:r>
            <a:rPr lang="it-IT" sz="2400" kern="1200" spc="34" dirty="0">
              <a:solidFill>
                <a:srgbClr val="0D49CD"/>
              </a:solidFill>
              <a:latin typeface="Libre Franklin Light"/>
              <a:ea typeface="+mn-ea"/>
              <a:cs typeface="+mn-cs"/>
            </a:rPr>
            <a:t> come oggetto sociale esclusivo o prevalente (</a:t>
          </a:r>
          <a:r>
            <a:rPr lang="it-IT" sz="2400" kern="1200" spc="34" dirty="0" err="1">
              <a:solidFill>
                <a:srgbClr val="0D49CD"/>
              </a:solidFill>
              <a:latin typeface="Libre Franklin Light"/>
              <a:ea typeface="+mn-ea"/>
              <a:cs typeface="+mn-cs"/>
            </a:rPr>
            <a:t>lett</a:t>
          </a:r>
          <a:r>
            <a:rPr lang="it-IT" sz="2400" kern="1200" spc="34" dirty="0">
              <a:solidFill>
                <a:srgbClr val="0D49CD"/>
              </a:solidFill>
              <a:latin typeface="Libre Franklin Light"/>
              <a:ea typeface="+mn-ea"/>
              <a:cs typeface="+mn-cs"/>
            </a:rPr>
            <a:t>. </a:t>
          </a:r>
          <a:r>
            <a:rPr lang="it-IT" sz="2400" kern="1200" spc="34" dirty="0" err="1">
              <a:solidFill>
                <a:srgbClr val="0D49CD"/>
              </a:solidFill>
              <a:latin typeface="Libre Franklin Light"/>
              <a:ea typeface="+mn-ea"/>
              <a:cs typeface="+mn-cs"/>
            </a:rPr>
            <a:t>f</a:t>
          </a:r>
          <a:r>
            <a:rPr lang="it-IT" sz="2400" kern="1200" spc="34" dirty="0">
              <a:solidFill>
                <a:srgbClr val="0D49CD"/>
              </a:solidFill>
              <a:latin typeface="Libre Franklin Light"/>
              <a:ea typeface="+mn-ea"/>
              <a:cs typeface="+mn-cs"/>
            </a:rPr>
            <a:t>)</a:t>
          </a:r>
          <a:endParaRPr lang="it-IT" sz="2400" b="1" kern="1200" spc="34" dirty="0">
            <a:solidFill>
              <a:srgbClr val="0D49CD"/>
            </a:solidFill>
            <a:latin typeface="Libre Franklin Light"/>
            <a:ea typeface="+mn-ea"/>
            <a:cs typeface="+mn-cs"/>
          </a:endParaRPr>
        </a:p>
      </dsp:txBody>
      <dsp:txXfrm>
        <a:off x="35640" y="3436926"/>
        <a:ext cx="15019295" cy="658800"/>
      </dsp:txXfrm>
    </dsp:sp>
    <dsp:sp modelId="{3ECA358B-9FCB-A64E-AA43-80EBE14784BF}">
      <dsp:nvSpPr>
        <dsp:cNvPr id="0" name=""/>
        <dsp:cNvSpPr/>
      </dsp:nvSpPr>
      <dsp:spPr>
        <a:xfrm>
          <a:off x="0" y="4243686"/>
          <a:ext cx="15090575" cy="730080"/>
        </a:xfrm>
        <a:prstGeom prst="round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it-IT" sz="2400" kern="1200" spc="34" dirty="0">
              <a:solidFill>
                <a:srgbClr val="0D49CD"/>
              </a:solidFill>
              <a:latin typeface="Libre Franklin Light"/>
              <a:ea typeface="+mn-ea"/>
              <a:cs typeface="+mn-cs"/>
            </a:rPr>
            <a:t>	Non è risultato di </a:t>
          </a:r>
          <a:r>
            <a:rPr lang="it-IT" sz="2400" b="1" kern="1200" spc="34" dirty="0">
              <a:solidFill>
                <a:srgbClr val="0D49CD"/>
              </a:solidFill>
              <a:latin typeface="Libre Franklin Light"/>
              <a:ea typeface="+mn-ea"/>
              <a:cs typeface="+mn-cs"/>
            </a:rPr>
            <a:t>fusione, scissione o cessione di ramo d’azienda </a:t>
          </a:r>
          <a:r>
            <a:rPr lang="it-IT" sz="2400" b="0" kern="1200" spc="34" dirty="0">
              <a:solidFill>
                <a:srgbClr val="0D49CD"/>
              </a:solidFill>
              <a:latin typeface="Libre Franklin Light"/>
              <a:ea typeface="+mn-ea"/>
              <a:cs typeface="+mn-cs"/>
            </a:rPr>
            <a:t>(</a:t>
          </a:r>
          <a:r>
            <a:rPr lang="it-IT" sz="2400" b="0" kern="1200" spc="34" dirty="0" err="1">
              <a:solidFill>
                <a:srgbClr val="0D49CD"/>
              </a:solidFill>
              <a:latin typeface="Libre Franklin Light"/>
              <a:ea typeface="+mn-ea"/>
              <a:cs typeface="+mn-cs"/>
            </a:rPr>
            <a:t>lett</a:t>
          </a:r>
          <a:r>
            <a:rPr lang="it-IT" sz="2400" b="0" kern="1200" spc="34" dirty="0">
              <a:solidFill>
                <a:srgbClr val="0D49CD"/>
              </a:solidFill>
              <a:latin typeface="Libre Franklin Light"/>
              <a:ea typeface="+mn-ea"/>
              <a:cs typeface="+mn-cs"/>
            </a:rPr>
            <a:t>. g)</a:t>
          </a:r>
          <a:endParaRPr lang="it-IT" sz="2400" b="1" kern="1200" spc="34" dirty="0">
            <a:solidFill>
              <a:srgbClr val="0D49CD"/>
            </a:solidFill>
            <a:latin typeface="Libre Franklin Light"/>
            <a:ea typeface="+mn-ea"/>
            <a:cs typeface="+mn-cs"/>
          </a:endParaRPr>
        </a:p>
      </dsp:txBody>
      <dsp:txXfrm>
        <a:off x="35640" y="4279326"/>
        <a:ext cx="15019295" cy="658800"/>
      </dsp:txXfrm>
    </dsp:sp>
    <dsp:sp modelId="{EB7F8EE9-04FA-0545-9F87-6DA957A5DF6F}">
      <dsp:nvSpPr>
        <dsp:cNvPr id="0" name=""/>
        <dsp:cNvSpPr/>
      </dsp:nvSpPr>
      <dsp:spPr>
        <a:xfrm>
          <a:off x="0" y="5086086"/>
          <a:ext cx="15090575" cy="730080"/>
        </a:xfrm>
        <a:prstGeom prst="round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b="1" kern="1200" spc="34" dirty="0">
              <a:solidFill>
                <a:srgbClr val="0D49CD"/>
              </a:solidFill>
              <a:latin typeface="Libre Franklin Light"/>
              <a:ea typeface="+mn-ea"/>
              <a:cs typeface="+mn-cs"/>
            </a:rPr>
            <a:t>	Non quotata </a:t>
          </a:r>
          <a:r>
            <a:rPr lang="it-IT" sz="2400" kern="1200" spc="34" dirty="0">
              <a:solidFill>
                <a:srgbClr val="0D49CD"/>
              </a:solidFill>
              <a:latin typeface="Libre Franklin Light"/>
              <a:ea typeface="+mn-ea"/>
              <a:cs typeface="+mn-cs"/>
            </a:rPr>
            <a:t>in un mercato regolamentato o in una piattaforma multilaterale di negoziazione</a:t>
          </a:r>
        </a:p>
      </dsp:txBody>
      <dsp:txXfrm>
        <a:off x="35640" y="5121726"/>
        <a:ext cx="15019295" cy="65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1001D-D45E-E64E-8776-D7F806FEE3B1}">
      <dsp:nvSpPr>
        <dsp:cNvPr id="0" name=""/>
        <dsp:cNvSpPr/>
      </dsp:nvSpPr>
      <dsp:spPr>
        <a:xfrm>
          <a:off x="-4959515" y="-759924"/>
          <a:ext cx="5906622" cy="5906622"/>
        </a:xfrm>
        <a:prstGeom prst="blockArc">
          <a:avLst>
            <a:gd name="adj1" fmla="val 18900000"/>
            <a:gd name="adj2" fmla="val 2700000"/>
            <a:gd name="adj3" fmla="val 366"/>
          </a:avLst>
        </a:prstGeom>
        <a:noFill/>
        <a:ln w="28575" cap="flat" cmpd="sng" algn="ctr">
          <a:solidFill>
            <a:schemeClr val="tx2">
              <a:lumMod val="50000"/>
            </a:schemeClr>
          </a:solidFill>
          <a:prstDash val="solid"/>
        </a:ln>
        <a:effectLst/>
      </dsp:spPr>
      <dsp:style>
        <a:lnRef idx="2">
          <a:scrgbClr r="0" g="0" b="0"/>
        </a:lnRef>
        <a:fillRef idx="0">
          <a:scrgbClr r="0" g="0" b="0"/>
        </a:fillRef>
        <a:effectRef idx="0">
          <a:scrgbClr r="0" g="0" b="0"/>
        </a:effectRef>
        <a:fontRef idx="minor"/>
      </dsp:style>
    </dsp:sp>
    <dsp:sp modelId="{53E8745D-386C-F749-AA01-83677E529175}">
      <dsp:nvSpPr>
        <dsp:cNvPr id="0" name=""/>
        <dsp:cNvSpPr/>
      </dsp:nvSpPr>
      <dsp:spPr>
        <a:xfrm>
          <a:off x="609137" y="438677"/>
          <a:ext cx="14265778" cy="877354"/>
        </a:xfrm>
        <a:prstGeom prst="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96400"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spc="34" dirty="0">
              <a:solidFill>
                <a:srgbClr val="0D49CD"/>
              </a:solidFill>
              <a:latin typeface="Libre Franklin Light"/>
              <a:ea typeface="+mn-ea"/>
              <a:cs typeface="+mn-cs"/>
            </a:rPr>
            <a:t>ha sostenuto spese in </a:t>
          </a:r>
          <a:r>
            <a:rPr lang="it-IT" sz="2400" b="1" kern="1200" spc="34" dirty="0">
              <a:solidFill>
                <a:srgbClr val="0D49CD"/>
              </a:solidFill>
              <a:latin typeface="Libre Franklin Light"/>
              <a:ea typeface="+mn-ea"/>
              <a:cs typeface="+mn-cs"/>
            </a:rPr>
            <a:t>R&amp;S </a:t>
          </a:r>
          <a:r>
            <a:rPr lang="it-IT" sz="2400" kern="1200" spc="34" dirty="0">
              <a:solidFill>
                <a:srgbClr val="0D49CD"/>
              </a:solidFill>
              <a:latin typeface="Libre Franklin Light"/>
              <a:ea typeface="+mn-ea"/>
              <a:cs typeface="+mn-cs"/>
            </a:rPr>
            <a:t>e innovazione pari ad almeno il </a:t>
          </a:r>
          <a:r>
            <a:rPr lang="it-IT" sz="2400" b="1" kern="1200" spc="34" dirty="0">
              <a:solidFill>
                <a:srgbClr val="0D49CD"/>
              </a:solidFill>
              <a:latin typeface="Libre Franklin Light"/>
              <a:ea typeface="+mn-ea"/>
              <a:cs typeface="+mn-cs"/>
            </a:rPr>
            <a:t>15% </a:t>
          </a:r>
          <a:r>
            <a:rPr lang="it-IT" sz="2400" kern="1200" spc="34" dirty="0">
              <a:solidFill>
                <a:srgbClr val="0D49CD"/>
              </a:solidFill>
              <a:latin typeface="Libre Franklin Light"/>
              <a:ea typeface="+mn-ea"/>
              <a:cs typeface="+mn-cs"/>
            </a:rPr>
            <a:t>del maggiore valore tra fatturato e costo della produzione</a:t>
          </a:r>
        </a:p>
      </dsp:txBody>
      <dsp:txXfrm>
        <a:off x="609137" y="438677"/>
        <a:ext cx="14265778" cy="877354"/>
      </dsp:txXfrm>
    </dsp:sp>
    <dsp:sp modelId="{706DCBB2-2381-9747-8ABB-5E218509ADEC}">
      <dsp:nvSpPr>
        <dsp:cNvPr id="0" name=""/>
        <dsp:cNvSpPr/>
      </dsp:nvSpPr>
      <dsp:spPr>
        <a:xfrm>
          <a:off x="60790" y="329007"/>
          <a:ext cx="1096693" cy="1096693"/>
        </a:xfrm>
        <a:prstGeom prst="ellipse">
          <a:avLst/>
        </a:prstGeom>
        <a:solidFill>
          <a:schemeClr val="lt1">
            <a:hueOff val="0"/>
            <a:satOff val="0"/>
            <a:lumOff val="0"/>
            <a:alphaOff val="0"/>
          </a:schemeClr>
        </a:solidFill>
        <a:ln w="31750" cap="flat" cmpd="sng" algn="ctr">
          <a:solidFill>
            <a:srgbClr val="0D3BA3"/>
          </a:solidFill>
          <a:prstDash val="solid"/>
        </a:ln>
        <a:effectLst/>
      </dsp:spPr>
      <dsp:style>
        <a:lnRef idx="2">
          <a:scrgbClr r="0" g="0" b="0"/>
        </a:lnRef>
        <a:fillRef idx="1">
          <a:scrgbClr r="0" g="0" b="0"/>
        </a:fillRef>
        <a:effectRef idx="0">
          <a:scrgbClr r="0" g="0" b="0"/>
        </a:effectRef>
        <a:fontRef idx="minor"/>
      </dsp:style>
    </dsp:sp>
    <dsp:sp modelId="{30034E9A-0623-B04F-B074-7B94835DC6E6}">
      <dsp:nvSpPr>
        <dsp:cNvPr id="0" name=""/>
        <dsp:cNvSpPr/>
      </dsp:nvSpPr>
      <dsp:spPr>
        <a:xfrm>
          <a:off x="928055" y="1754709"/>
          <a:ext cx="13946860" cy="877354"/>
        </a:xfrm>
        <a:prstGeom prst="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96400"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spc="34" dirty="0">
              <a:solidFill>
                <a:srgbClr val="0D49CD"/>
              </a:solidFill>
              <a:latin typeface="Libre Franklin Light"/>
              <a:ea typeface="+mn-ea"/>
              <a:cs typeface="+mn-cs"/>
            </a:rPr>
            <a:t>impiega </a:t>
          </a:r>
          <a:r>
            <a:rPr lang="it-IT" sz="2400" b="1" kern="1200" spc="34" dirty="0">
              <a:solidFill>
                <a:srgbClr val="0D49CD"/>
              </a:solidFill>
              <a:latin typeface="Libre Franklin Light"/>
              <a:ea typeface="+mn-ea"/>
              <a:cs typeface="+mn-cs"/>
            </a:rPr>
            <a:t>personale altamente qualificato </a:t>
          </a:r>
          <a:r>
            <a:rPr lang="it-IT" sz="2400" kern="1200" spc="34" dirty="0">
              <a:solidFill>
                <a:srgbClr val="0D49CD"/>
              </a:solidFill>
              <a:latin typeface="Libre Franklin Light"/>
              <a:ea typeface="+mn-ea"/>
              <a:cs typeface="+mn-cs"/>
            </a:rPr>
            <a:t>(almeno </a:t>
          </a:r>
          <a:r>
            <a:rPr lang="it-IT" sz="2400" b="1" kern="1200" spc="34" dirty="0">
              <a:solidFill>
                <a:srgbClr val="0D49CD"/>
              </a:solidFill>
              <a:latin typeface="Libre Franklin Light"/>
              <a:ea typeface="+mn-ea"/>
              <a:cs typeface="+mn-cs"/>
            </a:rPr>
            <a:t>1/3 </a:t>
          </a:r>
          <a:r>
            <a:rPr lang="it-IT" sz="2400" kern="1200" spc="34" dirty="0">
              <a:solidFill>
                <a:srgbClr val="0D49CD"/>
              </a:solidFill>
              <a:latin typeface="Libre Franklin Light"/>
              <a:ea typeface="+mn-ea"/>
              <a:cs typeface="+mn-cs"/>
            </a:rPr>
            <a:t>dottori di ricerca, dottorandi o ricercatori, oppure almeno </a:t>
          </a:r>
          <a:r>
            <a:rPr lang="it-IT" sz="2400" b="1" kern="1200" spc="34" dirty="0">
              <a:solidFill>
                <a:srgbClr val="0D49CD"/>
              </a:solidFill>
              <a:latin typeface="Libre Franklin Light"/>
              <a:ea typeface="+mn-ea"/>
              <a:cs typeface="+mn-cs"/>
            </a:rPr>
            <a:t>2/3 </a:t>
          </a:r>
          <a:r>
            <a:rPr lang="it-IT" sz="2400" kern="1200" spc="34" dirty="0">
              <a:solidFill>
                <a:srgbClr val="0D49CD"/>
              </a:solidFill>
              <a:latin typeface="Libre Franklin Light"/>
              <a:ea typeface="+mn-ea"/>
              <a:cs typeface="+mn-cs"/>
            </a:rPr>
            <a:t>con laurea magistrale)</a:t>
          </a:r>
        </a:p>
      </dsp:txBody>
      <dsp:txXfrm>
        <a:off x="928055" y="1754709"/>
        <a:ext cx="13946860" cy="877354"/>
      </dsp:txXfrm>
    </dsp:sp>
    <dsp:sp modelId="{EA7986F0-898C-A046-938E-539E57ABA29A}">
      <dsp:nvSpPr>
        <dsp:cNvPr id="0" name=""/>
        <dsp:cNvSpPr/>
      </dsp:nvSpPr>
      <dsp:spPr>
        <a:xfrm>
          <a:off x="379708" y="1645039"/>
          <a:ext cx="1096693" cy="1096693"/>
        </a:xfrm>
        <a:prstGeom prst="ellipse">
          <a:avLst/>
        </a:prstGeom>
        <a:solidFill>
          <a:schemeClr val="lt1">
            <a:hueOff val="0"/>
            <a:satOff val="0"/>
            <a:lumOff val="0"/>
            <a:alphaOff val="0"/>
          </a:schemeClr>
        </a:solidFill>
        <a:ln w="31750" cap="flat" cmpd="sng" algn="ctr">
          <a:solidFill>
            <a:srgbClr val="0D3BA3"/>
          </a:solidFill>
          <a:prstDash val="solid"/>
        </a:ln>
        <a:effectLst/>
      </dsp:spPr>
      <dsp:style>
        <a:lnRef idx="2">
          <a:scrgbClr r="0" g="0" b="0"/>
        </a:lnRef>
        <a:fillRef idx="1">
          <a:scrgbClr r="0" g="0" b="0"/>
        </a:fillRef>
        <a:effectRef idx="0">
          <a:scrgbClr r="0" g="0" b="0"/>
        </a:effectRef>
        <a:fontRef idx="minor"/>
      </dsp:style>
    </dsp:sp>
    <dsp:sp modelId="{6635D772-FBCF-734D-84FB-92EA44DDC465}">
      <dsp:nvSpPr>
        <dsp:cNvPr id="0" name=""/>
        <dsp:cNvSpPr/>
      </dsp:nvSpPr>
      <dsp:spPr>
        <a:xfrm>
          <a:off x="609137" y="3070741"/>
          <a:ext cx="14265778" cy="877354"/>
        </a:xfrm>
        <a:prstGeom prst="rect">
          <a:avLst/>
        </a:prstGeom>
        <a:solidFill>
          <a:schemeClr val="bg1"/>
        </a:solidFill>
        <a:ln w="25400" cap="flat" cmpd="sng" algn="ctr">
          <a:solidFill>
            <a:srgbClr val="0D49CD"/>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96400"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spc="34" dirty="0">
              <a:solidFill>
                <a:srgbClr val="0D49CD"/>
              </a:solidFill>
              <a:latin typeface="Libre Franklin Light"/>
              <a:ea typeface="+mn-ea"/>
              <a:cs typeface="+mn-cs"/>
            </a:rPr>
            <a:t>è titolare, depositaria o licenziataria di almeno un </a:t>
          </a:r>
          <a:r>
            <a:rPr lang="it-IT" sz="2400" b="1" kern="1200" spc="34" dirty="0">
              <a:solidFill>
                <a:srgbClr val="0D49CD"/>
              </a:solidFill>
              <a:latin typeface="Libre Franklin Light"/>
              <a:ea typeface="+mn-ea"/>
              <a:cs typeface="+mn-cs"/>
            </a:rPr>
            <a:t>brevetto</a:t>
          </a:r>
          <a:r>
            <a:rPr lang="it-IT" sz="2400" kern="1200" spc="34" dirty="0">
              <a:solidFill>
                <a:srgbClr val="0D49CD"/>
              </a:solidFill>
              <a:latin typeface="Libre Franklin Light"/>
              <a:ea typeface="+mn-ea"/>
              <a:cs typeface="+mn-cs"/>
            </a:rPr>
            <a:t> o titolare di un software registrato</a:t>
          </a:r>
        </a:p>
      </dsp:txBody>
      <dsp:txXfrm>
        <a:off x="609137" y="3070741"/>
        <a:ext cx="14265778" cy="877354"/>
      </dsp:txXfrm>
    </dsp:sp>
    <dsp:sp modelId="{DC573571-EB5C-1242-9BBC-39C3F1069EF4}">
      <dsp:nvSpPr>
        <dsp:cNvPr id="0" name=""/>
        <dsp:cNvSpPr/>
      </dsp:nvSpPr>
      <dsp:spPr>
        <a:xfrm>
          <a:off x="60790" y="2961071"/>
          <a:ext cx="1096693" cy="1096693"/>
        </a:xfrm>
        <a:prstGeom prst="ellipse">
          <a:avLst/>
        </a:prstGeom>
        <a:solidFill>
          <a:schemeClr val="lt1">
            <a:hueOff val="0"/>
            <a:satOff val="0"/>
            <a:lumOff val="0"/>
            <a:alphaOff val="0"/>
          </a:schemeClr>
        </a:solidFill>
        <a:ln w="31750" cap="flat" cmpd="sng" algn="ctr">
          <a:solidFill>
            <a:srgbClr val="0D3BA3"/>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3BD75-194F-A944-945A-8C622AFE44BE}">
      <dsp:nvSpPr>
        <dsp:cNvPr id="0" name=""/>
        <dsp:cNvSpPr/>
      </dsp:nvSpPr>
      <dsp:spPr>
        <a:xfrm>
          <a:off x="3186513" y="-21251"/>
          <a:ext cx="3043723" cy="3043723"/>
        </a:xfrm>
        <a:prstGeom prst="ellipse">
          <a:avLst/>
        </a:prstGeom>
        <a:solidFill>
          <a:srgbClr val="0D49C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it-IT" sz="2200" b="0" kern="1200" spc="34" dirty="0">
              <a:solidFill>
                <a:schemeClr val="bg1"/>
              </a:solidFill>
              <a:latin typeface="Libre Franklin Light"/>
              <a:ea typeface="+mn-ea"/>
              <a:cs typeface="+mn-cs"/>
            </a:rPr>
            <a:t>Sostegno e agevolazioni per l’</a:t>
          </a:r>
          <a:r>
            <a:rPr lang="it-IT" sz="2200" b="1" kern="1200" spc="34" dirty="0">
              <a:solidFill>
                <a:schemeClr val="bg1"/>
              </a:solidFill>
              <a:latin typeface="Libre Franklin Light"/>
              <a:ea typeface="+mn-ea"/>
              <a:cs typeface="+mn-cs"/>
            </a:rPr>
            <a:t>avviamento dell’attività</a:t>
          </a:r>
        </a:p>
      </dsp:txBody>
      <dsp:txXfrm>
        <a:off x="3632256" y="424492"/>
        <a:ext cx="2152237" cy="2152237"/>
      </dsp:txXfrm>
    </dsp:sp>
    <dsp:sp modelId="{B2844CB9-05B8-6444-A38B-FB973836B542}">
      <dsp:nvSpPr>
        <dsp:cNvPr id="0" name=""/>
        <dsp:cNvSpPr/>
      </dsp:nvSpPr>
      <dsp:spPr>
        <a:xfrm rot="3600000">
          <a:off x="5435375" y="2938357"/>
          <a:ext cx="799252" cy="1027256"/>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it-IT" sz="4400" kern="1200"/>
        </a:p>
      </dsp:txBody>
      <dsp:txXfrm>
        <a:off x="5495319" y="3039982"/>
        <a:ext cx="559476" cy="616354"/>
      </dsp:txXfrm>
    </dsp:sp>
    <dsp:sp modelId="{7848A5D2-2251-3047-B93F-C022B1A34A8E}">
      <dsp:nvSpPr>
        <dsp:cNvPr id="0" name=""/>
        <dsp:cNvSpPr/>
      </dsp:nvSpPr>
      <dsp:spPr>
        <a:xfrm>
          <a:off x="5379970" y="3939563"/>
          <a:ext cx="3230364" cy="3043723"/>
        </a:xfrm>
        <a:prstGeom prst="ellipse">
          <a:avLst/>
        </a:prstGeom>
        <a:solidFill>
          <a:srgbClr val="0D49C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it-IT" sz="2200" b="0" kern="1200" spc="34" dirty="0">
              <a:solidFill>
                <a:prstClr val="white"/>
              </a:solidFill>
              <a:latin typeface="Libre Franklin Light"/>
              <a:ea typeface="+mn-ea"/>
              <a:cs typeface="+mn-cs"/>
            </a:rPr>
            <a:t>Accesso a </a:t>
          </a:r>
          <a:r>
            <a:rPr lang="it-IT" sz="2200" b="1" kern="1200" spc="34" dirty="0">
              <a:solidFill>
                <a:prstClr val="white"/>
              </a:solidFill>
              <a:latin typeface="Libre Franklin Light"/>
              <a:ea typeface="+mn-ea"/>
              <a:cs typeface="+mn-cs"/>
            </a:rPr>
            <a:t>finanziamenti agevolati </a:t>
          </a:r>
          <a:r>
            <a:rPr lang="it-IT" sz="2200" b="0" kern="1200" spc="34" dirty="0">
              <a:solidFill>
                <a:prstClr val="white"/>
              </a:solidFill>
              <a:latin typeface="Libre Franklin Light"/>
              <a:ea typeface="+mn-ea"/>
              <a:cs typeface="+mn-cs"/>
            </a:rPr>
            <a:t>e incentivi all’</a:t>
          </a:r>
          <a:r>
            <a:rPr lang="it-IT" sz="2200" b="1" kern="1200" spc="34" dirty="0">
              <a:solidFill>
                <a:prstClr val="white"/>
              </a:solidFill>
              <a:latin typeface="Libre Franklin Light"/>
              <a:ea typeface="+mn-ea"/>
              <a:cs typeface="+mn-cs"/>
            </a:rPr>
            <a:t>investimento nel capitale di rischio </a:t>
          </a:r>
        </a:p>
      </dsp:txBody>
      <dsp:txXfrm>
        <a:off x="5853046" y="4385306"/>
        <a:ext cx="2284212" cy="2152237"/>
      </dsp:txXfrm>
    </dsp:sp>
    <dsp:sp modelId="{C9B80607-F706-2541-AA5F-94328E6DAD69}">
      <dsp:nvSpPr>
        <dsp:cNvPr id="0" name=""/>
        <dsp:cNvSpPr/>
      </dsp:nvSpPr>
      <dsp:spPr>
        <a:xfrm rot="10800000">
          <a:off x="4372965" y="4947796"/>
          <a:ext cx="711616" cy="1027256"/>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it-IT" sz="4400" kern="1200"/>
        </a:p>
      </dsp:txBody>
      <dsp:txXfrm rot="10800000">
        <a:off x="4586450" y="5153247"/>
        <a:ext cx="498131" cy="616354"/>
      </dsp:txXfrm>
    </dsp:sp>
    <dsp:sp modelId="{E3C0F534-31D4-A34C-9674-9F6957AAFA54}">
      <dsp:nvSpPr>
        <dsp:cNvPr id="0" name=""/>
        <dsp:cNvSpPr/>
      </dsp:nvSpPr>
      <dsp:spPr>
        <a:xfrm>
          <a:off x="805897" y="3895429"/>
          <a:ext cx="3231399" cy="3131991"/>
        </a:xfrm>
        <a:prstGeom prst="ellipse">
          <a:avLst/>
        </a:prstGeom>
        <a:solidFill>
          <a:srgbClr val="0D49C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it-IT" sz="2200" b="0" kern="1200" spc="34" dirty="0">
              <a:solidFill>
                <a:prstClr val="white"/>
              </a:solidFill>
              <a:latin typeface="Libre Franklin Light"/>
              <a:ea typeface="+mn-ea"/>
              <a:cs typeface="+mn-cs"/>
            </a:rPr>
            <a:t>Supporto dopo la fase di inizio e consolidamento startup anche in caso di </a:t>
          </a:r>
          <a:r>
            <a:rPr lang="it-IT" sz="2200" b="1" kern="1200" spc="34" dirty="0">
              <a:solidFill>
                <a:prstClr val="white"/>
              </a:solidFill>
              <a:latin typeface="Libre Franklin Light"/>
              <a:ea typeface="+mn-ea"/>
              <a:cs typeface="+mn-cs"/>
            </a:rPr>
            <a:t>insuccesso dell’attività</a:t>
          </a:r>
        </a:p>
      </dsp:txBody>
      <dsp:txXfrm>
        <a:off x="1279124" y="4354098"/>
        <a:ext cx="2284945" cy="2214653"/>
      </dsp:txXfrm>
    </dsp:sp>
    <dsp:sp modelId="{910EDC2A-08D6-4544-8FF6-7EA3C7E35498}">
      <dsp:nvSpPr>
        <dsp:cNvPr id="0" name=""/>
        <dsp:cNvSpPr/>
      </dsp:nvSpPr>
      <dsp:spPr>
        <a:xfrm rot="18000000">
          <a:off x="3177434" y="2962229"/>
          <a:ext cx="781062" cy="1027256"/>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it-IT" sz="4400" kern="1200"/>
        </a:p>
      </dsp:txBody>
      <dsp:txXfrm>
        <a:off x="3236014" y="3269143"/>
        <a:ext cx="546743" cy="6163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2A630-A11C-9D4F-BDD3-6E4BAA39CD84}" type="datetimeFigureOut">
              <a:rPr lang="it-IT" smtClean="0"/>
              <a:t>06/07/2021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13B96-4AB6-464C-8451-F60726006F90}" type="slidenum">
              <a:rPr lang="it-IT" smtClean="0"/>
              <a:t>‹N›</a:t>
            </a:fld>
            <a:endParaRPr lang="it-IT"/>
          </a:p>
        </p:txBody>
      </p:sp>
    </p:spTree>
    <p:extLst>
      <p:ext uri="{BB962C8B-B14F-4D97-AF65-F5344CB8AC3E}">
        <p14:creationId xmlns:p14="http://schemas.microsoft.com/office/powerpoint/2010/main" val="1982919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a:t>
            </a:fld>
            <a:endParaRPr lang="it-IT"/>
          </a:p>
        </p:txBody>
      </p:sp>
    </p:spTree>
    <p:extLst>
      <p:ext uri="{BB962C8B-B14F-4D97-AF65-F5344CB8AC3E}">
        <p14:creationId xmlns:p14="http://schemas.microsoft.com/office/powerpoint/2010/main" val="226338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11</a:t>
            </a:fld>
            <a:endParaRPr lang="it-IT"/>
          </a:p>
        </p:txBody>
      </p:sp>
    </p:spTree>
    <p:extLst>
      <p:ext uri="{BB962C8B-B14F-4D97-AF65-F5344CB8AC3E}">
        <p14:creationId xmlns:p14="http://schemas.microsoft.com/office/powerpoint/2010/main" val="166999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12</a:t>
            </a:fld>
            <a:endParaRPr lang="it-IT"/>
          </a:p>
        </p:txBody>
      </p:sp>
    </p:spTree>
    <p:extLst>
      <p:ext uri="{BB962C8B-B14F-4D97-AF65-F5344CB8AC3E}">
        <p14:creationId xmlns:p14="http://schemas.microsoft.com/office/powerpoint/2010/main" val="347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13</a:t>
            </a:fld>
            <a:endParaRPr lang="it-IT"/>
          </a:p>
        </p:txBody>
      </p:sp>
    </p:spTree>
    <p:extLst>
      <p:ext uri="{BB962C8B-B14F-4D97-AF65-F5344CB8AC3E}">
        <p14:creationId xmlns:p14="http://schemas.microsoft.com/office/powerpoint/2010/main" val="91742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14</a:t>
            </a:fld>
            <a:endParaRPr lang="it-IT"/>
          </a:p>
        </p:txBody>
      </p:sp>
    </p:spTree>
    <p:extLst>
      <p:ext uri="{BB962C8B-B14F-4D97-AF65-F5344CB8AC3E}">
        <p14:creationId xmlns:p14="http://schemas.microsoft.com/office/powerpoint/2010/main" val="809895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15</a:t>
            </a:fld>
            <a:endParaRPr lang="it-IT"/>
          </a:p>
        </p:txBody>
      </p:sp>
    </p:spTree>
    <p:extLst>
      <p:ext uri="{BB962C8B-B14F-4D97-AF65-F5344CB8AC3E}">
        <p14:creationId xmlns:p14="http://schemas.microsoft.com/office/powerpoint/2010/main" val="3716407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16</a:t>
            </a:fld>
            <a:endParaRPr lang="it-IT"/>
          </a:p>
        </p:txBody>
      </p:sp>
    </p:spTree>
    <p:extLst>
      <p:ext uri="{BB962C8B-B14F-4D97-AF65-F5344CB8AC3E}">
        <p14:creationId xmlns:p14="http://schemas.microsoft.com/office/powerpoint/2010/main" val="3378368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17</a:t>
            </a:fld>
            <a:endParaRPr lang="it-IT"/>
          </a:p>
        </p:txBody>
      </p:sp>
    </p:spTree>
    <p:extLst>
      <p:ext uri="{BB962C8B-B14F-4D97-AF65-F5344CB8AC3E}">
        <p14:creationId xmlns:p14="http://schemas.microsoft.com/office/powerpoint/2010/main" val="144234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18</a:t>
            </a:fld>
            <a:endParaRPr lang="it-IT"/>
          </a:p>
        </p:txBody>
      </p:sp>
    </p:spTree>
    <p:extLst>
      <p:ext uri="{BB962C8B-B14F-4D97-AF65-F5344CB8AC3E}">
        <p14:creationId xmlns:p14="http://schemas.microsoft.com/office/powerpoint/2010/main" val="979309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19</a:t>
            </a:fld>
            <a:endParaRPr lang="it-IT"/>
          </a:p>
        </p:txBody>
      </p:sp>
    </p:spTree>
    <p:extLst>
      <p:ext uri="{BB962C8B-B14F-4D97-AF65-F5344CB8AC3E}">
        <p14:creationId xmlns:p14="http://schemas.microsoft.com/office/powerpoint/2010/main" val="1561371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21</a:t>
            </a:fld>
            <a:endParaRPr lang="it-IT"/>
          </a:p>
        </p:txBody>
      </p:sp>
    </p:spTree>
    <p:extLst>
      <p:ext uri="{BB962C8B-B14F-4D97-AF65-F5344CB8AC3E}">
        <p14:creationId xmlns:p14="http://schemas.microsoft.com/office/powerpoint/2010/main" val="1136306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2</a:t>
            </a:fld>
            <a:endParaRPr lang="it-IT"/>
          </a:p>
        </p:txBody>
      </p:sp>
    </p:spTree>
    <p:extLst>
      <p:ext uri="{BB962C8B-B14F-4D97-AF65-F5344CB8AC3E}">
        <p14:creationId xmlns:p14="http://schemas.microsoft.com/office/powerpoint/2010/main" val="3931684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22</a:t>
            </a:fld>
            <a:endParaRPr lang="it-IT"/>
          </a:p>
        </p:txBody>
      </p:sp>
    </p:spTree>
    <p:extLst>
      <p:ext uri="{BB962C8B-B14F-4D97-AF65-F5344CB8AC3E}">
        <p14:creationId xmlns:p14="http://schemas.microsoft.com/office/powerpoint/2010/main" val="3503874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23</a:t>
            </a:fld>
            <a:endParaRPr lang="it-IT"/>
          </a:p>
        </p:txBody>
      </p:sp>
    </p:spTree>
    <p:extLst>
      <p:ext uri="{BB962C8B-B14F-4D97-AF65-F5344CB8AC3E}">
        <p14:creationId xmlns:p14="http://schemas.microsoft.com/office/powerpoint/2010/main" val="2854587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24</a:t>
            </a:fld>
            <a:endParaRPr lang="it-IT"/>
          </a:p>
        </p:txBody>
      </p:sp>
    </p:spTree>
    <p:extLst>
      <p:ext uri="{BB962C8B-B14F-4D97-AF65-F5344CB8AC3E}">
        <p14:creationId xmlns:p14="http://schemas.microsoft.com/office/powerpoint/2010/main" val="3397435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25</a:t>
            </a:fld>
            <a:endParaRPr lang="it-IT"/>
          </a:p>
        </p:txBody>
      </p:sp>
    </p:spTree>
    <p:extLst>
      <p:ext uri="{BB962C8B-B14F-4D97-AF65-F5344CB8AC3E}">
        <p14:creationId xmlns:p14="http://schemas.microsoft.com/office/powerpoint/2010/main" val="1282097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26</a:t>
            </a:fld>
            <a:endParaRPr lang="it-IT"/>
          </a:p>
        </p:txBody>
      </p:sp>
    </p:spTree>
    <p:extLst>
      <p:ext uri="{BB962C8B-B14F-4D97-AF65-F5344CB8AC3E}">
        <p14:creationId xmlns:p14="http://schemas.microsoft.com/office/powerpoint/2010/main" val="2427153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27</a:t>
            </a:fld>
            <a:endParaRPr lang="it-IT"/>
          </a:p>
        </p:txBody>
      </p:sp>
    </p:spTree>
    <p:extLst>
      <p:ext uri="{BB962C8B-B14F-4D97-AF65-F5344CB8AC3E}">
        <p14:creationId xmlns:p14="http://schemas.microsoft.com/office/powerpoint/2010/main" val="1823181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5A0CEF-E61B-924D-9296-F6AFF2BC5232}" type="slidenum">
              <a:rPr lang="it-IT" smtClean="0"/>
              <a:pPr/>
              <a:t>28</a:t>
            </a:fld>
            <a:endParaRPr lang="it-IT" dirty="0"/>
          </a:p>
        </p:txBody>
      </p:sp>
    </p:spTree>
    <p:extLst>
      <p:ext uri="{BB962C8B-B14F-4D97-AF65-F5344CB8AC3E}">
        <p14:creationId xmlns:p14="http://schemas.microsoft.com/office/powerpoint/2010/main" val="278223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3</a:t>
            </a:fld>
            <a:endParaRPr lang="it-IT"/>
          </a:p>
        </p:txBody>
      </p:sp>
    </p:spTree>
    <p:extLst>
      <p:ext uri="{BB962C8B-B14F-4D97-AF65-F5344CB8AC3E}">
        <p14:creationId xmlns:p14="http://schemas.microsoft.com/office/powerpoint/2010/main" val="212744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4</a:t>
            </a:fld>
            <a:endParaRPr lang="it-IT"/>
          </a:p>
        </p:txBody>
      </p:sp>
    </p:spTree>
    <p:extLst>
      <p:ext uri="{BB962C8B-B14F-4D97-AF65-F5344CB8AC3E}">
        <p14:creationId xmlns:p14="http://schemas.microsoft.com/office/powerpoint/2010/main" val="2114657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6</a:t>
            </a:fld>
            <a:endParaRPr lang="it-IT"/>
          </a:p>
        </p:txBody>
      </p:sp>
    </p:spTree>
    <p:extLst>
      <p:ext uri="{BB962C8B-B14F-4D97-AF65-F5344CB8AC3E}">
        <p14:creationId xmlns:p14="http://schemas.microsoft.com/office/powerpoint/2010/main" val="14359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7</a:t>
            </a:fld>
            <a:endParaRPr lang="it-IT"/>
          </a:p>
        </p:txBody>
      </p:sp>
    </p:spTree>
    <p:extLst>
      <p:ext uri="{BB962C8B-B14F-4D97-AF65-F5344CB8AC3E}">
        <p14:creationId xmlns:p14="http://schemas.microsoft.com/office/powerpoint/2010/main" val="358381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8</a:t>
            </a:fld>
            <a:endParaRPr lang="it-IT"/>
          </a:p>
        </p:txBody>
      </p:sp>
    </p:spTree>
    <p:extLst>
      <p:ext uri="{BB962C8B-B14F-4D97-AF65-F5344CB8AC3E}">
        <p14:creationId xmlns:p14="http://schemas.microsoft.com/office/powerpoint/2010/main" val="428098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9</a:t>
            </a:fld>
            <a:endParaRPr lang="it-IT"/>
          </a:p>
        </p:txBody>
      </p:sp>
    </p:spTree>
    <p:extLst>
      <p:ext uri="{BB962C8B-B14F-4D97-AF65-F5344CB8AC3E}">
        <p14:creationId xmlns:p14="http://schemas.microsoft.com/office/powerpoint/2010/main" val="2407162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0A13B96-4AB6-464C-8451-F60726006F90}" type="slidenum">
              <a:rPr lang="it-IT" smtClean="0"/>
              <a:t>10</a:t>
            </a:fld>
            <a:endParaRPr lang="it-IT"/>
          </a:p>
        </p:txBody>
      </p:sp>
    </p:spTree>
    <p:extLst>
      <p:ext uri="{BB962C8B-B14F-4D97-AF65-F5344CB8AC3E}">
        <p14:creationId xmlns:p14="http://schemas.microsoft.com/office/powerpoint/2010/main" val="380606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of presentation">
    <p:spTree>
      <p:nvGrpSpPr>
        <p:cNvPr id="1" name=""/>
        <p:cNvGrpSpPr/>
        <p:nvPr/>
      </p:nvGrpSpPr>
      <p:grpSpPr>
        <a:xfrm>
          <a:off x="0" y="0"/>
          <a:ext cx="0" cy="0"/>
          <a:chOff x="0" y="0"/>
          <a:chExt cx="0" cy="0"/>
        </a:xfrm>
      </p:grpSpPr>
      <p:sp>
        <p:nvSpPr>
          <p:cNvPr id="4" name="Titolo 1"/>
          <p:cNvSpPr>
            <a:spLocks noGrp="1"/>
          </p:cNvSpPr>
          <p:nvPr>
            <p:ph type="title" hasCustomPrompt="1"/>
          </p:nvPr>
        </p:nvSpPr>
        <p:spPr>
          <a:xfrm>
            <a:off x="914400" y="354756"/>
            <a:ext cx="16459200" cy="1238517"/>
          </a:xfrm>
          <a:prstGeom prst="rect">
            <a:avLst/>
          </a:prstGeom>
        </p:spPr>
        <p:txBody>
          <a:bodyPr/>
          <a:lstStyle>
            <a:lvl1pPr algn="l">
              <a:defRPr b="1">
                <a:solidFill>
                  <a:srgbClr val="0092D2"/>
                </a:solidFill>
                <a:latin typeface="Helvetica"/>
                <a:cs typeface="Helvetica"/>
              </a:defRPr>
            </a:lvl1pPr>
          </a:lstStyle>
          <a:p>
            <a:r>
              <a:rPr lang="it-IT" dirty="0"/>
              <a:t>Presentation Title</a:t>
            </a:r>
          </a:p>
        </p:txBody>
      </p:sp>
    </p:spTree>
    <p:extLst>
      <p:ext uri="{BB962C8B-B14F-4D97-AF65-F5344CB8AC3E}">
        <p14:creationId xmlns:p14="http://schemas.microsoft.com/office/powerpoint/2010/main" val="266600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mise.gov.it/index.php/it/impresa/competitivita-e-nuove-imprese/start-up-innovative/incentivi-de-minimis#piattaforma" TargetMode="External"/><Relationship Id="rId5" Type="http://schemas.openxmlformats.org/officeDocument/2006/relationships/hyperlink" Target="https://www.mise.gov.it/index.php/it/impresa/competitivita-e-nuove-imprese/start-up-innovative/incentivi-de-minimis#riferimenti" TargetMode="Externa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ice.it/it/" TargetMode="Externa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consob.it/web/investor-education/crowdfunding#c2" TargetMode="External"/><Relationship Id="rId5" Type="http://schemas.openxmlformats.org/officeDocument/2006/relationships/hyperlink" Target="http://www.consob.it/web/area-pubblica/registro-crowdfunding-sezione-ordinaria" TargetMode="Externa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tartup.registroimprese.it/isin/hom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mise.gov.it/index.php/it/impresa/competitivita-e-nuove-imprese/start-up-innovative/relazione-annuale-e-rapporti-periodici"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2.wdp"/><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1.wdp"/><Relationship Id="rId18" Type="http://schemas.openxmlformats.org/officeDocument/2006/relationships/image" Target="../media/image55.svg"/><Relationship Id="rId3"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notesSlide" Target="../notesSlides/notesSlide21.xml"/><Relationship Id="rId16" Type="http://schemas.openxmlformats.org/officeDocument/2006/relationships/hyperlink" Target="https://www.mise.gov.it/images/stories/documenti/Misure_DL_Rilancio_-_startup_e_PMI_innovative.pdf" TargetMode="Externa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48.png"/><Relationship Id="rId5" Type="http://schemas.openxmlformats.org/officeDocument/2006/relationships/hyperlink" Target="https://www.gazzettaufficiale.it/eli/id/2020/07/18/20G00095/sg" TargetMode="External"/><Relationship Id="rId15" Type="http://schemas.microsoft.com/office/2007/relationships/hdphoto" Target="../media/hdphoto3.wdp"/><Relationship Id="rId10" Type="http://schemas.openxmlformats.org/officeDocument/2006/relationships/image" Target="../media/image52.png"/><Relationship Id="rId4" Type="http://schemas.openxmlformats.org/officeDocument/2006/relationships/hyperlink" Target="https://www.normattiva.it/uri-res/N2Ls?urn:nir:stato:decreto.legge:2020-05-19;34!vig=" TargetMode="External"/><Relationship Id="rId9" Type="http://schemas.openxmlformats.org/officeDocument/2006/relationships/image" Target="../media/image49.pn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mise.gov.it/index.php/it/incentivi/impresa/smart-money#investimenti" TargetMode="External"/><Relationship Id="rId5" Type="http://schemas.openxmlformats.org/officeDocument/2006/relationships/hyperlink" Target="https://www.mise.gov.it/index.php/it/incentivi/impresa/smart-money#sostegno" TargetMode="Externa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hyperlink" Target="mailto:startup@mise.gov.it" TargetMode="External"/><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hyperlink" Target="https://www.mise.gov.it/index.php/it/impresa/registro-delle-imprese/startup" TargetMode="External"/><Relationship Id="rId12" Type="http://schemas.openxmlformats.org/officeDocument/2006/relationships/hyperlink" Target="https://www.mise.gov.it/index.php/it/impresa/competitivita-e-nuove-imprese/start-up-innovative/start-up-act-normativa"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www.mise.gov.it/index.php/it/impresa/competitivita-e-nuove-imprese/start-up-innovative/incubatori-certificati" TargetMode="External"/><Relationship Id="rId11" Type="http://schemas.openxmlformats.org/officeDocument/2006/relationships/image" Target="../media/image57.png"/><Relationship Id="rId5" Type="http://schemas.openxmlformats.org/officeDocument/2006/relationships/hyperlink" Target="https://www.mise.gov.it/index.php/it/impresa/piccole-e-medie-imprese/pmi-innovative" TargetMode="External"/><Relationship Id="rId10" Type="http://schemas.openxmlformats.org/officeDocument/2006/relationships/image" Target="../media/image56.png"/><Relationship Id="rId4" Type="http://schemas.openxmlformats.org/officeDocument/2006/relationships/hyperlink" Target="https://www.mise.gov.it/index.php/it/impresa/competitivita-e-nuove-imprese/start-up-innovative" TargetMode="External"/><Relationship Id="rId9" Type="http://schemas.openxmlformats.org/officeDocument/2006/relationships/hyperlink" Target="mailto:pminnovative@mise.gov.i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mailto:paolo.carnazza@mise.gov.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normattiva.it/uri-res/N2Ls?urn:nir:stato:decreto.legge:2012-10-18;179!vig="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diagramColors" Target="../diagrams/colors1.xml"/><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9.png"/><Relationship Id="rId5" Type="http://schemas.openxmlformats.org/officeDocument/2006/relationships/diagramLayout" Target="../diagrams/layout1.xml"/><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diagramData" Target="../diagrams/data1.xml"/><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28.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5.png"/><Relationship Id="rId17" Type="http://schemas.openxmlformats.org/officeDocument/2006/relationships/image" Target="../media/image27.png"/><Relationship Id="rId2" Type="http://schemas.openxmlformats.org/officeDocument/2006/relationships/image" Target="../media/image1.png"/><Relationship Id="rId16" Type="http://schemas.openxmlformats.org/officeDocument/2006/relationships/hyperlink" Target="http://startup.infocamere.it/atst/guidaCostitutivo;jsessionid=8CHTk0vwaUIaOAGaNuh1lSIorxvov6-l1V1LsoDm.newinterjb1?0" TargetMode="Externa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4.svg"/><Relationship Id="rId5" Type="http://schemas.openxmlformats.org/officeDocument/2006/relationships/diagramQuickStyle" Target="../diagrams/quickStyle2.xml"/><Relationship Id="rId15" Type="http://schemas.openxmlformats.org/officeDocument/2006/relationships/hyperlink" Target="http://startup.infocamere.it/atst/help/Guida_Costituzione_Modifica_Startup_ModelloTipizzato.pdf" TargetMode="External"/><Relationship Id="rId10" Type="http://schemas.openxmlformats.org/officeDocument/2006/relationships/image" Target="../media/image23.png"/><Relationship Id="rId4" Type="http://schemas.openxmlformats.org/officeDocument/2006/relationships/diagramLayout" Target="../diagrams/layout2.xml"/><Relationship Id="rId9" Type="http://schemas.openxmlformats.org/officeDocument/2006/relationships/image" Target="../media/image22.svg"/><Relationship Id="rId14" Type="http://schemas.openxmlformats.org/officeDocument/2006/relationships/hyperlink" Target="https://www.mise.gov.it/index.php/it/impresa/competitivita-e-nuove-imprese/start-up-innovative/start-up-act-normativa"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tartup.registroimprese.it/" TargetMode="External"/><Relationship Id="rId10" Type="http://schemas.openxmlformats.org/officeDocument/2006/relationships/hyperlink" Target="http://www.mise.gov.it/images/stories/normativa/Circolare-startup-e-PMI-innovative-14-02-2017.pdf" TargetMode="External"/><Relationship Id="rId4" Type="http://schemas.openxmlformats.org/officeDocument/2006/relationships/image" Target="../media/image1.pn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2"/>
          <p:cNvGrpSpPr/>
          <p:nvPr/>
        </p:nvGrpSpPr>
        <p:grpSpPr>
          <a:xfrm>
            <a:off x="-1" y="114299"/>
            <a:ext cx="14601418" cy="10287001"/>
            <a:chOff x="193873" y="43112"/>
            <a:chExt cx="7263283" cy="5117133"/>
          </a:xfrm>
        </p:grpSpPr>
        <p:sp>
          <p:nvSpPr>
            <p:cNvPr id="3" name="Freeform 3"/>
            <p:cNvSpPr/>
            <p:nvPr/>
          </p:nvSpPr>
          <p:spPr>
            <a:xfrm>
              <a:off x="193873" y="43112"/>
              <a:ext cx="7263283" cy="5117133"/>
            </a:xfrm>
            <a:custGeom>
              <a:avLst/>
              <a:gdLst/>
              <a:ahLst/>
              <a:cxnLst/>
              <a:rect l="l" t="t" r="r" b="b"/>
              <a:pathLst>
                <a:path w="7457157" h="5342981">
                  <a:moveTo>
                    <a:pt x="0" y="0"/>
                  </a:moveTo>
                  <a:lnTo>
                    <a:pt x="7457157" y="0"/>
                  </a:lnTo>
                  <a:lnTo>
                    <a:pt x="7457157" y="5342981"/>
                  </a:lnTo>
                  <a:lnTo>
                    <a:pt x="0" y="5342981"/>
                  </a:lnTo>
                  <a:close/>
                </a:path>
              </a:pathLst>
            </a:custGeom>
            <a:solidFill>
              <a:srgbClr val="1546BA"/>
            </a:solidFill>
          </p:spPr>
        </p:sp>
      </p:grpSp>
      <p:grpSp>
        <p:nvGrpSpPr>
          <p:cNvPr id="8" name="Group 8"/>
          <p:cNvGrpSpPr/>
          <p:nvPr/>
        </p:nvGrpSpPr>
        <p:grpSpPr>
          <a:xfrm>
            <a:off x="15276404" y="5364042"/>
            <a:ext cx="2119357" cy="2946724"/>
            <a:chOff x="0" y="1603375"/>
            <a:chExt cx="2825809" cy="3287275"/>
          </a:xfrm>
        </p:grpSpPr>
        <p:sp>
          <p:nvSpPr>
            <p:cNvPr id="9" name="AutoShape 9"/>
            <p:cNvSpPr/>
            <p:nvPr/>
          </p:nvSpPr>
          <p:spPr>
            <a:xfrm rot="-5400000">
              <a:off x="1431806" y="1888186"/>
              <a:ext cx="12734" cy="2775270"/>
            </a:xfrm>
            <a:prstGeom prst="rect">
              <a:avLst/>
            </a:prstGeom>
            <a:solidFill>
              <a:srgbClr val="FFFFFF"/>
            </a:solidFill>
          </p:spPr>
        </p:sp>
        <p:sp>
          <p:nvSpPr>
            <p:cNvPr id="11" name="TextBox 11"/>
            <p:cNvSpPr txBox="1"/>
            <p:nvPr/>
          </p:nvSpPr>
          <p:spPr>
            <a:xfrm>
              <a:off x="50539" y="2038862"/>
              <a:ext cx="2775270" cy="824031"/>
            </a:xfrm>
            <a:prstGeom prst="rect">
              <a:avLst/>
            </a:prstGeom>
          </p:spPr>
          <p:txBody>
            <a:bodyPr lIns="0" tIns="0" rIns="0" bIns="0" rtlCol="0" anchor="t">
              <a:spAutoFit/>
            </a:bodyPr>
            <a:lstStyle/>
            <a:p>
              <a:r>
                <a:rPr lang="en-US" sz="2400" dirty="0">
                  <a:solidFill>
                    <a:srgbClr val="FFFFFF"/>
                  </a:solidFill>
                  <a:latin typeface="Libre Franklin Light"/>
                </a:rPr>
                <a:t>Paolo</a:t>
              </a:r>
            </a:p>
            <a:p>
              <a:r>
                <a:rPr lang="en-US" sz="2400" dirty="0">
                  <a:solidFill>
                    <a:srgbClr val="FFFFFF"/>
                  </a:solidFill>
                  <a:latin typeface="Libre Franklin Light"/>
                </a:rPr>
                <a:t>Carnazza</a:t>
              </a:r>
            </a:p>
          </p:txBody>
        </p:sp>
        <p:sp>
          <p:nvSpPr>
            <p:cNvPr id="12" name="TextBox 12"/>
            <p:cNvSpPr txBox="1"/>
            <p:nvPr/>
          </p:nvSpPr>
          <p:spPr>
            <a:xfrm>
              <a:off x="0" y="4199164"/>
              <a:ext cx="2775270" cy="691486"/>
            </a:xfrm>
            <a:prstGeom prst="rect">
              <a:avLst/>
            </a:prstGeom>
          </p:spPr>
          <p:txBody>
            <a:bodyPr lIns="0" tIns="0" rIns="0" bIns="0" rtlCol="0" anchor="t">
              <a:spAutoFit/>
            </a:bodyPr>
            <a:lstStyle/>
            <a:p>
              <a:pPr>
                <a:lnSpc>
                  <a:spcPts val="2380"/>
                </a:lnSpc>
              </a:pPr>
              <a:r>
                <a:rPr lang="en-US" sz="2400" dirty="0">
                  <a:solidFill>
                    <a:srgbClr val="FFFFFF"/>
                  </a:solidFill>
                  <a:latin typeface="Libre Franklin Light"/>
                </a:rPr>
                <a:t>Piacenza, 8 </a:t>
              </a:r>
              <a:r>
                <a:rPr lang="en-US" sz="2400" dirty="0" err="1">
                  <a:solidFill>
                    <a:srgbClr val="FFFFFF"/>
                  </a:solidFill>
                  <a:latin typeface="Libre Franklin Light"/>
                </a:rPr>
                <a:t>Luglio</a:t>
              </a:r>
              <a:r>
                <a:rPr lang="en-US" sz="2400" dirty="0">
                  <a:solidFill>
                    <a:srgbClr val="FFFFFF"/>
                  </a:solidFill>
                  <a:latin typeface="Libre Franklin Light"/>
                </a:rPr>
                <a:t> 2021</a:t>
              </a:r>
            </a:p>
          </p:txBody>
        </p:sp>
        <p:sp>
          <p:nvSpPr>
            <p:cNvPr id="14" name="TextBox 14"/>
            <p:cNvSpPr txBox="1"/>
            <p:nvPr/>
          </p:nvSpPr>
          <p:spPr>
            <a:xfrm>
              <a:off x="50539" y="1603375"/>
              <a:ext cx="1784670" cy="248998"/>
            </a:xfrm>
            <a:prstGeom prst="rect">
              <a:avLst/>
            </a:prstGeom>
          </p:spPr>
          <p:txBody>
            <a:bodyPr wrap="square" lIns="0" tIns="0" rIns="0" bIns="0" rtlCol="0" anchor="t">
              <a:spAutoFit/>
            </a:bodyPr>
            <a:lstStyle/>
            <a:p>
              <a:pPr>
                <a:lnSpc>
                  <a:spcPts val="1700"/>
                </a:lnSpc>
              </a:pPr>
              <a:r>
                <a:rPr lang="en-US" sz="2400" dirty="0" err="1">
                  <a:solidFill>
                    <a:srgbClr val="FFFFFF"/>
                  </a:solidFill>
                  <a:latin typeface="Montserrat Classic Bold"/>
                </a:rPr>
                <a:t>Relatore</a:t>
              </a:r>
              <a:endParaRPr lang="en-US" sz="2400" dirty="0">
                <a:solidFill>
                  <a:srgbClr val="FFFFFF"/>
                </a:solidFill>
                <a:latin typeface="Montserrat Classic Bold"/>
              </a:endParaRPr>
            </a:p>
          </p:txBody>
        </p:sp>
      </p:grpSp>
      <p:sp>
        <p:nvSpPr>
          <p:cNvPr id="15" name="Titolo 1">
            <a:extLst>
              <a:ext uri="{FF2B5EF4-FFF2-40B4-BE49-F238E27FC236}">
                <a16:creationId xmlns:a16="http://schemas.microsoft.com/office/drawing/2014/main" id="{C20D04BD-4EC7-5E4A-92FB-B26234220272}"/>
              </a:ext>
            </a:extLst>
          </p:cNvPr>
          <p:cNvSpPr txBox="1">
            <a:spLocks/>
          </p:cNvSpPr>
          <p:nvPr/>
        </p:nvSpPr>
        <p:spPr>
          <a:xfrm>
            <a:off x="784283" y="4663643"/>
            <a:ext cx="12757033" cy="19219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6000" b="1" dirty="0">
                <a:solidFill>
                  <a:schemeClr val="bg1"/>
                </a:solidFill>
                <a:latin typeface="Futura" panose="020B0602020204020303" pitchFamily="34" charset="-79"/>
                <a:cs typeface="Futura" panose="020B0602020204020303" pitchFamily="34" charset="-79"/>
              </a:rPr>
              <a:t>MISURE PER LE START – UP INNOVATIVE</a:t>
            </a:r>
          </a:p>
        </p:txBody>
      </p:sp>
      <p:grpSp>
        <p:nvGrpSpPr>
          <p:cNvPr id="4" name="Gruppo 3">
            <a:extLst>
              <a:ext uri="{FF2B5EF4-FFF2-40B4-BE49-F238E27FC236}">
                <a16:creationId xmlns:a16="http://schemas.microsoft.com/office/drawing/2014/main" id="{9CA6476A-9EB4-5A40-BBEC-C194033E267E}"/>
              </a:ext>
            </a:extLst>
          </p:cNvPr>
          <p:cNvGrpSpPr/>
          <p:nvPr/>
        </p:nvGrpSpPr>
        <p:grpSpPr>
          <a:xfrm>
            <a:off x="1054217" y="938513"/>
            <a:ext cx="6108583" cy="802559"/>
            <a:chOff x="1054217" y="938513"/>
            <a:chExt cx="6108583" cy="802559"/>
          </a:xfrm>
        </p:grpSpPr>
        <p:sp>
          <p:nvSpPr>
            <p:cNvPr id="6" name="TextBox 6"/>
            <p:cNvSpPr txBox="1"/>
            <p:nvPr/>
          </p:nvSpPr>
          <p:spPr>
            <a:xfrm>
              <a:off x="1979029" y="971631"/>
              <a:ext cx="5183771" cy="769441"/>
            </a:xfrm>
            <a:prstGeom prst="rect">
              <a:avLst/>
            </a:prstGeom>
          </p:spPr>
          <p:txBody>
            <a:bodyPr wrap="square" lIns="0" tIns="0" rIns="0" bIns="0" rtlCol="0" anchor="t">
              <a:spAutoFit/>
            </a:bodyPr>
            <a:lstStyle/>
            <a:p>
              <a:pPr>
                <a:spcAft>
                  <a:spcPts val="0"/>
                </a:spcAft>
              </a:pPr>
              <a:r>
                <a:rPr lang="it-IT" sz="2000" b="1" dirty="0">
                  <a:solidFill>
                    <a:srgbClr val="FFFFFF"/>
                  </a:solidFill>
                  <a:latin typeface="Futura" panose="020B0602020204020303" pitchFamily="34" charset="-79"/>
                  <a:ea typeface="Calibri" panose="020F0502020204030204" pitchFamily="34" charset="0"/>
                  <a:cs typeface="Futura" panose="020B0602020204020303" pitchFamily="34" charset="-79"/>
                </a:rPr>
                <a:t>Ministero dello sviluppo economico</a:t>
              </a:r>
            </a:p>
            <a:p>
              <a:pPr>
                <a:spcAft>
                  <a:spcPts val="0"/>
                </a:spcAft>
              </a:pPr>
              <a:r>
                <a:rPr lang="it-IT" sz="1500" b="1" dirty="0">
                  <a:solidFill>
                    <a:srgbClr val="FFFFFF"/>
                  </a:solidFill>
                  <a:latin typeface="Futura" panose="020B0602020204020303" pitchFamily="34" charset="-79"/>
                  <a:ea typeface="Calibri" panose="020F0502020204030204" pitchFamily="34" charset="0"/>
                  <a:cs typeface="Futura" panose="020B0602020204020303" pitchFamily="34" charset="-79"/>
                </a:rPr>
                <a:t>Direzione Generale per la Politica Industriale, </a:t>
              </a:r>
            </a:p>
            <a:p>
              <a:pPr>
                <a:spcAft>
                  <a:spcPts val="0"/>
                </a:spcAft>
              </a:pPr>
              <a:r>
                <a:rPr lang="it-IT" sz="1500" b="1" dirty="0">
                  <a:solidFill>
                    <a:srgbClr val="FFFFFF"/>
                  </a:solidFill>
                  <a:latin typeface="Futura" panose="020B0602020204020303" pitchFamily="34" charset="-79"/>
                  <a:ea typeface="Calibri" panose="020F0502020204030204" pitchFamily="34" charset="0"/>
                  <a:cs typeface="Futura" panose="020B0602020204020303" pitchFamily="34" charset="-79"/>
                </a:rPr>
                <a:t>l’Innovazione e le PMI </a:t>
              </a:r>
            </a:p>
          </p:txBody>
        </p:sp>
        <p:pic>
          <p:nvPicPr>
            <p:cNvPr id="19" name="Immagine 18">
              <a:extLst>
                <a:ext uri="{FF2B5EF4-FFF2-40B4-BE49-F238E27FC236}">
                  <a16:creationId xmlns:a16="http://schemas.microsoft.com/office/drawing/2014/main" id="{EB81B638-FCAC-584E-B999-BA186800F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17" y="938513"/>
              <a:ext cx="696765" cy="785950"/>
            </a:xfrm>
            <a:prstGeom prst="rect">
              <a:avLst/>
            </a:prstGeom>
          </p:spPr>
        </p:pic>
      </p:grpSp>
      <p:pic>
        <p:nvPicPr>
          <p:cNvPr id="20" name="Immagine 4">
            <a:extLst>
              <a:ext uri="{FF2B5EF4-FFF2-40B4-BE49-F238E27FC236}">
                <a16:creationId xmlns:a16="http://schemas.microsoft.com/office/drawing/2014/main" id="{01866355-3387-B54A-AFEA-BEEEBACD3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7124700"/>
            <a:ext cx="3240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997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12</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800100"/>
            <a:ext cx="15394076" cy="1637949"/>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Incentivi</a:t>
            </a:r>
            <a:r>
              <a:rPr lang="en-US" sz="5400" spc="96" dirty="0">
                <a:solidFill>
                  <a:srgbClr val="011C5D"/>
                </a:solidFill>
                <a:latin typeface="Montserrat Classic Bold"/>
              </a:rPr>
              <a:t> </a:t>
            </a:r>
            <a:r>
              <a:rPr lang="en-US" sz="5400" spc="96" dirty="0" err="1">
                <a:solidFill>
                  <a:srgbClr val="011C5D"/>
                </a:solidFill>
                <a:latin typeface="Montserrat Classic Bold"/>
              </a:rPr>
              <a:t>all’investimento</a:t>
            </a:r>
            <a:r>
              <a:rPr lang="en-US" sz="5400" spc="96" dirty="0">
                <a:solidFill>
                  <a:srgbClr val="011C5D"/>
                </a:solidFill>
                <a:latin typeface="Montserrat Classic Bold"/>
              </a:rPr>
              <a:t> </a:t>
            </a:r>
            <a:r>
              <a:rPr lang="en-US" sz="5400" spc="96" dirty="0" err="1">
                <a:solidFill>
                  <a:srgbClr val="011C5D"/>
                </a:solidFill>
                <a:latin typeface="Montserrat Classic Bold"/>
              </a:rPr>
              <a:t>nel</a:t>
            </a:r>
            <a:r>
              <a:rPr lang="en-US" sz="5400" spc="96" dirty="0">
                <a:solidFill>
                  <a:srgbClr val="011C5D"/>
                </a:solidFill>
                <a:latin typeface="Montserrat Classic Bold"/>
              </a:rPr>
              <a:t> </a:t>
            </a:r>
            <a:r>
              <a:rPr lang="en-US" sz="5400" spc="96" dirty="0" err="1">
                <a:solidFill>
                  <a:srgbClr val="0D49CD"/>
                </a:solidFill>
                <a:latin typeface="Montserrat Classic Bold"/>
              </a:rPr>
              <a:t>capitale</a:t>
            </a:r>
            <a:r>
              <a:rPr lang="en-US" sz="5400" spc="96" dirty="0">
                <a:solidFill>
                  <a:srgbClr val="0D49CD"/>
                </a:solidFill>
                <a:latin typeface="Montserrat Classic Bold"/>
              </a:rPr>
              <a:t> di startup innovative</a:t>
            </a: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1546BA"/>
            </a:solidFill>
          </p:spPr>
          <p:txBody>
            <a:bodyPr/>
            <a:lstStyle/>
            <a:p>
              <a:endParaRPr lang="it-IT" dirty="0">
                <a:solidFill>
                  <a:srgbClr val="0D49CD"/>
                </a:solidFill>
              </a:endParaRPr>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1135255" y="994335"/>
            <a:ext cx="531495"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latin typeface="Futura" panose="020B0602020204020303" pitchFamily="34" charset="-79"/>
                <a:ea typeface="Calibri" panose="020F0502020204030204" pitchFamily="34" charset="0"/>
                <a:cs typeface="Times New Roman" panose="02020603050405020304" pitchFamily="18" charset="0"/>
              </a:rPr>
              <a:t>3</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Immagine 35">
            <a:extLst>
              <a:ext uri="{FF2B5EF4-FFF2-40B4-BE49-F238E27FC236}">
                <a16:creationId xmlns:a16="http://schemas.microsoft.com/office/drawing/2014/main" id="{4A7E3120-6C3B-FE49-86E0-3E83523D4EF3}"/>
              </a:ext>
            </a:extLst>
          </p:cNvPr>
          <p:cNvPicPr/>
          <p:nvPr/>
        </p:nvPicPr>
        <p:blipFill>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3274163" y="4289048"/>
            <a:ext cx="4622400" cy="4723200"/>
          </a:xfrm>
          <a:prstGeom prst="rect">
            <a:avLst/>
          </a:prstGeom>
        </p:spPr>
      </p:pic>
      <p:sp>
        <p:nvSpPr>
          <p:cNvPr id="14" name="Rettangolo 13">
            <a:extLst>
              <a:ext uri="{FF2B5EF4-FFF2-40B4-BE49-F238E27FC236}">
                <a16:creationId xmlns:a16="http://schemas.microsoft.com/office/drawing/2014/main" id="{E43CE2DC-ADE6-9443-A062-A71C731034E7}"/>
              </a:ext>
            </a:extLst>
          </p:cNvPr>
          <p:cNvSpPr/>
          <p:nvPr/>
        </p:nvSpPr>
        <p:spPr>
          <a:xfrm>
            <a:off x="913689" y="3508132"/>
            <a:ext cx="15787066" cy="3691588"/>
          </a:xfrm>
          <a:prstGeom prst="rect">
            <a:avLst/>
          </a:prstGeom>
        </p:spPr>
        <p:txBody>
          <a:bodyPr wrap="square">
            <a:spAutoFit/>
          </a:bodyPr>
          <a:lstStyle/>
          <a:p>
            <a:pPr marL="800100" indent="-342900" algn="just">
              <a:lnSpc>
                <a:spcPct val="107000"/>
              </a:lnSpc>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A partire dal 1° gennaio 2017, per gli investitori che effettuano investimenti in capitale di rischio di startup innovative è disponibile un importante </a:t>
            </a:r>
            <a:r>
              <a:rPr lang="it-IT" sz="2400" b="1" spc="34" dirty="0">
                <a:solidFill>
                  <a:srgbClr val="1546BA"/>
                </a:solidFill>
                <a:latin typeface="Libre Franklin Light"/>
              </a:rPr>
              <a:t>sgravio fiscale.</a:t>
            </a:r>
            <a:endParaRPr lang="it-IT" sz="2400" spc="34" dirty="0">
              <a:solidFill>
                <a:srgbClr val="1546BA"/>
              </a:solidFill>
              <a:latin typeface="Libre Franklin Light"/>
            </a:endParaRPr>
          </a:p>
          <a:p>
            <a:pPr marL="800100" indent="-342900" algn="just">
              <a:lnSpc>
                <a:spcPct val="107000"/>
              </a:lnSpc>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L’incentivo all’investimento, condizionato al mantenimento della partecipazione per un minimo di 3 anni, è così configurato:</a:t>
            </a:r>
          </a:p>
          <a:p>
            <a:pPr marL="1714500" lvl="2" indent="-342900" algn="just">
              <a:lnSpc>
                <a:spcPct val="107000"/>
              </a:lnSpc>
              <a:spcAft>
                <a:spcPts val="1200"/>
              </a:spcAft>
              <a:buClr>
                <a:schemeClr val="tx2">
                  <a:lumMod val="75000"/>
                </a:schemeClr>
              </a:buClr>
              <a:buFont typeface="Courier New" panose="02070309020205020404" pitchFamily="49" charset="0"/>
              <a:buChar char="o"/>
            </a:pPr>
            <a:r>
              <a:rPr lang="it-IT" sz="2400" spc="34" dirty="0">
                <a:solidFill>
                  <a:srgbClr val="1546BA"/>
                </a:solidFill>
                <a:latin typeface="Libre Franklin Light"/>
              </a:rPr>
              <a:t>per le </a:t>
            </a:r>
            <a:r>
              <a:rPr lang="it-IT" sz="2400" b="1" spc="34" dirty="0">
                <a:solidFill>
                  <a:srgbClr val="1546BA"/>
                </a:solidFill>
                <a:latin typeface="Libre Franklin Light"/>
              </a:rPr>
              <a:t>persone fisiche</a:t>
            </a:r>
            <a:r>
              <a:rPr lang="it-IT" sz="2400" spc="34" dirty="0">
                <a:solidFill>
                  <a:srgbClr val="1546BA"/>
                </a:solidFill>
                <a:latin typeface="Libre Franklin Light"/>
              </a:rPr>
              <a:t>, una detrazione dall’imposta lorda </a:t>
            </a:r>
            <a:r>
              <a:rPr lang="it-IT" sz="2400" b="1" spc="34" dirty="0">
                <a:solidFill>
                  <a:srgbClr val="1546BA"/>
                </a:solidFill>
                <a:latin typeface="Libre Franklin Light"/>
              </a:rPr>
              <a:t>Irpef</a:t>
            </a:r>
            <a:r>
              <a:rPr lang="it-IT" sz="2400" spc="34" dirty="0">
                <a:solidFill>
                  <a:srgbClr val="1546BA"/>
                </a:solidFill>
                <a:latin typeface="Libre Franklin Light"/>
              </a:rPr>
              <a:t> pari al </a:t>
            </a:r>
            <a:r>
              <a:rPr lang="it-IT" sz="2400" b="1" spc="34" dirty="0">
                <a:solidFill>
                  <a:srgbClr val="1546BA"/>
                </a:solidFill>
                <a:latin typeface="Libre Franklin Light"/>
              </a:rPr>
              <a:t>30% </a:t>
            </a:r>
            <a:r>
              <a:rPr lang="it-IT" sz="2400" spc="34" dirty="0">
                <a:solidFill>
                  <a:srgbClr val="1546BA"/>
                </a:solidFill>
                <a:latin typeface="Libre Franklin Light"/>
              </a:rPr>
              <a:t>dell’ammontare investito, fino a un massimo di 1 milione di euro; </a:t>
            </a:r>
          </a:p>
          <a:p>
            <a:pPr marL="1714500" lvl="2" indent="-342900" algn="just">
              <a:lnSpc>
                <a:spcPct val="107000"/>
              </a:lnSpc>
              <a:spcAft>
                <a:spcPts val="1200"/>
              </a:spcAft>
              <a:buClr>
                <a:schemeClr val="tx2">
                  <a:lumMod val="75000"/>
                </a:schemeClr>
              </a:buClr>
              <a:buFont typeface="Courier New" panose="02070309020205020404" pitchFamily="49" charset="0"/>
              <a:buChar char="o"/>
            </a:pPr>
            <a:r>
              <a:rPr lang="it-IT" sz="2400" spc="34" dirty="0">
                <a:solidFill>
                  <a:srgbClr val="1546BA"/>
                </a:solidFill>
                <a:latin typeface="Libre Franklin Light"/>
              </a:rPr>
              <a:t>per le </a:t>
            </a:r>
            <a:r>
              <a:rPr lang="it-IT" sz="2400" b="1" spc="34" dirty="0">
                <a:solidFill>
                  <a:srgbClr val="1546BA"/>
                </a:solidFill>
                <a:latin typeface="Libre Franklin Light"/>
              </a:rPr>
              <a:t>persone giuridiche</a:t>
            </a:r>
            <a:r>
              <a:rPr lang="it-IT" sz="2400" spc="34" dirty="0">
                <a:solidFill>
                  <a:srgbClr val="1546BA"/>
                </a:solidFill>
                <a:latin typeface="Libre Franklin Light"/>
              </a:rPr>
              <a:t>, deduzione dall’imponibile</a:t>
            </a:r>
            <a:r>
              <a:rPr lang="it-IT" sz="2400" b="1" spc="34" dirty="0">
                <a:solidFill>
                  <a:srgbClr val="1546BA"/>
                </a:solidFill>
                <a:latin typeface="Libre Franklin Light"/>
              </a:rPr>
              <a:t> </a:t>
            </a:r>
            <a:r>
              <a:rPr lang="it-IT" sz="2400" b="1" spc="34" dirty="0" err="1">
                <a:solidFill>
                  <a:srgbClr val="1546BA"/>
                </a:solidFill>
                <a:latin typeface="Libre Franklin Light"/>
              </a:rPr>
              <a:t>Ires</a:t>
            </a:r>
            <a:r>
              <a:rPr lang="it-IT" sz="2400" b="1" spc="34" dirty="0">
                <a:solidFill>
                  <a:srgbClr val="1546BA"/>
                </a:solidFill>
                <a:latin typeface="Libre Franklin Light"/>
              </a:rPr>
              <a:t> </a:t>
            </a:r>
            <a:r>
              <a:rPr lang="it-IT" sz="2400" spc="34" dirty="0">
                <a:solidFill>
                  <a:srgbClr val="1546BA"/>
                </a:solidFill>
                <a:latin typeface="Libre Franklin Light"/>
              </a:rPr>
              <a:t>pari al </a:t>
            </a:r>
            <a:r>
              <a:rPr lang="it-IT" sz="2400" b="1" spc="34" dirty="0">
                <a:solidFill>
                  <a:srgbClr val="1546BA"/>
                </a:solidFill>
                <a:latin typeface="Libre Franklin Light"/>
              </a:rPr>
              <a:t>30% </a:t>
            </a:r>
            <a:r>
              <a:rPr lang="it-IT" sz="2400" spc="34" dirty="0">
                <a:solidFill>
                  <a:srgbClr val="1546BA"/>
                </a:solidFill>
                <a:latin typeface="Libre Franklin Light"/>
              </a:rPr>
              <a:t>dell’ammontare investito, fino a un massimo di 1,8 milioni di euro.</a:t>
            </a:r>
          </a:p>
        </p:txBody>
      </p:sp>
      <p:grpSp>
        <p:nvGrpSpPr>
          <p:cNvPr id="15" name="Gruppo 14">
            <a:extLst>
              <a:ext uri="{FF2B5EF4-FFF2-40B4-BE49-F238E27FC236}">
                <a16:creationId xmlns:a16="http://schemas.microsoft.com/office/drawing/2014/main" id="{F60027D3-5414-274A-9A4A-F81F7F01311C}"/>
              </a:ext>
            </a:extLst>
          </p:cNvPr>
          <p:cNvGrpSpPr/>
          <p:nvPr/>
        </p:nvGrpSpPr>
        <p:grpSpPr>
          <a:xfrm>
            <a:off x="0" y="9294651"/>
            <a:ext cx="18288000" cy="1061811"/>
            <a:chOff x="0" y="9294651"/>
            <a:chExt cx="18288000" cy="1061811"/>
          </a:xfrm>
        </p:grpSpPr>
        <p:sp>
          <p:nvSpPr>
            <p:cNvPr id="16" name="Rettangolo 15">
              <a:extLst>
                <a:ext uri="{FF2B5EF4-FFF2-40B4-BE49-F238E27FC236}">
                  <a16:creationId xmlns:a16="http://schemas.microsoft.com/office/drawing/2014/main" id="{290C55D8-CFBD-BF48-AEFE-E7A5B7BFC3C6}"/>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8" name="Gruppo 17">
              <a:extLst>
                <a:ext uri="{FF2B5EF4-FFF2-40B4-BE49-F238E27FC236}">
                  <a16:creationId xmlns:a16="http://schemas.microsoft.com/office/drawing/2014/main" id="{6E6F4AE7-F78E-7F48-8612-281B896C0884}"/>
                </a:ext>
              </a:extLst>
            </p:cNvPr>
            <p:cNvGrpSpPr/>
            <p:nvPr/>
          </p:nvGrpSpPr>
          <p:grpSpPr>
            <a:xfrm>
              <a:off x="9984030" y="9590349"/>
              <a:ext cx="8303970" cy="484529"/>
              <a:chOff x="1222451" y="9383467"/>
              <a:chExt cx="8303970" cy="484529"/>
            </a:xfrm>
          </p:grpSpPr>
          <p:sp>
            <p:nvSpPr>
              <p:cNvPr id="19" name="TextBox 29">
                <a:extLst>
                  <a:ext uri="{FF2B5EF4-FFF2-40B4-BE49-F238E27FC236}">
                    <a16:creationId xmlns:a16="http://schemas.microsoft.com/office/drawing/2014/main" id="{7A2662A3-CC80-BE4C-930B-F86CA7659A3B}"/>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0" name="Immagine 19">
                <a:extLst>
                  <a:ext uri="{FF2B5EF4-FFF2-40B4-BE49-F238E27FC236}">
                    <a16:creationId xmlns:a16="http://schemas.microsoft.com/office/drawing/2014/main" id="{110CE028-F120-354E-95DE-4EB040739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6" name="TextBox 30">
                <a:extLst>
                  <a:ext uri="{FF2B5EF4-FFF2-40B4-BE49-F238E27FC236}">
                    <a16:creationId xmlns:a16="http://schemas.microsoft.com/office/drawing/2014/main" id="{E9478966-EF58-8B4C-9577-85AA2C6D0C4D}"/>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106774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12</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800100"/>
            <a:ext cx="15394076" cy="1637949"/>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Incentivi</a:t>
            </a:r>
            <a:r>
              <a:rPr lang="en-US" sz="5400" spc="96" dirty="0">
                <a:solidFill>
                  <a:srgbClr val="011C5D"/>
                </a:solidFill>
                <a:latin typeface="Montserrat Classic Bold"/>
              </a:rPr>
              <a:t> in de minimis </a:t>
            </a:r>
            <a:r>
              <a:rPr lang="en-US" sz="5400" spc="96" dirty="0" err="1">
                <a:solidFill>
                  <a:srgbClr val="011C5D"/>
                </a:solidFill>
                <a:latin typeface="Montserrat Classic Bold"/>
              </a:rPr>
              <a:t>all’investimento</a:t>
            </a:r>
            <a:r>
              <a:rPr lang="en-US" sz="5400" spc="96" dirty="0">
                <a:solidFill>
                  <a:srgbClr val="011C5D"/>
                </a:solidFill>
                <a:latin typeface="Montserrat Classic Bold"/>
              </a:rPr>
              <a:t> </a:t>
            </a:r>
            <a:r>
              <a:rPr lang="en-US" sz="5400" spc="96" dirty="0" err="1">
                <a:solidFill>
                  <a:srgbClr val="011C5D"/>
                </a:solidFill>
                <a:latin typeface="Montserrat Classic Bold"/>
              </a:rPr>
              <a:t>nel</a:t>
            </a:r>
            <a:r>
              <a:rPr lang="en-US" sz="5400" spc="96" dirty="0">
                <a:solidFill>
                  <a:srgbClr val="011C5D"/>
                </a:solidFill>
                <a:latin typeface="Montserrat Classic Bold"/>
              </a:rPr>
              <a:t> </a:t>
            </a:r>
            <a:r>
              <a:rPr lang="en-US" sz="5400" spc="96" dirty="0" err="1">
                <a:solidFill>
                  <a:srgbClr val="0D49CD"/>
                </a:solidFill>
                <a:latin typeface="Montserrat Classic Bold"/>
              </a:rPr>
              <a:t>capitale</a:t>
            </a:r>
            <a:r>
              <a:rPr lang="en-US" sz="5400" spc="96" dirty="0">
                <a:solidFill>
                  <a:srgbClr val="0D49CD"/>
                </a:solidFill>
                <a:latin typeface="Montserrat Classic Bold"/>
              </a:rPr>
              <a:t> di startup e PMI innovative</a:t>
            </a: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1546BA"/>
            </a:solidFill>
          </p:spPr>
          <p:txBody>
            <a:bodyPr/>
            <a:lstStyle/>
            <a:p>
              <a:endParaRPr lang="it-IT" dirty="0">
                <a:solidFill>
                  <a:srgbClr val="0D49CD"/>
                </a:solidFill>
              </a:endParaRPr>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1135255" y="994335"/>
            <a:ext cx="531495"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latin typeface="Futura" panose="020B0602020204020303" pitchFamily="34" charset="-79"/>
                <a:ea typeface="Calibri" panose="020F0502020204030204" pitchFamily="34" charset="0"/>
                <a:cs typeface="Times New Roman" panose="02020603050405020304" pitchFamily="18" charset="0"/>
              </a:rPr>
              <a:t>42</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Immagine 35">
            <a:extLst>
              <a:ext uri="{FF2B5EF4-FFF2-40B4-BE49-F238E27FC236}">
                <a16:creationId xmlns:a16="http://schemas.microsoft.com/office/drawing/2014/main" id="{4A7E3120-6C3B-FE49-86E0-3E83523D4EF3}"/>
              </a:ext>
            </a:extLst>
          </p:cNvPr>
          <p:cNvPicPr/>
          <p:nvPr/>
        </p:nvPicPr>
        <p:blipFill>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3274163" y="4289048"/>
            <a:ext cx="4622400" cy="4723200"/>
          </a:xfrm>
          <a:prstGeom prst="rect">
            <a:avLst/>
          </a:prstGeom>
        </p:spPr>
      </p:pic>
      <p:sp>
        <p:nvSpPr>
          <p:cNvPr id="14" name="Rettangolo 13">
            <a:extLst>
              <a:ext uri="{FF2B5EF4-FFF2-40B4-BE49-F238E27FC236}">
                <a16:creationId xmlns:a16="http://schemas.microsoft.com/office/drawing/2014/main" id="{E43CE2DC-ADE6-9443-A062-A71C731034E7}"/>
              </a:ext>
            </a:extLst>
          </p:cNvPr>
          <p:cNvSpPr/>
          <p:nvPr/>
        </p:nvSpPr>
        <p:spPr>
          <a:xfrm>
            <a:off x="1143000" y="2729055"/>
            <a:ext cx="15787066" cy="8253093"/>
          </a:xfrm>
          <a:prstGeom prst="rect">
            <a:avLst/>
          </a:prstGeom>
        </p:spPr>
        <p:txBody>
          <a:bodyPr wrap="square">
            <a:spAutoFit/>
          </a:bodyPr>
          <a:lstStyle/>
          <a:p>
            <a:pPr>
              <a:lnSpc>
                <a:spcPct val="107000"/>
              </a:lnSpc>
              <a:spcAft>
                <a:spcPts val="1125"/>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indent="-342900" algn="just">
              <a:lnSpc>
                <a:spcPct val="107000"/>
              </a:lnSpc>
              <a:spcAft>
                <a:spcPts val="1200"/>
              </a:spcAft>
              <a:buClr>
                <a:schemeClr val="tx2">
                  <a:lumMod val="75000"/>
                </a:schemeClr>
              </a:buClr>
              <a:buFont typeface="Wingdings" panose="05000000000000000000" pitchFamily="2" charset="2"/>
              <a:buChar char="§"/>
            </a:pPr>
            <a:r>
              <a:rPr lang="it-IT" sz="2000" spc="34" dirty="0">
                <a:solidFill>
                  <a:srgbClr val="1546BA"/>
                </a:solidFill>
                <a:latin typeface="Libre Franklin Light"/>
              </a:rPr>
              <a:t>Questa misura è prevista dal Decreto Rilancio (D.L. 34/2020, art. 38, commi 7 e 8). Le modalità di accesso al beneficio sono disciplinate dal </a:t>
            </a:r>
            <a:r>
              <a:rPr lang="it-IT" sz="2000" spc="34" dirty="0">
                <a:solidFill>
                  <a:srgbClr val="1546BA"/>
                </a:solidFill>
                <a:latin typeface="Libre Franklin Light"/>
                <a:hlinkClick r:id="rId5">
                  <a:extLst>
                    <a:ext uri="{A12FA001-AC4F-418D-AE19-62706E023703}">
                      <ahyp:hlinkClr xmlns:ahyp="http://schemas.microsoft.com/office/drawing/2018/hyperlinkcolor" val="tx"/>
                    </a:ext>
                  </a:extLst>
                </a:hlinkClick>
              </a:rPr>
              <a:t>Decreto interministeriale 28 dicembre 2020</a:t>
            </a:r>
            <a:r>
              <a:rPr lang="it-IT" sz="2000" spc="34" dirty="0">
                <a:solidFill>
                  <a:srgbClr val="1546BA"/>
                </a:solidFill>
                <a:latin typeface="Libre Franklin Light"/>
              </a:rPr>
              <a:t>. </a:t>
            </a:r>
          </a:p>
          <a:p>
            <a:pPr indent="-342900" algn="just">
              <a:lnSpc>
                <a:spcPct val="107000"/>
              </a:lnSpc>
              <a:spcAft>
                <a:spcPts val="1200"/>
              </a:spcAft>
              <a:buClr>
                <a:schemeClr val="tx2">
                  <a:lumMod val="75000"/>
                </a:schemeClr>
              </a:buClr>
              <a:buFont typeface="Wingdings" panose="05000000000000000000" pitchFamily="2" charset="2"/>
              <a:buChar char="§"/>
            </a:pPr>
            <a:r>
              <a:rPr lang="it-IT" sz="2000" spc="34" dirty="0">
                <a:solidFill>
                  <a:srgbClr val="1546BA"/>
                </a:solidFill>
                <a:latin typeface="Libre Franklin Light"/>
              </a:rPr>
              <a:t>L'incentivo prevede una detrazione IRPEF del 50% destinata alle persone fisiche che investono nel capitale di rischio di startup innovative o PMI innovative. Le agevolazioni sono concesse ai sensi del Regolamento “de </a:t>
            </a:r>
            <a:r>
              <a:rPr lang="it-IT" sz="2000" spc="34" dirty="0" err="1">
                <a:solidFill>
                  <a:srgbClr val="1546BA"/>
                </a:solidFill>
                <a:latin typeface="Libre Franklin Light"/>
              </a:rPr>
              <a:t>minimis</a:t>
            </a:r>
            <a:r>
              <a:rPr lang="it-IT" sz="2000" spc="34" dirty="0">
                <a:solidFill>
                  <a:srgbClr val="1546BA"/>
                </a:solidFill>
                <a:latin typeface="Libre Franklin Light"/>
              </a:rPr>
              <a:t>” (Regolamento (UE) n. 1407/2013 della Commissione del 18 dicembre 2013).</a:t>
            </a:r>
          </a:p>
          <a:p>
            <a:pPr indent="-342900" algn="just">
              <a:lnSpc>
                <a:spcPct val="107000"/>
              </a:lnSpc>
              <a:spcAft>
                <a:spcPts val="1200"/>
              </a:spcAft>
              <a:buClr>
                <a:schemeClr val="tx2">
                  <a:lumMod val="75000"/>
                </a:schemeClr>
              </a:buClr>
              <a:buFont typeface="Wingdings" panose="05000000000000000000" pitchFamily="2" charset="2"/>
              <a:buChar char="§"/>
            </a:pPr>
            <a:r>
              <a:rPr lang="it-IT" sz="2000" spc="34" dirty="0">
                <a:solidFill>
                  <a:srgbClr val="1546BA"/>
                </a:solidFill>
                <a:latin typeface="Libre Franklin Light"/>
              </a:rPr>
              <a:t>Ai fini della fruizione dell’incentivo e prima dell’effettuazione dell’investimento, il legale rappresentante della startup innovativa o della PMI innovativa è tenuto a presentare istanza sulla </a:t>
            </a:r>
            <a:r>
              <a:rPr lang="it-IT" sz="2000" spc="34" dirty="0">
                <a:solidFill>
                  <a:srgbClr val="1546BA"/>
                </a:solidFill>
                <a:latin typeface="Libre Franklin Light"/>
                <a:hlinkClick r:id="rId6">
                  <a:extLst>
                    <a:ext uri="{A12FA001-AC4F-418D-AE19-62706E023703}">
                      <ahyp:hlinkClr xmlns:ahyp="http://schemas.microsoft.com/office/drawing/2018/hyperlinkcolor" val="tx"/>
                    </a:ext>
                  </a:extLst>
                </a:hlinkClick>
              </a:rPr>
              <a:t>piattaforma informatica</a:t>
            </a:r>
            <a:r>
              <a:rPr lang="it-IT" sz="2000" spc="34" dirty="0">
                <a:solidFill>
                  <a:srgbClr val="1546BA"/>
                </a:solidFill>
                <a:latin typeface="Libre Franklin Light"/>
              </a:rPr>
              <a:t> “Incentivi fiscali in regime «de </a:t>
            </a:r>
            <a:r>
              <a:rPr lang="it-IT" sz="2000" spc="34" dirty="0" err="1">
                <a:solidFill>
                  <a:srgbClr val="1546BA"/>
                </a:solidFill>
                <a:latin typeface="Libre Franklin Light"/>
              </a:rPr>
              <a:t>minimis</a:t>
            </a:r>
            <a:r>
              <a:rPr lang="it-IT" sz="2000" spc="34" dirty="0">
                <a:solidFill>
                  <a:srgbClr val="1546BA"/>
                </a:solidFill>
                <a:latin typeface="Libre Franklin Light"/>
              </a:rPr>
              <a:t>» per investimenti in startup e PMI innovative”.</a:t>
            </a:r>
          </a:p>
          <a:p>
            <a:pPr indent="-342900" algn="just">
              <a:lnSpc>
                <a:spcPct val="107000"/>
              </a:lnSpc>
              <a:spcAft>
                <a:spcPts val="1200"/>
              </a:spcAft>
              <a:buClr>
                <a:schemeClr val="tx2">
                  <a:lumMod val="75000"/>
                </a:schemeClr>
              </a:buClr>
              <a:buFont typeface="Wingdings" panose="05000000000000000000" pitchFamily="2" charset="2"/>
              <a:buChar char="§"/>
            </a:pPr>
            <a:r>
              <a:rPr lang="it-IT" sz="2000" spc="1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a:t>
            </a:r>
            <a:r>
              <a:rPr lang="it-IT" sz="2000" spc="34" dirty="0">
                <a:solidFill>
                  <a:srgbClr val="1546BA"/>
                </a:solidFill>
                <a:latin typeface="Libre Franklin Light"/>
              </a:rPr>
              <a:t>L’investimento deve essere mantenuto per almeno tre anni e può essere effettuato direttamente, o per il tramite di organismi di investimento collettivo del risparmio (OICR) che investano prevalentemente in startup innovative o PMI innovative.</a:t>
            </a:r>
          </a:p>
          <a:p>
            <a:pPr indent="-342900" algn="just">
              <a:lnSpc>
                <a:spcPct val="107000"/>
              </a:lnSpc>
              <a:spcAft>
                <a:spcPts val="1200"/>
              </a:spcAft>
              <a:buClr>
                <a:schemeClr val="tx2">
                  <a:lumMod val="75000"/>
                </a:schemeClr>
              </a:buClr>
              <a:buFont typeface="Wingdings" panose="05000000000000000000" pitchFamily="2" charset="2"/>
              <a:buChar char="§"/>
            </a:pPr>
            <a:r>
              <a:rPr lang="it-IT" sz="2000" spc="34" dirty="0">
                <a:solidFill>
                  <a:srgbClr val="1546BA"/>
                </a:solidFill>
                <a:latin typeface="Libre Franklin Light"/>
              </a:rPr>
              <a:t>Per investimenti effettuati in startup innovative, l’investimento agevolabile ammonta ad un massimo di 100mila euro per ciascun periodo di imposta. Per investimenti effettuati in PMI innovative, l’investimento agevolabile ammonta ad un massimo di 300mila euro per ciascun periodo di imposta (oltre tale limite, sulla parte eccedente l'investitore può detrarre il 30% in ciascun periodo d'imposta).</a:t>
            </a:r>
          </a:p>
          <a:p>
            <a:pPr indent="-342900" algn="just">
              <a:lnSpc>
                <a:spcPct val="107000"/>
              </a:lnSpc>
              <a:spcAft>
                <a:spcPts val="1200"/>
              </a:spcAft>
              <a:buClr>
                <a:schemeClr val="tx2">
                  <a:lumMod val="75000"/>
                </a:schemeClr>
              </a:buClr>
              <a:buFont typeface="Wingdings" panose="05000000000000000000" pitchFamily="2" charset="2"/>
              <a:buChar char="§"/>
            </a:pPr>
            <a:r>
              <a:rPr lang="it-IT" sz="2000" spc="34" dirty="0">
                <a:solidFill>
                  <a:srgbClr val="1546BA"/>
                </a:solidFill>
                <a:latin typeface="Libre Franklin Light"/>
              </a:rPr>
              <a:t>Ai sensi del Regolamento “de </a:t>
            </a:r>
            <a:r>
              <a:rPr lang="it-IT" sz="2000" spc="34" dirty="0" err="1">
                <a:solidFill>
                  <a:srgbClr val="1546BA"/>
                </a:solidFill>
                <a:latin typeface="Libre Franklin Light"/>
              </a:rPr>
              <a:t>minimis</a:t>
            </a:r>
            <a:r>
              <a:rPr lang="it-IT" sz="2000" spc="34" dirty="0">
                <a:solidFill>
                  <a:srgbClr val="1546BA"/>
                </a:solidFill>
                <a:latin typeface="Libre Franklin Light"/>
              </a:rPr>
              <a:t>”, la startup innovativa o la PMI innovativa destinataria dell’investimento non può ottenere aiuti in “de </a:t>
            </a:r>
            <a:r>
              <a:rPr lang="it-IT" sz="2000" spc="34" dirty="0" err="1">
                <a:solidFill>
                  <a:srgbClr val="1546BA"/>
                </a:solidFill>
                <a:latin typeface="Libre Franklin Light"/>
              </a:rPr>
              <a:t>minimis</a:t>
            </a:r>
            <a:r>
              <a:rPr lang="it-IT" sz="2000" spc="34" dirty="0">
                <a:solidFill>
                  <a:srgbClr val="1546BA"/>
                </a:solidFill>
                <a:latin typeface="Libre Franklin Light"/>
              </a:rPr>
              <a:t>” per più di 200mila euro nell’arco di tre esercizi finanziari. </a:t>
            </a:r>
          </a:p>
          <a:p>
            <a:pPr indent="-342900" algn="just">
              <a:lnSpc>
                <a:spcPct val="107000"/>
              </a:lnSpc>
              <a:spcAft>
                <a:spcPts val="1200"/>
              </a:spcAft>
              <a:buClr>
                <a:schemeClr val="tx2">
                  <a:lumMod val="75000"/>
                </a:schemeClr>
              </a:buClr>
              <a:buFont typeface="Wingdings" panose="05000000000000000000" pitchFamily="2" charset="2"/>
              <a:buChar char="§"/>
            </a:pPr>
            <a:endParaRPr lang="it-IT" sz="2000" spc="34" dirty="0">
              <a:solidFill>
                <a:srgbClr val="1546BA"/>
              </a:solidFill>
              <a:latin typeface="Libre Franklin Light"/>
            </a:endParaRPr>
          </a:p>
          <a:p>
            <a:pPr indent="-342900" algn="just">
              <a:lnSpc>
                <a:spcPct val="107000"/>
              </a:lnSpc>
              <a:spcAft>
                <a:spcPts val="1200"/>
              </a:spcAft>
              <a:buClr>
                <a:schemeClr val="tx2">
                  <a:lumMod val="75000"/>
                </a:schemeClr>
              </a:buClr>
              <a:buFont typeface="Wingdings" panose="05000000000000000000" pitchFamily="2" charset="2"/>
              <a:buChar char="§"/>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indent="-342900" algn="just">
              <a:lnSpc>
                <a:spcPct val="107000"/>
              </a:lnSpc>
              <a:spcAft>
                <a:spcPts val="1200"/>
              </a:spcAft>
              <a:buClr>
                <a:schemeClr val="tx2">
                  <a:lumMod val="75000"/>
                </a:schemeClr>
              </a:buClr>
              <a:buFont typeface="Wingdings" panose="05000000000000000000" pitchFamily="2" charset="2"/>
              <a:buChar char="§"/>
            </a:pPr>
            <a:endParaRPr lang="it-IT" sz="2400" spc="34" dirty="0">
              <a:solidFill>
                <a:srgbClr val="1546BA"/>
              </a:solidFill>
              <a:latin typeface="Libre Franklin Light"/>
            </a:endParaRPr>
          </a:p>
          <a:p>
            <a:pPr marL="800100" indent="-342900" algn="just">
              <a:lnSpc>
                <a:spcPct val="107000"/>
              </a:lnSpc>
              <a:spcAft>
                <a:spcPts val="1200"/>
              </a:spcAft>
              <a:buClr>
                <a:schemeClr val="tx2">
                  <a:lumMod val="75000"/>
                </a:schemeClr>
              </a:buClr>
              <a:buFont typeface="Arial" panose="020B0604020202020204" pitchFamily="34" charset="0"/>
              <a:buChar char="•"/>
            </a:pPr>
            <a:endParaRPr lang="it-IT" sz="2400" spc="34" dirty="0">
              <a:solidFill>
                <a:srgbClr val="1546BA"/>
              </a:solidFill>
              <a:latin typeface="Libre Franklin Light"/>
            </a:endParaRPr>
          </a:p>
        </p:txBody>
      </p:sp>
      <p:grpSp>
        <p:nvGrpSpPr>
          <p:cNvPr id="15" name="Gruppo 14">
            <a:extLst>
              <a:ext uri="{FF2B5EF4-FFF2-40B4-BE49-F238E27FC236}">
                <a16:creationId xmlns:a16="http://schemas.microsoft.com/office/drawing/2014/main" id="{F60027D3-5414-274A-9A4A-F81F7F01311C}"/>
              </a:ext>
            </a:extLst>
          </p:cNvPr>
          <p:cNvGrpSpPr/>
          <p:nvPr/>
        </p:nvGrpSpPr>
        <p:grpSpPr>
          <a:xfrm>
            <a:off x="0" y="10019732"/>
            <a:ext cx="18288000" cy="336730"/>
            <a:chOff x="0" y="9294651"/>
            <a:chExt cx="18288000" cy="1061811"/>
          </a:xfrm>
        </p:grpSpPr>
        <p:sp>
          <p:nvSpPr>
            <p:cNvPr id="16" name="Rettangolo 15">
              <a:extLst>
                <a:ext uri="{FF2B5EF4-FFF2-40B4-BE49-F238E27FC236}">
                  <a16:creationId xmlns:a16="http://schemas.microsoft.com/office/drawing/2014/main" id="{290C55D8-CFBD-BF48-AEFE-E7A5B7BFC3C6}"/>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8" name="Gruppo 17">
              <a:extLst>
                <a:ext uri="{FF2B5EF4-FFF2-40B4-BE49-F238E27FC236}">
                  <a16:creationId xmlns:a16="http://schemas.microsoft.com/office/drawing/2014/main" id="{6E6F4AE7-F78E-7F48-8612-281B896C0884}"/>
                </a:ext>
              </a:extLst>
            </p:cNvPr>
            <p:cNvGrpSpPr/>
            <p:nvPr/>
          </p:nvGrpSpPr>
          <p:grpSpPr>
            <a:xfrm>
              <a:off x="9984030" y="9590349"/>
              <a:ext cx="8303970" cy="484529"/>
              <a:chOff x="1222451" y="9383467"/>
              <a:chExt cx="8303970" cy="484529"/>
            </a:xfrm>
          </p:grpSpPr>
          <p:sp>
            <p:nvSpPr>
              <p:cNvPr id="19" name="TextBox 29">
                <a:extLst>
                  <a:ext uri="{FF2B5EF4-FFF2-40B4-BE49-F238E27FC236}">
                    <a16:creationId xmlns:a16="http://schemas.microsoft.com/office/drawing/2014/main" id="{7A2662A3-CC80-BE4C-930B-F86CA7659A3B}"/>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0" name="Immagine 19">
                <a:extLst>
                  <a:ext uri="{FF2B5EF4-FFF2-40B4-BE49-F238E27FC236}">
                    <a16:creationId xmlns:a16="http://schemas.microsoft.com/office/drawing/2014/main" id="{110CE028-F120-354E-95DE-4EB040739E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6" name="TextBox 30">
                <a:extLst>
                  <a:ext uri="{FF2B5EF4-FFF2-40B4-BE49-F238E27FC236}">
                    <a16:creationId xmlns:a16="http://schemas.microsoft.com/office/drawing/2014/main" id="{E9478966-EF58-8B4C-9577-85AA2C6D0C4D}"/>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2002003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13</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723900"/>
            <a:ext cx="15394076" cy="163794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Accesso </a:t>
            </a:r>
            <a:r>
              <a:rPr lang="en-US" sz="5400" spc="96" dirty="0" err="1">
                <a:solidFill>
                  <a:srgbClr val="011C5D"/>
                </a:solidFill>
                <a:latin typeface="Montserrat Classic Bold"/>
              </a:rPr>
              <a:t>gratuito</a:t>
            </a:r>
            <a:r>
              <a:rPr lang="en-US" sz="5400" spc="96" dirty="0">
                <a:solidFill>
                  <a:srgbClr val="011C5D"/>
                </a:solidFill>
                <a:latin typeface="Montserrat Classic Bold"/>
              </a:rPr>
              <a:t> e </a:t>
            </a:r>
            <a:r>
              <a:rPr lang="en-US" sz="5400" spc="96" dirty="0" err="1">
                <a:solidFill>
                  <a:srgbClr val="011C5D"/>
                </a:solidFill>
                <a:latin typeface="Montserrat Classic Bold"/>
              </a:rPr>
              <a:t>semplificato</a:t>
            </a:r>
            <a:r>
              <a:rPr lang="en-US" sz="5400" spc="96" dirty="0">
                <a:solidFill>
                  <a:srgbClr val="011C5D"/>
                </a:solidFill>
                <a:latin typeface="Montserrat Classic Bold"/>
              </a:rPr>
              <a:t> al </a:t>
            </a:r>
            <a:r>
              <a:rPr lang="en-US" sz="5400" spc="96" dirty="0" err="1">
                <a:solidFill>
                  <a:srgbClr val="0D49CD"/>
                </a:solidFill>
                <a:latin typeface="Montserrat Classic Bold"/>
              </a:rPr>
              <a:t>Fondo</a:t>
            </a:r>
            <a:r>
              <a:rPr lang="en-US" sz="5400" spc="96" dirty="0">
                <a:solidFill>
                  <a:srgbClr val="0D49CD"/>
                </a:solidFill>
                <a:latin typeface="Montserrat Classic Bold"/>
              </a:rPr>
              <a:t> Centrale di </a:t>
            </a:r>
            <a:r>
              <a:rPr lang="en-US" sz="5400" spc="96" dirty="0" err="1">
                <a:solidFill>
                  <a:srgbClr val="0D49CD"/>
                </a:solidFill>
                <a:latin typeface="Montserrat Classic Bold"/>
              </a:rPr>
              <a:t>garanzia</a:t>
            </a:r>
            <a:r>
              <a:rPr lang="en-US" sz="5400" spc="96" dirty="0">
                <a:solidFill>
                  <a:srgbClr val="0D49CD"/>
                </a:solidFill>
                <a:latin typeface="Montserrat Classic Bold"/>
              </a:rPr>
              <a:t> per le PMI </a:t>
            </a: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1546BA"/>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1135255" y="994335"/>
            <a:ext cx="531495"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latin typeface="Futura" panose="020B0602020204020303" pitchFamily="34" charset="-79"/>
                <a:ea typeface="Calibri" panose="020F0502020204030204" pitchFamily="34" charset="0"/>
                <a:cs typeface="Times New Roman" panose="02020603050405020304" pitchFamily="18" charset="0"/>
              </a:rPr>
              <a:t>53</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Segnaposto contenuto 2">
            <a:extLst>
              <a:ext uri="{FF2B5EF4-FFF2-40B4-BE49-F238E27FC236}">
                <a16:creationId xmlns:a16="http://schemas.microsoft.com/office/drawing/2014/main" id="{22A07AA5-5F74-1641-A787-A67B73142164}"/>
              </a:ext>
            </a:extLst>
          </p:cNvPr>
          <p:cNvSpPr txBox="1">
            <a:spLocks/>
          </p:cNvSpPr>
          <p:nvPr/>
        </p:nvSpPr>
        <p:spPr>
          <a:xfrm>
            <a:off x="1470459" y="3200751"/>
            <a:ext cx="14719050" cy="1637949"/>
          </a:xfrm>
          <a:prstGeom prst="rect">
            <a:avLst/>
          </a:prstGeom>
        </p:spPr>
        <p:txBody>
          <a:bodyPr vert="horz" lIns="91440" tIns="45720" rIns="91440" bIns="45720" rtlCol="0" anchor="t">
            <a:noAutofit/>
          </a:bodyPr>
          <a:lstStyle>
            <a:lvl1pPr marL="0" indent="0" algn="l" defTabSz="914400" rtl="0" eaLnBrk="1" latinLnBrk="0" hangingPunct="1">
              <a:lnSpc>
                <a:spcPct val="85000"/>
              </a:lnSpc>
              <a:spcBef>
                <a:spcPts val="1300"/>
              </a:spcBef>
              <a:buFont typeface="Arial" pitchFamily="34" charset="0"/>
              <a:buNone/>
              <a:defRPr sz="2800" kern="1200">
                <a:solidFill>
                  <a:schemeClr val="tx1"/>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600" i="1" kern="1200">
                <a:solidFill>
                  <a:schemeClr val="tx1">
                    <a:tint val="7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9pPr>
          </a:lstStyle>
          <a:p>
            <a:pPr marL="342900" indent="-342900" algn="just">
              <a:lnSpc>
                <a:spcPct val="120000"/>
              </a:lnSpc>
              <a:spcBef>
                <a:spcPts val="0"/>
              </a:spcBef>
              <a:spcAft>
                <a:spcPts val="6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Da settembre 2013, le startup innovative possono ottenere una garanzia sul credito bancario da parte del  Fondo Centrale di Garanzia per le PMI – che copre  fino all’80% di ciascuna operazione,  per un massimo di 2,5 mln €.</a:t>
            </a:r>
          </a:p>
          <a:p>
            <a:pPr marL="342900" indent="-342900">
              <a:lnSpc>
                <a:spcPct val="120000"/>
              </a:lnSpc>
              <a:spcBef>
                <a:spcPts val="0"/>
              </a:spcBef>
              <a:spcAft>
                <a:spcPts val="6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La garanzia è concessa in forma:</a:t>
            </a:r>
          </a:p>
        </p:txBody>
      </p:sp>
      <p:sp>
        <p:nvSpPr>
          <p:cNvPr id="3" name="Rettangolo 2">
            <a:extLst>
              <a:ext uri="{FF2B5EF4-FFF2-40B4-BE49-F238E27FC236}">
                <a16:creationId xmlns:a16="http://schemas.microsoft.com/office/drawing/2014/main" id="{6C99F7D8-2E0E-3D40-B53C-6FBD9B075E28}"/>
              </a:ext>
            </a:extLst>
          </p:cNvPr>
          <p:cNvSpPr/>
          <p:nvPr/>
        </p:nvSpPr>
        <p:spPr>
          <a:xfrm>
            <a:off x="2458954" y="5238512"/>
            <a:ext cx="13887183" cy="2281522"/>
          </a:xfrm>
          <a:prstGeom prst="rect">
            <a:avLst/>
          </a:prstGeom>
        </p:spPr>
        <p:txBody>
          <a:bodyPr wrap="square">
            <a:spAutoFit/>
          </a:bodyPr>
          <a:lstStyle/>
          <a:p>
            <a:pPr marL="342900" lvl="0" indent="-342900" algn="just">
              <a:lnSpc>
                <a:spcPct val="107000"/>
              </a:lnSpc>
              <a:spcAft>
                <a:spcPts val="600"/>
              </a:spcAft>
              <a:buClr>
                <a:schemeClr val="tx2">
                  <a:lumMod val="75000"/>
                </a:schemeClr>
              </a:buClr>
              <a:buFont typeface="Courier New" panose="02070309020205020404" pitchFamily="49" charset="0"/>
              <a:buChar char="o"/>
            </a:pPr>
            <a:r>
              <a:rPr lang="it-IT" sz="2400" b="1" spc="34" dirty="0">
                <a:solidFill>
                  <a:srgbClr val="1546BA"/>
                </a:solidFill>
                <a:latin typeface="Libre Franklin Light"/>
              </a:rPr>
              <a:t>Automatica: </a:t>
            </a:r>
            <a:r>
              <a:rPr lang="it-IT" sz="2400" spc="34" dirty="0">
                <a:solidFill>
                  <a:srgbClr val="1546BA"/>
                </a:solidFill>
                <a:latin typeface="Libre Franklin Light"/>
              </a:rPr>
              <a:t>il Fondo non esegue alcuna valutazione di merito dei dati di bilancio della startup, </a:t>
            </a:r>
            <a:r>
              <a:rPr lang="it-IT" sz="2400" spc="34" dirty="0" err="1">
                <a:solidFill>
                  <a:srgbClr val="1546BA"/>
                </a:solidFill>
                <a:latin typeface="Libre Franklin Light"/>
              </a:rPr>
              <a:t>ata</a:t>
            </a:r>
            <a:r>
              <a:rPr lang="it-IT" sz="2400" spc="34" dirty="0">
                <a:solidFill>
                  <a:srgbClr val="1546BA"/>
                </a:solidFill>
                <a:latin typeface="Libre Franklin Light"/>
              </a:rPr>
              <a:t>  di credito che ha in carico l’operazione;</a:t>
            </a:r>
          </a:p>
          <a:p>
            <a:pPr marL="342900" lvl="0" indent="-342900" algn="just">
              <a:lnSpc>
                <a:spcPct val="107000"/>
              </a:lnSpc>
              <a:spcAft>
                <a:spcPts val="600"/>
              </a:spcAft>
              <a:buClr>
                <a:schemeClr val="tx2">
                  <a:lumMod val="75000"/>
                </a:schemeClr>
              </a:buClr>
              <a:buFont typeface="Courier New" panose="02070309020205020404" pitchFamily="49" charset="0"/>
              <a:buChar char="o"/>
            </a:pPr>
            <a:r>
              <a:rPr lang="it-IT" sz="2400" b="1" spc="34" dirty="0">
                <a:solidFill>
                  <a:srgbClr val="1546BA"/>
                </a:solidFill>
                <a:latin typeface="Libre Franklin Light"/>
              </a:rPr>
              <a:t>Prioritaria: </a:t>
            </a:r>
            <a:r>
              <a:rPr lang="it-IT" sz="2400" spc="34" dirty="0">
                <a:solidFill>
                  <a:srgbClr val="1546BA"/>
                </a:solidFill>
                <a:latin typeface="Libre Franklin Light"/>
              </a:rPr>
              <a:t>le istanze provenienti da startup innovative o incubatori certificati vengono</a:t>
            </a:r>
          </a:p>
          <a:p>
            <a:pPr marL="800100" indent="-342900" algn="just">
              <a:lnSpc>
                <a:spcPct val="107000"/>
              </a:lnSpc>
              <a:spcAft>
                <a:spcPts val="600"/>
              </a:spcAft>
              <a:buClr>
                <a:schemeClr val="tx2">
                  <a:lumMod val="75000"/>
                </a:schemeClr>
              </a:buClr>
              <a:buFont typeface="Courier New" panose="02070309020205020404" pitchFamily="49" charset="0"/>
              <a:buChar char="o"/>
            </a:pPr>
            <a:r>
              <a:rPr lang="it-IT" sz="2400" spc="34" dirty="0">
                <a:solidFill>
                  <a:srgbClr val="1546BA"/>
                </a:solidFill>
                <a:latin typeface="Libre Franklin Light"/>
              </a:rPr>
              <a:t>valutate più rapidamente rispetto a quelle ordinarie;</a:t>
            </a:r>
          </a:p>
          <a:p>
            <a:pPr marL="342900" lvl="0" indent="-342900" algn="just">
              <a:lnSpc>
                <a:spcPct val="107000"/>
              </a:lnSpc>
              <a:spcAft>
                <a:spcPts val="600"/>
              </a:spcAft>
              <a:buClr>
                <a:schemeClr val="tx2">
                  <a:lumMod val="75000"/>
                </a:schemeClr>
              </a:buClr>
              <a:buFont typeface="Courier New" panose="02070309020205020404" pitchFamily="49" charset="0"/>
              <a:buChar char="o"/>
            </a:pPr>
            <a:r>
              <a:rPr lang="it-IT" sz="2400" b="1" spc="34" dirty="0">
                <a:solidFill>
                  <a:srgbClr val="1546BA"/>
                </a:solidFill>
                <a:latin typeface="Libre Franklin Light"/>
              </a:rPr>
              <a:t>Gratuita: </a:t>
            </a:r>
            <a:r>
              <a:rPr lang="it-IT" sz="2400" spc="34" dirty="0">
                <a:solidFill>
                  <a:srgbClr val="1546BA"/>
                </a:solidFill>
                <a:latin typeface="Libre Franklin Light"/>
              </a:rPr>
              <a:t>non sono previsti costi per l’accesso al Fondo.</a:t>
            </a:r>
          </a:p>
        </p:txBody>
      </p:sp>
      <p:pic>
        <p:nvPicPr>
          <p:cNvPr id="16" name="Immagine 15">
            <a:extLst>
              <a:ext uri="{FF2B5EF4-FFF2-40B4-BE49-F238E27FC236}">
                <a16:creationId xmlns:a16="http://schemas.microsoft.com/office/drawing/2014/main" id="{3554E45D-27DB-9A4A-89EB-F1F86C533136}"/>
              </a:ext>
            </a:extLst>
          </p:cNvPr>
          <p:cNvPicPr/>
          <p:nvPr/>
        </p:nvPicPr>
        <p:blipFill rotWithShape="1">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rcRect t="19699"/>
          <a:stretch/>
        </p:blipFill>
        <p:spPr bwMode="auto">
          <a:xfrm>
            <a:off x="12082754" y="4347352"/>
            <a:ext cx="5529713" cy="4723200"/>
          </a:xfrm>
          <a:prstGeom prst="rect">
            <a:avLst/>
          </a:prstGeom>
          <a:ln>
            <a:noFill/>
          </a:ln>
          <a:extLst>
            <a:ext uri="{53640926-AAD7-44D8-BBD7-CCE9431645EC}">
              <a14:shadowObscured xmlns:a14="http://schemas.microsoft.com/office/drawing/2010/main"/>
            </a:ext>
          </a:extLst>
        </p:spPr>
      </p:pic>
      <p:grpSp>
        <p:nvGrpSpPr>
          <p:cNvPr id="17" name="Gruppo 16">
            <a:extLst>
              <a:ext uri="{FF2B5EF4-FFF2-40B4-BE49-F238E27FC236}">
                <a16:creationId xmlns:a16="http://schemas.microsoft.com/office/drawing/2014/main" id="{DC6819CB-D1C4-6846-A970-B810CC5459F5}"/>
              </a:ext>
            </a:extLst>
          </p:cNvPr>
          <p:cNvGrpSpPr/>
          <p:nvPr/>
        </p:nvGrpSpPr>
        <p:grpSpPr>
          <a:xfrm>
            <a:off x="0" y="9294651"/>
            <a:ext cx="18288000" cy="1061811"/>
            <a:chOff x="0" y="9294651"/>
            <a:chExt cx="18288000" cy="1061811"/>
          </a:xfrm>
        </p:grpSpPr>
        <p:sp>
          <p:nvSpPr>
            <p:cNvPr id="18" name="Rettangolo 17">
              <a:extLst>
                <a:ext uri="{FF2B5EF4-FFF2-40B4-BE49-F238E27FC236}">
                  <a16:creationId xmlns:a16="http://schemas.microsoft.com/office/drawing/2014/main" id="{F107A07A-06B5-8C4F-8BEA-D6598E38B440}"/>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4F33D3BA-B0CC-444F-AEA8-470C97791B4F}"/>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37986904-8793-0D47-9CE4-C09A51569B5B}"/>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EEC442FF-56A7-1448-8DA5-FFC9DD07C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EC06E891-30C2-7D43-AD13-D8A5AEE19D17}"/>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3300987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14</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6003762" cy="778739"/>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Smart&amp;Start</a:t>
            </a:r>
            <a:r>
              <a:rPr lang="en-US" sz="5400" spc="96" dirty="0">
                <a:solidFill>
                  <a:srgbClr val="011C5D"/>
                </a:solidFill>
                <a:latin typeface="Montserrat Classic Bold"/>
              </a:rPr>
              <a:t> Italia: </a:t>
            </a:r>
            <a:r>
              <a:rPr lang="en-US" sz="5000" spc="96" dirty="0" err="1">
                <a:solidFill>
                  <a:srgbClr val="0D49CD"/>
                </a:solidFill>
                <a:latin typeface="Montserrat Classic Bold"/>
              </a:rPr>
              <a:t>finanziamenti</a:t>
            </a:r>
            <a:r>
              <a:rPr lang="en-US" sz="5000" spc="96" dirty="0">
                <a:solidFill>
                  <a:srgbClr val="0D49CD"/>
                </a:solidFill>
                <a:latin typeface="Montserrat Classic Bold"/>
              </a:rPr>
              <a:t> a </a:t>
            </a:r>
            <a:r>
              <a:rPr lang="en-US" sz="5000" spc="96" dirty="0" err="1">
                <a:solidFill>
                  <a:srgbClr val="0D49CD"/>
                </a:solidFill>
                <a:latin typeface="Montserrat Classic Bold"/>
              </a:rPr>
              <a:t>tasso</a:t>
            </a:r>
            <a:r>
              <a:rPr lang="en-US" sz="5000" spc="96" dirty="0">
                <a:solidFill>
                  <a:srgbClr val="0D49CD"/>
                </a:solidFill>
                <a:latin typeface="Montserrat Classic Bold"/>
              </a:rPr>
              <a:t> zero</a:t>
            </a: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1546BA"/>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1135255" y="994335"/>
            <a:ext cx="531495"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effectLst/>
                <a:latin typeface="Futura" panose="020B0602020204020303" pitchFamily="34" charset="-79"/>
                <a:ea typeface="Calibri" panose="020F0502020204030204" pitchFamily="34" charset="0"/>
                <a:cs typeface="Times New Roman" panose="02020603050405020304" pitchFamily="18" charset="0"/>
              </a:rPr>
              <a:t>64</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descr="Immagine che contiene testo&#10;&#10;Descrizione generata automaticamente">
            <a:extLst>
              <a:ext uri="{FF2B5EF4-FFF2-40B4-BE49-F238E27FC236}">
                <a16:creationId xmlns:a16="http://schemas.microsoft.com/office/drawing/2014/main" id="{42BFC43A-0ACB-1342-AA14-74C9015CEBF3}"/>
              </a:ext>
            </a:extLst>
          </p:cNvPr>
          <p:cNvPicPr/>
          <p:nvPr/>
        </p:nvPicPr>
        <p:blipFill>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1957761" y="4598762"/>
            <a:ext cx="5334000" cy="4361717"/>
          </a:xfrm>
          <a:prstGeom prst="rect">
            <a:avLst/>
          </a:prstGeom>
        </p:spPr>
      </p:pic>
      <p:sp>
        <p:nvSpPr>
          <p:cNvPr id="2" name="Rettangolo 1">
            <a:extLst>
              <a:ext uri="{FF2B5EF4-FFF2-40B4-BE49-F238E27FC236}">
                <a16:creationId xmlns:a16="http://schemas.microsoft.com/office/drawing/2014/main" id="{C196923B-4FFB-5546-8310-7800C0D845CC}"/>
              </a:ext>
            </a:extLst>
          </p:cNvPr>
          <p:cNvSpPr/>
          <p:nvPr/>
        </p:nvSpPr>
        <p:spPr>
          <a:xfrm>
            <a:off x="1470458" y="2811134"/>
            <a:ext cx="15416539" cy="3916137"/>
          </a:xfrm>
          <a:prstGeom prst="rect">
            <a:avLst/>
          </a:prstGeom>
        </p:spPr>
        <p:txBody>
          <a:bodyPr wrap="square">
            <a:spAutoFit/>
          </a:bodyPr>
          <a:lstStyle/>
          <a:p>
            <a:pPr marL="342900" indent="-342900" algn="just">
              <a:lnSpc>
                <a:spcPct val="120000"/>
              </a:lnSpc>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E’ il principale programma di finanziamento agevolato  a livello nazionale dedicato alle startup innovative, gestito da INVITALIA, che prevede l’erogazione di un </a:t>
            </a:r>
            <a:r>
              <a:rPr lang="it-IT" sz="2400" b="1" spc="34" dirty="0">
                <a:solidFill>
                  <a:srgbClr val="1546BA"/>
                </a:solidFill>
                <a:latin typeface="Libre Franklin Light"/>
              </a:rPr>
              <a:t>finanziamento a tasso zero </a:t>
            </a:r>
            <a:r>
              <a:rPr lang="it-IT" sz="2400" spc="34" dirty="0">
                <a:solidFill>
                  <a:srgbClr val="1546BA"/>
                </a:solidFill>
                <a:latin typeface="Libre Franklin Light"/>
              </a:rPr>
              <a:t>per progetti di sviluppo imprenditoriale con un programma di spesa di importo compreso tra </a:t>
            </a:r>
            <a:r>
              <a:rPr lang="it-IT" sz="2400" b="1" spc="34" dirty="0">
                <a:solidFill>
                  <a:srgbClr val="1546BA"/>
                </a:solidFill>
                <a:latin typeface="Libre Franklin Light"/>
              </a:rPr>
              <a:t>100mila</a:t>
            </a:r>
            <a:r>
              <a:rPr lang="it-IT" sz="2400" spc="34" dirty="0">
                <a:solidFill>
                  <a:srgbClr val="1546BA"/>
                </a:solidFill>
                <a:latin typeface="Libre Franklin Light"/>
              </a:rPr>
              <a:t> e </a:t>
            </a:r>
            <a:r>
              <a:rPr lang="it-IT" sz="2400" b="1" spc="34" dirty="0">
                <a:solidFill>
                  <a:srgbClr val="1546BA"/>
                </a:solidFill>
                <a:latin typeface="Libre Franklin Light"/>
              </a:rPr>
              <a:t>1,5 milioni di euro</a:t>
            </a:r>
            <a:r>
              <a:rPr lang="it-IT" sz="2400" spc="34" dirty="0">
                <a:solidFill>
                  <a:srgbClr val="1546BA"/>
                </a:solidFill>
                <a:latin typeface="Libre Franklin Light"/>
              </a:rPr>
              <a:t>. </a:t>
            </a:r>
          </a:p>
          <a:p>
            <a:pPr marL="342900" indent="-342900" algn="just">
              <a:lnSpc>
                <a:spcPct val="120000"/>
              </a:lnSpc>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Il finanziamento copre, senza alcuna garanzia, fino all’</a:t>
            </a:r>
            <a:r>
              <a:rPr lang="it-IT" sz="2400" b="1" spc="34" dirty="0">
                <a:solidFill>
                  <a:srgbClr val="1546BA"/>
                </a:solidFill>
                <a:latin typeface="Libre Franklin Light"/>
              </a:rPr>
              <a:t>80% delle spese ammissibili</a:t>
            </a:r>
            <a:r>
              <a:rPr lang="it-IT" sz="2400" spc="34" dirty="0">
                <a:solidFill>
                  <a:srgbClr val="1546BA"/>
                </a:solidFill>
                <a:latin typeface="Libre Franklin Light"/>
              </a:rPr>
              <a:t>; questa percentuale può salire al </a:t>
            </a:r>
            <a:r>
              <a:rPr lang="it-IT" sz="2400" b="1" spc="34" dirty="0">
                <a:solidFill>
                  <a:srgbClr val="1546BA"/>
                </a:solidFill>
                <a:latin typeface="Libre Franklin Light"/>
              </a:rPr>
              <a:t>90%</a:t>
            </a:r>
            <a:r>
              <a:rPr lang="it-IT" sz="2400" spc="34" dirty="0">
                <a:solidFill>
                  <a:srgbClr val="1546BA"/>
                </a:solidFill>
                <a:latin typeface="Libre Franklin Light"/>
              </a:rPr>
              <a:t> se la startup è costituita interamente da </a:t>
            </a:r>
            <a:r>
              <a:rPr lang="it-IT" sz="2400" b="1" spc="34" dirty="0">
                <a:solidFill>
                  <a:srgbClr val="1546BA"/>
                </a:solidFill>
                <a:latin typeface="Libre Franklin Light"/>
              </a:rPr>
              <a:t>donne e/o da giovani sotto i 35 anni</a:t>
            </a:r>
            <a:r>
              <a:rPr lang="it-IT" sz="2400" spc="34" dirty="0">
                <a:solidFill>
                  <a:srgbClr val="1546BA"/>
                </a:solidFill>
                <a:latin typeface="Libre Franklin Light"/>
              </a:rPr>
              <a:t>, oppure se tra i soci è presente un </a:t>
            </a:r>
            <a:r>
              <a:rPr lang="it-IT" sz="2400" b="1" spc="34" dirty="0">
                <a:solidFill>
                  <a:srgbClr val="1546BA"/>
                </a:solidFill>
                <a:latin typeface="Libre Franklin Light"/>
              </a:rPr>
              <a:t>esperto</a:t>
            </a:r>
            <a:r>
              <a:rPr lang="it-IT" sz="2400" spc="34" dirty="0">
                <a:solidFill>
                  <a:srgbClr val="1546BA"/>
                </a:solidFill>
                <a:latin typeface="Libre Franklin Light"/>
              </a:rPr>
              <a:t> col titolo di dottore di ricerca italiano (o equivalente) che lavora all’estero e vuole rientrare in Italia.</a:t>
            </a:r>
          </a:p>
          <a:p>
            <a:pPr marL="342900" indent="-342900">
              <a:lnSpc>
                <a:spcPct val="120000"/>
              </a:lnSpc>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Le startup con sede in </a:t>
            </a:r>
            <a:r>
              <a:rPr lang="it-IT" sz="2400" b="1" spc="34" dirty="0">
                <a:solidFill>
                  <a:srgbClr val="1546BA"/>
                </a:solidFill>
                <a:latin typeface="Libre Franklin Light"/>
              </a:rPr>
              <a:t>Abruzzo, Basilicata, Calabria, Campania, Molise, Puglia, Sardegna e Sicilia</a:t>
            </a:r>
            <a:r>
              <a:rPr lang="it-IT" sz="2400" spc="34" dirty="0">
                <a:solidFill>
                  <a:srgbClr val="1546BA"/>
                </a:solidFill>
                <a:latin typeface="Libre Franklin Light"/>
              </a:rPr>
              <a:t> possono godere di un </a:t>
            </a:r>
            <a:r>
              <a:rPr lang="it-IT" sz="2400" b="1" spc="34" dirty="0">
                <a:solidFill>
                  <a:srgbClr val="1546BA"/>
                </a:solidFill>
                <a:latin typeface="Libre Franklin Light"/>
              </a:rPr>
              <a:t>contributo a fondo perduto pari al 30% </a:t>
            </a:r>
            <a:r>
              <a:rPr lang="it-IT" sz="2400" spc="34" dirty="0">
                <a:solidFill>
                  <a:srgbClr val="1546BA"/>
                </a:solidFill>
                <a:latin typeface="Libre Franklin Light"/>
              </a:rPr>
              <a:t>del mutuo e restituire così solo il 70% del finanziamento ricevuto.</a:t>
            </a:r>
          </a:p>
        </p:txBody>
      </p:sp>
      <p:grpSp>
        <p:nvGrpSpPr>
          <p:cNvPr id="16" name="Gruppo 15">
            <a:extLst>
              <a:ext uri="{FF2B5EF4-FFF2-40B4-BE49-F238E27FC236}">
                <a16:creationId xmlns:a16="http://schemas.microsoft.com/office/drawing/2014/main" id="{B0DDD82D-955E-6A4A-9592-5AFD6F705A59}"/>
              </a:ext>
            </a:extLst>
          </p:cNvPr>
          <p:cNvGrpSpPr/>
          <p:nvPr/>
        </p:nvGrpSpPr>
        <p:grpSpPr>
          <a:xfrm>
            <a:off x="0" y="9381737"/>
            <a:ext cx="18288000" cy="1061811"/>
            <a:chOff x="0" y="9294651"/>
            <a:chExt cx="18288000" cy="1061811"/>
          </a:xfrm>
        </p:grpSpPr>
        <p:sp>
          <p:nvSpPr>
            <p:cNvPr id="17" name="Rettangolo 16">
              <a:extLst>
                <a:ext uri="{FF2B5EF4-FFF2-40B4-BE49-F238E27FC236}">
                  <a16:creationId xmlns:a16="http://schemas.microsoft.com/office/drawing/2014/main" id="{AF747A58-C6DE-634C-9D75-2DA4F1C1B718}"/>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9" name="Gruppo 18">
              <a:extLst>
                <a:ext uri="{FF2B5EF4-FFF2-40B4-BE49-F238E27FC236}">
                  <a16:creationId xmlns:a16="http://schemas.microsoft.com/office/drawing/2014/main" id="{63640E6B-0E83-5742-91D0-6A01A5023750}"/>
                </a:ext>
              </a:extLst>
            </p:cNvPr>
            <p:cNvGrpSpPr/>
            <p:nvPr/>
          </p:nvGrpSpPr>
          <p:grpSpPr>
            <a:xfrm>
              <a:off x="9984030" y="9590349"/>
              <a:ext cx="8303970" cy="484529"/>
              <a:chOff x="1222451" y="9383467"/>
              <a:chExt cx="8303970" cy="484529"/>
            </a:xfrm>
          </p:grpSpPr>
          <p:sp>
            <p:nvSpPr>
              <p:cNvPr id="20" name="TextBox 29">
                <a:extLst>
                  <a:ext uri="{FF2B5EF4-FFF2-40B4-BE49-F238E27FC236}">
                    <a16:creationId xmlns:a16="http://schemas.microsoft.com/office/drawing/2014/main" id="{E1D12A58-3D53-8046-B47E-F4E0FE35ABE5}"/>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6" name="Immagine 25">
                <a:extLst>
                  <a:ext uri="{FF2B5EF4-FFF2-40B4-BE49-F238E27FC236}">
                    <a16:creationId xmlns:a16="http://schemas.microsoft.com/office/drawing/2014/main" id="{0D297A99-6DD9-AE47-84D1-5F6E7319FF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7" name="TextBox 30">
                <a:extLst>
                  <a:ext uri="{FF2B5EF4-FFF2-40B4-BE49-F238E27FC236}">
                    <a16:creationId xmlns:a16="http://schemas.microsoft.com/office/drawing/2014/main" id="{D634D604-F9FC-3E44-8125-1C444A7878A1}"/>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2490547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15</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6003762" cy="77873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I </a:t>
            </a:r>
            <a:r>
              <a:rPr lang="en-US" sz="5400" spc="96" dirty="0" err="1">
                <a:solidFill>
                  <a:srgbClr val="011C5D"/>
                </a:solidFill>
                <a:latin typeface="Montserrat Classic Bold"/>
              </a:rPr>
              <a:t>servizi</a:t>
            </a:r>
            <a:r>
              <a:rPr lang="en-US" sz="5400" spc="96" dirty="0">
                <a:solidFill>
                  <a:srgbClr val="011C5D"/>
                </a:solidFill>
                <a:latin typeface="Montserrat Classic Bold"/>
              </a:rPr>
              <a:t> </a:t>
            </a:r>
            <a:r>
              <a:rPr lang="en-US" sz="5400" spc="96" dirty="0" err="1">
                <a:solidFill>
                  <a:srgbClr val="011C5D"/>
                </a:solidFill>
                <a:latin typeface="Montserrat Classic Bold"/>
              </a:rPr>
              <a:t>dell’</a:t>
            </a:r>
            <a:r>
              <a:rPr lang="en-US" sz="5000" spc="96" dirty="0" err="1">
                <a:solidFill>
                  <a:srgbClr val="0D49CD"/>
                </a:solidFill>
                <a:latin typeface="Montserrat Classic Bold"/>
              </a:rPr>
              <a:t>Agenzia</a:t>
            </a:r>
            <a:r>
              <a:rPr lang="en-US" sz="5000" spc="96" dirty="0">
                <a:solidFill>
                  <a:srgbClr val="0D49CD"/>
                </a:solidFill>
                <a:latin typeface="Montserrat Classic Bold"/>
              </a:rPr>
              <a:t> ICE</a:t>
            </a: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1135255" y="994335"/>
            <a:ext cx="531495"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latin typeface="Futura" panose="020B0602020204020303" pitchFamily="34" charset="-79"/>
                <a:ea typeface="Calibri" panose="020F0502020204030204" pitchFamily="34" charset="0"/>
                <a:cs typeface="Times New Roman" panose="02020603050405020304" pitchFamily="18" charset="0"/>
              </a:rPr>
              <a:t>75</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descr="Immagine che contiene orologio, disegnando, segnale&#10;&#10;Descrizione generata automaticamente">
            <a:extLst>
              <a:ext uri="{FF2B5EF4-FFF2-40B4-BE49-F238E27FC236}">
                <a16:creationId xmlns:a16="http://schemas.microsoft.com/office/drawing/2014/main" id="{B1EBB5A3-F8D2-1F40-A6AF-07E9BF9560F9}"/>
              </a:ext>
            </a:extLst>
          </p:cNvPr>
          <p:cNvPicPr/>
          <p:nvPr/>
        </p:nvPicPr>
        <p:blipFill>
          <a:blip r:embed="rId4" cstate="print">
            <a:duotone>
              <a:schemeClr val="accent1">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1734800" y="5691104"/>
            <a:ext cx="5873292" cy="3169467"/>
          </a:xfrm>
          <a:prstGeom prst="rect">
            <a:avLst/>
          </a:prstGeom>
        </p:spPr>
      </p:pic>
      <p:sp>
        <p:nvSpPr>
          <p:cNvPr id="2" name="Rettangolo 1">
            <a:extLst>
              <a:ext uri="{FF2B5EF4-FFF2-40B4-BE49-F238E27FC236}">
                <a16:creationId xmlns:a16="http://schemas.microsoft.com/office/drawing/2014/main" id="{00C3DD17-0108-4B42-9D28-3E2062F3AAFD}"/>
              </a:ext>
            </a:extLst>
          </p:cNvPr>
          <p:cNvSpPr/>
          <p:nvPr/>
        </p:nvSpPr>
        <p:spPr>
          <a:xfrm>
            <a:off x="1470459" y="2803903"/>
            <a:ext cx="15293541" cy="4619663"/>
          </a:xfrm>
          <a:prstGeom prst="rect">
            <a:avLst/>
          </a:prstGeom>
        </p:spPr>
        <p:txBody>
          <a:bodyPr wrap="square">
            <a:spAutoFit/>
          </a:bodyPr>
          <a:lstStyle/>
          <a:p>
            <a:pPr marL="342900" indent="-342900" algn="just">
              <a:lnSpc>
                <a:spcPct val="107000"/>
              </a:lnSpc>
              <a:spcAft>
                <a:spcPts val="1200"/>
              </a:spcAft>
              <a:buFont typeface="Arial" panose="020B0604020202020204" pitchFamily="34" charset="0"/>
              <a:buChar char="•"/>
            </a:pPr>
            <a:r>
              <a:rPr lang="it-IT" sz="2400" spc="34" dirty="0">
                <a:solidFill>
                  <a:srgbClr val="1546BA"/>
                </a:solidFill>
                <a:latin typeface="Libre Franklin Light"/>
              </a:rPr>
              <a:t>L’Agenzia ICE fornisce assistenza in materia normativa, societaria, fiscale, immobiliare, contrattualistica e creditizia: le startup innovative hanno diritto a uno </a:t>
            </a:r>
            <a:r>
              <a:rPr lang="it-IT" sz="2400" b="1" spc="34" dirty="0">
                <a:solidFill>
                  <a:srgbClr val="1546BA"/>
                </a:solidFill>
                <a:latin typeface="Libre Franklin Light"/>
              </a:rPr>
              <a:t>sconto del 30% sull’acquisto di beni e servizi </a:t>
            </a:r>
            <a:r>
              <a:rPr lang="it-IT" sz="2400" spc="34" dirty="0">
                <a:solidFill>
                  <a:srgbClr val="1546BA"/>
                </a:solidFill>
                <a:latin typeface="Libre Franklin Light"/>
              </a:rPr>
              <a:t>a catalogo (esclusi i costi esterni). </a:t>
            </a:r>
          </a:p>
          <a:p>
            <a:pPr marL="342900" indent="-342900" algn="just">
              <a:lnSpc>
                <a:spcPct val="107000"/>
              </a:lnSpc>
              <a:spcAft>
                <a:spcPts val="1200"/>
              </a:spcAft>
              <a:buFont typeface="Arial" panose="020B0604020202020204" pitchFamily="34" charset="0"/>
              <a:buChar char="•"/>
            </a:pPr>
            <a:endParaRPr lang="it-IT" sz="400" spc="34" dirty="0">
              <a:solidFill>
                <a:srgbClr val="1546BA"/>
              </a:solidFill>
              <a:latin typeface="Libre Franklin Light"/>
            </a:endParaRPr>
          </a:p>
          <a:p>
            <a:pPr marL="342900" indent="-342900" algn="just">
              <a:lnSpc>
                <a:spcPct val="107000"/>
              </a:lnSpc>
              <a:spcAft>
                <a:spcPts val="1200"/>
              </a:spcAft>
              <a:buFont typeface="Arial" panose="020B0604020202020204" pitchFamily="34" charset="0"/>
              <a:buChar char="•"/>
            </a:pPr>
            <a:r>
              <a:rPr lang="it-IT" sz="2400" spc="34" dirty="0">
                <a:solidFill>
                  <a:srgbClr val="1546BA"/>
                </a:solidFill>
                <a:latin typeface="Libre Franklin Light"/>
              </a:rPr>
              <a:t>Inoltre, l'azienda che raggiungerà la soglia di </a:t>
            </a:r>
            <a:r>
              <a:rPr lang="it-IT" sz="2400" b="1" spc="34" dirty="0">
                <a:solidFill>
                  <a:srgbClr val="1546BA"/>
                </a:solidFill>
                <a:latin typeface="Libre Franklin Light"/>
              </a:rPr>
              <a:t>€ 1.000,00 di spesa </a:t>
            </a:r>
            <a:r>
              <a:rPr lang="it-IT" sz="2400" spc="34" dirty="0">
                <a:solidFill>
                  <a:srgbClr val="1546BA"/>
                </a:solidFill>
                <a:latin typeface="Libre Franklin Light"/>
              </a:rPr>
              <a:t>(esclusi costi esterni e IVA) per servizi a catalogo acquistati nel corso dell’anno solare, maturerà il diritto a uno sconto del </a:t>
            </a:r>
            <a:r>
              <a:rPr lang="it-IT" sz="2400" b="1" spc="34" dirty="0">
                <a:solidFill>
                  <a:srgbClr val="1546BA"/>
                </a:solidFill>
                <a:latin typeface="Libre Franklin Light"/>
              </a:rPr>
              <a:t>10% sul costo dei servizi a catalogo </a:t>
            </a:r>
            <a:r>
              <a:rPr lang="it-IT" sz="2400" spc="34" dirty="0">
                <a:solidFill>
                  <a:srgbClr val="1546BA"/>
                </a:solidFill>
                <a:latin typeface="Libre Franklin Light"/>
              </a:rPr>
              <a:t>che saranno erogati nell'anno successivo. </a:t>
            </a:r>
          </a:p>
          <a:p>
            <a:pPr marL="342900" indent="-342900" algn="just">
              <a:lnSpc>
                <a:spcPct val="107000"/>
              </a:lnSpc>
              <a:spcAft>
                <a:spcPts val="1200"/>
              </a:spcAft>
              <a:buFont typeface="Arial" panose="020B0604020202020204" pitchFamily="34" charset="0"/>
              <a:buChar char="•"/>
            </a:pPr>
            <a:endParaRPr lang="it-IT" sz="500" spc="34" dirty="0">
              <a:solidFill>
                <a:srgbClr val="1546BA"/>
              </a:solidFill>
              <a:latin typeface="Libre Franklin Light"/>
            </a:endParaRPr>
          </a:p>
          <a:p>
            <a:pPr marL="342900" indent="-342900" algn="just">
              <a:lnSpc>
                <a:spcPct val="107000"/>
              </a:lnSpc>
              <a:spcAft>
                <a:spcPts val="1200"/>
              </a:spcAft>
              <a:buFont typeface="Arial" panose="020B0604020202020204" pitchFamily="34" charset="0"/>
              <a:buChar char="•"/>
            </a:pPr>
            <a:r>
              <a:rPr lang="it-IT" sz="2400" spc="34" dirty="0">
                <a:solidFill>
                  <a:srgbClr val="1546BA"/>
                </a:solidFill>
                <a:latin typeface="Libre Franklin Light"/>
              </a:rPr>
              <a:t>Per ottenere gli sconti indicati è necessario registrarsi gratuitamente sul sito dell'ICE - Agenzia: </a:t>
            </a:r>
            <a:r>
              <a:rPr lang="it-IT" sz="2400" spc="34" dirty="0">
                <a:solidFill>
                  <a:srgbClr val="3015F4"/>
                </a:solidFill>
                <a:latin typeface="Libre Franklin Light"/>
                <a:hlinkClick r:id="rId5">
                  <a:extLst>
                    <a:ext uri="{A12FA001-AC4F-418D-AE19-62706E023703}">
                      <ahyp:hlinkClr xmlns:ahyp="http://schemas.microsoft.com/office/drawing/2018/hyperlinkcolor" val="tx"/>
                    </a:ext>
                  </a:extLst>
                </a:hlinkClick>
              </a:rPr>
              <a:t>ice.it</a:t>
            </a:r>
            <a:r>
              <a:rPr lang="it-IT" sz="2400" spc="34" dirty="0">
                <a:solidFill>
                  <a:srgbClr val="1546BA"/>
                </a:solidFill>
                <a:latin typeface="Libre Franklin Light"/>
              </a:rPr>
              <a:t>. </a:t>
            </a:r>
          </a:p>
          <a:p>
            <a:pPr marL="342900" indent="-342900" algn="just">
              <a:lnSpc>
                <a:spcPct val="107000"/>
              </a:lnSpc>
              <a:spcAft>
                <a:spcPts val="600"/>
              </a:spcAft>
              <a:buFont typeface="Arial" panose="020B0604020202020204" pitchFamily="34" charset="0"/>
              <a:buChar char="•"/>
            </a:pPr>
            <a:endParaRPr lang="it-IT" sz="2400" spc="34" dirty="0">
              <a:solidFill>
                <a:srgbClr val="1546BA"/>
              </a:solidFill>
              <a:latin typeface="Libre Franklin Light"/>
            </a:endParaRPr>
          </a:p>
          <a:p>
            <a:pPr marL="342900" indent="-342900" algn="just">
              <a:lnSpc>
                <a:spcPct val="107000"/>
              </a:lnSpc>
              <a:spcAft>
                <a:spcPts val="600"/>
              </a:spcAft>
              <a:buFont typeface="Arial" panose="020B0604020202020204" pitchFamily="34" charset="0"/>
              <a:buChar char="•"/>
            </a:pPr>
            <a:endParaRPr lang="it-IT" sz="2400" spc="34" dirty="0">
              <a:solidFill>
                <a:srgbClr val="1546BA"/>
              </a:solidFill>
              <a:latin typeface="Libre Franklin Light"/>
            </a:endParaRPr>
          </a:p>
        </p:txBody>
      </p:sp>
      <p:grpSp>
        <p:nvGrpSpPr>
          <p:cNvPr id="17" name="Gruppo 16">
            <a:extLst>
              <a:ext uri="{FF2B5EF4-FFF2-40B4-BE49-F238E27FC236}">
                <a16:creationId xmlns:a16="http://schemas.microsoft.com/office/drawing/2014/main" id="{FACACA76-B3BA-9C4E-BFE4-941919AA12EB}"/>
              </a:ext>
            </a:extLst>
          </p:cNvPr>
          <p:cNvGrpSpPr/>
          <p:nvPr/>
        </p:nvGrpSpPr>
        <p:grpSpPr>
          <a:xfrm>
            <a:off x="0" y="9294651"/>
            <a:ext cx="18288000" cy="1061811"/>
            <a:chOff x="0" y="9294651"/>
            <a:chExt cx="18288000" cy="1061811"/>
          </a:xfrm>
        </p:grpSpPr>
        <p:sp>
          <p:nvSpPr>
            <p:cNvPr id="18" name="Rettangolo 17">
              <a:extLst>
                <a:ext uri="{FF2B5EF4-FFF2-40B4-BE49-F238E27FC236}">
                  <a16:creationId xmlns:a16="http://schemas.microsoft.com/office/drawing/2014/main" id="{7657AF75-F7B6-6A42-A825-8754709380A3}"/>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4EE3C7B1-FC81-D843-BEBC-B10D082D7374}"/>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5117E6C9-6CF0-B648-B189-1AC5F5A9C8A5}"/>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516BEE9F-4B0E-DA4F-A37D-72B2731766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8BA5F2BC-298A-0F4B-85DD-73C8F170EB1D}"/>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249354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18</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800100"/>
            <a:ext cx="16003762" cy="1628010"/>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Raccolta</a:t>
            </a:r>
            <a:r>
              <a:rPr lang="en-US" sz="5400" spc="96" dirty="0">
                <a:solidFill>
                  <a:srgbClr val="011C5D"/>
                </a:solidFill>
                <a:latin typeface="Montserrat Classic Bold"/>
              </a:rPr>
              <a:t> di </a:t>
            </a:r>
            <a:r>
              <a:rPr lang="en-US" sz="5400" spc="96" dirty="0" err="1">
                <a:solidFill>
                  <a:srgbClr val="011C5D"/>
                </a:solidFill>
                <a:latin typeface="Montserrat Classic Bold"/>
              </a:rPr>
              <a:t>capitali</a:t>
            </a:r>
            <a:r>
              <a:rPr lang="en-US" sz="5400" spc="96" dirty="0">
                <a:solidFill>
                  <a:srgbClr val="011C5D"/>
                </a:solidFill>
                <a:latin typeface="Montserrat Classic Bold"/>
              </a:rPr>
              <a:t> </a:t>
            </a:r>
            <a:r>
              <a:rPr lang="en-US" sz="5400" spc="96" dirty="0" err="1">
                <a:solidFill>
                  <a:srgbClr val="011C5D"/>
                </a:solidFill>
                <a:latin typeface="Montserrat Classic Bold"/>
              </a:rPr>
              <a:t>tramite</a:t>
            </a:r>
            <a:r>
              <a:rPr lang="en-US" sz="5400" spc="96" dirty="0">
                <a:solidFill>
                  <a:srgbClr val="011C5D"/>
                </a:solidFill>
                <a:latin typeface="Montserrat Classic Bold"/>
              </a:rPr>
              <a:t> </a:t>
            </a:r>
            <a:r>
              <a:rPr lang="en-US" sz="5000" spc="96" dirty="0" err="1">
                <a:solidFill>
                  <a:srgbClr val="0D49CD"/>
                </a:solidFill>
                <a:latin typeface="Montserrat Classic Bold"/>
              </a:rPr>
              <a:t>campagne</a:t>
            </a:r>
            <a:r>
              <a:rPr lang="en-US" sz="5000" spc="96" dirty="0">
                <a:solidFill>
                  <a:srgbClr val="0D49CD"/>
                </a:solidFill>
                <a:latin typeface="Montserrat Classic Bold"/>
              </a:rPr>
              <a:t> di equity crowdfunding</a:t>
            </a:r>
          </a:p>
        </p:txBody>
      </p:sp>
      <p:pic>
        <p:nvPicPr>
          <p:cNvPr id="15" name="Immagine 14">
            <a:extLst>
              <a:ext uri="{FF2B5EF4-FFF2-40B4-BE49-F238E27FC236}">
                <a16:creationId xmlns:a16="http://schemas.microsoft.com/office/drawing/2014/main" id="{6C24BD65-1C5B-B940-AE5B-38776EBF3374}"/>
              </a:ext>
            </a:extLst>
          </p:cNvPr>
          <p:cNvPicPr/>
          <p:nvPr/>
        </p:nvPicPr>
        <p:blipFill>
          <a:blip r:embed="rId4">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934795" y="4294007"/>
            <a:ext cx="5075998" cy="4687542"/>
          </a:xfrm>
          <a:prstGeom prst="rect">
            <a:avLst/>
          </a:prstGeom>
        </p:spPr>
      </p:pic>
      <p:sp>
        <p:nvSpPr>
          <p:cNvPr id="2" name="Rettangolo 1">
            <a:extLst>
              <a:ext uri="{FF2B5EF4-FFF2-40B4-BE49-F238E27FC236}">
                <a16:creationId xmlns:a16="http://schemas.microsoft.com/office/drawing/2014/main" id="{41DF4363-7DE0-224E-8E78-B8EC52074D30}"/>
              </a:ext>
            </a:extLst>
          </p:cNvPr>
          <p:cNvSpPr/>
          <p:nvPr/>
        </p:nvSpPr>
        <p:spPr>
          <a:xfrm>
            <a:off x="1401002" y="3341363"/>
            <a:ext cx="15210598" cy="4317592"/>
          </a:xfrm>
          <a:prstGeom prst="rect">
            <a:avLst/>
          </a:prstGeom>
        </p:spPr>
        <p:txBody>
          <a:bodyPr wrap="square">
            <a:spAutoFit/>
          </a:bodyPr>
          <a:lstStyle/>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Nel 2013, l’Italia ha regolamentato il mercato dell’</a:t>
            </a:r>
            <a:r>
              <a:rPr lang="it-IT" sz="2400" spc="34" dirty="0" err="1">
                <a:solidFill>
                  <a:srgbClr val="1546BA"/>
                </a:solidFill>
                <a:latin typeface="Libre Franklin Light"/>
              </a:rPr>
              <a:t>equity</a:t>
            </a:r>
            <a:r>
              <a:rPr lang="it-IT" sz="2400" spc="34" dirty="0">
                <a:solidFill>
                  <a:srgbClr val="1546BA"/>
                </a:solidFill>
                <a:latin typeface="Libre Franklin Light"/>
              </a:rPr>
              <a:t> </a:t>
            </a:r>
            <a:r>
              <a:rPr lang="it-IT" sz="2400" spc="34" dirty="0" err="1">
                <a:solidFill>
                  <a:srgbClr val="1546BA"/>
                </a:solidFill>
                <a:latin typeface="Libre Franklin Light"/>
              </a:rPr>
              <a:t>crowdfunding</a:t>
            </a:r>
            <a:r>
              <a:rPr lang="it-IT" sz="2400" spc="34" dirty="0">
                <a:solidFill>
                  <a:srgbClr val="1546BA"/>
                </a:solidFill>
                <a:latin typeface="Libre Franklin Light"/>
              </a:rPr>
              <a:t>, anche attraverso la creazione di un apposito </a:t>
            </a:r>
            <a:r>
              <a:rPr lang="it-IT" sz="2400" b="1" spc="34" dirty="0">
                <a:solidFill>
                  <a:srgbClr val="1546BA"/>
                </a:solidFill>
                <a:latin typeface="Libre Franklin Light"/>
              </a:rPr>
              <a:t>registro di portali online autorizzati </a:t>
            </a:r>
            <a:r>
              <a:rPr lang="it-IT" sz="2400" spc="34" dirty="0">
                <a:solidFill>
                  <a:srgbClr val="1546BA"/>
                </a:solidFill>
                <a:latin typeface="Libre Franklin Light"/>
              </a:rPr>
              <a:t>(</a:t>
            </a:r>
            <a:r>
              <a:rPr lang="it-IT" sz="2400" spc="34" dirty="0">
                <a:solidFill>
                  <a:srgbClr val="3015F4"/>
                </a:solidFill>
                <a:latin typeface="Libre Franklin Light"/>
                <a:hlinkClick r:id="rId5">
                  <a:extLst>
                    <a:ext uri="{A12FA001-AC4F-418D-AE19-62706E023703}">
                      <ahyp:hlinkClr xmlns:ahyp="http://schemas.microsoft.com/office/drawing/2018/hyperlinkcolor" val="tx"/>
                    </a:ext>
                  </a:extLst>
                </a:hlinkClick>
              </a:rPr>
              <a:t>link</a:t>
            </a:r>
            <a:r>
              <a:rPr lang="it-IT" sz="2400" spc="34" dirty="0">
                <a:solidFill>
                  <a:srgbClr val="1546BA"/>
                </a:solidFill>
                <a:latin typeface="Libre Franklin Light"/>
              </a:rPr>
              <a:t>). </a:t>
            </a:r>
          </a:p>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Inizialmente previsto per le sole startup innovative, l’</a:t>
            </a:r>
            <a:r>
              <a:rPr lang="it-IT" sz="2400" spc="34" dirty="0" err="1">
                <a:solidFill>
                  <a:srgbClr val="1546BA"/>
                </a:solidFill>
                <a:latin typeface="Libre Franklin Light"/>
              </a:rPr>
              <a:t>equity</a:t>
            </a:r>
            <a:r>
              <a:rPr lang="it-IT" sz="2400" spc="34" dirty="0">
                <a:solidFill>
                  <a:srgbClr val="1546BA"/>
                </a:solidFill>
                <a:latin typeface="Libre Franklin Light"/>
              </a:rPr>
              <a:t> </a:t>
            </a:r>
            <a:r>
              <a:rPr lang="it-IT" sz="2400" spc="34" dirty="0" err="1">
                <a:solidFill>
                  <a:srgbClr val="1546BA"/>
                </a:solidFill>
                <a:latin typeface="Libre Franklin Light"/>
              </a:rPr>
              <a:t>crowdfunding</a:t>
            </a:r>
            <a:r>
              <a:rPr lang="it-IT" sz="2400" spc="34" dirty="0">
                <a:solidFill>
                  <a:srgbClr val="1546BA"/>
                </a:solidFill>
                <a:latin typeface="Libre Franklin Light"/>
              </a:rPr>
              <a:t> è stato gradualmente esteso dapprima alle PMI innovative, agli OICR e alle società di capitali che investono prevalentemente in startup e PMI innovative (2015) e poi, con la Legge di Bilancio 2017, a tutte le </a:t>
            </a:r>
            <a:r>
              <a:rPr lang="it-IT" sz="2400" b="1" spc="34" dirty="0">
                <a:solidFill>
                  <a:srgbClr val="1546BA"/>
                </a:solidFill>
                <a:latin typeface="Libre Franklin Light"/>
              </a:rPr>
              <a:t>piccole e medie imprese italiane</a:t>
            </a:r>
            <a:r>
              <a:rPr lang="it-IT" sz="2400" spc="34" dirty="0">
                <a:solidFill>
                  <a:srgbClr val="1546BA"/>
                </a:solidFill>
                <a:latin typeface="Libre Franklin Light"/>
              </a:rPr>
              <a:t>. </a:t>
            </a:r>
          </a:p>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Lo strumento ricade sotto la responsabilità di </a:t>
            </a:r>
            <a:r>
              <a:rPr lang="it-IT" sz="2400" b="1" spc="34" dirty="0">
                <a:solidFill>
                  <a:srgbClr val="1546BA"/>
                </a:solidFill>
                <a:latin typeface="Libre Franklin Light"/>
              </a:rPr>
              <a:t>Consob</a:t>
            </a:r>
            <a:r>
              <a:rPr lang="it-IT" sz="2400" spc="34" dirty="0">
                <a:solidFill>
                  <a:srgbClr val="1546BA"/>
                </a:solidFill>
                <a:latin typeface="Libre Franklin Light"/>
              </a:rPr>
              <a:t>, l’Autorità di vigilanza dei mercati finanziari. </a:t>
            </a:r>
            <a:r>
              <a:rPr lang="en-US" sz="2400" spc="34" dirty="0">
                <a:solidFill>
                  <a:srgbClr val="1546BA"/>
                </a:solidFill>
                <a:latin typeface="Libre Franklin Light"/>
                <a:sym typeface="Libre Franklin Light"/>
              </a:rPr>
              <a:t>Per </a:t>
            </a:r>
            <a:r>
              <a:rPr lang="en-US" sz="2400" spc="34" dirty="0" err="1">
                <a:solidFill>
                  <a:srgbClr val="1546BA"/>
                </a:solidFill>
                <a:latin typeface="Libre Franklin Light"/>
                <a:sym typeface="Libre Franklin Light"/>
              </a:rPr>
              <a:t>informazioni</a:t>
            </a:r>
            <a:r>
              <a:rPr lang="en-US" sz="2400" spc="34" dirty="0">
                <a:solidFill>
                  <a:srgbClr val="1546BA"/>
                </a:solidFill>
                <a:latin typeface="Libre Franklin Light"/>
                <a:sym typeface="Libre Franklin Light"/>
              </a:rPr>
              <a:t>: consulta la </a:t>
            </a:r>
            <a:r>
              <a:rPr lang="en-US" sz="2400" spc="34" dirty="0" err="1">
                <a:solidFill>
                  <a:srgbClr val="1546BA"/>
                </a:solidFill>
                <a:latin typeface="Libre Franklin Light"/>
                <a:sym typeface="Libre Franklin Light"/>
              </a:rPr>
              <a:t>pagina</a:t>
            </a:r>
            <a:r>
              <a:rPr lang="en-US" sz="2400" spc="34" dirty="0">
                <a:solidFill>
                  <a:srgbClr val="1546BA"/>
                </a:solidFill>
                <a:latin typeface="Libre Franklin Light"/>
                <a:sym typeface="Libre Franklin Light"/>
              </a:rPr>
              <a:t> </a:t>
            </a:r>
            <a:r>
              <a:rPr lang="en-US" sz="2400" spc="34" dirty="0" err="1">
                <a:solidFill>
                  <a:srgbClr val="1546BA"/>
                </a:solidFill>
                <a:latin typeface="Libre Franklin Light"/>
                <a:sym typeface="Libre Franklin Light"/>
              </a:rPr>
              <a:t>dedicata</a:t>
            </a:r>
            <a:r>
              <a:rPr lang="en-US" sz="2400" spc="34" dirty="0">
                <a:solidFill>
                  <a:srgbClr val="1546BA"/>
                </a:solidFill>
                <a:latin typeface="Libre Franklin Light"/>
                <a:sym typeface="Libre Franklin Light"/>
              </a:rPr>
              <a:t> (</a:t>
            </a:r>
            <a:r>
              <a:rPr lang="en-US" sz="2400" spc="34" dirty="0">
                <a:solidFill>
                  <a:srgbClr val="1546BA"/>
                </a:solidFill>
                <a:latin typeface="Libre Franklin Light"/>
                <a:sym typeface="Libre Franklin Light"/>
                <a:hlinkClick r:id="rId6">
                  <a:extLst>
                    <a:ext uri="{A12FA001-AC4F-418D-AE19-62706E023703}">
                      <ahyp:hlinkClr xmlns:ahyp="http://schemas.microsoft.com/office/drawing/2018/hyperlinkcolor" val="tx"/>
                    </a:ext>
                  </a:extLst>
                </a:hlinkClick>
              </a:rPr>
              <a:t>link</a:t>
            </a:r>
            <a:r>
              <a:rPr lang="en-US" sz="2400" spc="34" dirty="0">
                <a:solidFill>
                  <a:srgbClr val="1546BA"/>
                </a:solidFill>
                <a:latin typeface="Libre Franklin Light"/>
                <a:sym typeface="Libre Franklin Light"/>
              </a:rPr>
              <a:t>)</a:t>
            </a:r>
            <a:r>
              <a:rPr lang="en-US" sz="2400" spc="34" dirty="0">
                <a:solidFill>
                  <a:srgbClr val="1546BA"/>
                </a:solidFill>
                <a:latin typeface="Libre Franklin Light"/>
              </a:rPr>
              <a:t>.</a:t>
            </a:r>
          </a:p>
          <a:p>
            <a:pPr marL="342900" indent="-342900" algn="just">
              <a:lnSpc>
                <a:spcPct val="107000"/>
              </a:lnSpc>
              <a:spcBef>
                <a:spcPts val="1200"/>
              </a:spcBef>
              <a:spcAft>
                <a:spcPts val="600"/>
              </a:spcAft>
              <a:buFont typeface="Arial" panose="020B0604020202020204" pitchFamily="34" charset="0"/>
              <a:buChar char="•"/>
            </a:pPr>
            <a:endParaRPr lang="it-IT" sz="2400" spc="34" dirty="0">
              <a:solidFill>
                <a:srgbClr val="1546BA"/>
              </a:solidFill>
              <a:latin typeface="Libre Franklin Light"/>
            </a:endParaRPr>
          </a:p>
        </p:txBody>
      </p:sp>
      <p:grpSp>
        <p:nvGrpSpPr>
          <p:cNvPr id="17" name="Gruppo 16">
            <a:extLst>
              <a:ext uri="{FF2B5EF4-FFF2-40B4-BE49-F238E27FC236}">
                <a16:creationId xmlns:a16="http://schemas.microsoft.com/office/drawing/2014/main" id="{C703ABA4-3EE8-1845-B1CB-B9C947FF46D9}"/>
              </a:ext>
            </a:extLst>
          </p:cNvPr>
          <p:cNvGrpSpPr/>
          <p:nvPr/>
        </p:nvGrpSpPr>
        <p:grpSpPr>
          <a:xfrm>
            <a:off x="0" y="9294651"/>
            <a:ext cx="18288000" cy="1061811"/>
            <a:chOff x="0" y="9294651"/>
            <a:chExt cx="18288000" cy="1061811"/>
          </a:xfrm>
        </p:grpSpPr>
        <p:sp>
          <p:nvSpPr>
            <p:cNvPr id="18" name="Rettangolo 17">
              <a:extLst>
                <a:ext uri="{FF2B5EF4-FFF2-40B4-BE49-F238E27FC236}">
                  <a16:creationId xmlns:a16="http://schemas.microsoft.com/office/drawing/2014/main" id="{973925BD-BD5C-EC4A-9893-446221775092}"/>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B6EFB2AC-14B4-3349-B027-1960700FE598}"/>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96058114-1EC9-5C4B-8708-46591CEF0D83}"/>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E05374E1-56B4-0142-8B05-A0ED2E93F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948DAC9C-9A60-A54C-8F4D-5D36F5FF2B17}"/>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grpSp>
        <p:nvGrpSpPr>
          <p:cNvPr id="31" name="Group 2">
            <a:extLst>
              <a:ext uri="{FF2B5EF4-FFF2-40B4-BE49-F238E27FC236}">
                <a16:creationId xmlns:a16="http://schemas.microsoft.com/office/drawing/2014/main" id="{F1017256-A115-4F6D-B67A-D447E46A008A}"/>
              </a:ext>
            </a:extLst>
          </p:cNvPr>
          <p:cNvGrpSpPr/>
          <p:nvPr/>
        </p:nvGrpSpPr>
        <p:grpSpPr>
          <a:xfrm>
            <a:off x="895968" y="0"/>
            <a:ext cx="1148983" cy="2292902"/>
            <a:chOff x="8798773" y="1319"/>
            <a:chExt cx="7457157" cy="5342981"/>
          </a:xfrm>
        </p:grpSpPr>
        <p:sp>
          <p:nvSpPr>
            <p:cNvPr id="32" name="Freeform 3">
              <a:extLst>
                <a:ext uri="{FF2B5EF4-FFF2-40B4-BE49-F238E27FC236}">
                  <a16:creationId xmlns:a16="http://schemas.microsoft.com/office/drawing/2014/main" id="{AEA4A968-2E5F-4601-96E2-1334C36F3666}"/>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sz="5400" dirty="0"/>
            </a:p>
            <a:p>
              <a:r>
                <a:rPr lang="it-IT" sz="6500" b="1" dirty="0">
                  <a:solidFill>
                    <a:srgbClr val="FFFFFF"/>
                  </a:solidFill>
                  <a:cs typeface="Times New Roman" panose="02020603050405020304" pitchFamily="18" charset="0"/>
                </a:rPr>
                <a:t>8</a:t>
              </a:r>
            </a:p>
          </p:txBody>
        </p:sp>
      </p:grpSp>
    </p:spTree>
    <p:extLst>
      <p:ext uri="{BB962C8B-B14F-4D97-AF65-F5344CB8AC3E}">
        <p14:creationId xmlns:p14="http://schemas.microsoft.com/office/powerpoint/2010/main" val="3326589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21</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811531"/>
            <a:ext cx="16003762" cy="1628010"/>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Remunerazione</a:t>
            </a:r>
            <a:r>
              <a:rPr lang="en-US" sz="5400" spc="96" dirty="0">
                <a:solidFill>
                  <a:srgbClr val="011C5D"/>
                </a:solidFill>
                <a:latin typeface="Montserrat Classic Bold"/>
              </a:rPr>
              <a:t> </a:t>
            </a:r>
            <a:r>
              <a:rPr lang="en-US" sz="5400" spc="96" dirty="0" err="1">
                <a:solidFill>
                  <a:srgbClr val="011C5D"/>
                </a:solidFill>
                <a:latin typeface="Montserrat Classic Bold"/>
              </a:rPr>
              <a:t>attraverso</a:t>
            </a:r>
            <a:r>
              <a:rPr lang="en-US" sz="5400" spc="96" dirty="0">
                <a:solidFill>
                  <a:srgbClr val="011C5D"/>
                </a:solidFill>
                <a:latin typeface="Montserrat Classic Bold"/>
              </a:rPr>
              <a:t> </a:t>
            </a:r>
            <a:r>
              <a:rPr lang="en-US" sz="5000" spc="96" dirty="0" err="1">
                <a:solidFill>
                  <a:srgbClr val="0D49CD"/>
                </a:solidFill>
                <a:latin typeface="Montserrat Classic Bold"/>
              </a:rPr>
              <a:t>strumenti</a:t>
            </a:r>
            <a:r>
              <a:rPr lang="en-US" sz="5000" spc="96" dirty="0">
                <a:solidFill>
                  <a:srgbClr val="0D49CD"/>
                </a:solidFill>
                <a:latin typeface="Montserrat Classic Bold"/>
              </a:rPr>
              <a:t> di </a:t>
            </a:r>
            <a:r>
              <a:rPr lang="en-US" sz="5000" spc="96" dirty="0" err="1">
                <a:solidFill>
                  <a:srgbClr val="0D49CD"/>
                </a:solidFill>
                <a:latin typeface="Montserrat Classic Bold"/>
              </a:rPr>
              <a:t>partecipazione</a:t>
            </a:r>
            <a:r>
              <a:rPr lang="en-US" sz="5000" spc="96" dirty="0">
                <a:solidFill>
                  <a:srgbClr val="0D49CD"/>
                </a:solidFill>
                <a:latin typeface="Montserrat Classic Bold"/>
              </a:rPr>
              <a:t> al </a:t>
            </a:r>
            <a:r>
              <a:rPr lang="en-US" sz="5000" spc="96" dirty="0" err="1">
                <a:solidFill>
                  <a:srgbClr val="0D49CD"/>
                </a:solidFill>
                <a:latin typeface="Montserrat Classic Bold"/>
              </a:rPr>
              <a:t>capitale</a:t>
            </a:r>
            <a:endParaRPr lang="en-US" sz="5000" spc="96" dirty="0">
              <a:solidFill>
                <a:srgbClr val="0D49CD"/>
              </a:solidFill>
              <a:latin typeface="Montserrat Classic Bold"/>
            </a:endParaRP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799635" y="1049709"/>
            <a:ext cx="1741563"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latin typeface="Futura" panose="020B0602020204020303" pitchFamily="34" charset="-79"/>
                <a:ea typeface="Calibri" panose="020F0502020204030204" pitchFamily="34" charset="0"/>
                <a:cs typeface="Times New Roman" panose="02020603050405020304" pitchFamily="18" charset="0"/>
              </a:rPr>
              <a:t>9</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a:extLst>
              <a:ext uri="{FF2B5EF4-FFF2-40B4-BE49-F238E27FC236}">
                <a16:creationId xmlns:a16="http://schemas.microsoft.com/office/drawing/2014/main" id="{B7B2C446-9D27-2240-89D1-9573C13CE306}"/>
              </a:ext>
            </a:extLst>
          </p:cNvPr>
          <p:cNvPicPr/>
          <p:nvPr/>
        </p:nvPicPr>
        <p:blipFill>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379869" y="4424365"/>
            <a:ext cx="4904615" cy="4682644"/>
          </a:xfrm>
          <a:prstGeom prst="rect">
            <a:avLst/>
          </a:prstGeom>
        </p:spPr>
      </p:pic>
      <p:sp>
        <p:nvSpPr>
          <p:cNvPr id="2" name="Rettangolo 1">
            <a:extLst>
              <a:ext uri="{FF2B5EF4-FFF2-40B4-BE49-F238E27FC236}">
                <a16:creationId xmlns:a16="http://schemas.microsoft.com/office/drawing/2014/main" id="{93186E05-7B90-2840-8422-DBAAB37897EB}"/>
              </a:ext>
            </a:extLst>
          </p:cNvPr>
          <p:cNvSpPr/>
          <p:nvPr/>
        </p:nvSpPr>
        <p:spPr>
          <a:xfrm>
            <a:off x="1489952" y="3166710"/>
            <a:ext cx="14891627" cy="3855927"/>
          </a:xfrm>
          <a:prstGeom prst="rect">
            <a:avLst/>
          </a:prstGeom>
        </p:spPr>
        <p:txBody>
          <a:bodyPr wrap="square">
            <a:spAutoFit/>
          </a:bodyPr>
          <a:lstStyle/>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Le startup innovative e gli incubatori certificati possono remunerare i propri collaboratori con strumenti di partecipazione al capitale sociale (come le </a:t>
            </a:r>
            <a:r>
              <a:rPr lang="it-IT" sz="2400" b="1" spc="34" dirty="0">
                <a:solidFill>
                  <a:srgbClr val="1546BA"/>
                </a:solidFill>
                <a:latin typeface="Libre Franklin Light"/>
              </a:rPr>
              <a:t>stock option</a:t>
            </a:r>
            <a:r>
              <a:rPr lang="it-IT" sz="2400" spc="34" dirty="0">
                <a:solidFill>
                  <a:srgbClr val="1546BA"/>
                </a:solidFill>
                <a:latin typeface="Libre Franklin Light"/>
              </a:rPr>
              <a:t>), e i fornitori di servizi esterni attraverso schemi di </a:t>
            </a:r>
            <a:r>
              <a:rPr lang="it-IT" sz="2400" b="1" spc="34" dirty="0">
                <a:solidFill>
                  <a:srgbClr val="1546BA"/>
                </a:solidFill>
                <a:latin typeface="Libre Franklin Light"/>
              </a:rPr>
              <a:t>work for </a:t>
            </a:r>
            <a:r>
              <a:rPr lang="it-IT" sz="2400" b="1" spc="34" dirty="0" err="1">
                <a:solidFill>
                  <a:srgbClr val="1546BA"/>
                </a:solidFill>
                <a:latin typeface="Libre Franklin Light"/>
              </a:rPr>
              <a:t>equity</a:t>
            </a:r>
            <a:r>
              <a:rPr lang="it-IT" sz="2400" spc="34" dirty="0">
                <a:solidFill>
                  <a:srgbClr val="1546BA"/>
                </a:solidFill>
                <a:latin typeface="Libre Franklin Light"/>
              </a:rPr>
              <a:t>. Il reddito derivante dall'assegnazione di tali strumenti non concorre alla formazione del reddito imponibile, né ai fini fiscali, né ai fini contributivi. </a:t>
            </a:r>
          </a:p>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Inoltre, fatto salvo un minimo previsto dai contratti collettivi di categoria, le parti possono stabilire in totale autonomia le </a:t>
            </a:r>
            <a:r>
              <a:rPr lang="it-IT" sz="2400" b="1" spc="34" dirty="0">
                <a:solidFill>
                  <a:srgbClr val="1546BA"/>
                </a:solidFill>
                <a:latin typeface="Libre Franklin Light"/>
              </a:rPr>
              <a:t>componenti fisse e variabili della retribuzione</a:t>
            </a:r>
            <a:r>
              <a:rPr lang="it-IT" sz="2400" spc="34" dirty="0">
                <a:solidFill>
                  <a:srgbClr val="1546BA"/>
                </a:solidFill>
                <a:latin typeface="Libre Franklin Light"/>
              </a:rPr>
              <a:t>, concordate ad esempio sulla base all'efficienza o alla redditività dell'impresa, alla produttività del lavoratore o del gruppo di lavoro, o ad altri obiettivi o parametri di rendimento, anche attraverso strumenti di partecipazione al capitale aziendale</a:t>
            </a:r>
            <a:r>
              <a:rPr lang="it-IT" dirty="0">
                <a:latin typeface="Helvetica" pitchFamily="2" charset="0"/>
                <a:ea typeface="Calibri" panose="020F0502020204030204" pitchFamily="34" charset="0"/>
                <a:cs typeface="Helvetica" pitchFamily="2" charset="0"/>
              </a:rPr>
              <a: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ruppo 16">
            <a:extLst>
              <a:ext uri="{FF2B5EF4-FFF2-40B4-BE49-F238E27FC236}">
                <a16:creationId xmlns:a16="http://schemas.microsoft.com/office/drawing/2014/main" id="{303CCF9D-0FCF-CD4D-8DD9-50162750CBF9}"/>
              </a:ext>
            </a:extLst>
          </p:cNvPr>
          <p:cNvGrpSpPr/>
          <p:nvPr/>
        </p:nvGrpSpPr>
        <p:grpSpPr>
          <a:xfrm>
            <a:off x="0" y="9381737"/>
            <a:ext cx="18288000" cy="1061811"/>
            <a:chOff x="0" y="9294651"/>
            <a:chExt cx="18288000" cy="1061811"/>
          </a:xfrm>
        </p:grpSpPr>
        <p:sp>
          <p:nvSpPr>
            <p:cNvPr id="18" name="Rettangolo 17">
              <a:extLst>
                <a:ext uri="{FF2B5EF4-FFF2-40B4-BE49-F238E27FC236}">
                  <a16:creationId xmlns:a16="http://schemas.microsoft.com/office/drawing/2014/main" id="{F84CF7F1-876A-B143-8C73-29929811EBC5}"/>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F59F51E8-C6C1-6441-AD3D-4EB25FC5A059}"/>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E8AF7DF4-CD95-2E4F-A697-A1E8E0EFA4D7}"/>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D7A18572-BECB-7542-8D8A-15A20CFAC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1B3E9576-6754-7E41-8D6A-54A3A66C3442}"/>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256936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23</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77150" y="754317"/>
            <a:ext cx="16003762" cy="1628010"/>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Proroga</a:t>
            </a:r>
            <a:r>
              <a:rPr lang="en-US" sz="5400" spc="96" dirty="0">
                <a:solidFill>
                  <a:srgbClr val="011C5D"/>
                </a:solidFill>
                <a:latin typeface="Montserrat Classic Bold"/>
              </a:rPr>
              <a:t> del </a:t>
            </a:r>
            <a:r>
              <a:rPr lang="en-US" sz="5400" spc="96" dirty="0" err="1">
                <a:solidFill>
                  <a:srgbClr val="011C5D"/>
                </a:solidFill>
                <a:latin typeface="Montserrat Classic Bold"/>
              </a:rPr>
              <a:t>termine</a:t>
            </a:r>
            <a:r>
              <a:rPr lang="en-US" sz="5400" spc="96" dirty="0">
                <a:solidFill>
                  <a:srgbClr val="011C5D"/>
                </a:solidFill>
                <a:latin typeface="Montserrat Classic Bold"/>
              </a:rPr>
              <a:t> per </a:t>
            </a:r>
            <a:r>
              <a:rPr lang="en-US" sz="5000" spc="96" dirty="0" err="1">
                <a:solidFill>
                  <a:srgbClr val="0D49CD"/>
                </a:solidFill>
                <a:latin typeface="Montserrat Classic Bold"/>
              </a:rPr>
              <a:t>copertura</a:t>
            </a:r>
            <a:r>
              <a:rPr lang="en-US" sz="5000" spc="96" dirty="0">
                <a:solidFill>
                  <a:srgbClr val="0D49CD"/>
                </a:solidFill>
                <a:latin typeface="Montserrat Classic Bold"/>
              </a:rPr>
              <a:t> </a:t>
            </a:r>
            <a:r>
              <a:rPr lang="en-US" sz="5000" spc="96" dirty="0" err="1">
                <a:solidFill>
                  <a:srgbClr val="0D49CD"/>
                </a:solidFill>
                <a:latin typeface="Montserrat Classic Bold"/>
              </a:rPr>
              <a:t>delle</a:t>
            </a:r>
            <a:r>
              <a:rPr lang="en-US" sz="5000" spc="96" dirty="0">
                <a:solidFill>
                  <a:srgbClr val="0D49CD"/>
                </a:solidFill>
                <a:latin typeface="Montserrat Classic Bold"/>
              </a:rPr>
              <a:t> </a:t>
            </a:r>
            <a:r>
              <a:rPr lang="en-US" sz="5000" spc="96" dirty="0" err="1">
                <a:solidFill>
                  <a:srgbClr val="0D49CD"/>
                </a:solidFill>
                <a:latin typeface="Montserrat Classic Bold"/>
              </a:rPr>
              <a:t>perdite</a:t>
            </a:r>
            <a:endParaRPr lang="en-US" sz="5000" spc="96" dirty="0">
              <a:solidFill>
                <a:srgbClr val="0D49CD"/>
              </a:solidFill>
              <a:latin typeface="Montserrat Classic Bold"/>
            </a:endParaRP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799635" y="1049709"/>
            <a:ext cx="1741563"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latin typeface="Futura" panose="020B0602020204020303" pitchFamily="34" charset="-79"/>
                <a:ea typeface="Calibri" panose="020F0502020204030204" pitchFamily="34" charset="0"/>
                <a:cs typeface="Times New Roman" panose="02020603050405020304" pitchFamily="18" charset="0"/>
              </a:rPr>
              <a:t>10</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a:extLst>
              <a:ext uri="{FF2B5EF4-FFF2-40B4-BE49-F238E27FC236}">
                <a16:creationId xmlns:a16="http://schemas.microsoft.com/office/drawing/2014/main" id="{A5FBAEA8-DB84-D149-8CAC-55D8BC76B3ED}"/>
              </a:ext>
            </a:extLst>
          </p:cNvPr>
          <p:cNvPicPr/>
          <p:nvPr/>
        </p:nvPicPr>
        <p:blipFill>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018963" y="4613698"/>
            <a:ext cx="5002122" cy="4918985"/>
          </a:xfrm>
          <a:prstGeom prst="rect">
            <a:avLst/>
          </a:prstGeom>
        </p:spPr>
      </p:pic>
      <p:sp>
        <p:nvSpPr>
          <p:cNvPr id="2" name="Rettangolo 1">
            <a:extLst>
              <a:ext uri="{FF2B5EF4-FFF2-40B4-BE49-F238E27FC236}">
                <a16:creationId xmlns:a16="http://schemas.microsoft.com/office/drawing/2014/main" id="{26E2B1CB-0CFB-5442-A26D-C29BA5F7132B}"/>
              </a:ext>
            </a:extLst>
          </p:cNvPr>
          <p:cNvSpPr/>
          <p:nvPr/>
        </p:nvSpPr>
        <p:spPr>
          <a:xfrm>
            <a:off x="1477201" y="3221285"/>
            <a:ext cx="14904377" cy="2676695"/>
          </a:xfrm>
          <a:prstGeom prst="rect">
            <a:avLst/>
          </a:prstGeom>
        </p:spPr>
        <p:txBody>
          <a:bodyPr wrap="square">
            <a:spAutoFit/>
          </a:bodyPr>
          <a:lstStyle/>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Nel caso in cui le perdite d’esercizio comportino una riduzione del capitale aziendale di oltre un terzo, in deroga al Codice civile, </a:t>
            </a:r>
            <a:r>
              <a:rPr lang="it-IT" sz="2400" b="1" spc="34" dirty="0">
                <a:solidFill>
                  <a:srgbClr val="1546BA"/>
                </a:solidFill>
                <a:latin typeface="Libre Franklin Light"/>
              </a:rPr>
              <a:t>il termine entro il quale la perdita deve risultare diminuita a meno di un terzo viene posticipato al secondo esercizio successivo </a:t>
            </a:r>
            <a:r>
              <a:rPr lang="it-IT" sz="2400" spc="34" dirty="0">
                <a:solidFill>
                  <a:srgbClr val="1546BA"/>
                </a:solidFill>
                <a:latin typeface="Libre Franklin Light"/>
              </a:rPr>
              <a:t>(invece del primo esercizio successivo). </a:t>
            </a:r>
          </a:p>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In caso di riduzione del capitale per perdite al di sotto del minimo legale, l'assemblea, in alternativa all'immediata riduzione del capitale e al contemporaneo aumento dello stesso ad una cifra non inferiore al minimo legale, </a:t>
            </a:r>
            <a:r>
              <a:rPr lang="it-IT" sz="2400" b="1" spc="34" dirty="0">
                <a:solidFill>
                  <a:srgbClr val="1546BA"/>
                </a:solidFill>
                <a:latin typeface="Libre Franklin Light"/>
              </a:rPr>
              <a:t>può deliberare il rinvio della decisione alla chiusura dell'esercizio successivo.</a:t>
            </a:r>
          </a:p>
        </p:txBody>
      </p:sp>
      <p:grpSp>
        <p:nvGrpSpPr>
          <p:cNvPr id="17" name="Gruppo 16">
            <a:extLst>
              <a:ext uri="{FF2B5EF4-FFF2-40B4-BE49-F238E27FC236}">
                <a16:creationId xmlns:a16="http://schemas.microsoft.com/office/drawing/2014/main" id="{FDCB4337-4A7C-744D-8F6E-45ED6AAC121B}"/>
              </a:ext>
            </a:extLst>
          </p:cNvPr>
          <p:cNvGrpSpPr/>
          <p:nvPr/>
        </p:nvGrpSpPr>
        <p:grpSpPr>
          <a:xfrm>
            <a:off x="0" y="9294651"/>
            <a:ext cx="18288000" cy="1061811"/>
            <a:chOff x="0" y="9294651"/>
            <a:chExt cx="18288000" cy="1061811"/>
          </a:xfrm>
        </p:grpSpPr>
        <p:sp>
          <p:nvSpPr>
            <p:cNvPr id="18" name="Rettangolo 17">
              <a:extLst>
                <a:ext uri="{FF2B5EF4-FFF2-40B4-BE49-F238E27FC236}">
                  <a16:creationId xmlns:a16="http://schemas.microsoft.com/office/drawing/2014/main" id="{8C286AFB-01D2-DC44-8F9A-DE47DA7DEFC9}"/>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4ACFA285-8843-384C-8E8E-74678063E277}"/>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CA648DE7-27A5-ED4E-8EC0-276D60399CC6}"/>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E7FBF173-9E3A-3249-967C-282CEA97B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89E13D8D-FAB9-C542-B5FD-BE5365DB12E0}"/>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95828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25</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6003762" cy="77873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 </a:t>
            </a:r>
            <a:r>
              <a:rPr lang="en-US" sz="5000" spc="96" dirty="0">
                <a:solidFill>
                  <a:srgbClr val="0D49CD"/>
                </a:solidFill>
                <a:latin typeface="Montserrat Classic Bold"/>
              </a:rPr>
              <a:t>“Fail fast”</a:t>
            </a: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799635" y="1049709"/>
            <a:ext cx="1741563"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latin typeface="Futura" panose="020B0602020204020303" pitchFamily="34" charset="-79"/>
                <a:ea typeface="Calibri" panose="020F0502020204030204" pitchFamily="34" charset="0"/>
                <a:cs typeface="Times New Roman" panose="02020603050405020304" pitchFamily="18" charset="0"/>
              </a:rPr>
              <a:t>11</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descr="Immagine che contiene disegnando&#10;&#10;Descrizione generata automaticamente">
            <a:extLst>
              <a:ext uri="{FF2B5EF4-FFF2-40B4-BE49-F238E27FC236}">
                <a16:creationId xmlns:a16="http://schemas.microsoft.com/office/drawing/2014/main" id="{EE2D4359-4B41-B741-9049-E7A0C7C7ABDE}"/>
              </a:ext>
            </a:extLst>
          </p:cNvPr>
          <p:cNvPicPr/>
          <p:nvPr/>
        </p:nvPicPr>
        <p:blipFill>
          <a:blip r:embed="rId4" cstate="print">
            <a:duotone>
              <a:schemeClr val="accent5">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490056" y="4507504"/>
            <a:ext cx="4578744" cy="4544229"/>
          </a:xfrm>
          <a:prstGeom prst="rect">
            <a:avLst/>
          </a:prstGeom>
        </p:spPr>
      </p:pic>
      <p:sp>
        <p:nvSpPr>
          <p:cNvPr id="2" name="Rettangolo 1">
            <a:extLst>
              <a:ext uri="{FF2B5EF4-FFF2-40B4-BE49-F238E27FC236}">
                <a16:creationId xmlns:a16="http://schemas.microsoft.com/office/drawing/2014/main" id="{CB91B5E4-5C2B-4F49-BC39-66F6C3C07D22}"/>
              </a:ext>
            </a:extLst>
          </p:cNvPr>
          <p:cNvSpPr/>
          <p:nvPr/>
        </p:nvSpPr>
        <p:spPr>
          <a:xfrm>
            <a:off x="1470458" y="2678904"/>
            <a:ext cx="15416539" cy="4877104"/>
          </a:xfrm>
          <a:prstGeom prst="rect">
            <a:avLst/>
          </a:prstGeom>
        </p:spPr>
        <p:txBody>
          <a:bodyPr wrap="square">
            <a:spAutoFit/>
          </a:bodyPr>
          <a:lstStyle/>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In caso di insuccesso, le startup innovative possono contare su procedure più rapide e meno gravose rispetto a quelle ordinarie per concludere le proprie attività. </a:t>
            </a:r>
          </a:p>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Sono assoggettate in via esclusiva alla </a:t>
            </a:r>
            <a:r>
              <a:rPr lang="it-IT" sz="2400" b="1" spc="34" dirty="0">
                <a:solidFill>
                  <a:srgbClr val="1546BA"/>
                </a:solidFill>
                <a:latin typeface="Libre Franklin Light"/>
              </a:rPr>
              <a:t>procedura di composizione della crisi da sovra-indebitamento e di liquidazione </a:t>
            </a:r>
            <a:r>
              <a:rPr lang="it-IT" sz="2400" spc="34" dirty="0">
                <a:solidFill>
                  <a:srgbClr val="1546BA"/>
                </a:solidFill>
                <a:latin typeface="Libre Franklin Light"/>
              </a:rPr>
              <a:t>del patrimonio, con l’esonero, in particolare, dalle procedure di fallimento, concordato preventivo e liquidazione coatta amministrativa. </a:t>
            </a:r>
          </a:p>
          <a:p>
            <a:pPr marL="342900" indent="-342900" algn="just">
              <a:lnSpc>
                <a:spcPct val="107000"/>
              </a:lnSpc>
              <a:spcBef>
                <a:spcPts val="1200"/>
              </a:spcBef>
              <a:spcAft>
                <a:spcPts val="600"/>
              </a:spcAft>
              <a:buFont typeface="Arial" panose="020B0604020202020204" pitchFamily="34" charset="0"/>
              <a:buChar char="•"/>
            </a:pPr>
            <a:r>
              <a:rPr lang="it-IT" sz="2400" spc="34" dirty="0">
                <a:solidFill>
                  <a:srgbClr val="1546BA"/>
                </a:solidFill>
                <a:latin typeface="Libre Franklin Light"/>
              </a:rPr>
              <a:t>Le startup innovative sono dunque annoverate tra i cd. </a:t>
            </a:r>
            <a:r>
              <a:rPr lang="it-IT" sz="2400" b="1" spc="34" dirty="0">
                <a:solidFill>
                  <a:srgbClr val="1546BA"/>
                </a:solidFill>
                <a:latin typeface="Libre Franklin Light"/>
              </a:rPr>
              <a:t>soggetti “non fallibili”, </a:t>
            </a:r>
            <a:r>
              <a:rPr lang="it-IT" sz="2400" spc="34" dirty="0">
                <a:solidFill>
                  <a:srgbClr val="1546BA"/>
                </a:solidFill>
                <a:latin typeface="Libre Franklin Light"/>
              </a:rPr>
              <a:t>allo scopo di consentire loro l’accesso alle procedure semplificate per la composizione della crisi in continuità e di ridurre i tempi per la liquidazione giudiziale, limitando gli oneri connessi al fallimento, inclusa la sua stigmatizzazione a livello culturale. In maniera correlata, inoltre, decorsi 12 mesi dall’apertura della liquidazione, l’accesso ai dati di fonte camerale relativi ai soci e agli organi sociali della stessa è consentito esclusivamente alle autorità giudiziarie e di vigilanza.</a:t>
            </a:r>
          </a:p>
        </p:txBody>
      </p:sp>
      <p:grpSp>
        <p:nvGrpSpPr>
          <p:cNvPr id="17" name="Gruppo 16">
            <a:extLst>
              <a:ext uri="{FF2B5EF4-FFF2-40B4-BE49-F238E27FC236}">
                <a16:creationId xmlns:a16="http://schemas.microsoft.com/office/drawing/2014/main" id="{166BADBA-E7B9-FB47-82DB-D2480951E4A9}"/>
              </a:ext>
            </a:extLst>
          </p:cNvPr>
          <p:cNvGrpSpPr/>
          <p:nvPr/>
        </p:nvGrpSpPr>
        <p:grpSpPr>
          <a:xfrm>
            <a:off x="0" y="9381737"/>
            <a:ext cx="18288000" cy="1061811"/>
            <a:chOff x="0" y="9294651"/>
            <a:chExt cx="18288000" cy="1061811"/>
          </a:xfrm>
        </p:grpSpPr>
        <p:sp>
          <p:nvSpPr>
            <p:cNvPr id="18" name="Rettangolo 17">
              <a:extLst>
                <a:ext uri="{FF2B5EF4-FFF2-40B4-BE49-F238E27FC236}">
                  <a16:creationId xmlns:a16="http://schemas.microsoft.com/office/drawing/2014/main" id="{2716A951-1530-5F4F-AEFF-3C2DADDC5AA7}"/>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CED2098A-7033-D24D-B80A-7AF81BBEAC15}"/>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AC97D567-DF07-3C43-B8F7-A5EAB588FE5A}"/>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32361880-8BFE-8348-9C64-25CEE7FF4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AC8155EF-0A61-0C40-8FE1-056B066BA886}"/>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134964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16</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6003762" cy="778739"/>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Trasformazione</a:t>
            </a:r>
            <a:r>
              <a:rPr lang="en-US" sz="5400" spc="96" dirty="0">
                <a:solidFill>
                  <a:srgbClr val="011C5D"/>
                </a:solidFill>
                <a:latin typeface="Montserrat Classic Bold"/>
              </a:rPr>
              <a:t> in </a:t>
            </a:r>
            <a:r>
              <a:rPr lang="en-US" sz="5000" spc="96" dirty="0">
                <a:solidFill>
                  <a:srgbClr val="0D49CD"/>
                </a:solidFill>
                <a:latin typeface="Montserrat Classic Bold"/>
              </a:rPr>
              <a:t>PMI </a:t>
            </a:r>
            <a:r>
              <a:rPr lang="en-US" sz="5000" spc="96" dirty="0" err="1">
                <a:solidFill>
                  <a:srgbClr val="0D49CD"/>
                </a:solidFill>
                <a:latin typeface="Montserrat Classic Bold"/>
              </a:rPr>
              <a:t>innovativa</a:t>
            </a:r>
            <a:endParaRPr lang="en-US" sz="5000" spc="96" dirty="0">
              <a:solidFill>
                <a:srgbClr val="0D49CD"/>
              </a:solidFill>
              <a:latin typeface="Montserrat Classic Bold"/>
            </a:endParaRPr>
          </a:p>
        </p:txBody>
      </p:sp>
      <p:sp>
        <p:nvSpPr>
          <p:cNvPr id="30" name="Casella di testo 36">
            <a:extLst>
              <a:ext uri="{FF2B5EF4-FFF2-40B4-BE49-F238E27FC236}">
                <a16:creationId xmlns:a16="http://schemas.microsoft.com/office/drawing/2014/main" id="{87401CBC-CF2E-3641-B574-167B2D6D2ED6}"/>
              </a:ext>
            </a:extLst>
          </p:cNvPr>
          <p:cNvSpPr txBox="1"/>
          <p:nvPr/>
        </p:nvSpPr>
        <p:spPr>
          <a:xfrm>
            <a:off x="1135255" y="994335"/>
            <a:ext cx="531495"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latin typeface="Futura" panose="020B0602020204020303" pitchFamily="34" charset="-79"/>
                <a:ea typeface="Calibri" panose="020F0502020204030204" pitchFamily="34" charset="0"/>
                <a:cs typeface="Times New Roman" panose="02020603050405020304" pitchFamily="18" charset="0"/>
              </a:rPr>
              <a:t>1396</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magine 15">
            <a:extLst>
              <a:ext uri="{FF2B5EF4-FFF2-40B4-BE49-F238E27FC236}">
                <a16:creationId xmlns:a16="http://schemas.microsoft.com/office/drawing/2014/main" id="{5F5B4E19-C98A-6344-8744-AE2F9CBEB413}"/>
              </a:ext>
            </a:extLst>
          </p:cNvPr>
          <p:cNvPicPr/>
          <p:nvPr/>
        </p:nvPicPr>
        <p:blipFill>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007166" y="4430496"/>
            <a:ext cx="4932113" cy="4560995"/>
          </a:xfrm>
          <a:prstGeom prst="rect">
            <a:avLst/>
          </a:prstGeom>
        </p:spPr>
      </p:pic>
      <p:sp>
        <p:nvSpPr>
          <p:cNvPr id="2" name="Rettangolo 1">
            <a:extLst>
              <a:ext uri="{FF2B5EF4-FFF2-40B4-BE49-F238E27FC236}">
                <a16:creationId xmlns:a16="http://schemas.microsoft.com/office/drawing/2014/main" id="{58282FC1-0528-E148-901B-192115088171}"/>
              </a:ext>
            </a:extLst>
          </p:cNvPr>
          <p:cNvSpPr/>
          <p:nvPr/>
        </p:nvSpPr>
        <p:spPr>
          <a:xfrm>
            <a:off x="1572547" y="2722877"/>
            <a:ext cx="14685713" cy="4276107"/>
          </a:xfrm>
          <a:prstGeom prst="rect">
            <a:avLst/>
          </a:prstGeom>
        </p:spPr>
        <p:txBody>
          <a:bodyPr wrap="square">
            <a:spAutoFit/>
          </a:bodyPr>
          <a:lstStyle/>
          <a:p>
            <a:pPr marL="342900" lvl="1" indent="-342900" algn="just">
              <a:lnSpc>
                <a:spcPct val="120000"/>
              </a:lnSpc>
              <a:spcBef>
                <a:spcPts val="600"/>
              </a:spcBef>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In caso di successo, le startup innovative diventate mature che continuano a caratterizzarsi per una significativa componente di innovazione possono </a:t>
            </a:r>
            <a:r>
              <a:rPr lang="it-IT" sz="2400" b="1" spc="34" dirty="0">
                <a:solidFill>
                  <a:srgbClr val="1546BA"/>
                </a:solidFill>
                <a:latin typeface="Libre Franklin Light"/>
              </a:rPr>
              <a:t>trasformarsi in PMI innovative</a:t>
            </a:r>
            <a:r>
              <a:rPr lang="it-IT" sz="2400" spc="34" dirty="0">
                <a:solidFill>
                  <a:srgbClr val="1546BA"/>
                </a:solidFill>
                <a:latin typeface="Libre Franklin Light"/>
              </a:rPr>
              <a:t>, passando direttamente dalla sezione speciale del Registro delle Imprese dedicata alle startup innovative a quella delle PMI innovative, continuando a mantenere l’iscrizione nella sezione speciale e quindi </a:t>
            </a:r>
            <a:r>
              <a:rPr lang="it-IT" sz="2400" b="1" spc="34" dirty="0">
                <a:solidFill>
                  <a:srgbClr val="1546BA"/>
                </a:solidFill>
                <a:latin typeface="Libre Franklin Light"/>
              </a:rPr>
              <a:t>senza perdere il diritto ai benefici disponibili</a:t>
            </a:r>
            <a:r>
              <a:rPr lang="it-IT" sz="2400" spc="34" dirty="0">
                <a:solidFill>
                  <a:srgbClr val="1546BA"/>
                </a:solidFill>
                <a:latin typeface="Libre Franklin Light"/>
              </a:rPr>
              <a:t>. </a:t>
            </a:r>
          </a:p>
          <a:p>
            <a:pPr marL="342900" lvl="1" indent="-342900" algn="just">
              <a:lnSpc>
                <a:spcPct val="120000"/>
              </a:lnSpc>
              <a:spcBef>
                <a:spcPts val="600"/>
              </a:spcBef>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In questo modo, il legislatore </a:t>
            </a:r>
            <a:r>
              <a:rPr lang="it-IT" sz="2400" spc="34" dirty="0">
                <a:solidFill>
                  <a:srgbClr val="1546BA"/>
                </a:solidFill>
                <a:latin typeface="Libre Franklin Light"/>
                <a:sym typeface="Libre Franklin Light"/>
              </a:rPr>
              <a:t>(</a:t>
            </a:r>
            <a:r>
              <a:rPr lang="it-IT" sz="2400" spc="34" dirty="0" err="1">
                <a:solidFill>
                  <a:srgbClr val="1546BA"/>
                </a:solidFill>
                <a:latin typeface="Libre Franklin Light"/>
                <a:sym typeface="Libre Franklin Light"/>
              </a:rPr>
              <a:t>d.l.</a:t>
            </a:r>
            <a:r>
              <a:rPr lang="it-IT" sz="2400" spc="34" dirty="0">
                <a:solidFill>
                  <a:srgbClr val="1546BA"/>
                </a:solidFill>
                <a:latin typeface="Libre Franklin Light"/>
                <a:sym typeface="Libre Franklin Light"/>
              </a:rPr>
              <a:t> 3/2015)</a:t>
            </a:r>
            <a:r>
              <a:rPr lang="it-IT" sz="2400" spc="34" dirty="0">
                <a:solidFill>
                  <a:srgbClr val="1546BA"/>
                </a:solidFill>
                <a:latin typeface="Libre Franklin Light"/>
              </a:rPr>
              <a:t> ha inteso estendere il proprio campo d’intervento a tutte le imprese innovative, a prescindere dal loro livello di maturità. Le PMI innovative beneficiano infatti della gran parte delle misure previste per le startup innovative. Alcune di esse sono applicabili senza nessuna differenziazione tra le due tipologie.</a:t>
            </a:r>
          </a:p>
        </p:txBody>
      </p:sp>
      <p:grpSp>
        <p:nvGrpSpPr>
          <p:cNvPr id="17" name="Gruppo 16">
            <a:extLst>
              <a:ext uri="{FF2B5EF4-FFF2-40B4-BE49-F238E27FC236}">
                <a16:creationId xmlns:a16="http://schemas.microsoft.com/office/drawing/2014/main" id="{85FB3D71-357B-3A42-A099-95A6EE5A1C27}"/>
              </a:ext>
            </a:extLst>
          </p:cNvPr>
          <p:cNvGrpSpPr/>
          <p:nvPr/>
        </p:nvGrpSpPr>
        <p:grpSpPr>
          <a:xfrm>
            <a:off x="0" y="9294651"/>
            <a:ext cx="18288000" cy="1061811"/>
            <a:chOff x="0" y="9294651"/>
            <a:chExt cx="18288000" cy="1061811"/>
          </a:xfrm>
        </p:grpSpPr>
        <p:sp>
          <p:nvSpPr>
            <p:cNvPr id="18" name="Rettangolo 17">
              <a:extLst>
                <a:ext uri="{FF2B5EF4-FFF2-40B4-BE49-F238E27FC236}">
                  <a16:creationId xmlns:a16="http://schemas.microsoft.com/office/drawing/2014/main" id="{44968C2B-90D7-6448-A5E5-CC3D24B8AEFF}"/>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BFF2C149-98E0-F64D-9ECE-BC08DBF28047}"/>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1B00AA13-8CD3-044D-BAFF-0577EE217222}"/>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E850F9F1-03F4-4B48-8FA6-114472EE4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6AB4C2C1-16D1-624F-B221-F3EC7C35D6DF}"/>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248846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49CD"/>
        </a:solidFill>
        <a:effectLst/>
      </p:bgPr>
    </p:bg>
    <p:spTree>
      <p:nvGrpSpPr>
        <p:cNvPr id="1" name=""/>
        <p:cNvGrpSpPr/>
        <p:nvPr/>
      </p:nvGrpSpPr>
      <p:grpSpPr>
        <a:xfrm>
          <a:off x="0" y="0"/>
          <a:ext cx="0" cy="0"/>
          <a:chOff x="0" y="0"/>
          <a:chExt cx="0" cy="0"/>
        </a:xfrm>
      </p:grpSpPr>
      <p:grpSp>
        <p:nvGrpSpPr>
          <p:cNvPr id="34" name="Gruppo 33">
            <a:extLst>
              <a:ext uri="{FF2B5EF4-FFF2-40B4-BE49-F238E27FC236}">
                <a16:creationId xmlns:a16="http://schemas.microsoft.com/office/drawing/2014/main" id="{2911D1B4-5735-5E43-9140-9A0D6EF51CF2}"/>
              </a:ext>
            </a:extLst>
          </p:cNvPr>
          <p:cNvGrpSpPr/>
          <p:nvPr/>
        </p:nvGrpSpPr>
        <p:grpSpPr>
          <a:xfrm>
            <a:off x="1143000" y="9380186"/>
            <a:ext cx="8303970" cy="484529"/>
            <a:chOff x="1222451" y="9383467"/>
            <a:chExt cx="8303970" cy="484529"/>
          </a:xfrm>
        </p:grpSpPr>
        <p:sp>
          <p:nvSpPr>
            <p:cNvPr id="29" name="TextBox 29"/>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FFFFFF"/>
                  </a:solidFill>
                  <a:latin typeface="Libre Franklin Bold"/>
                </a:rPr>
                <a:t>Ministero dello sviluppo economico – </a:t>
              </a:r>
            </a:p>
          </p:txBody>
        </p:sp>
        <p:pic>
          <p:nvPicPr>
            <p:cNvPr id="32" name="Immagine 31">
              <a:extLst>
                <a:ext uri="{FF2B5EF4-FFF2-40B4-BE49-F238E27FC236}">
                  <a16:creationId xmlns:a16="http://schemas.microsoft.com/office/drawing/2014/main" id="{66D451B7-F0F1-1745-B95C-BF1CED22D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33" name="TextBox 30">
              <a:extLst>
                <a:ext uri="{FF2B5EF4-FFF2-40B4-BE49-F238E27FC236}">
                  <a16:creationId xmlns:a16="http://schemas.microsoft.com/office/drawing/2014/main" id="{5A64C011-93BF-0A4B-B370-AE0B8A8F9BB4}"/>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a:solidFill>
                    <a:srgbClr val="FFFFFF"/>
                  </a:solidFill>
                  <a:latin typeface="Libre Franklin Light"/>
                </a:rPr>
                <a:t>DG per la politica industriale, l’innovazione e le PMI </a:t>
              </a:r>
            </a:p>
          </p:txBody>
        </p:sp>
      </p:grpSp>
      <p:grpSp>
        <p:nvGrpSpPr>
          <p:cNvPr id="38" name="Gruppo 37">
            <a:extLst>
              <a:ext uri="{FF2B5EF4-FFF2-40B4-BE49-F238E27FC236}">
                <a16:creationId xmlns:a16="http://schemas.microsoft.com/office/drawing/2014/main" id="{D1F6621A-954A-4D46-BE3A-EED6CCA8E8A1}"/>
              </a:ext>
            </a:extLst>
          </p:cNvPr>
          <p:cNvGrpSpPr/>
          <p:nvPr/>
        </p:nvGrpSpPr>
        <p:grpSpPr>
          <a:xfrm>
            <a:off x="6705600" y="4152900"/>
            <a:ext cx="10991835" cy="1487728"/>
            <a:chOff x="6845808" y="3848100"/>
            <a:chExt cx="10991835" cy="1487728"/>
          </a:xfrm>
        </p:grpSpPr>
        <p:sp>
          <p:nvSpPr>
            <p:cNvPr id="25" name="TextBox 25"/>
            <p:cNvSpPr txBox="1"/>
            <p:nvPr/>
          </p:nvSpPr>
          <p:spPr>
            <a:xfrm>
              <a:off x="6845808" y="3848100"/>
              <a:ext cx="10991835" cy="795089"/>
            </a:xfrm>
            <a:prstGeom prst="rect">
              <a:avLst/>
            </a:prstGeom>
          </p:spPr>
          <p:txBody>
            <a:bodyPr lIns="0" tIns="0" rIns="0" bIns="0" rtlCol="0" anchor="t">
              <a:spAutoFit/>
            </a:bodyPr>
            <a:lstStyle/>
            <a:p>
              <a:pPr>
                <a:lnSpc>
                  <a:spcPts val="6216"/>
                </a:lnSpc>
              </a:pPr>
              <a:r>
                <a:rPr lang="en-US" sz="7200" spc="89" dirty="0">
                  <a:solidFill>
                    <a:srgbClr val="FFFFFF"/>
                  </a:solidFill>
                  <a:latin typeface="Montserrat Classic Bold"/>
                </a:rPr>
                <a:t>Le startup innovative</a:t>
              </a:r>
            </a:p>
          </p:txBody>
        </p:sp>
        <p:sp>
          <p:nvSpPr>
            <p:cNvPr id="35" name="TextBox 22">
              <a:extLst>
                <a:ext uri="{FF2B5EF4-FFF2-40B4-BE49-F238E27FC236}">
                  <a16:creationId xmlns:a16="http://schemas.microsoft.com/office/drawing/2014/main" id="{8F08BBE2-6083-BA40-96F1-26248C3D770E}"/>
                </a:ext>
              </a:extLst>
            </p:cNvPr>
            <p:cNvSpPr txBox="1"/>
            <p:nvPr/>
          </p:nvSpPr>
          <p:spPr>
            <a:xfrm>
              <a:off x="6845808" y="4951171"/>
              <a:ext cx="10680192" cy="384657"/>
            </a:xfrm>
            <a:prstGeom prst="rect">
              <a:avLst/>
            </a:prstGeom>
          </p:spPr>
          <p:txBody>
            <a:bodyPr wrap="square" lIns="0" tIns="0" rIns="0" bIns="0" rtlCol="0" anchor="t">
              <a:spAutoFit/>
            </a:bodyPr>
            <a:lstStyle/>
            <a:p>
              <a:pPr marL="0" lvl="0" indent="0" algn="l">
                <a:lnSpc>
                  <a:spcPts val="2720"/>
                </a:lnSpc>
                <a:spcBef>
                  <a:spcPct val="0"/>
                </a:spcBef>
              </a:pPr>
              <a:r>
                <a:rPr lang="it-IT" sz="4000" spc="34" dirty="0">
                  <a:solidFill>
                    <a:srgbClr val="FFFFFF"/>
                  </a:solidFill>
                  <a:latin typeface="Libre Franklin Light"/>
                </a:rPr>
                <a:t>Definizione, requisiti e agevolazioni</a:t>
              </a:r>
              <a:endParaRPr lang="it-IT" sz="4000" u="none" spc="34" dirty="0">
                <a:solidFill>
                  <a:srgbClr val="FFFFFF"/>
                </a:solidFill>
                <a:latin typeface="Libre Franklin Light"/>
              </a:endParaRPr>
            </a:p>
          </p:txBody>
        </p:sp>
      </p:grpSp>
      <p:pic>
        <p:nvPicPr>
          <p:cNvPr id="37" name="Elemento grafico 36" descr="Razzo">
            <a:extLst>
              <a:ext uri="{FF2B5EF4-FFF2-40B4-BE49-F238E27FC236}">
                <a16:creationId xmlns:a16="http://schemas.microsoft.com/office/drawing/2014/main" id="{96D0C3C8-DF9E-AE47-806E-C7AF1F93DB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039759">
            <a:off x="1363231" y="2550861"/>
            <a:ext cx="5185276" cy="5185276"/>
          </a:xfrm>
          <a:prstGeom prst="rect">
            <a:avLst/>
          </a:prstGeom>
        </p:spPr>
      </p:pic>
    </p:spTree>
    <p:extLst>
      <p:ext uri="{BB962C8B-B14F-4D97-AF65-F5344CB8AC3E}">
        <p14:creationId xmlns:p14="http://schemas.microsoft.com/office/powerpoint/2010/main" val="1729737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546BA"/>
        </a:solidFill>
        <a:effectLst/>
      </p:bgPr>
    </p:bg>
    <p:spTree>
      <p:nvGrpSpPr>
        <p:cNvPr id="1" name=""/>
        <p:cNvGrpSpPr/>
        <p:nvPr/>
      </p:nvGrpSpPr>
      <p:grpSpPr>
        <a:xfrm>
          <a:off x="0" y="0"/>
          <a:ext cx="0" cy="0"/>
          <a:chOff x="0" y="0"/>
          <a:chExt cx="0" cy="0"/>
        </a:xfrm>
      </p:grpSpPr>
      <p:grpSp>
        <p:nvGrpSpPr>
          <p:cNvPr id="10" name="Group 10"/>
          <p:cNvGrpSpPr/>
          <p:nvPr/>
        </p:nvGrpSpPr>
        <p:grpSpPr>
          <a:xfrm>
            <a:off x="1143001" y="1795937"/>
            <a:ext cx="3200400" cy="1137763"/>
            <a:chOff x="0" y="0"/>
            <a:chExt cx="5145887" cy="1686397"/>
          </a:xfrm>
        </p:grpSpPr>
        <p:grpSp>
          <p:nvGrpSpPr>
            <p:cNvPr id="11" name="Group 11"/>
            <p:cNvGrpSpPr/>
            <p:nvPr/>
          </p:nvGrpSpPr>
          <p:grpSpPr>
            <a:xfrm>
              <a:off x="0" y="0"/>
              <a:ext cx="5145887" cy="1686397"/>
              <a:chOff x="0" y="0"/>
              <a:chExt cx="29310222" cy="9605470"/>
            </a:xfrm>
          </p:grpSpPr>
          <p:sp>
            <p:nvSpPr>
              <p:cNvPr id="12" name="Freeform 12"/>
              <p:cNvSpPr/>
              <p:nvPr/>
            </p:nvSpPr>
            <p:spPr>
              <a:xfrm>
                <a:off x="0" y="0"/>
                <a:ext cx="29310223" cy="9605470"/>
              </a:xfrm>
              <a:custGeom>
                <a:avLst/>
                <a:gdLst/>
                <a:ahLst/>
                <a:cxnLst/>
                <a:rect l="l" t="t" r="r" b="b"/>
                <a:pathLst>
                  <a:path w="29310223" h="9605470">
                    <a:moveTo>
                      <a:pt x="0" y="0"/>
                    </a:moveTo>
                    <a:lnTo>
                      <a:pt x="0" y="9605470"/>
                    </a:lnTo>
                    <a:lnTo>
                      <a:pt x="29310223" y="9605470"/>
                    </a:lnTo>
                    <a:lnTo>
                      <a:pt x="29310223" y="0"/>
                    </a:lnTo>
                    <a:lnTo>
                      <a:pt x="0" y="0"/>
                    </a:lnTo>
                    <a:close/>
                    <a:moveTo>
                      <a:pt x="29249263" y="9544510"/>
                    </a:moveTo>
                    <a:lnTo>
                      <a:pt x="59690" y="9544510"/>
                    </a:lnTo>
                    <a:lnTo>
                      <a:pt x="59690" y="59690"/>
                    </a:lnTo>
                    <a:lnTo>
                      <a:pt x="29249263" y="59690"/>
                    </a:lnTo>
                    <a:lnTo>
                      <a:pt x="29249263" y="9544510"/>
                    </a:lnTo>
                    <a:close/>
                  </a:path>
                </a:pathLst>
              </a:custGeom>
              <a:solidFill>
                <a:srgbClr val="FFFFFF"/>
              </a:solidFill>
            </p:spPr>
          </p:sp>
        </p:grpSp>
        <p:sp>
          <p:nvSpPr>
            <p:cNvPr id="13" name="TextBox 13"/>
            <p:cNvSpPr txBox="1"/>
            <p:nvPr/>
          </p:nvSpPr>
          <p:spPr>
            <a:xfrm>
              <a:off x="346590" y="681380"/>
              <a:ext cx="4452705" cy="399163"/>
            </a:xfrm>
            <a:prstGeom prst="rect">
              <a:avLst/>
            </a:prstGeom>
          </p:spPr>
          <p:txBody>
            <a:bodyPr lIns="0" tIns="0" rIns="0" bIns="0" rtlCol="0" anchor="t">
              <a:spAutoFit/>
            </a:bodyPr>
            <a:lstStyle/>
            <a:p>
              <a:pPr algn="ctr">
                <a:lnSpc>
                  <a:spcPts val="2100"/>
                </a:lnSpc>
              </a:pPr>
              <a:r>
                <a:rPr lang="en-US" sz="2100" dirty="0">
                  <a:solidFill>
                    <a:srgbClr val="FFFFFF"/>
                  </a:solidFill>
                  <a:latin typeface="Montserrat Classic Bold"/>
                </a:rPr>
                <a:t>PER CHI CERCA</a:t>
              </a:r>
            </a:p>
          </p:txBody>
        </p:sp>
      </p:grpSp>
      <p:sp>
        <p:nvSpPr>
          <p:cNvPr id="22" name="TextBox 22"/>
          <p:cNvSpPr txBox="1"/>
          <p:nvPr/>
        </p:nvSpPr>
        <p:spPr>
          <a:xfrm>
            <a:off x="4605483" y="1858298"/>
            <a:ext cx="13147288" cy="1731243"/>
          </a:xfrm>
          <a:prstGeom prst="rect">
            <a:avLst/>
          </a:prstGeom>
        </p:spPr>
        <p:txBody>
          <a:bodyPr wrap="square" lIns="0" tIns="0" rIns="0" bIns="0" rtlCol="0" anchor="t">
            <a:spAutoFit/>
          </a:bodyPr>
          <a:lstStyle/>
          <a:p>
            <a:pPr lvl="0">
              <a:lnSpc>
                <a:spcPts val="2720"/>
              </a:lnSpc>
              <a:spcBef>
                <a:spcPct val="0"/>
              </a:spcBef>
            </a:pPr>
            <a:r>
              <a:rPr lang="it-IT" sz="2400" spc="34" dirty="0">
                <a:solidFill>
                  <a:srgbClr val="FFFFFF"/>
                </a:solidFill>
                <a:latin typeface="Libre Franklin Light"/>
              </a:rPr>
              <a:t>E’ il </a:t>
            </a:r>
            <a:r>
              <a:rPr lang="it-IT" sz="2400" b="1" spc="34" dirty="0">
                <a:solidFill>
                  <a:srgbClr val="FFFFFF"/>
                </a:solidFill>
                <a:latin typeface="Libre Franklin Light"/>
              </a:rPr>
              <a:t>database ufficiale </a:t>
            </a:r>
            <a:r>
              <a:rPr lang="it-IT" sz="2400" spc="34" dirty="0">
                <a:solidFill>
                  <a:srgbClr val="FFFFFF"/>
                </a:solidFill>
                <a:latin typeface="Libre Franklin Light"/>
              </a:rPr>
              <a:t>delle </a:t>
            </a:r>
            <a:r>
              <a:rPr lang="it-IT" sz="2400" b="1" spc="34" dirty="0">
                <a:solidFill>
                  <a:srgbClr val="FFFFFF"/>
                </a:solidFill>
                <a:latin typeface="Libre Franklin Light"/>
              </a:rPr>
              <a:t>Camere di Commercio </a:t>
            </a:r>
            <a:r>
              <a:rPr lang="it-IT" sz="2400" spc="34" dirty="0">
                <a:solidFill>
                  <a:srgbClr val="FFFFFF"/>
                </a:solidFill>
                <a:latin typeface="Libre Franklin Light"/>
              </a:rPr>
              <a:t>che raccoglie le startup e le PMI innovative italiane. E’ un servizio che permette di ricercare e conoscere tutte le startup e PMI innovative e incubatori certificati iscritte nella specifica sezione speciale del registro delle imprese così come previsto dal </a:t>
            </a:r>
            <a:r>
              <a:rPr lang="it-IT" sz="2400" spc="34" dirty="0" err="1">
                <a:solidFill>
                  <a:srgbClr val="FFFFFF"/>
                </a:solidFill>
                <a:latin typeface="Libre Franklin Light"/>
              </a:rPr>
              <a:t>d.l.</a:t>
            </a:r>
            <a:r>
              <a:rPr lang="it-IT" sz="2400" spc="34" dirty="0">
                <a:solidFill>
                  <a:srgbClr val="FFFFFF"/>
                </a:solidFill>
                <a:latin typeface="Libre Franklin Light"/>
              </a:rPr>
              <a:t> 179/2012.</a:t>
            </a:r>
          </a:p>
          <a:p>
            <a:pPr lvl="0">
              <a:lnSpc>
                <a:spcPts val="2720"/>
              </a:lnSpc>
              <a:spcBef>
                <a:spcPct val="0"/>
              </a:spcBef>
            </a:pPr>
            <a:endParaRPr lang="en-US" sz="2400" spc="34" dirty="0">
              <a:solidFill>
                <a:srgbClr val="FFFFFF"/>
              </a:solidFill>
              <a:latin typeface="Libre Franklin Light"/>
            </a:endParaRPr>
          </a:p>
        </p:txBody>
      </p:sp>
      <p:sp>
        <p:nvSpPr>
          <p:cNvPr id="23" name="TextBox 23"/>
          <p:cNvSpPr txBox="1"/>
          <p:nvPr/>
        </p:nvSpPr>
        <p:spPr>
          <a:xfrm>
            <a:off x="4605483" y="3955601"/>
            <a:ext cx="13147288" cy="1731243"/>
          </a:xfrm>
          <a:prstGeom prst="rect">
            <a:avLst/>
          </a:prstGeom>
        </p:spPr>
        <p:txBody>
          <a:bodyPr wrap="square" lIns="0" tIns="0" rIns="0" bIns="0" rtlCol="0" anchor="t">
            <a:spAutoFit/>
          </a:bodyPr>
          <a:lstStyle/>
          <a:p>
            <a:pPr algn="just">
              <a:lnSpc>
                <a:spcPts val="2720"/>
              </a:lnSpc>
              <a:spcBef>
                <a:spcPct val="0"/>
              </a:spcBef>
            </a:pPr>
            <a:r>
              <a:rPr lang="it-IT" sz="2400" spc="34" dirty="0">
                <a:solidFill>
                  <a:srgbClr val="FFFFFF"/>
                </a:solidFill>
                <a:latin typeface="Libre Franklin Light"/>
              </a:rPr>
              <a:t>Le startup innovative hanno la possibilità di creare un </a:t>
            </a:r>
            <a:r>
              <a:rPr lang="it-IT" sz="2400" b="1" spc="34" dirty="0">
                <a:solidFill>
                  <a:srgbClr val="FFFFFF"/>
                </a:solidFill>
                <a:latin typeface="Libre Franklin Light"/>
              </a:rPr>
              <a:t>profilo pubblico personalizzabile, gratuito </a:t>
            </a:r>
            <a:r>
              <a:rPr lang="it-IT" sz="2400" spc="34" dirty="0">
                <a:solidFill>
                  <a:srgbClr val="FFFFFF"/>
                </a:solidFill>
                <a:latin typeface="Libre Franklin Light"/>
              </a:rPr>
              <a:t>e in </a:t>
            </a:r>
            <a:r>
              <a:rPr lang="it-IT" sz="2400" b="1" spc="34" dirty="0">
                <a:solidFill>
                  <a:srgbClr val="FFFFFF"/>
                </a:solidFill>
                <a:latin typeface="Libre Franklin Light"/>
              </a:rPr>
              <a:t>doppia lingua. </a:t>
            </a:r>
            <a:r>
              <a:rPr lang="it-IT" sz="2400" spc="34" dirty="0">
                <a:solidFill>
                  <a:srgbClr val="FFFFFF"/>
                </a:solidFill>
                <a:latin typeface="Libre Franklin Light"/>
              </a:rPr>
              <a:t>Per ciascuna startup iscritta nella sezione speciale del Registro delle imprese, il portale genera </a:t>
            </a:r>
            <a:r>
              <a:rPr lang="it-IT" sz="2400" b="1" spc="34" dirty="0">
                <a:solidFill>
                  <a:srgbClr val="FFFFFF"/>
                </a:solidFill>
                <a:latin typeface="Libre Franklin Light"/>
              </a:rPr>
              <a:t>automaticamente una scheda di dettaglio</a:t>
            </a:r>
            <a:r>
              <a:rPr lang="it-IT" sz="2400" spc="34" dirty="0">
                <a:solidFill>
                  <a:srgbClr val="FFFFFF"/>
                </a:solidFill>
                <a:latin typeface="Libre Franklin Light"/>
              </a:rPr>
              <a:t>, compilata con dati anagrafici già disponibili nel Registro. L’imprenditore può poi arricchirla di </a:t>
            </a:r>
            <a:r>
              <a:rPr lang="it-IT" sz="2400" b="1" spc="34" dirty="0">
                <a:solidFill>
                  <a:srgbClr val="FFFFFF"/>
                </a:solidFill>
                <a:latin typeface="Libre Franklin Light"/>
              </a:rPr>
              <a:t>informazioni aggiuntive</a:t>
            </a:r>
            <a:r>
              <a:rPr lang="it-IT" sz="2400" spc="34" dirty="0">
                <a:solidFill>
                  <a:srgbClr val="FFFFFF"/>
                </a:solidFill>
                <a:latin typeface="Libre Franklin Light"/>
              </a:rPr>
              <a:t>, alcune di carattere obbligatorio come: </a:t>
            </a:r>
          </a:p>
        </p:txBody>
      </p:sp>
      <p:sp>
        <p:nvSpPr>
          <p:cNvPr id="24" name="TextBox 24"/>
          <p:cNvSpPr txBox="1"/>
          <p:nvPr/>
        </p:nvSpPr>
        <p:spPr>
          <a:xfrm>
            <a:off x="4605483" y="7413058"/>
            <a:ext cx="13147288" cy="1384995"/>
          </a:xfrm>
          <a:prstGeom prst="rect">
            <a:avLst/>
          </a:prstGeom>
        </p:spPr>
        <p:txBody>
          <a:bodyPr wrap="square" lIns="0" tIns="0" rIns="0" bIns="0" rtlCol="0" anchor="t">
            <a:spAutoFit/>
          </a:bodyPr>
          <a:lstStyle/>
          <a:p>
            <a:pPr lvl="0">
              <a:lnSpc>
                <a:spcPts val="2720"/>
              </a:lnSpc>
              <a:spcBef>
                <a:spcPct val="0"/>
              </a:spcBef>
            </a:pPr>
            <a:r>
              <a:rPr lang="it-IT" sz="2400" spc="34" dirty="0">
                <a:solidFill>
                  <a:srgbClr val="FFFFFF"/>
                </a:solidFill>
                <a:latin typeface="Libre Franklin Light"/>
              </a:rPr>
              <a:t>E’ liberamente modificabile in qualsiasi momento: l’</a:t>
            </a:r>
            <a:r>
              <a:rPr lang="it-IT" sz="2400" b="1" spc="34" dirty="0">
                <a:solidFill>
                  <a:srgbClr val="FFFFFF"/>
                </a:solidFill>
                <a:latin typeface="Libre Franklin Light"/>
              </a:rPr>
              <a:t>aggiornamento</a:t>
            </a:r>
            <a:r>
              <a:rPr lang="it-IT" sz="2400" spc="34" dirty="0">
                <a:solidFill>
                  <a:srgbClr val="FFFFFF"/>
                </a:solidFill>
                <a:latin typeface="Libre Franklin Light"/>
              </a:rPr>
              <a:t> deve essere effettuato </a:t>
            </a:r>
            <a:r>
              <a:rPr lang="it-IT" sz="2400" b="1" spc="34" dirty="0">
                <a:solidFill>
                  <a:srgbClr val="FFFFFF"/>
                </a:solidFill>
                <a:latin typeface="Libre Franklin Light"/>
              </a:rPr>
              <a:t>almeno una volta ogni anno generalmente entro il 30 giugno</a:t>
            </a:r>
            <a:r>
              <a:rPr lang="it-IT" sz="2400" spc="34" dirty="0">
                <a:solidFill>
                  <a:srgbClr val="FFFFFF"/>
                </a:solidFill>
                <a:latin typeface="Libre Franklin Light"/>
              </a:rPr>
              <a:t>, pena il blocco della pratica di conferma annuale di possesso dei requisiti. L’eventuale inadempienza determinerà la decadenza dell’azienda dallo speciale status di startup innovativa, e la conseguente rinuncia alle agevolazioni previste dalla policy.</a:t>
            </a:r>
            <a:endParaRPr lang="en-US" sz="2400" spc="34" dirty="0">
              <a:solidFill>
                <a:srgbClr val="FFFFFF"/>
              </a:solidFill>
              <a:latin typeface="Libre Franklin Light"/>
            </a:endParaRPr>
          </a:p>
        </p:txBody>
      </p:sp>
      <p:sp>
        <p:nvSpPr>
          <p:cNvPr id="32" name="TextBox 2">
            <a:extLst>
              <a:ext uri="{FF2B5EF4-FFF2-40B4-BE49-F238E27FC236}">
                <a16:creationId xmlns:a16="http://schemas.microsoft.com/office/drawing/2014/main" id="{A0919B8E-B8A6-0243-BF67-850D27F8415C}"/>
              </a:ext>
            </a:extLst>
          </p:cNvPr>
          <p:cNvSpPr txBox="1"/>
          <p:nvPr/>
        </p:nvSpPr>
        <p:spPr>
          <a:xfrm>
            <a:off x="1306170" y="659112"/>
            <a:ext cx="15394076" cy="778739"/>
          </a:xfrm>
          <a:prstGeom prst="rect">
            <a:avLst/>
          </a:prstGeom>
        </p:spPr>
        <p:txBody>
          <a:bodyPr wrap="square" lIns="0" tIns="0" rIns="0" bIns="0" rtlCol="0" anchor="t">
            <a:spAutoFit/>
          </a:bodyPr>
          <a:lstStyle/>
          <a:p>
            <a:pPr>
              <a:lnSpc>
                <a:spcPts val="6660"/>
              </a:lnSpc>
            </a:pPr>
            <a:r>
              <a:rPr lang="it-IT" sz="4800" spc="96" dirty="0">
                <a:solidFill>
                  <a:schemeClr val="bg1"/>
                </a:solidFill>
                <a:latin typeface="Montserrat Classic Bold"/>
              </a:rPr>
              <a:t>La piattaforma </a:t>
            </a:r>
            <a:r>
              <a:rPr lang="it-IT" sz="4800" spc="96" dirty="0">
                <a:solidFill>
                  <a:srgbClr val="002060"/>
                </a:solidFill>
                <a:latin typeface="Montserrat Classic Bold"/>
                <a:hlinkClick r:id="rId2">
                  <a:extLst>
                    <a:ext uri="{A12FA001-AC4F-418D-AE19-62706E023703}">
                      <ahyp:hlinkClr xmlns:ahyp="http://schemas.microsoft.com/office/drawing/2018/hyperlinkcolor" val="tx"/>
                    </a:ext>
                  </a:extLst>
                </a:hlinkClick>
              </a:rPr>
              <a:t>startup.registroimprese.it</a:t>
            </a:r>
            <a:endParaRPr lang="en-US" sz="4800" spc="96" dirty="0">
              <a:solidFill>
                <a:srgbClr val="002060"/>
              </a:solidFill>
              <a:latin typeface="Montserrat Classic Bold"/>
            </a:endParaRPr>
          </a:p>
        </p:txBody>
      </p:sp>
      <p:grpSp>
        <p:nvGrpSpPr>
          <p:cNvPr id="33" name="Gruppo 32">
            <a:extLst>
              <a:ext uri="{FF2B5EF4-FFF2-40B4-BE49-F238E27FC236}">
                <a16:creationId xmlns:a16="http://schemas.microsoft.com/office/drawing/2014/main" id="{D30F7729-F7C4-B64C-9C79-6E947E00619E}"/>
              </a:ext>
            </a:extLst>
          </p:cNvPr>
          <p:cNvGrpSpPr/>
          <p:nvPr/>
        </p:nvGrpSpPr>
        <p:grpSpPr>
          <a:xfrm>
            <a:off x="9971625" y="9462967"/>
            <a:ext cx="8303970" cy="484529"/>
            <a:chOff x="1222451" y="9383467"/>
            <a:chExt cx="8303970" cy="484529"/>
          </a:xfrm>
        </p:grpSpPr>
        <p:sp>
          <p:nvSpPr>
            <p:cNvPr id="34" name="TextBox 29">
              <a:extLst>
                <a:ext uri="{FF2B5EF4-FFF2-40B4-BE49-F238E27FC236}">
                  <a16:creationId xmlns:a16="http://schemas.microsoft.com/office/drawing/2014/main" id="{7F086482-BE61-DA4C-94D0-66486B6E8805}"/>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FFFFFF"/>
                  </a:solidFill>
                  <a:latin typeface="Libre Franklin Bold"/>
                </a:rPr>
                <a:t>Ministero dello sviluppo economico – </a:t>
              </a:r>
            </a:p>
          </p:txBody>
        </p:sp>
        <p:pic>
          <p:nvPicPr>
            <p:cNvPr id="35" name="Immagine 34">
              <a:extLst>
                <a:ext uri="{FF2B5EF4-FFF2-40B4-BE49-F238E27FC236}">
                  <a16:creationId xmlns:a16="http://schemas.microsoft.com/office/drawing/2014/main" id="{C18AD2CC-7D58-6B44-A92B-A0680042B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36" name="TextBox 30">
              <a:extLst>
                <a:ext uri="{FF2B5EF4-FFF2-40B4-BE49-F238E27FC236}">
                  <a16:creationId xmlns:a16="http://schemas.microsoft.com/office/drawing/2014/main" id="{2BABA8FF-CCAF-F54C-BC30-95145DFEB851}"/>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a:solidFill>
                    <a:srgbClr val="FFFFFF"/>
                  </a:solidFill>
                  <a:latin typeface="Libre Franklin Light"/>
                </a:rPr>
                <a:t>DG per la politica industriale, l’innovazione e le PMI </a:t>
              </a:r>
            </a:p>
          </p:txBody>
        </p:sp>
      </p:grpSp>
      <p:grpSp>
        <p:nvGrpSpPr>
          <p:cNvPr id="38" name="Group 10">
            <a:extLst>
              <a:ext uri="{FF2B5EF4-FFF2-40B4-BE49-F238E27FC236}">
                <a16:creationId xmlns:a16="http://schemas.microsoft.com/office/drawing/2014/main" id="{D45FAE76-B4BB-3F43-A755-0FD072D190F2}"/>
              </a:ext>
            </a:extLst>
          </p:cNvPr>
          <p:cNvGrpSpPr/>
          <p:nvPr/>
        </p:nvGrpSpPr>
        <p:grpSpPr>
          <a:xfrm>
            <a:off x="1153161" y="4092212"/>
            <a:ext cx="3200400" cy="1137763"/>
            <a:chOff x="0" y="0"/>
            <a:chExt cx="5145887" cy="1686397"/>
          </a:xfrm>
        </p:grpSpPr>
        <p:grpSp>
          <p:nvGrpSpPr>
            <p:cNvPr id="39" name="Group 11">
              <a:extLst>
                <a:ext uri="{FF2B5EF4-FFF2-40B4-BE49-F238E27FC236}">
                  <a16:creationId xmlns:a16="http://schemas.microsoft.com/office/drawing/2014/main" id="{CB15B6E6-252E-E04B-A995-6996CDCB6776}"/>
                </a:ext>
              </a:extLst>
            </p:cNvPr>
            <p:cNvGrpSpPr/>
            <p:nvPr/>
          </p:nvGrpSpPr>
          <p:grpSpPr>
            <a:xfrm>
              <a:off x="0" y="0"/>
              <a:ext cx="5145887" cy="1686397"/>
              <a:chOff x="0" y="0"/>
              <a:chExt cx="29310222" cy="9605470"/>
            </a:xfrm>
          </p:grpSpPr>
          <p:sp>
            <p:nvSpPr>
              <p:cNvPr id="41" name="Freeform 12">
                <a:extLst>
                  <a:ext uri="{FF2B5EF4-FFF2-40B4-BE49-F238E27FC236}">
                    <a16:creationId xmlns:a16="http://schemas.microsoft.com/office/drawing/2014/main" id="{1543B891-F93E-C940-B9E3-CF47DA24A23A}"/>
                  </a:ext>
                </a:extLst>
              </p:cNvPr>
              <p:cNvSpPr/>
              <p:nvPr/>
            </p:nvSpPr>
            <p:spPr>
              <a:xfrm>
                <a:off x="0" y="0"/>
                <a:ext cx="29310223" cy="9605470"/>
              </a:xfrm>
              <a:custGeom>
                <a:avLst/>
                <a:gdLst/>
                <a:ahLst/>
                <a:cxnLst/>
                <a:rect l="l" t="t" r="r" b="b"/>
                <a:pathLst>
                  <a:path w="29310223" h="9605470">
                    <a:moveTo>
                      <a:pt x="0" y="0"/>
                    </a:moveTo>
                    <a:lnTo>
                      <a:pt x="0" y="9605470"/>
                    </a:lnTo>
                    <a:lnTo>
                      <a:pt x="29310223" y="9605470"/>
                    </a:lnTo>
                    <a:lnTo>
                      <a:pt x="29310223" y="0"/>
                    </a:lnTo>
                    <a:lnTo>
                      <a:pt x="0" y="0"/>
                    </a:lnTo>
                    <a:close/>
                    <a:moveTo>
                      <a:pt x="29249263" y="9544510"/>
                    </a:moveTo>
                    <a:lnTo>
                      <a:pt x="59690" y="9544510"/>
                    </a:lnTo>
                    <a:lnTo>
                      <a:pt x="59690" y="59690"/>
                    </a:lnTo>
                    <a:lnTo>
                      <a:pt x="29249263" y="59690"/>
                    </a:lnTo>
                    <a:lnTo>
                      <a:pt x="29249263" y="9544510"/>
                    </a:lnTo>
                    <a:close/>
                  </a:path>
                </a:pathLst>
              </a:custGeom>
              <a:solidFill>
                <a:srgbClr val="FFFFFF"/>
              </a:solidFill>
            </p:spPr>
          </p:sp>
        </p:grpSp>
        <p:sp>
          <p:nvSpPr>
            <p:cNvPr id="40" name="TextBox 13">
              <a:extLst>
                <a:ext uri="{FF2B5EF4-FFF2-40B4-BE49-F238E27FC236}">
                  <a16:creationId xmlns:a16="http://schemas.microsoft.com/office/drawing/2014/main" id="{BCE2F56D-6012-E843-91AF-3EE9CD1A8AD2}"/>
                </a:ext>
              </a:extLst>
            </p:cNvPr>
            <p:cNvSpPr txBox="1"/>
            <p:nvPr/>
          </p:nvSpPr>
          <p:spPr>
            <a:xfrm>
              <a:off x="346590" y="681380"/>
              <a:ext cx="4452705" cy="399163"/>
            </a:xfrm>
            <a:prstGeom prst="rect">
              <a:avLst/>
            </a:prstGeom>
          </p:spPr>
          <p:txBody>
            <a:bodyPr lIns="0" tIns="0" rIns="0" bIns="0" rtlCol="0" anchor="t">
              <a:spAutoFit/>
            </a:bodyPr>
            <a:lstStyle/>
            <a:p>
              <a:pPr algn="ctr">
                <a:lnSpc>
                  <a:spcPts val="2100"/>
                </a:lnSpc>
              </a:pPr>
              <a:r>
                <a:rPr lang="en-US" sz="2100" dirty="0">
                  <a:solidFill>
                    <a:srgbClr val="FFFFFF"/>
                  </a:solidFill>
                  <a:latin typeface="Montserrat Classic Bold"/>
                </a:rPr>
                <a:t>PER LE IMPRESE</a:t>
              </a:r>
            </a:p>
          </p:txBody>
        </p:sp>
      </p:grpSp>
      <p:sp>
        <p:nvSpPr>
          <p:cNvPr id="48" name="Rettangolo 47">
            <a:extLst>
              <a:ext uri="{FF2B5EF4-FFF2-40B4-BE49-F238E27FC236}">
                <a16:creationId xmlns:a16="http://schemas.microsoft.com/office/drawing/2014/main" id="{E419CCAF-B968-3C4D-9D43-14FC1F2448F5}"/>
              </a:ext>
            </a:extLst>
          </p:cNvPr>
          <p:cNvSpPr/>
          <p:nvPr/>
        </p:nvSpPr>
        <p:spPr>
          <a:xfrm>
            <a:off x="6248400" y="5750884"/>
            <a:ext cx="11150724" cy="1477328"/>
          </a:xfrm>
          <a:prstGeom prst="rect">
            <a:avLst/>
          </a:prstGeom>
        </p:spPr>
        <p:txBody>
          <a:bodyPr wrap="square">
            <a:spAutoFit/>
          </a:bodyPr>
          <a:lstStyle/>
          <a:p>
            <a:pPr marL="342900" lvl="0" indent="-342900">
              <a:lnSpc>
                <a:spcPts val="2720"/>
              </a:lnSpc>
              <a:spcBef>
                <a:spcPct val="0"/>
              </a:spcBef>
              <a:buFont typeface="Arial" panose="020B0604020202020204" pitchFamily="34" charset="0"/>
              <a:buChar char="•"/>
            </a:pPr>
            <a:r>
              <a:rPr lang="it-IT" sz="2400" spc="34" dirty="0">
                <a:solidFill>
                  <a:srgbClr val="FFFFFF"/>
                </a:solidFill>
                <a:latin typeface="Libre Franklin Light"/>
              </a:rPr>
              <a:t>presentazione generale del </a:t>
            </a:r>
            <a:r>
              <a:rPr lang="it-IT" sz="2400" b="1" spc="34" dirty="0">
                <a:solidFill>
                  <a:srgbClr val="FFFFFF"/>
                </a:solidFill>
                <a:latin typeface="Libre Franklin Light"/>
              </a:rPr>
              <a:t>business</a:t>
            </a:r>
            <a:r>
              <a:rPr lang="it-IT" sz="2400" spc="34" dirty="0">
                <a:solidFill>
                  <a:srgbClr val="FFFFFF"/>
                </a:solidFill>
                <a:latin typeface="Libre Franklin Light"/>
              </a:rPr>
              <a:t>; </a:t>
            </a:r>
          </a:p>
          <a:p>
            <a:pPr marL="342900" lvl="0" indent="-342900">
              <a:lnSpc>
                <a:spcPts val="2720"/>
              </a:lnSpc>
              <a:spcBef>
                <a:spcPct val="0"/>
              </a:spcBef>
              <a:buFont typeface="Arial" panose="020B0604020202020204" pitchFamily="34" charset="0"/>
              <a:buChar char="•"/>
            </a:pPr>
            <a:r>
              <a:rPr lang="it-IT" sz="2400" spc="34" dirty="0">
                <a:solidFill>
                  <a:srgbClr val="FFFFFF"/>
                </a:solidFill>
                <a:latin typeface="Libre Franklin Light"/>
              </a:rPr>
              <a:t>caratteristiche del </a:t>
            </a:r>
            <a:r>
              <a:rPr lang="it-IT" sz="2400" b="1" spc="34" dirty="0">
                <a:solidFill>
                  <a:srgbClr val="FFFFFF"/>
                </a:solidFill>
                <a:latin typeface="Libre Franklin Light"/>
              </a:rPr>
              <a:t>prodotto/servizio offerto</a:t>
            </a:r>
            <a:r>
              <a:rPr lang="it-IT" sz="2400" spc="34" dirty="0">
                <a:solidFill>
                  <a:srgbClr val="FFFFFF"/>
                </a:solidFill>
                <a:latin typeface="Libre Franklin Light"/>
              </a:rPr>
              <a:t>; </a:t>
            </a:r>
          </a:p>
          <a:p>
            <a:pPr marL="342900" lvl="0" indent="-342900" algn="just">
              <a:lnSpc>
                <a:spcPts val="2720"/>
              </a:lnSpc>
              <a:spcBef>
                <a:spcPct val="0"/>
              </a:spcBef>
              <a:buFont typeface="Arial" panose="020B0604020202020204" pitchFamily="34" charset="0"/>
              <a:buChar char="•"/>
            </a:pPr>
            <a:r>
              <a:rPr lang="it-IT" sz="2400" spc="34" dirty="0">
                <a:solidFill>
                  <a:srgbClr val="FFFFFF"/>
                </a:solidFill>
                <a:latin typeface="Libre Franklin Light"/>
              </a:rPr>
              <a:t>descrizione degli </a:t>
            </a:r>
            <a:r>
              <a:rPr lang="it-IT" sz="2400" b="1" spc="34" dirty="0">
                <a:solidFill>
                  <a:srgbClr val="FFFFFF"/>
                </a:solidFill>
                <a:latin typeface="Libre Franklin Light"/>
              </a:rPr>
              <a:t>aspetti innovativi dell’impresa</a:t>
            </a:r>
            <a:r>
              <a:rPr lang="it-IT" sz="2400" spc="34" dirty="0">
                <a:solidFill>
                  <a:srgbClr val="FFFFFF"/>
                </a:solidFill>
                <a:latin typeface="Libre Franklin Light"/>
              </a:rPr>
              <a:t>;</a:t>
            </a:r>
          </a:p>
          <a:p>
            <a:pPr marL="342900" lvl="0" indent="-342900">
              <a:lnSpc>
                <a:spcPts val="2720"/>
              </a:lnSpc>
              <a:spcBef>
                <a:spcPct val="0"/>
              </a:spcBef>
              <a:buFont typeface="Arial" panose="020B0604020202020204" pitchFamily="34" charset="0"/>
              <a:buChar char="•"/>
            </a:pPr>
            <a:r>
              <a:rPr lang="it-IT" sz="2400" b="1" spc="34" dirty="0">
                <a:solidFill>
                  <a:srgbClr val="FFFFFF"/>
                </a:solidFill>
                <a:latin typeface="Libre Franklin Light"/>
              </a:rPr>
              <a:t>finanziamenti ricevuti </a:t>
            </a:r>
            <a:r>
              <a:rPr lang="it-IT" sz="2400" spc="34" dirty="0">
                <a:solidFill>
                  <a:srgbClr val="FFFFFF"/>
                </a:solidFill>
                <a:latin typeface="Libre Franklin Light"/>
              </a:rPr>
              <a:t>(se applicabile).</a:t>
            </a:r>
            <a:endParaRPr lang="en-US" sz="2400" spc="34" dirty="0">
              <a:solidFill>
                <a:srgbClr val="FFFFFF"/>
              </a:solidFill>
              <a:latin typeface="Libre Franklin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66775" y="1912856"/>
            <a:ext cx="2884830" cy="269304"/>
          </a:xfrm>
          <a:prstGeom prst="rect">
            <a:avLst/>
          </a:prstGeom>
        </p:spPr>
        <p:txBody>
          <a:bodyPr wrap="square" lIns="0" tIns="0" rIns="0" bIns="0" rtlCol="0" anchor="t">
            <a:spAutoFit/>
          </a:bodyPr>
          <a:lstStyle/>
          <a:p>
            <a:pPr>
              <a:lnSpc>
                <a:spcPts val="2100"/>
              </a:lnSpc>
            </a:pPr>
            <a:r>
              <a:rPr lang="en-US" sz="2400" dirty="0" err="1">
                <a:solidFill>
                  <a:schemeClr val="tx2">
                    <a:lumMod val="50000"/>
                  </a:schemeClr>
                </a:solidFill>
                <a:latin typeface="Montserrat Classic Bold"/>
              </a:rPr>
              <a:t>Relazione</a:t>
            </a:r>
            <a:r>
              <a:rPr lang="en-US" sz="2400" dirty="0">
                <a:solidFill>
                  <a:schemeClr val="tx2">
                    <a:lumMod val="50000"/>
                  </a:schemeClr>
                </a:solidFill>
                <a:latin typeface="Montserrat Classic Bold"/>
              </a:rPr>
              <a:t> </a:t>
            </a:r>
            <a:r>
              <a:rPr lang="en-US" sz="2400" dirty="0" err="1">
                <a:solidFill>
                  <a:schemeClr val="tx2">
                    <a:lumMod val="50000"/>
                  </a:schemeClr>
                </a:solidFill>
                <a:latin typeface="Montserrat Classic Bold"/>
              </a:rPr>
              <a:t>annuale</a:t>
            </a:r>
            <a:endParaRPr lang="en-US" sz="2400" dirty="0">
              <a:solidFill>
                <a:schemeClr val="tx2">
                  <a:lumMod val="50000"/>
                </a:schemeClr>
              </a:solidFill>
              <a:latin typeface="Montserrat Classic Bold"/>
            </a:endParaRPr>
          </a:p>
        </p:txBody>
      </p:sp>
      <p:sp>
        <p:nvSpPr>
          <p:cNvPr id="21" name="TextBox 21"/>
          <p:cNvSpPr txBox="1"/>
          <p:nvPr/>
        </p:nvSpPr>
        <p:spPr>
          <a:xfrm>
            <a:off x="647700" y="9535203"/>
            <a:ext cx="658470" cy="179536"/>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09</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27" name="Segnaposto testo 2">
            <a:extLst>
              <a:ext uri="{FF2B5EF4-FFF2-40B4-BE49-F238E27FC236}">
                <a16:creationId xmlns:a16="http://schemas.microsoft.com/office/drawing/2014/main" id="{F7A2C1DC-415C-8A4F-9632-FAC3F8ADB867}"/>
              </a:ext>
            </a:extLst>
          </p:cNvPr>
          <p:cNvSpPr txBox="1">
            <a:spLocks/>
          </p:cNvSpPr>
          <p:nvPr/>
        </p:nvSpPr>
        <p:spPr>
          <a:xfrm>
            <a:off x="936295" y="2374687"/>
            <a:ext cx="9898092" cy="2160240"/>
          </a:xfrm>
          <a:prstGeom prst="rect">
            <a:avLst/>
          </a:prstGeom>
        </p:spPr>
        <p:txBody>
          <a:bodyPr vert="horz" lIns="91440" tIns="45720" rIns="91440" bIns="45720" rtlCol="0" anchor="t">
            <a:noAutofit/>
          </a:bodyPr>
          <a:lstStyle>
            <a:lvl1pPr marL="0" indent="0" algn="l" defTabSz="914400" rtl="0" eaLnBrk="1" latinLnBrk="0" hangingPunct="1">
              <a:lnSpc>
                <a:spcPct val="85000"/>
              </a:lnSpc>
              <a:spcBef>
                <a:spcPts val="1300"/>
              </a:spcBef>
              <a:buFont typeface="Arial" pitchFamily="34" charset="0"/>
              <a:buNone/>
              <a:defRPr sz="2800" kern="1200">
                <a:solidFill>
                  <a:schemeClr val="tx1"/>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600" i="1" kern="1200">
                <a:solidFill>
                  <a:schemeClr val="tx1">
                    <a:tint val="7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9pPr>
          </a:lstStyle>
          <a:p>
            <a:pPr marL="520700" indent="-342900" algn="just">
              <a:lnSpc>
                <a:spcPct val="120000"/>
              </a:lnSpc>
              <a:spcBef>
                <a:spcPts val="600"/>
              </a:spcBef>
              <a:spcAft>
                <a:spcPts val="600"/>
              </a:spcAft>
              <a:buFont typeface="Arial" panose="020B0604020202020204" pitchFamily="34" charset="0"/>
              <a:buChar char="•"/>
              <a:defRPr/>
            </a:pPr>
            <a:r>
              <a:rPr lang="it-IT" sz="2200" spc="34" dirty="0">
                <a:solidFill>
                  <a:srgbClr val="1546BA"/>
                </a:solidFill>
                <a:latin typeface="Libre Franklin Light"/>
              </a:rPr>
              <a:t>Presenta: lo stato dell’arte della normativa, metriche demografiche e dinamiche di crescita delle imprese innovative, e le principali evidenze prodotte dalle misure che compongono lo Startup </a:t>
            </a:r>
            <a:r>
              <a:rPr lang="it-IT" sz="2200" spc="34" dirty="0" err="1">
                <a:solidFill>
                  <a:srgbClr val="1546BA"/>
                </a:solidFill>
                <a:latin typeface="Libre Franklin Light"/>
              </a:rPr>
              <a:t>Act</a:t>
            </a:r>
            <a:r>
              <a:rPr lang="it-IT" sz="2200" spc="34" dirty="0">
                <a:solidFill>
                  <a:srgbClr val="1546BA"/>
                </a:solidFill>
                <a:latin typeface="Libre Franklin Light"/>
              </a:rPr>
              <a:t> italiano. </a:t>
            </a:r>
          </a:p>
        </p:txBody>
      </p:sp>
      <p:sp>
        <p:nvSpPr>
          <p:cNvPr id="37" name="TextBox 2">
            <a:extLst>
              <a:ext uri="{FF2B5EF4-FFF2-40B4-BE49-F238E27FC236}">
                <a16:creationId xmlns:a16="http://schemas.microsoft.com/office/drawing/2014/main" id="{A7964A58-1C06-B34B-9513-7B3C79667BB9}"/>
              </a:ext>
            </a:extLst>
          </p:cNvPr>
          <p:cNvSpPr txBox="1"/>
          <p:nvPr/>
        </p:nvSpPr>
        <p:spPr>
          <a:xfrm>
            <a:off x="976935" y="674673"/>
            <a:ext cx="15394076" cy="778739"/>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Monitoraggio</a:t>
            </a:r>
            <a:r>
              <a:rPr lang="en-US" sz="5400" spc="96" dirty="0">
                <a:solidFill>
                  <a:srgbClr val="011C5D"/>
                </a:solidFill>
                <a:latin typeface="Montserrat Classic Bold"/>
              </a:rPr>
              <a:t> e </a:t>
            </a:r>
            <a:r>
              <a:rPr lang="en-US" sz="5400" spc="96" dirty="0" err="1">
                <a:solidFill>
                  <a:srgbClr val="0D49CD"/>
                </a:solidFill>
                <a:latin typeface="Montserrat Classic Bold"/>
              </a:rPr>
              <a:t>valutazione</a:t>
            </a:r>
            <a:endParaRPr lang="en-US" sz="5400" spc="96" dirty="0">
              <a:solidFill>
                <a:srgbClr val="0D49CD"/>
              </a:solidFill>
              <a:latin typeface="Montserrat Classic Bold"/>
            </a:endParaRPr>
          </a:p>
        </p:txBody>
      </p:sp>
      <p:sp>
        <p:nvSpPr>
          <p:cNvPr id="17" name="TextBox 7">
            <a:extLst>
              <a:ext uri="{FF2B5EF4-FFF2-40B4-BE49-F238E27FC236}">
                <a16:creationId xmlns:a16="http://schemas.microsoft.com/office/drawing/2014/main" id="{56C1D70A-1B48-BB4D-88AD-87E36CA56995}"/>
              </a:ext>
            </a:extLst>
          </p:cNvPr>
          <p:cNvSpPr txBox="1"/>
          <p:nvPr/>
        </p:nvSpPr>
        <p:spPr>
          <a:xfrm>
            <a:off x="936295" y="4473489"/>
            <a:ext cx="2884830" cy="269304"/>
          </a:xfrm>
          <a:prstGeom prst="rect">
            <a:avLst/>
          </a:prstGeom>
        </p:spPr>
        <p:txBody>
          <a:bodyPr wrap="square" lIns="0" tIns="0" rIns="0" bIns="0" rtlCol="0" anchor="t">
            <a:spAutoFit/>
          </a:bodyPr>
          <a:lstStyle/>
          <a:p>
            <a:pPr>
              <a:lnSpc>
                <a:spcPts val="2100"/>
              </a:lnSpc>
            </a:pPr>
            <a:r>
              <a:rPr lang="en-US" sz="2400" dirty="0" err="1">
                <a:solidFill>
                  <a:schemeClr val="tx2">
                    <a:lumMod val="50000"/>
                  </a:schemeClr>
                </a:solidFill>
                <a:latin typeface="Montserrat Classic Bold"/>
              </a:rPr>
              <a:t>Rapporti</a:t>
            </a:r>
            <a:r>
              <a:rPr lang="en-US" sz="2400" dirty="0">
                <a:solidFill>
                  <a:schemeClr val="tx2">
                    <a:lumMod val="50000"/>
                  </a:schemeClr>
                </a:solidFill>
                <a:latin typeface="Montserrat Classic Bold"/>
              </a:rPr>
              <a:t> </a:t>
            </a:r>
            <a:r>
              <a:rPr lang="en-US" sz="2400" dirty="0" err="1">
                <a:solidFill>
                  <a:schemeClr val="tx2">
                    <a:lumMod val="50000"/>
                  </a:schemeClr>
                </a:solidFill>
                <a:latin typeface="Montserrat Classic Bold"/>
              </a:rPr>
              <a:t>periodici</a:t>
            </a:r>
            <a:endParaRPr lang="en-US" sz="2400" dirty="0">
              <a:solidFill>
                <a:schemeClr val="tx2">
                  <a:lumMod val="50000"/>
                </a:schemeClr>
              </a:solidFill>
              <a:latin typeface="Montserrat Classic Bold"/>
            </a:endParaRPr>
          </a:p>
        </p:txBody>
      </p:sp>
      <p:grpSp>
        <p:nvGrpSpPr>
          <p:cNvPr id="8" name="Gruppo 7">
            <a:extLst>
              <a:ext uri="{FF2B5EF4-FFF2-40B4-BE49-F238E27FC236}">
                <a16:creationId xmlns:a16="http://schemas.microsoft.com/office/drawing/2014/main" id="{6CDAF7FC-C53E-114C-80AF-F01C0D1FDA6B}"/>
              </a:ext>
            </a:extLst>
          </p:cNvPr>
          <p:cNvGrpSpPr/>
          <p:nvPr/>
        </p:nvGrpSpPr>
        <p:grpSpPr>
          <a:xfrm>
            <a:off x="1189854" y="4962285"/>
            <a:ext cx="10214449" cy="2803600"/>
            <a:chOff x="1143000" y="4783082"/>
            <a:chExt cx="10214449" cy="2803600"/>
          </a:xfrm>
        </p:grpSpPr>
        <p:sp>
          <p:nvSpPr>
            <p:cNvPr id="3" name="Rettangolo 2">
              <a:extLst>
                <a:ext uri="{FF2B5EF4-FFF2-40B4-BE49-F238E27FC236}">
                  <a16:creationId xmlns:a16="http://schemas.microsoft.com/office/drawing/2014/main" id="{A7589FDC-26DA-4D41-A3CA-68C004C534ED}"/>
                </a:ext>
              </a:extLst>
            </p:cNvPr>
            <p:cNvSpPr/>
            <p:nvPr/>
          </p:nvSpPr>
          <p:spPr>
            <a:xfrm>
              <a:off x="1143000" y="4783082"/>
              <a:ext cx="10007006" cy="769441"/>
            </a:xfrm>
            <a:prstGeom prst="rect">
              <a:avLst/>
            </a:prstGeom>
          </p:spPr>
          <p:txBody>
            <a:bodyPr wrap="square">
              <a:spAutoFit/>
            </a:bodyPr>
            <a:lstStyle/>
            <a:p>
              <a:pPr marL="342900" indent="-342900" algn="just">
                <a:spcAft>
                  <a:spcPts val="600"/>
                </a:spcAft>
                <a:buFont typeface="Arial" panose="020B0604020202020204" pitchFamily="34" charset="0"/>
                <a:buChar char="•"/>
              </a:pPr>
              <a:r>
                <a:rPr lang="it-IT" sz="2200" spc="34" dirty="0">
                  <a:solidFill>
                    <a:srgbClr val="1546BA"/>
                  </a:solidFill>
                  <a:latin typeface="Libre Franklin Light"/>
                </a:rPr>
                <a:t>La DGPIIPMI cura </a:t>
              </a:r>
              <a:r>
                <a:rPr lang="it-IT" sz="2200" b="1" spc="34" dirty="0">
                  <a:solidFill>
                    <a:srgbClr val="1546BA"/>
                  </a:solidFill>
                  <a:latin typeface="Libre Franklin Light"/>
                </a:rPr>
                <a:t>quattro tipologie di rapporti trimestrali</a:t>
              </a:r>
              <a:r>
                <a:rPr lang="it-IT" sz="2200" spc="34" dirty="0">
                  <a:solidFill>
                    <a:srgbClr val="1546BA"/>
                  </a:solidFill>
                  <a:latin typeface="Libre Franklin Light"/>
                </a:rPr>
                <a:t>, che si concentrano su diversi aspetti dello Startup </a:t>
              </a:r>
              <a:r>
                <a:rPr lang="it-IT" sz="2200" spc="34" dirty="0" err="1">
                  <a:solidFill>
                    <a:srgbClr val="1546BA"/>
                  </a:solidFill>
                  <a:latin typeface="Libre Franklin Light"/>
                </a:rPr>
                <a:t>Act</a:t>
              </a:r>
              <a:r>
                <a:rPr lang="it-IT" sz="2200" spc="34" dirty="0">
                  <a:solidFill>
                    <a:srgbClr val="1546BA"/>
                  </a:solidFill>
                  <a:latin typeface="Libre Franklin Light"/>
                </a:rPr>
                <a:t> italiano: </a:t>
              </a:r>
            </a:p>
          </p:txBody>
        </p:sp>
        <p:sp>
          <p:nvSpPr>
            <p:cNvPr id="4" name="Rettangolo 3">
              <a:extLst>
                <a:ext uri="{FF2B5EF4-FFF2-40B4-BE49-F238E27FC236}">
                  <a16:creationId xmlns:a16="http://schemas.microsoft.com/office/drawing/2014/main" id="{A203905A-BEBA-1748-AB81-52935C6AB511}"/>
                </a:ext>
              </a:extLst>
            </p:cNvPr>
            <p:cNvSpPr/>
            <p:nvPr/>
          </p:nvSpPr>
          <p:spPr>
            <a:xfrm>
              <a:off x="1873699" y="5521308"/>
              <a:ext cx="9483750" cy="2065374"/>
            </a:xfrm>
            <a:prstGeom prst="rect">
              <a:avLst/>
            </a:prstGeom>
          </p:spPr>
          <p:txBody>
            <a:bodyPr wrap="square">
              <a:spAutoFit/>
            </a:bodyPr>
            <a:lstStyle/>
            <a:p>
              <a:pPr marL="342900" lvl="0" indent="-342900" algn="just">
                <a:lnSpc>
                  <a:spcPct val="150000"/>
                </a:lnSpc>
                <a:spcAft>
                  <a:spcPts val="0"/>
                </a:spcAft>
                <a:buFont typeface="+mj-lt"/>
                <a:buAutoNum type="arabicPeriod"/>
              </a:pPr>
              <a:r>
                <a:rPr lang="it-IT" sz="2200" spc="34" dirty="0">
                  <a:solidFill>
                    <a:srgbClr val="1546BA"/>
                  </a:solidFill>
                  <a:latin typeface="Libre Franklin Light"/>
                </a:rPr>
                <a:t>trend </a:t>
              </a:r>
              <a:r>
                <a:rPr lang="it-IT" sz="2200" b="1" spc="34" dirty="0">
                  <a:solidFill>
                    <a:srgbClr val="1546BA"/>
                  </a:solidFill>
                  <a:latin typeface="Libre Franklin Light"/>
                </a:rPr>
                <a:t>demografici, economici e finanziari </a:t>
              </a:r>
              <a:r>
                <a:rPr lang="it-IT" sz="2200" spc="34" dirty="0">
                  <a:solidFill>
                    <a:srgbClr val="1546BA"/>
                  </a:solidFill>
                  <a:latin typeface="Libre Franklin Light"/>
                </a:rPr>
                <a:t>delle startup innovative;</a:t>
              </a:r>
            </a:p>
            <a:p>
              <a:pPr marL="342900" lvl="0" indent="-342900" algn="just">
                <a:lnSpc>
                  <a:spcPct val="150000"/>
                </a:lnSpc>
                <a:spcAft>
                  <a:spcPts val="0"/>
                </a:spcAft>
                <a:buFont typeface="+mj-lt"/>
                <a:buAutoNum type="arabicPeriod"/>
              </a:pPr>
              <a:r>
                <a:rPr lang="it-IT" sz="2200" spc="34" dirty="0">
                  <a:solidFill>
                    <a:srgbClr val="1546BA"/>
                  </a:solidFill>
                  <a:latin typeface="Libre Franklin Light"/>
                </a:rPr>
                <a:t>utilizzo della nuova modalità di </a:t>
              </a:r>
              <a:r>
                <a:rPr lang="it-IT" sz="2200" b="1" spc="34" dirty="0">
                  <a:solidFill>
                    <a:srgbClr val="1546BA"/>
                  </a:solidFill>
                  <a:latin typeface="Libre Franklin Light"/>
                </a:rPr>
                <a:t>costituzione digitale e gratuita</a:t>
              </a:r>
              <a:r>
                <a:rPr lang="it-IT" sz="2200" spc="34" dirty="0">
                  <a:solidFill>
                    <a:srgbClr val="1546BA"/>
                  </a:solidFill>
                  <a:latin typeface="Libre Franklin Light"/>
                </a:rPr>
                <a:t>;</a:t>
              </a:r>
            </a:p>
            <a:p>
              <a:pPr marL="342900" lvl="0" indent="-342900" algn="just">
                <a:lnSpc>
                  <a:spcPct val="150000"/>
                </a:lnSpc>
                <a:spcAft>
                  <a:spcPts val="0"/>
                </a:spcAft>
                <a:buFont typeface="+mj-lt"/>
                <a:buAutoNum type="arabicPeriod"/>
              </a:pPr>
              <a:r>
                <a:rPr lang="it-IT" sz="2200" spc="34" dirty="0">
                  <a:solidFill>
                    <a:srgbClr val="1546BA"/>
                  </a:solidFill>
                  <a:latin typeface="Libre Franklin Light"/>
                </a:rPr>
                <a:t>accesso al credito tramite il </a:t>
              </a:r>
              <a:r>
                <a:rPr lang="it-IT" sz="2200" b="1" spc="34" dirty="0">
                  <a:solidFill>
                    <a:srgbClr val="1546BA"/>
                  </a:solidFill>
                  <a:latin typeface="Libre Franklin Light"/>
                </a:rPr>
                <a:t>Fondo di Garanzia per le PMI</a:t>
              </a:r>
              <a:r>
                <a:rPr lang="it-IT" sz="2200" spc="34" dirty="0">
                  <a:solidFill>
                    <a:srgbClr val="1546BA"/>
                  </a:solidFill>
                  <a:latin typeface="Libre Franklin Light"/>
                </a:rPr>
                <a:t>;</a:t>
              </a:r>
            </a:p>
            <a:p>
              <a:pPr marL="342900" lvl="0" indent="-342900" algn="just">
                <a:lnSpc>
                  <a:spcPct val="150000"/>
                </a:lnSpc>
                <a:spcAft>
                  <a:spcPts val="0"/>
                </a:spcAft>
                <a:buFont typeface="+mj-lt"/>
                <a:buAutoNum type="arabicPeriod"/>
              </a:pPr>
              <a:r>
                <a:rPr lang="it-IT" sz="2200" spc="34" dirty="0">
                  <a:solidFill>
                    <a:srgbClr val="1546BA"/>
                  </a:solidFill>
                  <a:latin typeface="Libre Franklin Light"/>
                </a:rPr>
                <a:t>performance dei programmi </a:t>
              </a:r>
              <a:r>
                <a:rPr lang="it-IT" sz="2200" b="1" spc="34" dirty="0">
                  <a:solidFill>
                    <a:srgbClr val="1546BA"/>
                  </a:solidFill>
                  <a:latin typeface="Libre Franklin Light"/>
                </a:rPr>
                <a:t>Italia Startup Visa </a:t>
              </a:r>
              <a:r>
                <a:rPr lang="it-IT" sz="2200" spc="34" dirty="0">
                  <a:solidFill>
                    <a:srgbClr val="1546BA"/>
                  </a:solidFill>
                  <a:latin typeface="Libre Franklin Light"/>
                </a:rPr>
                <a:t>e </a:t>
              </a:r>
              <a:r>
                <a:rPr lang="it-IT" sz="2200" b="1" spc="34" dirty="0" err="1">
                  <a:solidFill>
                    <a:srgbClr val="1546BA"/>
                  </a:solidFill>
                  <a:latin typeface="Libre Franklin Light"/>
                </a:rPr>
                <a:t>Hub</a:t>
              </a:r>
              <a:r>
                <a:rPr lang="it-IT" sz="2200" spc="34" dirty="0">
                  <a:solidFill>
                    <a:srgbClr val="1546BA"/>
                  </a:solidFill>
                  <a:latin typeface="Libre Franklin Light"/>
                </a:rPr>
                <a:t>.</a:t>
              </a:r>
            </a:p>
          </p:txBody>
        </p:sp>
      </p:grpSp>
      <p:sp>
        <p:nvSpPr>
          <p:cNvPr id="6" name="Rettangolo 5">
            <a:extLst>
              <a:ext uri="{FF2B5EF4-FFF2-40B4-BE49-F238E27FC236}">
                <a16:creationId xmlns:a16="http://schemas.microsoft.com/office/drawing/2014/main" id="{700C695B-6646-DC4D-A3E3-A37E036D84A3}"/>
              </a:ext>
            </a:extLst>
          </p:cNvPr>
          <p:cNvSpPr/>
          <p:nvPr/>
        </p:nvSpPr>
        <p:spPr>
          <a:xfrm>
            <a:off x="976935" y="7912313"/>
            <a:ext cx="10173071" cy="871970"/>
          </a:xfrm>
          <a:prstGeom prst="rect">
            <a:avLst/>
          </a:prstGeom>
        </p:spPr>
        <p:txBody>
          <a:bodyPr wrap="square">
            <a:spAutoFit/>
          </a:bodyPr>
          <a:lstStyle/>
          <a:p>
            <a:pPr marL="520700" indent="-342900" algn="just">
              <a:lnSpc>
                <a:spcPct val="120000"/>
              </a:lnSpc>
              <a:buFont typeface="Arial" panose="020B0604020202020204" pitchFamily="34" charset="0"/>
              <a:buChar char="•"/>
              <a:defRPr/>
            </a:pPr>
            <a:r>
              <a:rPr lang="it-IT" sz="2200" spc="34" dirty="0">
                <a:solidFill>
                  <a:srgbClr val="1546BA"/>
                </a:solidFill>
                <a:latin typeface="Libre Franklin Light"/>
              </a:rPr>
              <a:t>Le relazioni e rapporti sono archiviati nella sezione: “</a:t>
            </a:r>
            <a:r>
              <a:rPr lang="it-IT" sz="2200" spc="34" dirty="0">
                <a:solidFill>
                  <a:srgbClr val="1546BA"/>
                </a:solidFill>
                <a:latin typeface="Libre Franklin Light"/>
                <a:hlinkClick r:id="rId4">
                  <a:extLst>
                    <a:ext uri="{A12FA001-AC4F-418D-AE19-62706E023703}">
                      <ahyp:hlinkClr xmlns:ahyp="http://schemas.microsoft.com/office/drawing/2018/hyperlinkcolor" val="tx"/>
                    </a:ext>
                  </a:extLst>
                </a:hlinkClick>
              </a:rPr>
              <a:t>Relazione Annuale e rapporti periodici</a:t>
            </a:r>
            <a:r>
              <a:rPr lang="it-IT" sz="2200" spc="34" dirty="0">
                <a:solidFill>
                  <a:srgbClr val="1546BA"/>
                </a:solidFill>
                <a:latin typeface="Libre Franklin Light"/>
              </a:rPr>
              <a:t>”  del sito del MISE.</a:t>
            </a:r>
          </a:p>
        </p:txBody>
      </p:sp>
      <p:grpSp>
        <p:nvGrpSpPr>
          <p:cNvPr id="10" name="Gruppo 9">
            <a:extLst>
              <a:ext uri="{FF2B5EF4-FFF2-40B4-BE49-F238E27FC236}">
                <a16:creationId xmlns:a16="http://schemas.microsoft.com/office/drawing/2014/main" id="{2842F1A8-3C05-F34B-9ACE-AA3CBFBD9D5D}"/>
              </a:ext>
            </a:extLst>
          </p:cNvPr>
          <p:cNvGrpSpPr/>
          <p:nvPr/>
        </p:nvGrpSpPr>
        <p:grpSpPr>
          <a:xfrm>
            <a:off x="11880703" y="1596682"/>
            <a:ext cx="6407297" cy="6594819"/>
            <a:chOff x="11880703" y="1181714"/>
            <a:chExt cx="6407297" cy="7231116"/>
          </a:xfrm>
        </p:grpSpPr>
        <p:grpSp>
          <p:nvGrpSpPr>
            <p:cNvPr id="38" name="Group 2">
              <a:extLst>
                <a:ext uri="{FF2B5EF4-FFF2-40B4-BE49-F238E27FC236}">
                  <a16:creationId xmlns:a16="http://schemas.microsoft.com/office/drawing/2014/main" id="{C338B801-51CF-F049-AE7A-FE7E36D761FF}"/>
                </a:ext>
              </a:extLst>
            </p:cNvPr>
            <p:cNvGrpSpPr/>
            <p:nvPr/>
          </p:nvGrpSpPr>
          <p:grpSpPr>
            <a:xfrm>
              <a:off x="11880703" y="1437850"/>
              <a:ext cx="6407295" cy="6974980"/>
              <a:chOff x="9048609" y="1319"/>
              <a:chExt cx="7207320" cy="5072827"/>
            </a:xfrm>
          </p:grpSpPr>
          <p:sp>
            <p:nvSpPr>
              <p:cNvPr id="39" name="Freeform 3">
                <a:extLst>
                  <a:ext uri="{FF2B5EF4-FFF2-40B4-BE49-F238E27FC236}">
                    <a16:creationId xmlns:a16="http://schemas.microsoft.com/office/drawing/2014/main" id="{3E29083C-3BB9-4148-92F5-0E861E8F4C6C}"/>
                  </a:ext>
                </a:extLst>
              </p:cNvPr>
              <p:cNvSpPr/>
              <p:nvPr/>
            </p:nvSpPr>
            <p:spPr>
              <a:xfrm>
                <a:off x="9048609" y="1319"/>
                <a:ext cx="7207320" cy="5072827"/>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2" name="Rettangolo 1">
              <a:extLst>
                <a:ext uri="{FF2B5EF4-FFF2-40B4-BE49-F238E27FC236}">
                  <a16:creationId xmlns:a16="http://schemas.microsoft.com/office/drawing/2014/main" id="{04A37667-7B54-CA45-A0E0-12A53B65C796}"/>
                </a:ext>
              </a:extLst>
            </p:cNvPr>
            <p:cNvSpPr/>
            <p:nvPr/>
          </p:nvSpPr>
          <p:spPr>
            <a:xfrm>
              <a:off x="12450619" y="3219119"/>
              <a:ext cx="5169840" cy="4353392"/>
            </a:xfrm>
            <a:prstGeom prst="rect">
              <a:avLst/>
            </a:prstGeom>
          </p:spPr>
          <p:txBody>
            <a:bodyPr wrap="square">
              <a:spAutoFit/>
            </a:bodyPr>
            <a:lstStyle/>
            <a:p>
              <a:pPr lvl="0">
                <a:spcBef>
                  <a:spcPct val="0"/>
                </a:spcBef>
              </a:pPr>
              <a:endParaRPr lang="it-IT" sz="2700" dirty="0">
                <a:solidFill>
                  <a:schemeClr val="bg1"/>
                </a:solidFill>
                <a:latin typeface="Libre Franklin Light"/>
              </a:endParaRPr>
            </a:p>
            <a:p>
              <a:pPr lvl="0">
                <a:spcBef>
                  <a:spcPct val="0"/>
                </a:spcBef>
              </a:pPr>
              <a:r>
                <a:rPr lang="it-IT" sz="2500" dirty="0">
                  <a:solidFill>
                    <a:schemeClr val="bg1"/>
                  </a:solidFill>
                  <a:latin typeface="Libre Franklin Light"/>
                </a:rPr>
                <a:t>Lo </a:t>
              </a:r>
              <a:r>
                <a:rPr lang="it-IT" sz="2500" b="1" dirty="0">
                  <a:solidFill>
                    <a:schemeClr val="bg1"/>
                  </a:solidFill>
                  <a:latin typeface="Libre Franklin Light"/>
                </a:rPr>
                <a:t>Startup </a:t>
              </a:r>
              <a:r>
                <a:rPr lang="it-IT" sz="2500" b="1" dirty="0" err="1">
                  <a:solidFill>
                    <a:schemeClr val="bg1"/>
                  </a:solidFill>
                  <a:latin typeface="Libre Franklin Light"/>
                </a:rPr>
                <a:t>Act</a:t>
              </a:r>
              <a:r>
                <a:rPr lang="it-IT" sz="2500" b="1" dirty="0">
                  <a:solidFill>
                    <a:schemeClr val="bg1"/>
                  </a:solidFill>
                  <a:latin typeface="Libre Franklin Light"/>
                </a:rPr>
                <a:t> italiano </a:t>
              </a:r>
              <a:r>
                <a:rPr lang="it-IT" sz="2500" dirty="0">
                  <a:solidFill>
                    <a:schemeClr val="bg1"/>
                  </a:solidFill>
                  <a:latin typeface="Libre Franklin Light"/>
                </a:rPr>
                <a:t>prevede la realizzazione di un sistema strutturato di </a:t>
              </a:r>
              <a:r>
                <a:rPr lang="it-IT" sz="2500" b="1" dirty="0">
                  <a:solidFill>
                    <a:schemeClr val="bg1"/>
                  </a:solidFill>
                  <a:latin typeface="Libre Franklin Light"/>
                </a:rPr>
                <a:t>monitoraggio</a:t>
              </a:r>
              <a:r>
                <a:rPr lang="it-IT" sz="2500" dirty="0">
                  <a:solidFill>
                    <a:schemeClr val="bg1"/>
                  </a:solidFill>
                  <a:latin typeface="Libre Franklin Light"/>
                </a:rPr>
                <a:t> e di </a:t>
              </a:r>
              <a:r>
                <a:rPr lang="it-IT" sz="2500" b="1" dirty="0">
                  <a:solidFill>
                    <a:schemeClr val="bg1"/>
                  </a:solidFill>
                  <a:latin typeface="Libre Franklin Light"/>
                </a:rPr>
                <a:t>valutazione </a:t>
              </a:r>
              <a:r>
                <a:rPr lang="it-IT" sz="2500" dirty="0">
                  <a:solidFill>
                    <a:schemeClr val="bg1"/>
                  </a:solidFill>
                  <a:latin typeface="Libre Franklin Light"/>
                </a:rPr>
                <a:t>dell’impatto economico delle misure, incaricando il Ministro dello Sviluppo Economico, di darne conto al Parlamento mediante una Relazione Annuale.</a:t>
              </a:r>
              <a:r>
                <a:rPr lang="it-IT" sz="2500" dirty="0">
                  <a:solidFill>
                    <a:schemeClr val="bg1"/>
                  </a:solidFill>
                  <a:highlight>
                    <a:srgbClr val="FFFF00"/>
                  </a:highlight>
                  <a:latin typeface="Libre Franklin Light"/>
                </a:rPr>
                <a:t> </a:t>
              </a:r>
              <a:endParaRPr lang="en-US" sz="2500" dirty="0">
                <a:solidFill>
                  <a:schemeClr val="bg1"/>
                </a:solidFill>
                <a:highlight>
                  <a:srgbClr val="FFFF00"/>
                </a:highlight>
                <a:latin typeface="Libre Franklin Light"/>
              </a:endParaRPr>
            </a:p>
          </p:txBody>
        </p:sp>
        <p:pic>
          <p:nvPicPr>
            <p:cNvPr id="34" name="Elemento grafico 33" descr="Segnalibro">
              <a:extLst>
                <a:ext uri="{FF2B5EF4-FFF2-40B4-BE49-F238E27FC236}">
                  <a16:creationId xmlns:a16="http://schemas.microsoft.com/office/drawing/2014/main" id="{DB74BA41-C422-A445-97D4-B4DF082B4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02054" y="1181714"/>
              <a:ext cx="2385946" cy="2385946"/>
            </a:xfrm>
            <a:prstGeom prst="rect">
              <a:avLst/>
            </a:prstGeom>
          </p:spPr>
        </p:pic>
      </p:grpSp>
      <p:grpSp>
        <p:nvGrpSpPr>
          <p:cNvPr id="45" name="Gruppo 44">
            <a:extLst>
              <a:ext uri="{FF2B5EF4-FFF2-40B4-BE49-F238E27FC236}">
                <a16:creationId xmlns:a16="http://schemas.microsoft.com/office/drawing/2014/main" id="{FE61B934-2993-3142-9C25-EBC4513982BC}"/>
              </a:ext>
            </a:extLst>
          </p:cNvPr>
          <p:cNvGrpSpPr/>
          <p:nvPr/>
        </p:nvGrpSpPr>
        <p:grpSpPr>
          <a:xfrm>
            <a:off x="0" y="9381737"/>
            <a:ext cx="18288000" cy="1061811"/>
            <a:chOff x="0" y="9294651"/>
            <a:chExt cx="18288000" cy="1061811"/>
          </a:xfrm>
        </p:grpSpPr>
        <p:sp>
          <p:nvSpPr>
            <p:cNvPr id="46" name="Rettangolo 45">
              <a:extLst>
                <a:ext uri="{FF2B5EF4-FFF2-40B4-BE49-F238E27FC236}">
                  <a16:creationId xmlns:a16="http://schemas.microsoft.com/office/drawing/2014/main" id="{80CE0F34-E0C3-C14E-B5B9-6A442041559D}"/>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8" name="Gruppo 47">
              <a:extLst>
                <a:ext uri="{FF2B5EF4-FFF2-40B4-BE49-F238E27FC236}">
                  <a16:creationId xmlns:a16="http://schemas.microsoft.com/office/drawing/2014/main" id="{DF979A76-4CDE-344F-B345-B0D120F45305}"/>
                </a:ext>
              </a:extLst>
            </p:cNvPr>
            <p:cNvGrpSpPr/>
            <p:nvPr/>
          </p:nvGrpSpPr>
          <p:grpSpPr>
            <a:xfrm>
              <a:off x="9984030" y="9590349"/>
              <a:ext cx="8303970" cy="484529"/>
              <a:chOff x="1222451" y="9383467"/>
              <a:chExt cx="8303970" cy="484529"/>
            </a:xfrm>
          </p:grpSpPr>
          <p:sp>
            <p:nvSpPr>
              <p:cNvPr id="49" name="TextBox 29">
                <a:extLst>
                  <a:ext uri="{FF2B5EF4-FFF2-40B4-BE49-F238E27FC236}">
                    <a16:creationId xmlns:a16="http://schemas.microsoft.com/office/drawing/2014/main" id="{E636BA4C-5448-2847-B1EB-AC52ECB50155}"/>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50" name="Immagine 49">
                <a:extLst>
                  <a:ext uri="{FF2B5EF4-FFF2-40B4-BE49-F238E27FC236}">
                    <a16:creationId xmlns:a16="http://schemas.microsoft.com/office/drawing/2014/main" id="{F1EB79CF-14C5-8D45-8357-AF406AA15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51" name="TextBox 30">
                <a:extLst>
                  <a:ext uri="{FF2B5EF4-FFF2-40B4-BE49-F238E27FC236}">
                    <a16:creationId xmlns:a16="http://schemas.microsoft.com/office/drawing/2014/main" id="{DFFA9BD3-7FD7-484A-8449-59A72F650532}"/>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3700443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93465" cy="10287000"/>
            <a:chOff x="0" y="0"/>
            <a:chExt cx="3364688" cy="5342981"/>
          </a:xfrm>
        </p:grpSpPr>
        <p:sp>
          <p:nvSpPr>
            <p:cNvPr id="3" name="Freeform 3"/>
            <p:cNvSpPr/>
            <p:nvPr/>
          </p:nvSpPr>
          <p:spPr>
            <a:xfrm>
              <a:off x="0" y="0"/>
              <a:ext cx="3364688" cy="5342981"/>
            </a:xfrm>
            <a:custGeom>
              <a:avLst/>
              <a:gdLst/>
              <a:ahLst/>
              <a:cxnLst/>
              <a:rect l="l" t="t" r="r" b="b"/>
              <a:pathLst>
                <a:path w="3831059" h="5342981">
                  <a:moveTo>
                    <a:pt x="0" y="0"/>
                  </a:moveTo>
                  <a:lnTo>
                    <a:pt x="3831059" y="0"/>
                  </a:lnTo>
                  <a:lnTo>
                    <a:pt x="3831059" y="5342981"/>
                  </a:lnTo>
                  <a:lnTo>
                    <a:pt x="0" y="5342981"/>
                  </a:lnTo>
                  <a:close/>
                </a:path>
              </a:pathLst>
            </a:custGeom>
            <a:solidFill>
              <a:srgbClr val="0D49CD"/>
            </a:solidFill>
          </p:spPr>
        </p:sp>
      </p:grpSp>
      <p:sp>
        <p:nvSpPr>
          <p:cNvPr id="4" name="TextBox 4"/>
          <p:cNvSpPr txBox="1"/>
          <p:nvPr/>
        </p:nvSpPr>
        <p:spPr>
          <a:xfrm>
            <a:off x="1300333" y="2519111"/>
            <a:ext cx="5870132" cy="3975447"/>
          </a:xfrm>
          <a:prstGeom prst="rect">
            <a:avLst/>
          </a:prstGeom>
        </p:spPr>
        <p:txBody>
          <a:bodyPr wrap="square" lIns="0" tIns="0" rIns="0" bIns="0" rtlCol="0" anchor="t">
            <a:spAutoFit/>
          </a:bodyPr>
          <a:lstStyle/>
          <a:p>
            <a:pPr>
              <a:lnSpc>
                <a:spcPts val="6216"/>
              </a:lnSpc>
            </a:pPr>
            <a:r>
              <a:rPr lang="en-US" sz="5600" spc="89" dirty="0">
                <a:solidFill>
                  <a:srgbClr val="FFFFFF"/>
                </a:solidFill>
                <a:latin typeface="Montserrat Classic Bold"/>
              </a:rPr>
              <a:t>Le </a:t>
            </a:r>
            <a:r>
              <a:rPr lang="it-IT" sz="5600" spc="89" dirty="0">
                <a:solidFill>
                  <a:srgbClr val="FFFFFF"/>
                </a:solidFill>
                <a:latin typeface="Montserrat Classic Bold"/>
              </a:rPr>
              <a:t>novità introdotte dal </a:t>
            </a:r>
            <a:r>
              <a:rPr lang="it-IT" sz="5600" spc="89" dirty="0">
                <a:solidFill>
                  <a:srgbClr val="002060"/>
                </a:solidFill>
                <a:latin typeface="Montserrat Classic Bold"/>
              </a:rPr>
              <a:t>d.l. Rilancio </a:t>
            </a:r>
            <a:r>
              <a:rPr lang="it-IT" sz="5600" spc="89" dirty="0">
                <a:solidFill>
                  <a:srgbClr val="FFFFFF"/>
                </a:solidFill>
                <a:latin typeface="Montserrat Classic Bold"/>
              </a:rPr>
              <a:t>per le startup innovative</a:t>
            </a:r>
          </a:p>
        </p:txBody>
      </p:sp>
      <p:grpSp>
        <p:nvGrpSpPr>
          <p:cNvPr id="32" name="Gruppo 31">
            <a:extLst>
              <a:ext uri="{FF2B5EF4-FFF2-40B4-BE49-F238E27FC236}">
                <a16:creationId xmlns:a16="http://schemas.microsoft.com/office/drawing/2014/main" id="{063B98EB-CD1F-8546-88AB-52D3F3406FD2}"/>
              </a:ext>
            </a:extLst>
          </p:cNvPr>
          <p:cNvGrpSpPr/>
          <p:nvPr/>
        </p:nvGrpSpPr>
        <p:grpSpPr>
          <a:xfrm>
            <a:off x="1295017" y="9535771"/>
            <a:ext cx="8303970" cy="484529"/>
            <a:chOff x="1222451" y="9383467"/>
            <a:chExt cx="8303970" cy="484529"/>
          </a:xfrm>
        </p:grpSpPr>
        <p:sp>
          <p:nvSpPr>
            <p:cNvPr id="33" name="TextBox 29">
              <a:extLst>
                <a:ext uri="{FF2B5EF4-FFF2-40B4-BE49-F238E27FC236}">
                  <a16:creationId xmlns:a16="http://schemas.microsoft.com/office/drawing/2014/main" id="{8CDBE5F6-724D-8142-AD8E-61A1CABEB0F3}"/>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FFFFFF"/>
                  </a:solidFill>
                  <a:latin typeface="Libre Franklin Bold"/>
                </a:rPr>
                <a:t>Ministero dello sviluppo economico – </a:t>
              </a:r>
            </a:p>
          </p:txBody>
        </p:sp>
        <p:pic>
          <p:nvPicPr>
            <p:cNvPr id="34" name="Immagine 33">
              <a:extLst>
                <a:ext uri="{FF2B5EF4-FFF2-40B4-BE49-F238E27FC236}">
                  <a16:creationId xmlns:a16="http://schemas.microsoft.com/office/drawing/2014/main" id="{2BCA615E-041F-6A4F-B06E-2DFD83EBA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35" name="TextBox 30">
              <a:extLst>
                <a:ext uri="{FF2B5EF4-FFF2-40B4-BE49-F238E27FC236}">
                  <a16:creationId xmlns:a16="http://schemas.microsoft.com/office/drawing/2014/main" id="{35848D4A-26D1-F04B-A57C-E8614420F297}"/>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FFFFFF"/>
                  </a:solidFill>
                  <a:latin typeface="Libre Franklin Light"/>
                </a:rPr>
                <a:t>DGPIIPMI</a:t>
              </a:r>
            </a:p>
          </p:txBody>
        </p:sp>
      </p:grpSp>
      <p:sp>
        <p:nvSpPr>
          <p:cNvPr id="37" name="Rettangolo 36">
            <a:extLst>
              <a:ext uri="{FF2B5EF4-FFF2-40B4-BE49-F238E27FC236}">
                <a16:creationId xmlns:a16="http://schemas.microsoft.com/office/drawing/2014/main" id="{DD39A515-B8ED-754A-A8B8-DA4912F86674}"/>
              </a:ext>
            </a:extLst>
          </p:cNvPr>
          <p:cNvSpPr/>
          <p:nvPr/>
        </p:nvSpPr>
        <p:spPr>
          <a:xfrm>
            <a:off x="1300333" y="6645280"/>
            <a:ext cx="4260975" cy="400110"/>
          </a:xfrm>
          <a:prstGeom prst="rect">
            <a:avLst/>
          </a:prstGeom>
        </p:spPr>
        <p:txBody>
          <a:bodyPr wrap="none">
            <a:spAutoFit/>
          </a:bodyPr>
          <a:lstStyle/>
          <a:p>
            <a:r>
              <a:rPr lang="it-IT" sz="2000" spc="34" dirty="0">
                <a:solidFill>
                  <a:schemeClr val="bg1"/>
                </a:solidFill>
                <a:latin typeface="Libre Franklin Light"/>
              </a:rPr>
              <a:t>d.l.. 19 maggio 2020, n. 34, art.38 </a:t>
            </a:r>
          </a:p>
        </p:txBody>
      </p:sp>
      <p:grpSp>
        <p:nvGrpSpPr>
          <p:cNvPr id="45" name="Gruppo 44">
            <a:extLst>
              <a:ext uri="{FF2B5EF4-FFF2-40B4-BE49-F238E27FC236}">
                <a16:creationId xmlns:a16="http://schemas.microsoft.com/office/drawing/2014/main" id="{53D962D1-5ED5-5B42-93F0-2F2C274CAFBF}"/>
              </a:ext>
            </a:extLst>
          </p:cNvPr>
          <p:cNvGrpSpPr/>
          <p:nvPr/>
        </p:nvGrpSpPr>
        <p:grpSpPr>
          <a:xfrm>
            <a:off x="9610140" y="1866900"/>
            <a:ext cx="7288140" cy="6967027"/>
            <a:chOff x="5545647" y="1866900"/>
            <a:chExt cx="7452431" cy="7130214"/>
          </a:xfrm>
        </p:grpSpPr>
        <p:sp>
          <p:nvSpPr>
            <p:cNvPr id="46" name="Ovale 45">
              <a:extLst>
                <a:ext uri="{FF2B5EF4-FFF2-40B4-BE49-F238E27FC236}">
                  <a16:creationId xmlns:a16="http://schemas.microsoft.com/office/drawing/2014/main" id="{3D45706A-CF71-404D-91CB-C15970EB4F51}"/>
                </a:ext>
              </a:extLst>
            </p:cNvPr>
            <p:cNvSpPr/>
            <p:nvPr/>
          </p:nvSpPr>
          <p:spPr>
            <a:xfrm>
              <a:off x="6221810" y="2451484"/>
              <a:ext cx="6100106" cy="5968616"/>
            </a:xfrm>
            <a:prstGeom prst="ellipse">
              <a:avLst/>
            </a:prstGeom>
            <a:solidFill>
              <a:schemeClr val="bg1"/>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7" name="Ovale 46">
              <a:extLst>
                <a:ext uri="{FF2B5EF4-FFF2-40B4-BE49-F238E27FC236}">
                  <a16:creationId xmlns:a16="http://schemas.microsoft.com/office/drawing/2014/main" id="{C9319D4B-7225-AF4E-A484-B4185199BB76}"/>
                </a:ext>
              </a:extLst>
            </p:cNvPr>
            <p:cNvSpPr/>
            <p:nvPr/>
          </p:nvSpPr>
          <p:spPr>
            <a:xfrm>
              <a:off x="8526055" y="1866900"/>
              <a:ext cx="1491615" cy="1420177"/>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48" name="Ovale 47">
              <a:extLst>
                <a:ext uri="{FF2B5EF4-FFF2-40B4-BE49-F238E27FC236}">
                  <a16:creationId xmlns:a16="http://schemas.microsoft.com/office/drawing/2014/main" id="{32EC18E0-32F1-2B4B-A7BA-9C1C5CC52D3F}"/>
                </a:ext>
              </a:extLst>
            </p:cNvPr>
            <p:cNvSpPr/>
            <p:nvPr/>
          </p:nvSpPr>
          <p:spPr>
            <a:xfrm>
              <a:off x="6568834" y="2749262"/>
              <a:ext cx="1352325" cy="140214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pic>
          <p:nvPicPr>
            <p:cNvPr id="49" name="Immagine 48">
              <a:extLst>
                <a:ext uri="{FF2B5EF4-FFF2-40B4-BE49-F238E27FC236}">
                  <a16:creationId xmlns:a16="http://schemas.microsoft.com/office/drawing/2014/main" id="{868352CA-A79C-ED40-9A03-632B067E5E5A}"/>
                </a:ext>
              </a:extLst>
            </p:cNvPr>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680812" y="1895193"/>
              <a:ext cx="1182102" cy="1204595"/>
            </a:xfrm>
            <a:prstGeom prst="rect">
              <a:avLst/>
            </a:prstGeom>
          </p:spPr>
        </p:pic>
        <p:sp>
          <p:nvSpPr>
            <p:cNvPr id="50" name="Ovale 49">
              <a:extLst>
                <a:ext uri="{FF2B5EF4-FFF2-40B4-BE49-F238E27FC236}">
                  <a16:creationId xmlns:a16="http://schemas.microsoft.com/office/drawing/2014/main" id="{CEF7B9DE-9AE2-4942-985F-020C21B5BA9E}"/>
                </a:ext>
              </a:extLst>
            </p:cNvPr>
            <p:cNvSpPr/>
            <p:nvPr/>
          </p:nvSpPr>
          <p:spPr>
            <a:xfrm>
              <a:off x="11645753" y="4712520"/>
              <a:ext cx="1352325" cy="134546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it-IT" dirty="0"/>
                <a:t>c</a:t>
              </a:r>
            </a:p>
          </p:txBody>
        </p:sp>
        <p:sp>
          <p:nvSpPr>
            <p:cNvPr id="51" name="Ovale 50">
              <a:extLst>
                <a:ext uri="{FF2B5EF4-FFF2-40B4-BE49-F238E27FC236}">
                  <a16:creationId xmlns:a16="http://schemas.microsoft.com/office/drawing/2014/main" id="{BD1666E3-C5C7-E143-A70C-31B9299DC27F}"/>
                </a:ext>
              </a:extLst>
            </p:cNvPr>
            <p:cNvSpPr/>
            <p:nvPr/>
          </p:nvSpPr>
          <p:spPr>
            <a:xfrm>
              <a:off x="10491340" y="2710069"/>
              <a:ext cx="1352325" cy="134546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2" name="Ovale 51">
              <a:extLst>
                <a:ext uri="{FF2B5EF4-FFF2-40B4-BE49-F238E27FC236}">
                  <a16:creationId xmlns:a16="http://schemas.microsoft.com/office/drawing/2014/main" id="{3CD32607-92A6-AB43-843C-4488A92DB384}"/>
                </a:ext>
              </a:extLst>
            </p:cNvPr>
            <p:cNvSpPr/>
            <p:nvPr/>
          </p:nvSpPr>
          <p:spPr>
            <a:xfrm>
              <a:off x="5545647" y="4653186"/>
              <a:ext cx="1352325" cy="134546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3" name="Ovale 52">
              <a:extLst>
                <a:ext uri="{FF2B5EF4-FFF2-40B4-BE49-F238E27FC236}">
                  <a16:creationId xmlns:a16="http://schemas.microsoft.com/office/drawing/2014/main" id="{020097F3-3FF2-954D-B3F6-5EB0DF49DD0F}"/>
                </a:ext>
              </a:extLst>
            </p:cNvPr>
            <p:cNvSpPr/>
            <p:nvPr/>
          </p:nvSpPr>
          <p:spPr>
            <a:xfrm>
              <a:off x="11103175" y="6550394"/>
              <a:ext cx="1352325" cy="134546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4" name="Ovale 53">
              <a:extLst>
                <a:ext uri="{FF2B5EF4-FFF2-40B4-BE49-F238E27FC236}">
                  <a16:creationId xmlns:a16="http://schemas.microsoft.com/office/drawing/2014/main" id="{AE5094C8-0A78-D944-A746-F8CE39B0717A}"/>
                </a:ext>
              </a:extLst>
            </p:cNvPr>
            <p:cNvSpPr/>
            <p:nvPr/>
          </p:nvSpPr>
          <p:spPr>
            <a:xfrm>
              <a:off x="6355394" y="6575840"/>
              <a:ext cx="1352325" cy="134546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5" name="Ovale 54">
              <a:extLst>
                <a:ext uri="{FF2B5EF4-FFF2-40B4-BE49-F238E27FC236}">
                  <a16:creationId xmlns:a16="http://schemas.microsoft.com/office/drawing/2014/main" id="{D3295853-0FEF-4A46-9DA4-6C5AC4C4E5EF}"/>
                </a:ext>
              </a:extLst>
            </p:cNvPr>
            <p:cNvSpPr/>
            <p:nvPr/>
          </p:nvSpPr>
          <p:spPr>
            <a:xfrm>
              <a:off x="8637336" y="7651646"/>
              <a:ext cx="1352325" cy="134546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pic>
          <p:nvPicPr>
            <p:cNvPr id="56" name="Immagine 55">
              <a:extLst>
                <a:ext uri="{FF2B5EF4-FFF2-40B4-BE49-F238E27FC236}">
                  <a16:creationId xmlns:a16="http://schemas.microsoft.com/office/drawing/2014/main" id="{AC3EB313-9090-6A4E-BDDE-9AEE672128A9}"/>
                </a:ext>
              </a:extLst>
            </p:cNvPr>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36392" y="4842476"/>
              <a:ext cx="808402" cy="832268"/>
            </a:xfrm>
            <a:prstGeom prst="rect">
              <a:avLst/>
            </a:prstGeom>
          </p:spPr>
        </p:pic>
        <p:pic>
          <p:nvPicPr>
            <p:cNvPr id="57" name="Immagine 56">
              <a:extLst>
                <a:ext uri="{FF2B5EF4-FFF2-40B4-BE49-F238E27FC236}">
                  <a16:creationId xmlns:a16="http://schemas.microsoft.com/office/drawing/2014/main" id="{9D447440-3C8A-3C4F-81B0-5D022712256C}"/>
                </a:ext>
              </a:extLst>
            </p:cNvPr>
            <p:cNvPicPr/>
            <p:nvPr/>
          </p:nvPicPr>
          <p:blipFill rotWithShape="1">
            <a:blip r:embed="rId6" cstate="print">
              <a:alphaModFix/>
              <a:duotone>
                <a:schemeClr val="accent1">
                  <a:shade val="45000"/>
                  <a:satMod val="135000"/>
                </a:schemeClr>
                <a:prstClr val="white"/>
              </a:duotone>
              <a:extLst>
                <a:ext uri="{28A0092B-C50C-407E-A947-70E740481C1C}">
                  <a14:useLocalDpi xmlns:a14="http://schemas.microsoft.com/office/drawing/2010/main" val="0"/>
                </a:ext>
              </a:extLst>
            </a:blip>
            <a:srcRect t="19699"/>
            <a:stretch/>
          </p:blipFill>
          <p:spPr bwMode="auto">
            <a:xfrm>
              <a:off x="6698358" y="2873634"/>
              <a:ext cx="1090086" cy="917798"/>
            </a:xfrm>
            <a:prstGeom prst="rect">
              <a:avLst/>
            </a:prstGeom>
            <a:ln>
              <a:noFill/>
            </a:ln>
            <a:extLst>
              <a:ext uri="{53640926-AAD7-44D8-BBD7-CCE9431645EC}">
                <a14:shadowObscured xmlns:a14="http://schemas.microsoft.com/office/drawing/2010/main"/>
              </a:ext>
            </a:extLst>
          </p:spPr>
        </p:pic>
        <p:pic>
          <p:nvPicPr>
            <p:cNvPr id="58" name="Immagine 57">
              <a:extLst>
                <a:ext uri="{FF2B5EF4-FFF2-40B4-BE49-F238E27FC236}">
                  <a16:creationId xmlns:a16="http://schemas.microsoft.com/office/drawing/2014/main" id="{3F274EC4-0E93-7A4C-ABFB-D47B49DEF0B8}"/>
                </a:ext>
              </a:extLst>
            </p:cNvPr>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14561" y="6823311"/>
              <a:ext cx="929552" cy="827428"/>
            </a:xfrm>
            <a:prstGeom prst="rect">
              <a:avLst/>
            </a:prstGeom>
          </p:spPr>
        </p:pic>
        <p:pic>
          <p:nvPicPr>
            <p:cNvPr id="59" name="Immagine 58">
              <a:extLst>
                <a:ext uri="{FF2B5EF4-FFF2-40B4-BE49-F238E27FC236}">
                  <a16:creationId xmlns:a16="http://schemas.microsoft.com/office/drawing/2014/main" id="{792C8E49-11F2-9042-A23C-F9F89FDB6C0C}"/>
                </a:ext>
              </a:extLst>
            </p:cNvPr>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6655024" y="6852204"/>
              <a:ext cx="767151" cy="798535"/>
            </a:xfrm>
            <a:prstGeom prst="rect">
              <a:avLst/>
            </a:prstGeom>
          </p:spPr>
        </p:pic>
        <p:pic>
          <p:nvPicPr>
            <p:cNvPr id="60" name="Immagine 59" descr="Immagine che contiene segnale, orologio&#10;&#10;Descrizione generata automaticamente">
              <a:extLst>
                <a:ext uri="{FF2B5EF4-FFF2-40B4-BE49-F238E27FC236}">
                  <a16:creationId xmlns:a16="http://schemas.microsoft.com/office/drawing/2014/main" id="{ADF58F9E-BBBA-2545-BB8B-239DBA00E513}"/>
                </a:ext>
              </a:extLst>
            </p:cNvPr>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artisticPaintStrokes/>
                      </a14:imgEffect>
                    </a14:imgLayer>
                  </a14:imgProps>
                </a:ext>
                <a:ext uri="{28A0092B-C50C-407E-A947-70E740481C1C}">
                  <a14:useLocalDpi xmlns:a14="http://schemas.microsoft.com/office/drawing/2010/main" val="0"/>
                </a:ext>
              </a:extLst>
            </a:blip>
            <a:stretch>
              <a:fillRect/>
            </a:stretch>
          </p:blipFill>
          <p:spPr>
            <a:xfrm>
              <a:off x="11779338" y="5165757"/>
              <a:ext cx="1087536" cy="508987"/>
            </a:xfrm>
            <a:prstGeom prst="rect">
              <a:avLst/>
            </a:prstGeom>
          </p:spPr>
        </p:pic>
        <p:pic>
          <p:nvPicPr>
            <p:cNvPr id="61" name="Immagine 60">
              <a:extLst>
                <a:ext uri="{FF2B5EF4-FFF2-40B4-BE49-F238E27FC236}">
                  <a16:creationId xmlns:a16="http://schemas.microsoft.com/office/drawing/2014/main" id="{44FD0954-881E-F84A-9F40-0E92AB8F98A6}"/>
                </a:ext>
              </a:extLst>
            </p:cNvPr>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73340" y="7749871"/>
              <a:ext cx="880316" cy="1026604"/>
            </a:xfrm>
            <a:prstGeom prst="rect">
              <a:avLst/>
            </a:prstGeom>
          </p:spPr>
        </p:pic>
      </p:grpSp>
      <p:pic>
        <p:nvPicPr>
          <p:cNvPr id="62" name="Immagine 61">
            <a:extLst>
              <a:ext uri="{FF2B5EF4-FFF2-40B4-BE49-F238E27FC236}">
                <a16:creationId xmlns:a16="http://schemas.microsoft.com/office/drawing/2014/main" id="{3BB6AD77-B3C2-3F41-B3B7-E650A82D69E9}"/>
              </a:ext>
            </a:extLst>
          </p:cNvPr>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638982" y="2885575"/>
            <a:ext cx="936785" cy="875840"/>
          </a:xfrm>
          <a:prstGeom prst="rect">
            <a:avLst/>
          </a:prstGeom>
        </p:spPr>
      </p:pic>
    </p:spTree>
    <p:extLst>
      <p:ext uri="{BB962C8B-B14F-4D97-AF65-F5344CB8AC3E}">
        <p14:creationId xmlns:p14="http://schemas.microsoft.com/office/powerpoint/2010/main" val="4170428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27</a:t>
            </a:r>
          </a:p>
        </p:txBody>
      </p:sp>
      <p:sp>
        <p:nvSpPr>
          <p:cNvPr id="29" name="TextBox 2">
            <a:extLst>
              <a:ext uri="{FF2B5EF4-FFF2-40B4-BE49-F238E27FC236}">
                <a16:creationId xmlns:a16="http://schemas.microsoft.com/office/drawing/2014/main" id="{67FD24C5-70F6-D04E-9E36-D727A3570FF9}"/>
              </a:ext>
            </a:extLst>
          </p:cNvPr>
          <p:cNvSpPr txBox="1"/>
          <p:nvPr/>
        </p:nvSpPr>
        <p:spPr>
          <a:xfrm>
            <a:off x="1306170" y="659112"/>
            <a:ext cx="16448430" cy="77873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Le </a:t>
            </a:r>
            <a:r>
              <a:rPr lang="en-US" sz="5400" spc="96" dirty="0" err="1">
                <a:solidFill>
                  <a:srgbClr val="011C5D"/>
                </a:solidFill>
                <a:latin typeface="Montserrat Classic Bold"/>
              </a:rPr>
              <a:t>nuove</a:t>
            </a:r>
            <a:r>
              <a:rPr lang="en-US" sz="5400" spc="96" dirty="0">
                <a:solidFill>
                  <a:srgbClr val="011C5D"/>
                </a:solidFill>
                <a:latin typeface="Montserrat Classic Bold"/>
              </a:rPr>
              <a:t> </a:t>
            </a:r>
            <a:r>
              <a:rPr lang="en-US" sz="5400" spc="96" dirty="0" err="1">
                <a:solidFill>
                  <a:srgbClr val="011C5D"/>
                </a:solidFill>
                <a:latin typeface="Montserrat Classic Bold"/>
              </a:rPr>
              <a:t>misure</a:t>
            </a:r>
            <a:r>
              <a:rPr lang="en-US" sz="5400" spc="96" dirty="0">
                <a:solidFill>
                  <a:srgbClr val="011C5D"/>
                </a:solidFill>
                <a:latin typeface="Montserrat Classic Bold"/>
              </a:rPr>
              <a:t> </a:t>
            </a:r>
            <a:r>
              <a:rPr lang="en-US" sz="5400" spc="96" dirty="0" err="1">
                <a:solidFill>
                  <a:srgbClr val="011C5D"/>
                </a:solidFill>
                <a:latin typeface="Montserrat Classic Bold"/>
              </a:rPr>
              <a:t>introdotte</a:t>
            </a:r>
            <a:r>
              <a:rPr lang="en-US" sz="5400" spc="96" dirty="0">
                <a:solidFill>
                  <a:srgbClr val="011C5D"/>
                </a:solidFill>
                <a:latin typeface="Montserrat Classic Bold"/>
              </a:rPr>
              <a:t> dal </a:t>
            </a:r>
            <a:r>
              <a:rPr lang="en-US" sz="5400" spc="96" dirty="0" err="1">
                <a:solidFill>
                  <a:srgbClr val="1546BA"/>
                </a:solidFill>
                <a:latin typeface="Montserrat Classic Bold"/>
              </a:rPr>
              <a:t>d.l</a:t>
            </a:r>
            <a:r>
              <a:rPr lang="en-US" sz="5400" spc="96" dirty="0">
                <a:solidFill>
                  <a:srgbClr val="1546BA"/>
                </a:solidFill>
                <a:latin typeface="Montserrat Classic Bold"/>
              </a:rPr>
              <a:t>. </a:t>
            </a:r>
            <a:r>
              <a:rPr lang="en-US" sz="5400" spc="96" dirty="0" err="1">
                <a:solidFill>
                  <a:srgbClr val="1546BA"/>
                </a:solidFill>
                <a:latin typeface="Montserrat Classic Bold"/>
              </a:rPr>
              <a:t>Rilancio</a:t>
            </a:r>
            <a:r>
              <a:rPr lang="en-US" sz="5400" spc="96" dirty="0">
                <a:solidFill>
                  <a:srgbClr val="1546BA"/>
                </a:solidFill>
                <a:latin typeface="Montserrat Classic Bold"/>
              </a:rPr>
              <a:t> </a:t>
            </a:r>
          </a:p>
        </p:txBody>
      </p:sp>
      <p:grpSp>
        <p:nvGrpSpPr>
          <p:cNvPr id="30" name="Gruppo 29">
            <a:extLst>
              <a:ext uri="{FF2B5EF4-FFF2-40B4-BE49-F238E27FC236}">
                <a16:creationId xmlns:a16="http://schemas.microsoft.com/office/drawing/2014/main" id="{C46FBE2E-29C4-BA4B-9C69-0FBD9249896C}"/>
              </a:ext>
            </a:extLst>
          </p:cNvPr>
          <p:cNvGrpSpPr/>
          <p:nvPr/>
        </p:nvGrpSpPr>
        <p:grpSpPr>
          <a:xfrm>
            <a:off x="1143000" y="9380186"/>
            <a:ext cx="8303970" cy="484529"/>
            <a:chOff x="1222451" y="9383467"/>
            <a:chExt cx="8303970" cy="484529"/>
          </a:xfrm>
        </p:grpSpPr>
        <p:sp>
          <p:nvSpPr>
            <p:cNvPr id="31" name="TextBox 29">
              <a:extLst>
                <a:ext uri="{FF2B5EF4-FFF2-40B4-BE49-F238E27FC236}">
                  <a16:creationId xmlns:a16="http://schemas.microsoft.com/office/drawing/2014/main" id="{831B09A9-B9A1-9E42-8818-98BE33006997}"/>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32" name="Immagine 31">
              <a:extLst>
                <a:ext uri="{FF2B5EF4-FFF2-40B4-BE49-F238E27FC236}">
                  <a16:creationId xmlns:a16="http://schemas.microsoft.com/office/drawing/2014/main" id="{2E244252-C279-2F45-97DD-479C5FA5E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33" name="TextBox 30">
              <a:extLst>
                <a:ext uri="{FF2B5EF4-FFF2-40B4-BE49-F238E27FC236}">
                  <a16:creationId xmlns:a16="http://schemas.microsoft.com/office/drawing/2014/main" id="{C4C8A003-B3BF-2640-8598-36ABCA29B99F}"/>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28" name="Rectangle 6">
            <a:extLst>
              <a:ext uri="{FF2B5EF4-FFF2-40B4-BE49-F238E27FC236}">
                <a16:creationId xmlns:a16="http://schemas.microsoft.com/office/drawing/2014/main" id="{8E32ABD5-2C67-6242-BF08-0BFE1CFFC754}"/>
              </a:ext>
            </a:extLst>
          </p:cNvPr>
          <p:cNvSpPr>
            <a:spLocks noChangeArrowheads="1"/>
          </p:cNvSpPr>
          <p:nvPr/>
        </p:nvSpPr>
        <p:spPr bwMode="auto">
          <a:xfrm>
            <a:off x="-1" y="-699211"/>
            <a:ext cx="45392717" cy="115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41" name="Rectangle 7">
            <a:extLst>
              <a:ext uri="{FF2B5EF4-FFF2-40B4-BE49-F238E27FC236}">
                <a16:creationId xmlns:a16="http://schemas.microsoft.com/office/drawing/2014/main" id="{0B39EB5B-A7A6-1940-8D7B-95D116402C17}"/>
              </a:ext>
            </a:extLst>
          </p:cNvPr>
          <p:cNvSpPr>
            <a:spLocks noChangeArrowheads="1"/>
          </p:cNvSpPr>
          <p:nvPr/>
        </p:nvSpPr>
        <p:spPr bwMode="auto">
          <a:xfrm flipV="1">
            <a:off x="817562" y="457199"/>
            <a:ext cx="453927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42" name="Rectangle 10">
            <a:extLst>
              <a:ext uri="{FF2B5EF4-FFF2-40B4-BE49-F238E27FC236}">
                <a16:creationId xmlns:a16="http://schemas.microsoft.com/office/drawing/2014/main" id="{94FBF437-920E-364A-9ED9-3A7D18EB9A41}"/>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7" name="Rettangolo 76">
            <a:extLst>
              <a:ext uri="{FF2B5EF4-FFF2-40B4-BE49-F238E27FC236}">
                <a16:creationId xmlns:a16="http://schemas.microsoft.com/office/drawing/2014/main" id="{FE5C0545-A285-6041-A9C3-1CB95420B9DC}"/>
              </a:ext>
            </a:extLst>
          </p:cNvPr>
          <p:cNvSpPr/>
          <p:nvPr/>
        </p:nvSpPr>
        <p:spPr>
          <a:xfrm>
            <a:off x="1036271" y="1685644"/>
            <a:ext cx="16091001" cy="910570"/>
          </a:xfrm>
          <a:prstGeom prst="rect">
            <a:avLst/>
          </a:prstGeom>
        </p:spPr>
        <p:txBody>
          <a:bodyPr wrap="square">
            <a:spAutoFit/>
          </a:bodyPr>
          <a:lstStyle/>
          <a:p>
            <a:pPr algn="ctr">
              <a:lnSpc>
                <a:spcPct val="115000"/>
              </a:lnSpc>
              <a:spcBef>
                <a:spcPts val="1200"/>
              </a:spcBef>
              <a:spcAft>
                <a:spcPts val="800"/>
              </a:spcAft>
            </a:pPr>
            <a:r>
              <a:rPr lang="it-IT" sz="2400" spc="34" dirty="0">
                <a:solidFill>
                  <a:srgbClr val="1546BA"/>
                </a:solidFill>
                <a:latin typeface="Libre Franklin Light"/>
              </a:rPr>
              <a:t>Con il </a:t>
            </a:r>
            <a:r>
              <a:rPr lang="it-IT" sz="2400" spc="34" dirty="0">
                <a:solidFill>
                  <a:srgbClr val="1546BA"/>
                </a:solidFill>
                <a:latin typeface="Libre Franklin Light"/>
                <a:hlinkClick r:id="rId4"/>
              </a:rPr>
              <a:t>decreto-legge 19 maggio 2020, n. 34 </a:t>
            </a:r>
            <a:r>
              <a:rPr lang="it-IT" sz="2400" spc="34" dirty="0">
                <a:solidFill>
                  <a:srgbClr val="1546BA"/>
                </a:solidFill>
                <a:latin typeface="Libre Franklin Light"/>
              </a:rPr>
              <a:t>(cd. Decreto “Rilancio”) </a:t>
            </a:r>
            <a:r>
              <a:rPr lang="en-US" sz="2400" spc="34" dirty="0" err="1">
                <a:solidFill>
                  <a:srgbClr val="1546BA"/>
                </a:solidFill>
                <a:latin typeface="Libre Franklin Light"/>
              </a:rPr>
              <a:t>convertito</a:t>
            </a:r>
            <a:r>
              <a:rPr lang="en-US" sz="2400" spc="34" dirty="0">
                <a:solidFill>
                  <a:srgbClr val="1546BA"/>
                </a:solidFill>
                <a:latin typeface="Libre Franklin Light"/>
              </a:rPr>
              <a:t> con </a:t>
            </a:r>
            <a:r>
              <a:rPr lang="en-US" sz="2400" spc="34" dirty="0">
                <a:solidFill>
                  <a:srgbClr val="1546BA"/>
                </a:solidFill>
                <a:latin typeface="Libre Franklin Light"/>
                <a:hlinkClick r:id="rId5"/>
              </a:rPr>
              <a:t>Legge 17 </a:t>
            </a:r>
            <a:r>
              <a:rPr lang="en-US" sz="2400" spc="34" dirty="0" err="1">
                <a:solidFill>
                  <a:srgbClr val="1546BA"/>
                </a:solidFill>
                <a:latin typeface="Libre Franklin Light"/>
                <a:hlinkClick r:id="rId5"/>
              </a:rPr>
              <a:t>luglio</a:t>
            </a:r>
            <a:r>
              <a:rPr lang="en-US" sz="2400" spc="34" dirty="0">
                <a:solidFill>
                  <a:srgbClr val="1546BA"/>
                </a:solidFill>
                <a:latin typeface="Libre Franklin Light"/>
                <a:hlinkClick r:id="rId5"/>
              </a:rPr>
              <a:t> 2020, n. 77</a:t>
            </a:r>
            <a:r>
              <a:rPr lang="en-US" sz="2400" spc="34" dirty="0">
                <a:solidFill>
                  <a:srgbClr val="1546BA"/>
                </a:solidFill>
                <a:latin typeface="Libre Franklin Light"/>
              </a:rPr>
              <a:t>, </a:t>
            </a:r>
            <a:r>
              <a:rPr lang="it-IT" sz="2400" spc="34" dirty="0">
                <a:solidFill>
                  <a:srgbClr val="1546BA"/>
                </a:solidFill>
                <a:latin typeface="Libre Franklin Light"/>
              </a:rPr>
              <a:t>sono state introdotte misure per il rafforzamento e sostegno dell’ecosistema delle startup innovative.</a:t>
            </a:r>
          </a:p>
        </p:txBody>
      </p:sp>
      <p:pic>
        <p:nvPicPr>
          <p:cNvPr id="96" name="Immagine 95">
            <a:extLst>
              <a:ext uri="{FF2B5EF4-FFF2-40B4-BE49-F238E27FC236}">
                <a16:creationId xmlns:a16="http://schemas.microsoft.com/office/drawing/2014/main" id="{FD042AF1-E175-F14F-9AAA-F45D7FB70C57}"/>
              </a:ext>
            </a:extLst>
          </p:cNvPr>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19400" y="2933700"/>
            <a:ext cx="936785" cy="875840"/>
          </a:xfrm>
          <a:prstGeom prst="rect">
            <a:avLst/>
          </a:prstGeom>
        </p:spPr>
      </p:pic>
      <p:pic>
        <p:nvPicPr>
          <p:cNvPr id="97" name="Immagine 96">
            <a:extLst>
              <a:ext uri="{FF2B5EF4-FFF2-40B4-BE49-F238E27FC236}">
                <a16:creationId xmlns:a16="http://schemas.microsoft.com/office/drawing/2014/main" id="{484C1437-5E27-3A40-B80F-677FF70AFFF3}"/>
              </a:ext>
            </a:extLst>
          </p:cNvPr>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81800" y="2747274"/>
            <a:ext cx="1156042" cy="1177026"/>
          </a:xfrm>
          <a:prstGeom prst="rect">
            <a:avLst/>
          </a:prstGeom>
        </p:spPr>
      </p:pic>
      <p:pic>
        <p:nvPicPr>
          <p:cNvPr id="98" name="Immagine 97">
            <a:extLst>
              <a:ext uri="{FF2B5EF4-FFF2-40B4-BE49-F238E27FC236}">
                <a16:creationId xmlns:a16="http://schemas.microsoft.com/office/drawing/2014/main" id="{8C6ACC1A-99B2-0941-917D-D60DAD682929}"/>
              </a:ext>
            </a:extLst>
          </p:cNvPr>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980670" y="2857500"/>
            <a:ext cx="998128" cy="1013721"/>
          </a:xfrm>
          <a:prstGeom prst="rect">
            <a:avLst/>
          </a:prstGeom>
        </p:spPr>
      </p:pic>
      <p:pic>
        <p:nvPicPr>
          <p:cNvPr id="99" name="Immagine 98">
            <a:extLst>
              <a:ext uri="{FF2B5EF4-FFF2-40B4-BE49-F238E27FC236}">
                <a16:creationId xmlns:a16="http://schemas.microsoft.com/office/drawing/2014/main" id="{6B26B1EF-6E95-094A-9889-BF5410A496B6}"/>
              </a:ext>
            </a:extLst>
          </p:cNvPr>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853117" y="2954913"/>
            <a:ext cx="998128" cy="955966"/>
          </a:xfrm>
          <a:prstGeom prst="rect">
            <a:avLst/>
          </a:prstGeom>
        </p:spPr>
      </p:pic>
      <p:pic>
        <p:nvPicPr>
          <p:cNvPr id="100" name="Immagine 99">
            <a:extLst>
              <a:ext uri="{FF2B5EF4-FFF2-40B4-BE49-F238E27FC236}">
                <a16:creationId xmlns:a16="http://schemas.microsoft.com/office/drawing/2014/main" id="{6A76508C-DA07-2043-A88F-72F6A9D175E9}"/>
              </a:ext>
            </a:extLst>
          </p:cNvPr>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967943" y="5676900"/>
            <a:ext cx="1066055" cy="1132564"/>
          </a:xfrm>
          <a:prstGeom prst="rect">
            <a:avLst/>
          </a:prstGeom>
        </p:spPr>
      </p:pic>
      <p:pic>
        <p:nvPicPr>
          <p:cNvPr id="101" name="Immagine 100">
            <a:extLst>
              <a:ext uri="{FF2B5EF4-FFF2-40B4-BE49-F238E27FC236}">
                <a16:creationId xmlns:a16="http://schemas.microsoft.com/office/drawing/2014/main" id="{9A8770B4-1C5C-9F4F-A6ED-17C9109A607D}"/>
              </a:ext>
            </a:extLst>
          </p:cNvPr>
          <p:cNvPicPr/>
          <p:nvPr/>
        </p:nvPicPr>
        <p:blipFill rotWithShape="1">
          <a:blip r:embed="rId11" cstate="print">
            <a:alphaModFix/>
            <a:duotone>
              <a:schemeClr val="accent1">
                <a:shade val="45000"/>
                <a:satMod val="135000"/>
              </a:schemeClr>
              <a:prstClr val="white"/>
            </a:duotone>
            <a:extLst>
              <a:ext uri="{28A0092B-C50C-407E-A947-70E740481C1C}">
                <a14:useLocalDpi xmlns:a14="http://schemas.microsoft.com/office/drawing/2010/main" val="0"/>
              </a:ext>
            </a:extLst>
          </a:blip>
          <a:srcRect t="19699"/>
          <a:stretch/>
        </p:blipFill>
        <p:spPr bwMode="auto">
          <a:xfrm>
            <a:off x="2787029" y="5923107"/>
            <a:ext cx="1066055" cy="896793"/>
          </a:xfrm>
          <a:prstGeom prst="rect">
            <a:avLst/>
          </a:prstGeom>
          <a:ln>
            <a:noFill/>
          </a:ln>
          <a:extLst>
            <a:ext uri="{53640926-AAD7-44D8-BBD7-CCE9431645EC}">
              <a14:shadowObscured xmlns:a14="http://schemas.microsoft.com/office/drawing/2010/main"/>
            </a:ext>
          </a:extLst>
        </p:spPr>
      </p:pic>
      <p:pic>
        <p:nvPicPr>
          <p:cNvPr id="102" name="Immagine 101">
            <a:extLst>
              <a:ext uri="{FF2B5EF4-FFF2-40B4-BE49-F238E27FC236}">
                <a16:creationId xmlns:a16="http://schemas.microsoft.com/office/drawing/2014/main" id="{8D5D9837-3765-9542-ADBA-34686058D085}"/>
              </a:ext>
            </a:extLst>
          </p:cNvPr>
          <p:cNvPicPr/>
          <p:nvPr/>
        </p:nvPicPr>
        <p:blipFill>
          <a:blip r:embed="rId12" cstate="print">
            <a:duotone>
              <a:schemeClr val="accent1">
                <a:shade val="45000"/>
                <a:satMod val="135000"/>
              </a:schemeClr>
              <a:prstClr val="white"/>
            </a:duotone>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7106415" y="6039641"/>
            <a:ext cx="750239" cy="780259"/>
          </a:xfrm>
          <a:prstGeom prst="rect">
            <a:avLst/>
          </a:prstGeom>
        </p:spPr>
      </p:pic>
      <p:pic>
        <p:nvPicPr>
          <p:cNvPr id="103" name="Immagine 102" descr="Immagine che contiene segnale, orologio&#10;&#10;Descrizione generata automaticamente">
            <a:extLst>
              <a:ext uri="{FF2B5EF4-FFF2-40B4-BE49-F238E27FC236}">
                <a16:creationId xmlns:a16="http://schemas.microsoft.com/office/drawing/2014/main" id="{F989D053-AA64-214D-8505-DD78D77CAFB6}"/>
              </a:ext>
            </a:extLst>
          </p:cNvPr>
          <p:cNvPicPr/>
          <p:nvPr/>
        </p:nvPicPr>
        <p:blipFill>
          <a:blip r:embed="rId14" cstate="print">
            <a:duotone>
              <a:schemeClr val="accent1">
                <a:shade val="45000"/>
                <a:satMod val="135000"/>
              </a:schemeClr>
              <a:prstClr val="white"/>
            </a:duotone>
            <a:extLst>
              <a:ext uri="{BEBA8EAE-BF5A-486C-A8C5-ECC9F3942E4B}">
                <a14:imgProps xmlns:a14="http://schemas.microsoft.com/office/drawing/2010/main">
                  <a14:imgLayer r:embed="rId15">
                    <a14:imgEffect>
                      <a14:artisticPaintStrokes/>
                    </a14:imgEffect>
                  </a14:imgLayer>
                </a14:imgProps>
              </a:ext>
              <a:ext uri="{28A0092B-C50C-407E-A947-70E740481C1C}">
                <a14:useLocalDpi xmlns:a14="http://schemas.microsoft.com/office/drawing/2010/main" val="0"/>
              </a:ext>
            </a:extLst>
          </a:blip>
          <a:stretch>
            <a:fillRect/>
          </a:stretch>
        </p:blipFill>
        <p:spPr>
          <a:xfrm>
            <a:off x="10570270" y="6082480"/>
            <a:ext cx="1602183" cy="669309"/>
          </a:xfrm>
          <a:prstGeom prst="rect">
            <a:avLst/>
          </a:prstGeom>
        </p:spPr>
      </p:pic>
      <p:sp>
        <p:nvSpPr>
          <p:cNvPr id="76" name="Rettangolo 75">
            <a:extLst>
              <a:ext uri="{FF2B5EF4-FFF2-40B4-BE49-F238E27FC236}">
                <a16:creationId xmlns:a16="http://schemas.microsoft.com/office/drawing/2014/main" id="{2AC25363-AF92-E246-B304-5D0B5B498394}"/>
              </a:ext>
            </a:extLst>
          </p:cNvPr>
          <p:cNvSpPr/>
          <p:nvPr/>
        </p:nvSpPr>
        <p:spPr>
          <a:xfrm>
            <a:off x="1447800" y="3924300"/>
            <a:ext cx="3824251" cy="415498"/>
          </a:xfrm>
          <a:prstGeom prst="rect">
            <a:avLst/>
          </a:prstGeom>
        </p:spPr>
        <p:txBody>
          <a:bodyPr wrap="square">
            <a:spAutoFit/>
          </a:bodyPr>
          <a:lstStyle/>
          <a:p>
            <a:pPr algn="ctr"/>
            <a:r>
              <a:rPr lang="it-IT" sz="1600" dirty="0">
                <a:solidFill>
                  <a:srgbClr val="0D49CD"/>
                </a:solidFill>
                <a:latin typeface="Montserrat Classic Bold"/>
              </a:rPr>
              <a:t>Acquisto di servizi «Smart Money</a:t>
            </a:r>
            <a:r>
              <a:rPr lang="it-IT" sz="2100" dirty="0">
                <a:solidFill>
                  <a:srgbClr val="0D49CD"/>
                </a:solidFill>
                <a:latin typeface="Montserrat Classic Bold"/>
              </a:rPr>
              <a:t>»</a:t>
            </a:r>
          </a:p>
        </p:txBody>
      </p:sp>
      <p:sp>
        <p:nvSpPr>
          <p:cNvPr id="106" name="Rettangolo 105">
            <a:extLst>
              <a:ext uri="{FF2B5EF4-FFF2-40B4-BE49-F238E27FC236}">
                <a16:creationId xmlns:a16="http://schemas.microsoft.com/office/drawing/2014/main" id="{26FD6704-EA88-DA4C-8712-BF26AD11BE31}"/>
              </a:ext>
            </a:extLst>
          </p:cNvPr>
          <p:cNvSpPr/>
          <p:nvPr/>
        </p:nvSpPr>
        <p:spPr>
          <a:xfrm>
            <a:off x="5437904" y="3924300"/>
            <a:ext cx="3804615" cy="415498"/>
          </a:xfrm>
          <a:prstGeom prst="rect">
            <a:avLst/>
          </a:prstGeom>
        </p:spPr>
        <p:txBody>
          <a:bodyPr wrap="square">
            <a:spAutoFit/>
          </a:bodyPr>
          <a:lstStyle/>
          <a:p>
            <a:pPr algn="ctr"/>
            <a:r>
              <a:rPr lang="it-IT" sz="2100" dirty="0">
                <a:solidFill>
                  <a:srgbClr val="0D49CD"/>
                </a:solidFill>
                <a:latin typeface="Montserrat Classic Bold"/>
              </a:rPr>
              <a:t>Venture Capital</a:t>
            </a:r>
          </a:p>
        </p:txBody>
      </p:sp>
      <p:sp>
        <p:nvSpPr>
          <p:cNvPr id="105" name="Rettangolo 104">
            <a:extLst>
              <a:ext uri="{FF2B5EF4-FFF2-40B4-BE49-F238E27FC236}">
                <a16:creationId xmlns:a16="http://schemas.microsoft.com/office/drawing/2014/main" id="{0DB6C032-F32C-9245-A4B2-B8DDBF7D1FE0}"/>
              </a:ext>
            </a:extLst>
          </p:cNvPr>
          <p:cNvSpPr/>
          <p:nvPr/>
        </p:nvSpPr>
        <p:spPr>
          <a:xfrm>
            <a:off x="9493076" y="3924300"/>
            <a:ext cx="3804616" cy="415498"/>
          </a:xfrm>
          <a:prstGeom prst="rect">
            <a:avLst/>
          </a:prstGeom>
        </p:spPr>
        <p:txBody>
          <a:bodyPr wrap="square">
            <a:spAutoFit/>
          </a:bodyPr>
          <a:lstStyle/>
          <a:p>
            <a:pPr algn="ctr"/>
            <a:r>
              <a:rPr lang="it-IT" sz="2100" dirty="0">
                <a:solidFill>
                  <a:srgbClr val="0D49CD"/>
                </a:solidFill>
                <a:latin typeface="Montserrat Classic Bold"/>
              </a:rPr>
              <a:t>Credito d’imposta in R&amp;S</a:t>
            </a:r>
          </a:p>
        </p:txBody>
      </p:sp>
      <p:sp>
        <p:nvSpPr>
          <p:cNvPr id="107" name="Rettangolo 106">
            <a:extLst>
              <a:ext uri="{FF2B5EF4-FFF2-40B4-BE49-F238E27FC236}">
                <a16:creationId xmlns:a16="http://schemas.microsoft.com/office/drawing/2014/main" id="{380F6B2C-42BC-9245-B699-423EC0B70AF4}"/>
              </a:ext>
            </a:extLst>
          </p:cNvPr>
          <p:cNvSpPr/>
          <p:nvPr/>
        </p:nvSpPr>
        <p:spPr>
          <a:xfrm>
            <a:off x="13577090" y="3924300"/>
            <a:ext cx="3550182" cy="415498"/>
          </a:xfrm>
          <a:prstGeom prst="rect">
            <a:avLst/>
          </a:prstGeom>
        </p:spPr>
        <p:txBody>
          <a:bodyPr wrap="square">
            <a:spAutoFit/>
          </a:bodyPr>
          <a:lstStyle/>
          <a:p>
            <a:pPr algn="ctr"/>
            <a:r>
              <a:rPr lang="it-IT" sz="2100" dirty="0">
                <a:solidFill>
                  <a:srgbClr val="0D49CD"/>
                </a:solidFill>
                <a:latin typeface="Montserrat Classic Bold"/>
              </a:rPr>
              <a:t>Registro delle imprese</a:t>
            </a:r>
          </a:p>
        </p:txBody>
      </p:sp>
      <p:sp>
        <p:nvSpPr>
          <p:cNvPr id="108" name="Rettangolo 107">
            <a:extLst>
              <a:ext uri="{FF2B5EF4-FFF2-40B4-BE49-F238E27FC236}">
                <a16:creationId xmlns:a16="http://schemas.microsoft.com/office/drawing/2014/main" id="{39CB120C-7305-D749-9D9D-ADAEB770A8B5}"/>
              </a:ext>
            </a:extLst>
          </p:cNvPr>
          <p:cNvSpPr/>
          <p:nvPr/>
        </p:nvSpPr>
        <p:spPr>
          <a:xfrm>
            <a:off x="1263339" y="6870000"/>
            <a:ext cx="4191232" cy="415498"/>
          </a:xfrm>
          <a:prstGeom prst="rect">
            <a:avLst/>
          </a:prstGeom>
        </p:spPr>
        <p:txBody>
          <a:bodyPr wrap="square">
            <a:spAutoFit/>
          </a:bodyPr>
          <a:lstStyle/>
          <a:p>
            <a:pPr algn="ctr"/>
            <a:r>
              <a:rPr lang="it-IT" sz="2100" dirty="0">
                <a:solidFill>
                  <a:srgbClr val="0D49CD"/>
                </a:solidFill>
                <a:latin typeface="Montserrat Classic Bold"/>
              </a:rPr>
              <a:t>Fondo di Garanzia per le PMI</a:t>
            </a:r>
          </a:p>
        </p:txBody>
      </p:sp>
      <p:sp>
        <p:nvSpPr>
          <p:cNvPr id="109" name="Rettangolo 108">
            <a:extLst>
              <a:ext uri="{FF2B5EF4-FFF2-40B4-BE49-F238E27FC236}">
                <a16:creationId xmlns:a16="http://schemas.microsoft.com/office/drawing/2014/main" id="{F878242C-397B-6646-AA28-79EF06E99F9E}"/>
              </a:ext>
            </a:extLst>
          </p:cNvPr>
          <p:cNvSpPr/>
          <p:nvPr/>
        </p:nvSpPr>
        <p:spPr>
          <a:xfrm>
            <a:off x="5819070" y="6866776"/>
            <a:ext cx="3324930" cy="415498"/>
          </a:xfrm>
          <a:prstGeom prst="rect">
            <a:avLst/>
          </a:prstGeom>
        </p:spPr>
        <p:txBody>
          <a:bodyPr wrap="square">
            <a:spAutoFit/>
          </a:bodyPr>
          <a:lstStyle/>
          <a:p>
            <a:pPr algn="ctr"/>
            <a:r>
              <a:rPr lang="it-IT" sz="2100" dirty="0">
                <a:solidFill>
                  <a:srgbClr val="0D49CD"/>
                </a:solidFill>
                <a:latin typeface="Montserrat Classic Bold"/>
              </a:rPr>
              <a:t>Investimenti in </a:t>
            </a:r>
            <a:r>
              <a:rPr lang="it-IT" sz="2100" dirty="0" err="1">
                <a:solidFill>
                  <a:srgbClr val="0D49CD"/>
                </a:solidFill>
                <a:latin typeface="Montserrat Classic Bold"/>
              </a:rPr>
              <a:t>equity</a:t>
            </a:r>
            <a:endParaRPr lang="it-IT" sz="2100" dirty="0">
              <a:solidFill>
                <a:srgbClr val="0D49CD"/>
              </a:solidFill>
              <a:latin typeface="Montserrat Classic Bold"/>
            </a:endParaRPr>
          </a:p>
        </p:txBody>
      </p:sp>
      <p:sp>
        <p:nvSpPr>
          <p:cNvPr id="110" name="Rettangolo 109">
            <a:extLst>
              <a:ext uri="{FF2B5EF4-FFF2-40B4-BE49-F238E27FC236}">
                <a16:creationId xmlns:a16="http://schemas.microsoft.com/office/drawing/2014/main" id="{B16BA4CD-966C-6C4D-BA77-131671D643FB}"/>
              </a:ext>
            </a:extLst>
          </p:cNvPr>
          <p:cNvSpPr/>
          <p:nvPr/>
        </p:nvSpPr>
        <p:spPr>
          <a:xfrm>
            <a:off x="9751137" y="6885712"/>
            <a:ext cx="3804615" cy="415498"/>
          </a:xfrm>
          <a:prstGeom prst="rect">
            <a:avLst/>
          </a:prstGeom>
        </p:spPr>
        <p:txBody>
          <a:bodyPr wrap="square">
            <a:spAutoFit/>
          </a:bodyPr>
          <a:lstStyle/>
          <a:p>
            <a:pPr algn="ctr"/>
            <a:r>
              <a:rPr lang="it-IT" sz="2100" dirty="0">
                <a:solidFill>
                  <a:srgbClr val="0D49CD"/>
                </a:solidFill>
                <a:latin typeface="Montserrat Classic Bold"/>
              </a:rPr>
              <a:t>Programma Investor Visa</a:t>
            </a:r>
          </a:p>
        </p:txBody>
      </p:sp>
      <p:sp>
        <p:nvSpPr>
          <p:cNvPr id="111" name="Rettangolo 110">
            <a:extLst>
              <a:ext uri="{FF2B5EF4-FFF2-40B4-BE49-F238E27FC236}">
                <a16:creationId xmlns:a16="http://schemas.microsoft.com/office/drawing/2014/main" id="{2033AA7D-BE19-2742-9D1D-5FFDA2489F99}"/>
              </a:ext>
            </a:extLst>
          </p:cNvPr>
          <p:cNvSpPr/>
          <p:nvPr/>
        </p:nvSpPr>
        <p:spPr>
          <a:xfrm>
            <a:off x="13577090" y="6866307"/>
            <a:ext cx="4027629" cy="415498"/>
          </a:xfrm>
          <a:prstGeom prst="rect">
            <a:avLst/>
          </a:prstGeom>
        </p:spPr>
        <p:txBody>
          <a:bodyPr wrap="square">
            <a:spAutoFit/>
          </a:bodyPr>
          <a:lstStyle/>
          <a:p>
            <a:pPr algn="ctr"/>
            <a:r>
              <a:rPr lang="it-IT" sz="2100" dirty="0">
                <a:solidFill>
                  <a:srgbClr val="0D49CD"/>
                </a:solidFill>
                <a:latin typeface="Montserrat Classic Bold"/>
              </a:rPr>
              <a:t>Zone sismiche</a:t>
            </a:r>
          </a:p>
        </p:txBody>
      </p:sp>
      <p:sp>
        <p:nvSpPr>
          <p:cNvPr id="112" name="Rettangolo 111">
            <a:extLst>
              <a:ext uri="{FF2B5EF4-FFF2-40B4-BE49-F238E27FC236}">
                <a16:creationId xmlns:a16="http://schemas.microsoft.com/office/drawing/2014/main" id="{1A5FF2EF-D69E-C84E-98C0-0DE0041B8301}"/>
              </a:ext>
            </a:extLst>
          </p:cNvPr>
          <p:cNvSpPr/>
          <p:nvPr/>
        </p:nvSpPr>
        <p:spPr>
          <a:xfrm>
            <a:off x="1306170" y="4372837"/>
            <a:ext cx="3989807" cy="1415772"/>
          </a:xfrm>
          <a:prstGeom prst="rect">
            <a:avLst/>
          </a:prstGeom>
        </p:spPr>
        <p:txBody>
          <a:bodyPr wrap="square">
            <a:spAutoFit/>
          </a:bodyPr>
          <a:lstStyle/>
          <a:p>
            <a:pPr algn="just"/>
            <a:r>
              <a:rPr lang="it-IT" sz="1700" spc="34" dirty="0">
                <a:solidFill>
                  <a:srgbClr val="1546BA"/>
                </a:solidFill>
                <a:latin typeface="Libre Franklin Light"/>
              </a:rPr>
              <a:t>Contributi a fondo perduto per </a:t>
            </a:r>
            <a:r>
              <a:rPr lang="en-US" sz="1700" spc="34" dirty="0">
                <a:solidFill>
                  <a:srgbClr val="1546BA"/>
                </a:solidFill>
                <a:latin typeface="Libre Franklin Light"/>
              </a:rPr>
              <a:t>€ 9,5</a:t>
            </a:r>
            <a:r>
              <a:rPr lang="it-IT" sz="1700" spc="34" dirty="0">
                <a:solidFill>
                  <a:srgbClr val="1546BA"/>
                </a:solidFill>
                <a:latin typeface="Libre Franklin Light"/>
              </a:rPr>
              <a:t> milioni per acquistare servizi da parte di incubatori, acceleratori, </a:t>
            </a:r>
            <a:r>
              <a:rPr lang="it-IT" sz="1700" spc="34" dirty="0" err="1">
                <a:solidFill>
                  <a:srgbClr val="1546BA"/>
                </a:solidFill>
                <a:latin typeface="Libre Franklin Light"/>
              </a:rPr>
              <a:t>innovation</a:t>
            </a:r>
            <a:r>
              <a:rPr lang="it-IT" sz="1700" spc="34" dirty="0">
                <a:solidFill>
                  <a:srgbClr val="1546BA"/>
                </a:solidFill>
                <a:latin typeface="Libre Franklin Light"/>
              </a:rPr>
              <a:t> hub, business </a:t>
            </a:r>
            <a:r>
              <a:rPr lang="it-IT" sz="1700" spc="34" dirty="0" err="1">
                <a:solidFill>
                  <a:srgbClr val="1546BA"/>
                </a:solidFill>
                <a:latin typeface="Libre Franklin Light"/>
              </a:rPr>
              <a:t>angels</a:t>
            </a:r>
            <a:r>
              <a:rPr lang="it-IT" sz="1700" spc="34" dirty="0">
                <a:solidFill>
                  <a:srgbClr val="1546BA"/>
                </a:solidFill>
                <a:latin typeface="Libre Franklin Light"/>
              </a:rPr>
              <a:t> per lo sviluppo delle imprese innovative</a:t>
            </a:r>
          </a:p>
        </p:txBody>
      </p:sp>
      <p:sp>
        <p:nvSpPr>
          <p:cNvPr id="115" name="Rettangolo 114">
            <a:extLst>
              <a:ext uri="{FF2B5EF4-FFF2-40B4-BE49-F238E27FC236}">
                <a16:creationId xmlns:a16="http://schemas.microsoft.com/office/drawing/2014/main" id="{162A7965-EB27-AC4D-820D-6F3C3C266822}"/>
              </a:ext>
            </a:extLst>
          </p:cNvPr>
          <p:cNvSpPr/>
          <p:nvPr/>
        </p:nvSpPr>
        <p:spPr>
          <a:xfrm>
            <a:off x="5728281" y="4381500"/>
            <a:ext cx="3648682" cy="1400383"/>
          </a:xfrm>
          <a:prstGeom prst="rect">
            <a:avLst/>
          </a:prstGeom>
        </p:spPr>
        <p:txBody>
          <a:bodyPr wrap="square">
            <a:spAutoFit/>
          </a:bodyPr>
          <a:lstStyle/>
          <a:p>
            <a:pPr algn="just"/>
            <a:r>
              <a:rPr lang="it-IT" sz="1700" spc="34" dirty="0">
                <a:solidFill>
                  <a:srgbClr val="1546BA"/>
                </a:solidFill>
                <a:latin typeface="Libre Franklin Light"/>
              </a:rPr>
              <a:t>Assegnate risorse aggiuntive pari a </a:t>
            </a:r>
            <a:r>
              <a:rPr lang="en-US" sz="1700" spc="34" dirty="0">
                <a:solidFill>
                  <a:srgbClr val="1546BA"/>
                </a:solidFill>
                <a:latin typeface="Libre Franklin Light"/>
              </a:rPr>
              <a:t>€ </a:t>
            </a:r>
            <a:r>
              <a:rPr lang="it-IT" sz="1700" spc="34" dirty="0">
                <a:solidFill>
                  <a:srgbClr val="1546BA"/>
                </a:solidFill>
                <a:latin typeface="Libre Franklin Light"/>
              </a:rPr>
              <a:t>200 milioni per l’anno 2020 al Fondo di sostegno al venture capital per sostenere gli investimenti nel capitale</a:t>
            </a:r>
          </a:p>
        </p:txBody>
      </p:sp>
      <p:sp>
        <p:nvSpPr>
          <p:cNvPr id="116" name="Rettangolo 115">
            <a:extLst>
              <a:ext uri="{FF2B5EF4-FFF2-40B4-BE49-F238E27FC236}">
                <a16:creationId xmlns:a16="http://schemas.microsoft.com/office/drawing/2014/main" id="{06CB5E04-6924-344B-B3DC-486065DF0FF1}"/>
              </a:ext>
            </a:extLst>
          </p:cNvPr>
          <p:cNvSpPr/>
          <p:nvPr/>
        </p:nvSpPr>
        <p:spPr>
          <a:xfrm>
            <a:off x="9670587" y="4381500"/>
            <a:ext cx="3627105" cy="1400383"/>
          </a:xfrm>
          <a:prstGeom prst="rect">
            <a:avLst/>
          </a:prstGeom>
        </p:spPr>
        <p:txBody>
          <a:bodyPr wrap="square">
            <a:spAutoFit/>
          </a:bodyPr>
          <a:lstStyle/>
          <a:p>
            <a:pPr algn="just"/>
            <a:r>
              <a:rPr lang="it-IT" sz="1700" spc="34" dirty="0">
                <a:solidFill>
                  <a:srgbClr val="1546BA"/>
                </a:solidFill>
                <a:latin typeface="Libre Franklin Light"/>
              </a:rPr>
              <a:t>Estensione dell’ammissibilità per credito d’imposta in ricerca e sviluppo per i soggetti che commissionano tali attività alle startup innovative</a:t>
            </a:r>
          </a:p>
        </p:txBody>
      </p:sp>
      <p:sp>
        <p:nvSpPr>
          <p:cNvPr id="117" name="Rettangolo 116">
            <a:extLst>
              <a:ext uri="{FF2B5EF4-FFF2-40B4-BE49-F238E27FC236}">
                <a16:creationId xmlns:a16="http://schemas.microsoft.com/office/drawing/2014/main" id="{256CC19E-F5EE-B84A-A02E-6B99D00487F5}"/>
              </a:ext>
            </a:extLst>
          </p:cNvPr>
          <p:cNvSpPr/>
          <p:nvPr/>
        </p:nvSpPr>
        <p:spPr>
          <a:xfrm>
            <a:off x="13621059" y="4381500"/>
            <a:ext cx="3742201" cy="1138773"/>
          </a:xfrm>
          <a:prstGeom prst="rect">
            <a:avLst/>
          </a:prstGeom>
        </p:spPr>
        <p:txBody>
          <a:bodyPr wrap="square">
            <a:spAutoFit/>
          </a:bodyPr>
          <a:lstStyle/>
          <a:p>
            <a:pPr algn="just"/>
            <a:r>
              <a:rPr lang="it-IT" sz="1700" spc="34" dirty="0">
                <a:solidFill>
                  <a:srgbClr val="1546BA"/>
                </a:solidFill>
                <a:latin typeface="Libre Franklin Light"/>
              </a:rPr>
              <a:t>E’ stato prorogato di 12 mesi il termine di permanenza nella sezione speciale del Registro imprese</a:t>
            </a:r>
          </a:p>
        </p:txBody>
      </p:sp>
      <p:sp>
        <p:nvSpPr>
          <p:cNvPr id="118" name="Rettangolo 117">
            <a:extLst>
              <a:ext uri="{FF2B5EF4-FFF2-40B4-BE49-F238E27FC236}">
                <a16:creationId xmlns:a16="http://schemas.microsoft.com/office/drawing/2014/main" id="{39AC5A3D-26E1-8940-A071-A14D83925C15}"/>
              </a:ext>
            </a:extLst>
          </p:cNvPr>
          <p:cNvSpPr/>
          <p:nvPr/>
        </p:nvSpPr>
        <p:spPr>
          <a:xfrm>
            <a:off x="1364773" y="7334540"/>
            <a:ext cx="3931204" cy="1138773"/>
          </a:xfrm>
          <a:prstGeom prst="rect">
            <a:avLst/>
          </a:prstGeom>
        </p:spPr>
        <p:txBody>
          <a:bodyPr wrap="square">
            <a:spAutoFit/>
          </a:bodyPr>
          <a:lstStyle/>
          <a:p>
            <a:pPr algn="just"/>
            <a:r>
              <a:rPr lang="it-IT" sz="1700" spc="34" dirty="0">
                <a:solidFill>
                  <a:srgbClr val="1546BA"/>
                </a:solidFill>
                <a:latin typeface="Libre Franklin Light"/>
              </a:rPr>
              <a:t>È stata riservata una quota pari a </a:t>
            </a:r>
            <a:r>
              <a:rPr lang="en-US" sz="1700" spc="34" dirty="0">
                <a:solidFill>
                  <a:srgbClr val="1546BA"/>
                </a:solidFill>
                <a:latin typeface="Libre Franklin Light"/>
              </a:rPr>
              <a:t>€ </a:t>
            </a:r>
            <a:r>
              <a:rPr lang="it-IT" sz="1700" spc="34" dirty="0">
                <a:solidFill>
                  <a:srgbClr val="1546BA"/>
                </a:solidFill>
                <a:latin typeface="Libre Franklin Light"/>
              </a:rPr>
              <a:t>200 milioni di euro per l’erogazione di garanzie in favore di  startup e PMI innovative</a:t>
            </a:r>
          </a:p>
        </p:txBody>
      </p:sp>
      <p:sp>
        <p:nvSpPr>
          <p:cNvPr id="119" name="Rettangolo 118">
            <a:extLst>
              <a:ext uri="{FF2B5EF4-FFF2-40B4-BE49-F238E27FC236}">
                <a16:creationId xmlns:a16="http://schemas.microsoft.com/office/drawing/2014/main" id="{A1F3625C-C714-874B-A949-6E71E88A8216}"/>
              </a:ext>
            </a:extLst>
          </p:cNvPr>
          <p:cNvSpPr/>
          <p:nvPr/>
        </p:nvSpPr>
        <p:spPr>
          <a:xfrm>
            <a:off x="5728281" y="7330158"/>
            <a:ext cx="3648682" cy="1138773"/>
          </a:xfrm>
          <a:prstGeom prst="rect">
            <a:avLst/>
          </a:prstGeom>
        </p:spPr>
        <p:txBody>
          <a:bodyPr wrap="square">
            <a:spAutoFit/>
          </a:bodyPr>
          <a:lstStyle/>
          <a:p>
            <a:pPr algn="just"/>
            <a:r>
              <a:rPr lang="it-IT" sz="1700" spc="34" dirty="0">
                <a:solidFill>
                  <a:srgbClr val="1546BA"/>
                </a:solidFill>
                <a:latin typeface="Libre Franklin Light"/>
              </a:rPr>
              <a:t>Introduzione degli incentivi in «</a:t>
            </a:r>
            <a:r>
              <a:rPr lang="it-IT" sz="1700" i="1" spc="34" dirty="0">
                <a:solidFill>
                  <a:srgbClr val="1546BA"/>
                </a:solidFill>
                <a:latin typeface="Libre Franklin Light"/>
              </a:rPr>
              <a:t>de </a:t>
            </a:r>
            <a:r>
              <a:rPr lang="it-IT" sz="1700" i="1" spc="34" dirty="0" err="1">
                <a:solidFill>
                  <a:srgbClr val="1546BA"/>
                </a:solidFill>
                <a:latin typeface="Libre Franklin Light"/>
              </a:rPr>
              <a:t>minimis</a:t>
            </a:r>
            <a:r>
              <a:rPr lang="it-IT" sz="1700" spc="34" dirty="0">
                <a:solidFill>
                  <a:srgbClr val="1546BA"/>
                </a:solidFill>
                <a:latin typeface="Libre Franklin Light"/>
              </a:rPr>
              <a:t>» per persone fisiche all’investimento in startup innovative (IRPEF al 50%)</a:t>
            </a:r>
          </a:p>
        </p:txBody>
      </p:sp>
      <p:sp>
        <p:nvSpPr>
          <p:cNvPr id="120" name="Rettangolo 119">
            <a:extLst>
              <a:ext uri="{FF2B5EF4-FFF2-40B4-BE49-F238E27FC236}">
                <a16:creationId xmlns:a16="http://schemas.microsoft.com/office/drawing/2014/main" id="{B4263329-1D59-0040-B319-9DBAE4990E96}"/>
              </a:ext>
            </a:extLst>
          </p:cNvPr>
          <p:cNvSpPr/>
          <p:nvPr/>
        </p:nvSpPr>
        <p:spPr>
          <a:xfrm>
            <a:off x="9728148" y="7330158"/>
            <a:ext cx="3690663" cy="1138773"/>
          </a:xfrm>
          <a:prstGeom prst="rect">
            <a:avLst/>
          </a:prstGeom>
        </p:spPr>
        <p:txBody>
          <a:bodyPr wrap="square">
            <a:spAutoFit/>
          </a:bodyPr>
          <a:lstStyle/>
          <a:p>
            <a:pPr algn="just"/>
            <a:r>
              <a:rPr lang="it-IT" sz="1700" spc="34" dirty="0">
                <a:solidFill>
                  <a:srgbClr val="1546BA"/>
                </a:solidFill>
                <a:latin typeface="Libre Franklin Light"/>
              </a:rPr>
              <a:t>Sono state dimezzate le soglie minime di investimento in startup innovative e società di capitali italiane</a:t>
            </a:r>
          </a:p>
        </p:txBody>
      </p:sp>
      <p:sp>
        <p:nvSpPr>
          <p:cNvPr id="114" name="Rettangolo 113">
            <a:extLst>
              <a:ext uri="{FF2B5EF4-FFF2-40B4-BE49-F238E27FC236}">
                <a16:creationId xmlns:a16="http://schemas.microsoft.com/office/drawing/2014/main" id="{96D0E6E3-6FF6-734D-B131-0032150BEEFB}"/>
              </a:ext>
            </a:extLst>
          </p:cNvPr>
          <p:cNvSpPr/>
          <p:nvPr/>
        </p:nvSpPr>
        <p:spPr>
          <a:xfrm>
            <a:off x="13714579" y="7295470"/>
            <a:ext cx="3648682" cy="1400383"/>
          </a:xfrm>
          <a:prstGeom prst="rect">
            <a:avLst/>
          </a:prstGeom>
        </p:spPr>
        <p:txBody>
          <a:bodyPr wrap="square">
            <a:spAutoFit/>
          </a:bodyPr>
          <a:lstStyle/>
          <a:p>
            <a:pPr algn="just">
              <a:spcAft>
                <a:spcPts val="800"/>
              </a:spcAft>
            </a:pPr>
            <a:r>
              <a:rPr lang="it-IT" sz="1700" spc="34" dirty="0">
                <a:solidFill>
                  <a:srgbClr val="1546BA"/>
                </a:solidFill>
                <a:latin typeface="Libre Franklin Light"/>
              </a:rPr>
              <a:t>Estensione delle agevolazioni (DM MISE 24 settembre 2014) riferite a startup localizzate nel territorio del cratere sismico aquilano</a:t>
            </a:r>
          </a:p>
        </p:txBody>
      </p:sp>
      <p:grpSp>
        <p:nvGrpSpPr>
          <p:cNvPr id="39" name="Gruppo 38">
            <a:extLst>
              <a:ext uri="{FF2B5EF4-FFF2-40B4-BE49-F238E27FC236}">
                <a16:creationId xmlns:a16="http://schemas.microsoft.com/office/drawing/2014/main" id="{DC0D7972-BAD1-5B4D-8D56-5A6839EC50BC}"/>
              </a:ext>
            </a:extLst>
          </p:cNvPr>
          <p:cNvGrpSpPr/>
          <p:nvPr/>
        </p:nvGrpSpPr>
        <p:grpSpPr>
          <a:xfrm>
            <a:off x="0" y="9294651"/>
            <a:ext cx="18288000" cy="1061811"/>
            <a:chOff x="0" y="9294651"/>
            <a:chExt cx="18288000" cy="1061811"/>
          </a:xfrm>
        </p:grpSpPr>
        <p:sp>
          <p:nvSpPr>
            <p:cNvPr id="40" name="Rettangolo 39">
              <a:extLst>
                <a:ext uri="{FF2B5EF4-FFF2-40B4-BE49-F238E27FC236}">
                  <a16:creationId xmlns:a16="http://schemas.microsoft.com/office/drawing/2014/main" id="{1B597DEC-7759-F541-9060-CA80BDC90E6E}"/>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4" name="Gruppo 43">
              <a:extLst>
                <a:ext uri="{FF2B5EF4-FFF2-40B4-BE49-F238E27FC236}">
                  <a16:creationId xmlns:a16="http://schemas.microsoft.com/office/drawing/2014/main" id="{2645F1D9-8935-E84D-B7B9-C23419DE7473}"/>
                </a:ext>
              </a:extLst>
            </p:cNvPr>
            <p:cNvGrpSpPr/>
            <p:nvPr/>
          </p:nvGrpSpPr>
          <p:grpSpPr>
            <a:xfrm>
              <a:off x="9984030" y="9590349"/>
              <a:ext cx="8303970" cy="484529"/>
              <a:chOff x="1222451" y="9383467"/>
              <a:chExt cx="8303970" cy="484529"/>
            </a:xfrm>
          </p:grpSpPr>
          <p:sp>
            <p:nvSpPr>
              <p:cNvPr id="45" name="TextBox 29">
                <a:extLst>
                  <a:ext uri="{FF2B5EF4-FFF2-40B4-BE49-F238E27FC236}">
                    <a16:creationId xmlns:a16="http://schemas.microsoft.com/office/drawing/2014/main" id="{5963C1CC-9967-F84A-9E14-5FD9377FF7F7}"/>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46" name="Immagine 45">
                <a:extLst>
                  <a:ext uri="{FF2B5EF4-FFF2-40B4-BE49-F238E27FC236}">
                    <a16:creationId xmlns:a16="http://schemas.microsoft.com/office/drawing/2014/main" id="{5C915438-3220-4B44-A32F-F02BB5121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47" name="TextBox 30">
                <a:extLst>
                  <a:ext uri="{FF2B5EF4-FFF2-40B4-BE49-F238E27FC236}">
                    <a16:creationId xmlns:a16="http://schemas.microsoft.com/office/drawing/2014/main" id="{AAF6EDA2-90CB-5B47-B0AB-29540ACB526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grpSp>
        <p:nvGrpSpPr>
          <p:cNvPr id="3" name="Gruppo 2">
            <a:extLst>
              <a:ext uri="{FF2B5EF4-FFF2-40B4-BE49-F238E27FC236}">
                <a16:creationId xmlns:a16="http://schemas.microsoft.com/office/drawing/2014/main" id="{CBB25EC9-AC16-5C42-B0E0-2A5219735EBD}"/>
              </a:ext>
            </a:extLst>
          </p:cNvPr>
          <p:cNvGrpSpPr/>
          <p:nvPr/>
        </p:nvGrpSpPr>
        <p:grpSpPr>
          <a:xfrm>
            <a:off x="1333200" y="8564439"/>
            <a:ext cx="9577110" cy="648000"/>
            <a:chOff x="1333200" y="8564439"/>
            <a:chExt cx="9577110" cy="648000"/>
          </a:xfrm>
        </p:grpSpPr>
        <p:sp>
          <p:nvSpPr>
            <p:cNvPr id="2" name="Rettangolo 1">
              <a:extLst>
                <a:ext uri="{FF2B5EF4-FFF2-40B4-BE49-F238E27FC236}">
                  <a16:creationId xmlns:a16="http://schemas.microsoft.com/office/drawing/2014/main" id="{A48F63DF-39D2-3148-8150-704BE31C14BF}"/>
                </a:ext>
              </a:extLst>
            </p:cNvPr>
            <p:cNvSpPr/>
            <p:nvPr/>
          </p:nvSpPr>
          <p:spPr>
            <a:xfrm>
              <a:off x="2022492" y="8722631"/>
              <a:ext cx="8887818" cy="400110"/>
            </a:xfrm>
            <a:prstGeom prst="rect">
              <a:avLst/>
            </a:prstGeom>
          </p:spPr>
          <p:txBody>
            <a:bodyPr wrap="none">
              <a:spAutoFit/>
            </a:bodyPr>
            <a:lstStyle/>
            <a:p>
              <a:r>
                <a:rPr lang="it-IT" sz="2000" spc="34" dirty="0">
                  <a:solidFill>
                    <a:srgbClr val="1546BA"/>
                  </a:solidFill>
                  <a:latin typeface="Libre Franklin Light"/>
                  <a:hlinkClick r:id="rId16"/>
                </a:rPr>
                <a:t>Guida agli interventi del DL Rilancio a favore di startup e PMI innovative</a:t>
              </a:r>
              <a:endParaRPr lang="it-IT" sz="2000" dirty="0"/>
            </a:p>
          </p:txBody>
        </p:sp>
        <p:pic>
          <p:nvPicPr>
            <p:cNvPr id="48" name="Elemento grafico 47" descr="Informazioni">
              <a:extLst>
                <a:ext uri="{FF2B5EF4-FFF2-40B4-BE49-F238E27FC236}">
                  <a16:creationId xmlns:a16="http://schemas.microsoft.com/office/drawing/2014/main" id="{342BC945-6495-F94C-9859-6C0F5ECF006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33200" y="8564439"/>
              <a:ext cx="648000" cy="648000"/>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25</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6003762" cy="77873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 </a:t>
            </a:r>
            <a:r>
              <a:rPr lang="en-US" sz="5000" spc="96" dirty="0">
                <a:solidFill>
                  <a:srgbClr val="0D49CD"/>
                </a:solidFill>
                <a:latin typeface="Montserrat Classic Bold"/>
              </a:rPr>
              <a:t>“Smart Money”</a:t>
            </a: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799635" y="1049709"/>
            <a:ext cx="1741563"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descr="Immagine che contiene disegnando&#10;&#10;Descrizione generata automaticamente">
            <a:extLst>
              <a:ext uri="{FF2B5EF4-FFF2-40B4-BE49-F238E27FC236}">
                <a16:creationId xmlns:a16="http://schemas.microsoft.com/office/drawing/2014/main" id="{EE2D4359-4B41-B741-9049-E7A0C7C7ABDE}"/>
              </a:ext>
            </a:extLst>
          </p:cNvPr>
          <p:cNvPicPr/>
          <p:nvPr/>
        </p:nvPicPr>
        <p:blipFill>
          <a:blip r:embed="rId4" cstate="print">
            <a:duotone>
              <a:schemeClr val="accent5">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490056" y="4507504"/>
            <a:ext cx="4578744" cy="4544229"/>
          </a:xfrm>
          <a:prstGeom prst="rect">
            <a:avLst/>
          </a:prstGeom>
        </p:spPr>
      </p:pic>
      <p:sp>
        <p:nvSpPr>
          <p:cNvPr id="2" name="Rettangolo 1">
            <a:extLst>
              <a:ext uri="{FF2B5EF4-FFF2-40B4-BE49-F238E27FC236}">
                <a16:creationId xmlns:a16="http://schemas.microsoft.com/office/drawing/2014/main" id="{CB91B5E4-5C2B-4F49-BC39-66F6C3C07D22}"/>
              </a:ext>
            </a:extLst>
          </p:cNvPr>
          <p:cNvSpPr/>
          <p:nvPr/>
        </p:nvSpPr>
        <p:spPr>
          <a:xfrm>
            <a:off x="1470458" y="2678904"/>
            <a:ext cx="15416539" cy="4881786"/>
          </a:xfrm>
          <a:prstGeom prst="rect">
            <a:avLst/>
          </a:prstGeom>
        </p:spPr>
        <p:txBody>
          <a:bodyPr wrap="square">
            <a:spAutoFit/>
          </a:bodyPr>
          <a:lstStyle/>
          <a:p>
            <a:pPr marL="342900" indent="-342900" algn="just">
              <a:lnSpc>
                <a:spcPct val="107000"/>
              </a:lnSpc>
              <a:spcBef>
                <a:spcPts val="1200"/>
              </a:spcBef>
              <a:spcAft>
                <a:spcPts val="600"/>
              </a:spcAft>
              <a:buFont typeface="Arial" panose="020B0604020202020204" pitchFamily="34" charset="0"/>
              <a:buChar char="•"/>
            </a:pPr>
            <a:r>
              <a:rPr lang="it-IT" sz="2400" b="1" spc="34" dirty="0">
                <a:solidFill>
                  <a:srgbClr val="1546BA"/>
                </a:solidFill>
                <a:latin typeface="Libre Franklin Light"/>
              </a:rPr>
              <a:t>A partire dal 24 giugno 2021 le startup innovative possono richiedere l’incentivo Smart Money che prevede un contributo a fondo perduto per l’acquisto di servizi prestati da parte di incubatori, acceleratori, </a:t>
            </a:r>
            <a:r>
              <a:rPr lang="it-IT" sz="2400" b="1" spc="34" dirty="0" err="1">
                <a:solidFill>
                  <a:srgbClr val="1546BA"/>
                </a:solidFill>
                <a:latin typeface="Libre Franklin Light"/>
              </a:rPr>
              <a:t>innovation</a:t>
            </a:r>
            <a:r>
              <a:rPr lang="it-IT" sz="2400" b="1" spc="34" dirty="0">
                <a:solidFill>
                  <a:srgbClr val="1546BA"/>
                </a:solidFill>
                <a:latin typeface="Libre Franklin Light"/>
              </a:rPr>
              <a:t> hub, business </a:t>
            </a:r>
            <a:r>
              <a:rPr lang="it-IT" sz="2400" b="1" spc="34" dirty="0" err="1">
                <a:solidFill>
                  <a:srgbClr val="1546BA"/>
                </a:solidFill>
                <a:latin typeface="Libre Franklin Light"/>
              </a:rPr>
              <a:t>angels</a:t>
            </a:r>
            <a:r>
              <a:rPr lang="it-IT" sz="2400" b="1" spc="34" dirty="0">
                <a:solidFill>
                  <a:srgbClr val="1546BA"/>
                </a:solidFill>
                <a:latin typeface="Libre Franklin Light"/>
              </a:rPr>
              <a:t> </a:t>
            </a:r>
            <a:r>
              <a:rPr lang="it-IT" sz="2400" spc="34" dirty="0">
                <a:solidFill>
                  <a:srgbClr val="1546BA"/>
                </a:solidFill>
                <a:latin typeface="Libre Franklin Light"/>
              </a:rPr>
              <a:t>e altri soggetti pubblici o privati operanti per lo sviluppo di imprese innovative. </a:t>
            </a:r>
            <a:br>
              <a:rPr lang="it-IT" sz="2400" spc="34" dirty="0">
                <a:solidFill>
                  <a:srgbClr val="1546BA"/>
                </a:solidFill>
                <a:latin typeface="Libre Franklin Light"/>
              </a:rPr>
            </a:br>
            <a:r>
              <a:rPr lang="it-IT" sz="2400" spc="34" dirty="0">
                <a:solidFill>
                  <a:srgbClr val="1546BA"/>
                </a:solidFill>
                <a:latin typeface="Libre Franklin Light"/>
              </a:rPr>
              <a:t>Il Ministero mette a disposizione della misura 9,5 milioni di euro per sostenere le spese connesse alla realizzazione di un piano di attività e di sviluppo, nonché favorire investimenti nel capitale di rischio delle startup innovative.</a:t>
            </a:r>
          </a:p>
          <a:p>
            <a:pPr>
              <a:lnSpc>
                <a:spcPct val="115000"/>
              </a:lnSpc>
              <a:spcAft>
                <a:spcPts val="940"/>
              </a:spcAft>
            </a:pPr>
            <a:r>
              <a:rPr lang="it-IT" sz="2400" b="1" spc="34" dirty="0">
                <a:solidFill>
                  <a:srgbClr val="1546BA"/>
                </a:solidFill>
                <a:latin typeface="Libre Franklin Light"/>
              </a:rPr>
              <a:t>  Smart Money mira a favorire il rafforzamento del sistema delle start-up innovative italiane </a:t>
            </a:r>
            <a:r>
              <a:rPr lang="it-IT" sz="2400" spc="34" dirty="0">
                <a:solidFill>
                  <a:srgbClr val="1546BA"/>
                </a:solidFill>
                <a:latin typeface="Libre Franklin Light"/>
              </a:rPr>
              <a:t>sostenendole nella realizzazione di progetti di sviluppo e facilitandone l’incontro con l’ecosistema dell’innovazione. </a:t>
            </a:r>
            <a:r>
              <a:rPr lang="it-IT" sz="2400" b="1" spc="34" dirty="0">
                <a:solidFill>
                  <a:srgbClr val="1546BA"/>
                </a:solidFill>
                <a:latin typeface="Libre Franklin Light"/>
              </a:rPr>
              <a:t>Le previste agevolazioni sono concesse a fronte</a:t>
            </a:r>
            <a:r>
              <a:rPr lang="it-IT" sz="1800" b="1" spc="1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it-IT" sz="2400" b="1" spc="34" dirty="0">
                <a:solidFill>
                  <a:srgbClr val="1546BA"/>
                </a:solidFill>
                <a:latin typeface="Libre Franklin Light"/>
              </a:rPr>
              <a:t>del sostenimento, da parte di start-up innovative, delle spese connesse alla realizzazione di un </a:t>
            </a:r>
            <a:r>
              <a:rPr lang="it-IT" sz="2400" b="1" u="sng" spc="34" dirty="0">
                <a:solidFill>
                  <a:srgbClr val="1546BA"/>
                </a:solidFill>
                <a:latin typeface="Libre Franklin Light"/>
                <a:hlinkClick r:id="rId5">
                  <a:extLst>
                    <a:ext uri="{A12FA001-AC4F-418D-AE19-62706E023703}">
                      <ahyp:hlinkClr xmlns:ahyp="http://schemas.microsoft.com/office/drawing/2018/hyperlinkcolor" val="tx"/>
                    </a:ext>
                  </a:extLst>
                </a:hlinkClick>
              </a:rPr>
              <a:t>piano di attività</a:t>
            </a:r>
            <a:r>
              <a:rPr lang="it-IT" sz="2400" spc="34" dirty="0">
                <a:solidFill>
                  <a:srgbClr val="1546BA"/>
                </a:solidFill>
                <a:latin typeface="Libre Franklin Light"/>
              </a:rPr>
              <a:t>, svolto in collaborazione con gli attori dell’ecosistema dell’innovazione operanti per lo sviluppo di imprese innovative</a:t>
            </a:r>
          </a:p>
          <a:p>
            <a:pPr marL="342900" indent="-342900">
              <a:buFont typeface="Arial" panose="020B0604020202020204" pitchFamily="34" charset="0"/>
              <a:buChar char="•"/>
            </a:pPr>
            <a:r>
              <a:rPr lang="it-IT" sz="2400" b="1" spc="34" dirty="0">
                <a:solidFill>
                  <a:srgbClr val="1546BA"/>
                </a:solidFill>
                <a:latin typeface="Libre Franklin Light"/>
              </a:rPr>
              <a:t>dell’ingresso nel </a:t>
            </a:r>
            <a:r>
              <a:rPr lang="it-IT" sz="2400" b="1" u="sng" spc="34" dirty="0">
                <a:solidFill>
                  <a:srgbClr val="1546BA"/>
                </a:solidFill>
                <a:latin typeface="Libre Franklin Light"/>
                <a:hlinkClick r:id="rId6">
                  <a:extLst>
                    <a:ext uri="{A12FA001-AC4F-418D-AE19-62706E023703}">
                      <ahyp:hlinkClr xmlns:ahyp="http://schemas.microsoft.com/office/drawing/2018/hyperlinkcolor" val="tx"/>
                    </a:ext>
                  </a:extLst>
                </a:hlinkClick>
              </a:rPr>
              <a:t>capitale di rischio</a:t>
            </a:r>
            <a:r>
              <a:rPr lang="it-IT" sz="2400" b="1" u="sng" spc="34" dirty="0">
                <a:solidFill>
                  <a:srgbClr val="1546BA"/>
                </a:solidFill>
                <a:latin typeface="Libre Franklin Light"/>
              </a:rPr>
              <a:t> </a:t>
            </a:r>
            <a:r>
              <a:rPr lang="it-IT" sz="2400" b="1" spc="34" dirty="0">
                <a:solidFill>
                  <a:srgbClr val="1546BA"/>
                </a:solidFill>
                <a:latin typeface="Libre Franklin Light"/>
              </a:rPr>
              <a:t>delle start-up innovative degli attori dell’ecosistema dell’innovazione</a:t>
            </a:r>
          </a:p>
        </p:txBody>
      </p:sp>
      <p:grpSp>
        <p:nvGrpSpPr>
          <p:cNvPr id="17" name="Gruppo 16">
            <a:extLst>
              <a:ext uri="{FF2B5EF4-FFF2-40B4-BE49-F238E27FC236}">
                <a16:creationId xmlns:a16="http://schemas.microsoft.com/office/drawing/2014/main" id="{166BADBA-E7B9-FB47-82DB-D2480951E4A9}"/>
              </a:ext>
            </a:extLst>
          </p:cNvPr>
          <p:cNvGrpSpPr/>
          <p:nvPr/>
        </p:nvGrpSpPr>
        <p:grpSpPr>
          <a:xfrm>
            <a:off x="0" y="9381737"/>
            <a:ext cx="18288000" cy="1061811"/>
            <a:chOff x="0" y="9294651"/>
            <a:chExt cx="18288000" cy="1061811"/>
          </a:xfrm>
        </p:grpSpPr>
        <p:sp>
          <p:nvSpPr>
            <p:cNvPr id="18" name="Rettangolo 17">
              <a:extLst>
                <a:ext uri="{FF2B5EF4-FFF2-40B4-BE49-F238E27FC236}">
                  <a16:creationId xmlns:a16="http://schemas.microsoft.com/office/drawing/2014/main" id="{2716A951-1530-5F4F-AEFF-3C2DADDC5AA7}"/>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CED2098A-7033-D24D-B80A-7AF81BBEAC15}"/>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AC97D567-DF07-3C43-B8F7-A5EAB588FE5A}"/>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32361880-8BFE-8348-9C64-25CEE7FF4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AC8155EF-0A61-0C40-8FE1-056B066BA886}"/>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2286581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25</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6003762" cy="77873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 </a:t>
            </a:r>
            <a:r>
              <a:rPr lang="en-US" sz="5000" spc="96" dirty="0" err="1">
                <a:solidFill>
                  <a:srgbClr val="0D49CD"/>
                </a:solidFill>
                <a:latin typeface="Montserrat Classic Bold"/>
              </a:rPr>
              <a:t>Altre</a:t>
            </a:r>
            <a:r>
              <a:rPr lang="en-US" sz="5000" spc="96" dirty="0">
                <a:solidFill>
                  <a:srgbClr val="0D49CD"/>
                </a:solidFill>
                <a:latin typeface="Montserrat Classic Bold"/>
              </a:rPr>
              <a:t> </a:t>
            </a:r>
            <a:r>
              <a:rPr lang="en-US" sz="5000" spc="96" dirty="0" err="1">
                <a:solidFill>
                  <a:srgbClr val="0D49CD"/>
                </a:solidFill>
                <a:latin typeface="Montserrat Classic Bold"/>
              </a:rPr>
              <a:t>recenti</a:t>
            </a:r>
            <a:r>
              <a:rPr lang="en-US" sz="5000" spc="96" dirty="0">
                <a:solidFill>
                  <a:srgbClr val="0D49CD"/>
                </a:solidFill>
                <a:latin typeface="Montserrat Classic Bold"/>
              </a:rPr>
              <a:t> </a:t>
            </a:r>
            <a:r>
              <a:rPr lang="en-US" sz="5000" spc="96" dirty="0" err="1">
                <a:solidFill>
                  <a:srgbClr val="0D49CD"/>
                </a:solidFill>
                <a:latin typeface="Montserrat Classic Bold"/>
              </a:rPr>
              <a:t>misure</a:t>
            </a:r>
            <a:r>
              <a:rPr lang="en-US" sz="5000" spc="96" dirty="0">
                <a:solidFill>
                  <a:srgbClr val="0D49CD"/>
                </a:solidFill>
                <a:latin typeface="Montserrat Classic Bold"/>
              </a:rPr>
              <a:t> a </a:t>
            </a:r>
            <a:r>
              <a:rPr lang="en-US" sz="5000" spc="96" dirty="0" err="1">
                <a:solidFill>
                  <a:srgbClr val="0D49CD"/>
                </a:solidFill>
                <a:latin typeface="Montserrat Classic Bold"/>
              </a:rPr>
              <a:t>favore</a:t>
            </a:r>
            <a:r>
              <a:rPr lang="en-US" sz="5000" spc="96" dirty="0">
                <a:solidFill>
                  <a:srgbClr val="0D49CD"/>
                </a:solidFill>
                <a:latin typeface="Montserrat Classic Bold"/>
              </a:rPr>
              <a:t> </a:t>
            </a:r>
            <a:r>
              <a:rPr lang="en-US" sz="5000" spc="96" dirty="0" err="1">
                <a:solidFill>
                  <a:srgbClr val="0D49CD"/>
                </a:solidFill>
                <a:latin typeface="Montserrat Classic Bold"/>
              </a:rPr>
              <a:t>delle</a:t>
            </a:r>
            <a:r>
              <a:rPr lang="en-US" sz="5000" spc="96" dirty="0">
                <a:solidFill>
                  <a:srgbClr val="0D49CD"/>
                </a:solidFill>
                <a:latin typeface="Montserrat Classic Bold"/>
              </a:rPr>
              <a:t> startup-up</a:t>
            </a: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799635" y="1049709"/>
            <a:ext cx="1741563"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descr="Immagine che contiene disegnando&#10;&#10;Descrizione generata automaticamente">
            <a:extLst>
              <a:ext uri="{FF2B5EF4-FFF2-40B4-BE49-F238E27FC236}">
                <a16:creationId xmlns:a16="http://schemas.microsoft.com/office/drawing/2014/main" id="{EE2D4359-4B41-B741-9049-E7A0C7C7ABDE}"/>
              </a:ext>
            </a:extLst>
          </p:cNvPr>
          <p:cNvPicPr/>
          <p:nvPr/>
        </p:nvPicPr>
        <p:blipFill>
          <a:blip r:embed="rId4" cstate="print">
            <a:duotone>
              <a:schemeClr val="accent5">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490056" y="4507504"/>
            <a:ext cx="4578744" cy="4544229"/>
          </a:xfrm>
          <a:prstGeom prst="rect">
            <a:avLst/>
          </a:prstGeom>
        </p:spPr>
      </p:pic>
      <p:sp>
        <p:nvSpPr>
          <p:cNvPr id="2" name="Rettangolo 1">
            <a:extLst>
              <a:ext uri="{FF2B5EF4-FFF2-40B4-BE49-F238E27FC236}">
                <a16:creationId xmlns:a16="http://schemas.microsoft.com/office/drawing/2014/main" id="{CB91B5E4-5C2B-4F49-BC39-66F6C3C07D22}"/>
              </a:ext>
            </a:extLst>
          </p:cNvPr>
          <p:cNvSpPr/>
          <p:nvPr/>
        </p:nvSpPr>
        <p:spPr>
          <a:xfrm>
            <a:off x="1470458" y="2678904"/>
            <a:ext cx="15416539" cy="4719049"/>
          </a:xfrm>
          <a:prstGeom prst="rect">
            <a:avLst/>
          </a:prstGeom>
        </p:spPr>
        <p:txBody>
          <a:bodyPr wrap="square">
            <a:spAutoFit/>
          </a:bodyPr>
          <a:lstStyle/>
          <a:p>
            <a:pPr marL="342900" indent="-342900" algn="just">
              <a:lnSpc>
                <a:spcPct val="107000"/>
              </a:lnSpc>
              <a:spcBef>
                <a:spcPts val="1200"/>
              </a:spcBef>
              <a:spcAft>
                <a:spcPts val="600"/>
              </a:spcAft>
              <a:buFont typeface="Arial" panose="020B0604020202020204" pitchFamily="34" charset="0"/>
              <a:buChar char="•"/>
            </a:pPr>
            <a:r>
              <a:rPr lang="it-IT" sz="2400" b="1" spc="34" dirty="0">
                <a:solidFill>
                  <a:srgbClr val="1546BA"/>
                </a:solidFill>
                <a:latin typeface="Libre Franklin Light"/>
              </a:rPr>
              <a:t>Dl Sostegni (22/3/2021, n.41): </a:t>
            </a:r>
            <a:r>
              <a:rPr lang="it-IT" sz="2400" spc="34" dirty="0">
                <a:solidFill>
                  <a:srgbClr val="1546BA"/>
                </a:solidFill>
                <a:latin typeface="Libre Franklin Light"/>
              </a:rPr>
              <a:t>sono ammesse al contributo a fondo perduto anche le start – up innovative (nella misura di 1.000 euro) indipendentemente dalla riduzione del fatturato verificatasi nel 2021</a:t>
            </a:r>
          </a:p>
          <a:p>
            <a:pPr marL="342900" indent="-342900" algn="just">
              <a:lnSpc>
                <a:spcPct val="107000"/>
              </a:lnSpc>
              <a:spcBef>
                <a:spcPts val="1200"/>
              </a:spcBef>
              <a:spcAft>
                <a:spcPts val="600"/>
              </a:spcAft>
              <a:buFont typeface="Arial" panose="020B0604020202020204" pitchFamily="34" charset="0"/>
              <a:buChar char="•"/>
            </a:pPr>
            <a:r>
              <a:rPr lang="it-IT" sz="2400" b="1" spc="34" dirty="0">
                <a:solidFill>
                  <a:srgbClr val="1546BA"/>
                </a:solidFill>
                <a:latin typeface="Libre Franklin Light"/>
              </a:rPr>
              <a:t>Dl sostegni bis (25/5/2021, n. 73) (in fase di riconversione): </a:t>
            </a:r>
            <a:r>
              <a:rPr lang="it-IT" sz="2400" spc="34" dirty="0">
                <a:solidFill>
                  <a:srgbClr val="1546BA"/>
                </a:solidFill>
                <a:latin typeface="Libre Franklin Light"/>
              </a:rPr>
              <a:t>è prevista l’esenzione dalle imposte sui redditi delle plusvalenze da cessione di partecipazioni realizzate da persone fisiche al di fuori dell’esercizio di impresa commerciale. Per poter godere di tale esenzione (il capital gain è tassato al 26%) </a:t>
            </a:r>
            <a:r>
              <a:rPr lang="it-IT" sz="2400" b="1" spc="34" dirty="0">
                <a:solidFill>
                  <a:srgbClr val="1546BA"/>
                </a:solidFill>
                <a:latin typeface="Libre Franklin Light"/>
              </a:rPr>
              <a:t>è necessario che le quote di partecipazione vengano acquisite, mediante sottoscrizione di capitale sociale, tra il 1 giugno 2021 e il 31 dicembre 2025 e siano detenute per almeno un triennio.</a:t>
            </a:r>
          </a:p>
          <a:p>
            <a:pPr marL="342900" indent="-342900" algn="just">
              <a:lnSpc>
                <a:spcPct val="107000"/>
              </a:lnSpc>
              <a:spcBef>
                <a:spcPts val="1200"/>
              </a:spcBef>
              <a:spcAft>
                <a:spcPts val="600"/>
              </a:spcAft>
              <a:buFont typeface="Arial" panose="020B0604020202020204" pitchFamily="34" charset="0"/>
              <a:buChar char="•"/>
            </a:pPr>
            <a:r>
              <a:rPr lang="it-IT" sz="2400" b="1" spc="34" dirty="0">
                <a:solidFill>
                  <a:srgbClr val="1546BA"/>
                </a:solidFill>
                <a:latin typeface="Libre Franklin Light"/>
              </a:rPr>
              <a:t>Sono detassate anche le plusvalenze realizzate cedendo le partecipazioni detenute in società </a:t>
            </a:r>
            <a:r>
              <a:rPr lang="it-IT" sz="2400" spc="34" dirty="0">
                <a:solidFill>
                  <a:srgbClr val="1546BA"/>
                </a:solidFill>
                <a:latin typeface="Libre Franklin Light"/>
              </a:rPr>
              <a:t>ordinarie a patto che gli importi vengano reinvestiti entro un anno in start-up e in </a:t>
            </a:r>
            <a:r>
              <a:rPr lang="it-IT" sz="2400" spc="34">
                <a:solidFill>
                  <a:srgbClr val="1546BA"/>
                </a:solidFill>
                <a:latin typeface="Libre Franklin Light"/>
              </a:rPr>
              <a:t>PMI innovative</a:t>
            </a:r>
            <a:r>
              <a:rPr lang="it-IT" sz="2400" spc="34" dirty="0">
                <a:solidFill>
                  <a:srgbClr val="1546BA"/>
                </a:solidFill>
                <a:latin typeface="Libre Franklin Light"/>
              </a:rPr>
              <a:t>.</a:t>
            </a:r>
          </a:p>
          <a:p>
            <a:pPr marL="342900" indent="-342900" algn="just">
              <a:lnSpc>
                <a:spcPct val="107000"/>
              </a:lnSpc>
              <a:spcBef>
                <a:spcPts val="1200"/>
              </a:spcBef>
              <a:spcAft>
                <a:spcPts val="600"/>
              </a:spcAft>
              <a:buFont typeface="Arial" panose="020B0604020202020204" pitchFamily="34" charset="0"/>
              <a:buChar char="•"/>
            </a:pPr>
            <a:endParaRPr lang="it-IT" sz="2400" spc="34" dirty="0">
              <a:solidFill>
                <a:srgbClr val="1546BA"/>
              </a:solidFill>
              <a:latin typeface="Libre Franklin Light"/>
            </a:endParaRPr>
          </a:p>
        </p:txBody>
      </p:sp>
      <p:grpSp>
        <p:nvGrpSpPr>
          <p:cNvPr id="17" name="Gruppo 16">
            <a:extLst>
              <a:ext uri="{FF2B5EF4-FFF2-40B4-BE49-F238E27FC236}">
                <a16:creationId xmlns:a16="http://schemas.microsoft.com/office/drawing/2014/main" id="{166BADBA-E7B9-FB47-82DB-D2480951E4A9}"/>
              </a:ext>
            </a:extLst>
          </p:cNvPr>
          <p:cNvGrpSpPr/>
          <p:nvPr/>
        </p:nvGrpSpPr>
        <p:grpSpPr>
          <a:xfrm>
            <a:off x="0" y="9381737"/>
            <a:ext cx="18288000" cy="1061811"/>
            <a:chOff x="0" y="9294651"/>
            <a:chExt cx="18288000" cy="1061811"/>
          </a:xfrm>
        </p:grpSpPr>
        <p:sp>
          <p:nvSpPr>
            <p:cNvPr id="18" name="Rettangolo 17">
              <a:extLst>
                <a:ext uri="{FF2B5EF4-FFF2-40B4-BE49-F238E27FC236}">
                  <a16:creationId xmlns:a16="http://schemas.microsoft.com/office/drawing/2014/main" id="{2716A951-1530-5F4F-AEFF-3C2DADDC5AA7}"/>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CED2098A-7033-D24D-B80A-7AF81BBEAC15}"/>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AC97D567-DF07-3C43-B8F7-A5EAB588FE5A}"/>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32361880-8BFE-8348-9C64-25CEE7FF4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AC8155EF-0A61-0C40-8FE1-056B066BA886}"/>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1315465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25</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6003762" cy="77873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 </a:t>
            </a:r>
            <a:r>
              <a:rPr lang="en-US" sz="5000" spc="96" dirty="0" err="1">
                <a:solidFill>
                  <a:srgbClr val="0D49CD"/>
                </a:solidFill>
                <a:latin typeface="Montserrat Classic Bold"/>
              </a:rPr>
              <a:t>Conclusioni</a:t>
            </a:r>
            <a:r>
              <a:rPr lang="en-US" sz="5400" spc="96" dirty="0">
                <a:solidFill>
                  <a:srgbClr val="011C5D"/>
                </a:solidFill>
                <a:latin typeface="Montserrat Classic Bold"/>
              </a:rPr>
              <a:t> </a:t>
            </a:r>
            <a:endParaRPr lang="en-US" sz="5000" spc="96" dirty="0">
              <a:solidFill>
                <a:srgbClr val="0D49CD"/>
              </a:solidFill>
              <a:latin typeface="Montserrat Classic Bold"/>
            </a:endParaRP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799635" y="1049709"/>
            <a:ext cx="1741563"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descr="Immagine che contiene disegnando&#10;&#10;Descrizione generata automaticamente">
            <a:extLst>
              <a:ext uri="{FF2B5EF4-FFF2-40B4-BE49-F238E27FC236}">
                <a16:creationId xmlns:a16="http://schemas.microsoft.com/office/drawing/2014/main" id="{EE2D4359-4B41-B741-9049-E7A0C7C7ABDE}"/>
              </a:ext>
            </a:extLst>
          </p:cNvPr>
          <p:cNvPicPr/>
          <p:nvPr/>
        </p:nvPicPr>
        <p:blipFill>
          <a:blip r:embed="rId4" cstate="print">
            <a:duotone>
              <a:schemeClr val="accent5">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490056" y="4507504"/>
            <a:ext cx="4578744" cy="4544229"/>
          </a:xfrm>
          <a:prstGeom prst="rect">
            <a:avLst/>
          </a:prstGeom>
        </p:spPr>
      </p:pic>
      <p:sp>
        <p:nvSpPr>
          <p:cNvPr id="2" name="Rettangolo 1">
            <a:extLst>
              <a:ext uri="{FF2B5EF4-FFF2-40B4-BE49-F238E27FC236}">
                <a16:creationId xmlns:a16="http://schemas.microsoft.com/office/drawing/2014/main" id="{CB91B5E4-5C2B-4F49-BC39-66F6C3C07D22}"/>
              </a:ext>
            </a:extLst>
          </p:cNvPr>
          <p:cNvSpPr/>
          <p:nvPr/>
        </p:nvSpPr>
        <p:spPr>
          <a:xfrm>
            <a:off x="1470458" y="2678904"/>
            <a:ext cx="15416539" cy="5740226"/>
          </a:xfrm>
          <a:prstGeom prst="rect">
            <a:avLst/>
          </a:prstGeom>
        </p:spPr>
        <p:txBody>
          <a:bodyPr wrap="square">
            <a:spAutoFit/>
          </a:bodyPr>
          <a:lstStyle/>
          <a:p>
            <a:pPr marL="457200" indent="-457200" algn="just">
              <a:lnSpc>
                <a:spcPct val="107000"/>
              </a:lnSpc>
              <a:spcBef>
                <a:spcPts val="1200"/>
              </a:spcBef>
              <a:spcAft>
                <a:spcPts val="600"/>
              </a:spcAft>
              <a:buAutoNum type="arabicParenR"/>
            </a:pPr>
            <a:r>
              <a:rPr lang="it-IT" sz="2400" b="1" spc="34" dirty="0">
                <a:solidFill>
                  <a:srgbClr val="1546BA"/>
                </a:solidFill>
                <a:latin typeface="Libre Franklin Light"/>
              </a:rPr>
              <a:t>Le misure a favore delle start- up e delle PMI innovative devono considerarsi un tassello di un mosaico di interventi strutturali di politica industriale realizzati nell’ultimo decennio e finalizzati a sostenere e rafforzare l’ecosistema dell’innovazione.</a:t>
            </a:r>
          </a:p>
          <a:p>
            <a:pPr marL="457200" indent="-457200" algn="just">
              <a:lnSpc>
                <a:spcPct val="107000"/>
              </a:lnSpc>
              <a:spcBef>
                <a:spcPts val="1200"/>
              </a:spcBef>
              <a:spcAft>
                <a:spcPts val="600"/>
              </a:spcAft>
              <a:buAutoNum type="arabicParenR"/>
            </a:pPr>
            <a:r>
              <a:rPr lang="it-IT" sz="2400" b="1" spc="34" dirty="0">
                <a:solidFill>
                  <a:srgbClr val="1546BA"/>
                </a:solidFill>
                <a:latin typeface="Libre Franklin Light"/>
              </a:rPr>
              <a:t>Cruciale importanza dell’attività di monitoraggio e di valutazione.</a:t>
            </a:r>
          </a:p>
          <a:p>
            <a:pPr marL="457200" indent="-457200" algn="just">
              <a:lnSpc>
                <a:spcPct val="107000"/>
              </a:lnSpc>
              <a:spcBef>
                <a:spcPts val="1200"/>
              </a:spcBef>
              <a:spcAft>
                <a:spcPts val="600"/>
              </a:spcAft>
              <a:buFontTx/>
              <a:buAutoNum type="arabicParenR"/>
            </a:pPr>
            <a:r>
              <a:rPr lang="it-IT" sz="2400" b="1" spc="34">
                <a:solidFill>
                  <a:srgbClr val="1546BA"/>
                </a:solidFill>
                <a:latin typeface="Libre Franklin Light"/>
              </a:rPr>
              <a:t>Necessità di </a:t>
            </a:r>
            <a:r>
              <a:rPr lang="it-IT" sz="2400" b="1" spc="34" dirty="0">
                <a:solidFill>
                  <a:srgbClr val="1546BA"/>
                </a:solidFill>
                <a:latin typeface="Libre Franklin Light"/>
              </a:rPr>
              <a:t>diffondere la conoscenza delle misure di politica industriale sul territorio.</a:t>
            </a:r>
          </a:p>
          <a:p>
            <a:pPr marL="457200" indent="-457200" algn="just">
              <a:lnSpc>
                <a:spcPct val="107000"/>
              </a:lnSpc>
              <a:spcBef>
                <a:spcPts val="1200"/>
              </a:spcBef>
              <a:spcAft>
                <a:spcPts val="600"/>
              </a:spcAft>
              <a:buAutoNum type="arabicParenR"/>
            </a:pPr>
            <a:r>
              <a:rPr lang="it-IT" sz="2400" b="1" spc="34" dirty="0">
                <a:solidFill>
                  <a:srgbClr val="1546BA"/>
                </a:solidFill>
                <a:latin typeface="Libre Franklin Light"/>
              </a:rPr>
              <a:t>La crisi da Covid – 19 e il PNRR pongono in primo piano il ruolo importante dello Stato in campo economico. </a:t>
            </a:r>
            <a:r>
              <a:rPr lang="it-IT" sz="2400" spc="34" dirty="0">
                <a:solidFill>
                  <a:srgbClr val="1546BA"/>
                </a:solidFill>
                <a:latin typeface="Libre Franklin Light"/>
              </a:rPr>
              <a:t>  Ampio dibattito sui confini tra il perimetro pubblico e privato; in realtà una contrapposizione tra Stato e Mercato è fuorviante. Come sottolineato dal Governatore della Banca d’Italia, Ignazio Visco, nelle Considerazioni finali del 31 maggio 2021: «</a:t>
            </a:r>
            <a:r>
              <a:rPr lang="it-IT" sz="2400" i="1" spc="34" dirty="0">
                <a:solidFill>
                  <a:srgbClr val="1546BA"/>
                </a:solidFill>
                <a:latin typeface="Libre Franklin Light"/>
              </a:rPr>
              <a:t>Un’economia sana ha bisogno di entrambi: di buone regole, servizi pubblici di qualità e interventi in aree i cui rendimenti sociali sono alti ma l’attività privata è insufficiente, così come di imprese dinamiche e innovative, in grado di valorizzare il lavoro ed essere premiate per la qualità della loro produzione</a:t>
            </a:r>
            <a:r>
              <a:rPr lang="it-IT" sz="2400" spc="34" dirty="0">
                <a:solidFill>
                  <a:srgbClr val="1546BA"/>
                </a:solidFill>
                <a:latin typeface="Libre Franklin Light"/>
              </a:rPr>
              <a:t>».</a:t>
            </a:r>
          </a:p>
          <a:p>
            <a:pPr marL="342900" indent="-342900" algn="just">
              <a:lnSpc>
                <a:spcPct val="107000"/>
              </a:lnSpc>
              <a:spcBef>
                <a:spcPts val="1200"/>
              </a:spcBef>
              <a:spcAft>
                <a:spcPts val="600"/>
              </a:spcAft>
              <a:buFont typeface="Arial" panose="020B0604020202020204" pitchFamily="34" charset="0"/>
              <a:buChar char="•"/>
            </a:pPr>
            <a:endParaRPr lang="it-IT" sz="2400" spc="34" dirty="0">
              <a:solidFill>
                <a:srgbClr val="1546BA"/>
              </a:solidFill>
              <a:latin typeface="Libre Franklin Light"/>
            </a:endParaRPr>
          </a:p>
        </p:txBody>
      </p:sp>
      <p:grpSp>
        <p:nvGrpSpPr>
          <p:cNvPr id="17" name="Gruppo 16">
            <a:extLst>
              <a:ext uri="{FF2B5EF4-FFF2-40B4-BE49-F238E27FC236}">
                <a16:creationId xmlns:a16="http://schemas.microsoft.com/office/drawing/2014/main" id="{166BADBA-E7B9-FB47-82DB-D2480951E4A9}"/>
              </a:ext>
            </a:extLst>
          </p:cNvPr>
          <p:cNvGrpSpPr/>
          <p:nvPr/>
        </p:nvGrpSpPr>
        <p:grpSpPr>
          <a:xfrm>
            <a:off x="0" y="9381737"/>
            <a:ext cx="18288000" cy="1061811"/>
            <a:chOff x="0" y="9294651"/>
            <a:chExt cx="18288000" cy="1061811"/>
          </a:xfrm>
        </p:grpSpPr>
        <p:sp>
          <p:nvSpPr>
            <p:cNvPr id="18" name="Rettangolo 17">
              <a:extLst>
                <a:ext uri="{FF2B5EF4-FFF2-40B4-BE49-F238E27FC236}">
                  <a16:creationId xmlns:a16="http://schemas.microsoft.com/office/drawing/2014/main" id="{2716A951-1530-5F4F-AEFF-3C2DADDC5AA7}"/>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a:extLst>
                <a:ext uri="{FF2B5EF4-FFF2-40B4-BE49-F238E27FC236}">
                  <a16:creationId xmlns:a16="http://schemas.microsoft.com/office/drawing/2014/main" id="{CED2098A-7033-D24D-B80A-7AF81BBEAC15}"/>
                </a:ext>
              </a:extLst>
            </p:cNvPr>
            <p:cNvGrpSpPr/>
            <p:nvPr/>
          </p:nvGrpSpPr>
          <p:grpSpPr>
            <a:xfrm>
              <a:off x="9984030" y="9590349"/>
              <a:ext cx="8303970" cy="484529"/>
              <a:chOff x="1222451" y="9383467"/>
              <a:chExt cx="8303970" cy="484529"/>
            </a:xfrm>
          </p:grpSpPr>
          <p:sp>
            <p:nvSpPr>
              <p:cNvPr id="26" name="TextBox 29">
                <a:extLst>
                  <a:ext uri="{FF2B5EF4-FFF2-40B4-BE49-F238E27FC236}">
                    <a16:creationId xmlns:a16="http://schemas.microsoft.com/office/drawing/2014/main" id="{AC97D567-DF07-3C43-B8F7-A5EAB588FE5A}"/>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7" name="Immagine 26">
                <a:extLst>
                  <a:ext uri="{FF2B5EF4-FFF2-40B4-BE49-F238E27FC236}">
                    <a16:creationId xmlns:a16="http://schemas.microsoft.com/office/drawing/2014/main" id="{32361880-8BFE-8348-9C64-25CEE7FF4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8" name="TextBox 30">
                <a:extLst>
                  <a:ext uri="{FF2B5EF4-FFF2-40B4-BE49-F238E27FC236}">
                    <a16:creationId xmlns:a16="http://schemas.microsoft.com/office/drawing/2014/main" id="{AC8155EF-0A61-0C40-8FE1-056B066BA886}"/>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1201712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2"/>
          <p:cNvGrpSpPr/>
          <p:nvPr/>
        </p:nvGrpSpPr>
        <p:grpSpPr>
          <a:xfrm>
            <a:off x="-1" y="27183"/>
            <a:ext cx="18288001" cy="10287001"/>
            <a:chOff x="193873" y="43112"/>
            <a:chExt cx="7263283" cy="5117133"/>
          </a:xfrm>
        </p:grpSpPr>
        <p:sp>
          <p:nvSpPr>
            <p:cNvPr id="3" name="Freeform 3"/>
            <p:cNvSpPr/>
            <p:nvPr/>
          </p:nvSpPr>
          <p:spPr>
            <a:xfrm>
              <a:off x="193873" y="43112"/>
              <a:ext cx="7263283" cy="5117133"/>
            </a:xfrm>
            <a:custGeom>
              <a:avLst/>
              <a:gdLst/>
              <a:ahLst/>
              <a:cxnLst/>
              <a:rect l="l" t="t" r="r" b="b"/>
              <a:pathLst>
                <a:path w="7457157" h="5342981">
                  <a:moveTo>
                    <a:pt x="0" y="0"/>
                  </a:moveTo>
                  <a:lnTo>
                    <a:pt x="7457157" y="0"/>
                  </a:lnTo>
                  <a:lnTo>
                    <a:pt x="7457157" y="5342981"/>
                  </a:lnTo>
                  <a:lnTo>
                    <a:pt x="0" y="5342981"/>
                  </a:lnTo>
                  <a:close/>
                </a:path>
              </a:pathLst>
            </a:custGeom>
            <a:solidFill>
              <a:srgbClr val="1546BA"/>
            </a:solidFill>
          </p:spPr>
          <p:txBody>
            <a:bodyPr/>
            <a:lstStyle/>
            <a:p>
              <a:endParaRPr lang="it-IT" dirty="0"/>
            </a:p>
          </p:txBody>
        </p:sp>
      </p:grpSp>
      <p:grpSp>
        <p:nvGrpSpPr>
          <p:cNvPr id="4" name="Gruppo 3">
            <a:extLst>
              <a:ext uri="{FF2B5EF4-FFF2-40B4-BE49-F238E27FC236}">
                <a16:creationId xmlns:a16="http://schemas.microsoft.com/office/drawing/2014/main" id="{9CA6476A-9EB4-5A40-BBEC-C194033E267E}"/>
              </a:ext>
            </a:extLst>
          </p:cNvPr>
          <p:cNvGrpSpPr/>
          <p:nvPr/>
        </p:nvGrpSpPr>
        <p:grpSpPr>
          <a:xfrm>
            <a:off x="6485445" y="7392024"/>
            <a:ext cx="5317107" cy="1745857"/>
            <a:chOff x="1750982" y="26698"/>
            <a:chExt cx="5317107" cy="1745857"/>
          </a:xfrm>
        </p:grpSpPr>
        <p:sp>
          <p:nvSpPr>
            <p:cNvPr id="6" name="TextBox 6"/>
            <p:cNvSpPr txBox="1"/>
            <p:nvPr/>
          </p:nvSpPr>
          <p:spPr>
            <a:xfrm>
              <a:off x="1750982" y="1003114"/>
              <a:ext cx="5317107" cy="769441"/>
            </a:xfrm>
            <a:prstGeom prst="rect">
              <a:avLst/>
            </a:prstGeom>
          </p:spPr>
          <p:txBody>
            <a:bodyPr wrap="square" lIns="0" tIns="0" rIns="0" bIns="0" rtlCol="0" anchor="t">
              <a:spAutoFit/>
            </a:bodyPr>
            <a:lstStyle/>
            <a:p>
              <a:pPr algn="ctr">
                <a:spcAft>
                  <a:spcPts val="0"/>
                </a:spcAft>
              </a:pPr>
              <a:r>
                <a:rPr lang="it-IT" sz="2000" b="1" dirty="0">
                  <a:solidFill>
                    <a:srgbClr val="FFFFFF"/>
                  </a:solidFill>
                  <a:latin typeface="Futura" panose="020B0602020204020303" pitchFamily="34" charset="-79"/>
                  <a:ea typeface="Calibri" panose="020F0502020204030204" pitchFamily="34" charset="0"/>
                  <a:cs typeface="Futura" panose="020B0602020204020303" pitchFamily="34" charset="-79"/>
                </a:rPr>
                <a:t>Ministero dello sviluppo economico</a:t>
              </a:r>
            </a:p>
            <a:p>
              <a:pPr algn="ctr">
                <a:spcAft>
                  <a:spcPts val="0"/>
                </a:spcAft>
              </a:pPr>
              <a:r>
                <a:rPr lang="it-IT" sz="1500" b="1" dirty="0">
                  <a:solidFill>
                    <a:srgbClr val="FFFFFF"/>
                  </a:solidFill>
                  <a:latin typeface="Futura" panose="020B0602020204020303" pitchFamily="34" charset="-79"/>
                  <a:ea typeface="Calibri" panose="020F0502020204030204" pitchFamily="34" charset="0"/>
                  <a:cs typeface="Futura" panose="020B0602020204020303" pitchFamily="34" charset="-79"/>
                </a:rPr>
                <a:t>Direzione Generale per la Politica Industriale, </a:t>
              </a:r>
            </a:p>
            <a:p>
              <a:pPr algn="ctr">
                <a:spcAft>
                  <a:spcPts val="0"/>
                </a:spcAft>
              </a:pPr>
              <a:r>
                <a:rPr lang="it-IT" sz="1500" b="1" dirty="0">
                  <a:solidFill>
                    <a:srgbClr val="FFFFFF"/>
                  </a:solidFill>
                  <a:latin typeface="Futura" panose="020B0602020204020303" pitchFamily="34" charset="-79"/>
                  <a:ea typeface="Calibri" panose="020F0502020204030204" pitchFamily="34" charset="0"/>
                  <a:cs typeface="Futura" panose="020B0602020204020303" pitchFamily="34" charset="-79"/>
                </a:rPr>
                <a:t>l’Innovazione e le PMI </a:t>
              </a:r>
            </a:p>
          </p:txBody>
        </p:sp>
        <p:pic>
          <p:nvPicPr>
            <p:cNvPr id="19" name="Immagine 18">
              <a:extLst>
                <a:ext uri="{FF2B5EF4-FFF2-40B4-BE49-F238E27FC236}">
                  <a16:creationId xmlns:a16="http://schemas.microsoft.com/office/drawing/2014/main" id="{EB81B638-FCAC-584E-B999-BA186800F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436" y="26698"/>
              <a:ext cx="696765" cy="785950"/>
            </a:xfrm>
            <a:prstGeom prst="rect">
              <a:avLst/>
            </a:prstGeom>
          </p:spPr>
        </p:pic>
      </p:grpSp>
      <p:grpSp>
        <p:nvGrpSpPr>
          <p:cNvPr id="16" name="Gruppo 15">
            <a:extLst>
              <a:ext uri="{FF2B5EF4-FFF2-40B4-BE49-F238E27FC236}">
                <a16:creationId xmlns:a16="http://schemas.microsoft.com/office/drawing/2014/main" id="{2AE45C4D-370E-EC43-9994-4903E04F4956}"/>
              </a:ext>
            </a:extLst>
          </p:cNvPr>
          <p:cNvGrpSpPr/>
          <p:nvPr/>
        </p:nvGrpSpPr>
        <p:grpSpPr>
          <a:xfrm>
            <a:off x="1600200" y="3805299"/>
            <a:ext cx="15339876" cy="2635142"/>
            <a:chOff x="1403290" y="3946476"/>
            <a:chExt cx="15339876" cy="2635142"/>
          </a:xfrm>
        </p:grpSpPr>
        <p:sp>
          <p:nvSpPr>
            <p:cNvPr id="17" name="TextBox 29">
              <a:extLst>
                <a:ext uri="{FF2B5EF4-FFF2-40B4-BE49-F238E27FC236}">
                  <a16:creationId xmlns:a16="http://schemas.microsoft.com/office/drawing/2014/main" id="{971D6B55-BFAA-0047-8A26-6BAD09B4C3B7}"/>
                </a:ext>
              </a:extLst>
            </p:cNvPr>
            <p:cNvSpPr txBox="1"/>
            <p:nvPr/>
          </p:nvSpPr>
          <p:spPr>
            <a:xfrm>
              <a:off x="12084335" y="5139290"/>
              <a:ext cx="4199550" cy="269304"/>
            </a:xfrm>
            <a:prstGeom prst="rect">
              <a:avLst/>
            </a:prstGeom>
          </p:spPr>
          <p:txBody>
            <a:bodyPr wrap="square" lIns="0" tIns="0" rIns="0" bIns="0" rtlCol="0" anchor="t">
              <a:spAutoFit/>
            </a:bodyPr>
            <a:lstStyle/>
            <a:p>
              <a:pPr algn="ctr">
                <a:lnSpc>
                  <a:spcPts val="2100"/>
                </a:lnSpc>
              </a:pPr>
              <a:r>
                <a:rPr lang="en-US" sz="2100" dirty="0">
                  <a:solidFill>
                    <a:schemeClr val="bg1"/>
                  </a:solidFill>
                  <a:latin typeface="Montserrat Classic Bold"/>
                </a:rPr>
                <a:t>Normativa, </a:t>
              </a:r>
              <a:r>
                <a:rPr lang="en-US" sz="2100" dirty="0" err="1">
                  <a:solidFill>
                    <a:schemeClr val="bg1"/>
                  </a:solidFill>
                  <a:latin typeface="Montserrat Classic Bold"/>
                </a:rPr>
                <a:t>pareri</a:t>
              </a:r>
              <a:r>
                <a:rPr lang="en-US" sz="2100" dirty="0">
                  <a:solidFill>
                    <a:schemeClr val="bg1"/>
                  </a:solidFill>
                  <a:latin typeface="Montserrat Classic Bold"/>
                </a:rPr>
                <a:t> e </a:t>
              </a:r>
              <a:r>
                <a:rPr lang="en-US" sz="2100" dirty="0" err="1">
                  <a:solidFill>
                    <a:schemeClr val="bg1"/>
                  </a:solidFill>
                  <a:latin typeface="Montserrat Classic Bold"/>
                </a:rPr>
                <a:t>circolari</a:t>
              </a:r>
              <a:endParaRPr lang="en-US" sz="2100" dirty="0">
                <a:solidFill>
                  <a:schemeClr val="bg1"/>
                </a:solidFill>
                <a:latin typeface="Montserrat Classic Bold"/>
              </a:endParaRPr>
            </a:p>
          </p:txBody>
        </p:sp>
        <p:grpSp>
          <p:nvGrpSpPr>
            <p:cNvPr id="18" name="Group 32">
              <a:extLst>
                <a:ext uri="{FF2B5EF4-FFF2-40B4-BE49-F238E27FC236}">
                  <a16:creationId xmlns:a16="http://schemas.microsoft.com/office/drawing/2014/main" id="{8FDA6B2E-F685-F042-B929-07DC529FB5EF}"/>
                </a:ext>
              </a:extLst>
            </p:cNvPr>
            <p:cNvGrpSpPr/>
            <p:nvPr/>
          </p:nvGrpSpPr>
          <p:grpSpPr>
            <a:xfrm>
              <a:off x="6981179" y="5117075"/>
              <a:ext cx="4395487" cy="1464543"/>
              <a:chOff x="8686" y="1960285"/>
              <a:chExt cx="5860648" cy="1952726"/>
            </a:xfrm>
          </p:grpSpPr>
          <p:sp>
            <p:nvSpPr>
              <p:cNvPr id="28" name="TextBox 33">
                <a:extLst>
                  <a:ext uri="{FF2B5EF4-FFF2-40B4-BE49-F238E27FC236}">
                    <a16:creationId xmlns:a16="http://schemas.microsoft.com/office/drawing/2014/main" id="{5F2BEBB1-BDD0-D045-BC60-72C520E872F8}"/>
                  </a:ext>
                </a:extLst>
              </p:cNvPr>
              <p:cNvSpPr txBox="1"/>
              <p:nvPr/>
            </p:nvSpPr>
            <p:spPr>
              <a:xfrm>
                <a:off x="8686" y="1960285"/>
                <a:ext cx="5242423" cy="359072"/>
              </a:xfrm>
              <a:prstGeom prst="rect">
                <a:avLst/>
              </a:prstGeom>
            </p:spPr>
            <p:txBody>
              <a:bodyPr wrap="square" lIns="0" tIns="0" rIns="0" bIns="0" rtlCol="0" anchor="t">
                <a:spAutoFit/>
              </a:bodyPr>
              <a:lstStyle/>
              <a:p>
                <a:pPr algn="ctr">
                  <a:lnSpc>
                    <a:spcPts val="2100"/>
                  </a:lnSpc>
                </a:pPr>
                <a:r>
                  <a:rPr lang="it-IT" sz="2100" dirty="0">
                    <a:solidFill>
                      <a:schemeClr val="bg1"/>
                    </a:solidFill>
                    <a:latin typeface="Montserrat Classic Bold"/>
                  </a:rPr>
                  <a:t>Consulta i siti web dedicati</a:t>
                </a:r>
              </a:p>
            </p:txBody>
          </p:sp>
          <p:sp>
            <p:nvSpPr>
              <p:cNvPr id="29" name="TextBox 34">
                <a:extLst>
                  <a:ext uri="{FF2B5EF4-FFF2-40B4-BE49-F238E27FC236}">
                    <a16:creationId xmlns:a16="http://schemas.microsoft.com/office/drawing/2014/main" id="{697E378F-A943-C141-965D-5F36D096830E}"/>
                  </a:ext>
                </a:extLst>
              </p:cNvPr>
              <p:cNvSpPr txBox="1"/>
              <p:nvPr/>
            </p:nvSpPr>
            <p:spPr>
              <a:xfrm>
                <a:off x="269936" y="2560160"/>
                <a:ext cx="5599398" cy="1352851"/>
              </a:xfrm>
              <a:prstGeom prst="rect">
                <a:avLst/>
              </a:prstGeom>
            </p:spPr>
            <p:txBody>
              <a:bodyPr wrap="square" lIns="0" tIns="0" rIns="0" bIns="0" rtlCol="0" anchor="t">
                <a:spAutoFit/>
              </a:bodyPr>
              <a:lstStyle/>
              <a:p>
                <a:pPr marL="285750" lvl="0" indent="-285750">
                  <a:lnSpc>
                    <a:spcPts val="2720"/>
                  </a:lnSpc>
                  <a:spcBef>
                    <a:spcPct val="0"/>
                  </a:spcBef>
                  <a:buFont typeface="Arial" panose="020B0604020202020204" pitchFamily="34" charset="0"/>
                  <a:buChar char="•"/>
                </a:pPr>
                <a:r>
                  <a:rPr lang="en-US" sz="2000" spc="34" dirty="0">
                    <a:solidFill>
                      <a:schemeClr val="bg1"/>
                    </a:solidFill>
                    <a:latin typeface="Libre Franklin Light"/>
                    <a:hlinkClick r:id="rId4">
                      <a:extLst>
                        <a:ext uri="{A12FA001-AC4F-418D-AE19-62706E023703}">
                          <ahyp:hlinkClr xmlns:ahyp="http://schemas.microsoft.com/office/drawing/2018/hyperlinkcolor" val="tx"/>
                        </a:ext>
                      </a:extLst>
                    </a:hlinkClick>
                  </a:rPr>
                  <a:t>mise.gov.s</a:t>
                </a:r>
                <a:r>
                  <a:rPr lang="en-US" sz="2000" u="none" spc="34" dirty="0">
                    <a:solidFill>
                      <a:schemeClr val="bg1"/>
                    </a:solidFill>
                    <a:latin typeface="Libre Franklin Light"/>
                    <a:hlinkClick r:id="rId4">
                      <a:extLst>
                        <a:ext uri="{A12FA001-AC4F-418D-AE19-62706E023703}">
                          <ahyp:hlinkClr xmlns:ahyp="http://schemas.microsoft.com/office/drawing/2018/hyperlinkcolor" val="tx"/>
                        </a:ext>
                      </a:extLst>
                    </a:hlinkClick>
                  </a:rPr>
                  <a:t>tartup innovative</a:t>
                </a:r>
                <a:endParaRPr lang="en-US" sz="2000" spc="34" dirty="0">
                  <a:solidFill>
                    <a:schemeClr val="bg1"/>
                  </a:solidFill>
                  <a:latin typeface="Libre Franklin Light"/>
                </a:endParaRPr>
              </a:p>
              <a:p>
                <a:pPr marL="285750" lvl="0" indent="-285750">
                  <a:lnSpc>
                    <a:spcPts val="2720"/>
                  </a:lnSpc>
                  <a:spcBef>
                    <a:spcPct val="0"/>
                  </a:spcBef>
                  <a:buFont typeface="Arial" panose="020B0604020202020204" pitchFamily="34" charset="0"/>
                  <a:buChar char="•"/>
                </a:pPr>
                <a:r>
                  <a:rPr lang="en-US" sz="2000" u="none" spc="34" dirty="0">
                    <a:solidFill>
                      <a:schemeClr val="bg1"/>
                    </a:solidFill>
                    <a:latin typeface="Libre Franklin Light"/>
                    <a:hlinkClick r:id="rId5">
                      <a:extLst>
                        <a:ext uri="{A12FA001-AC4F-418D-AE19-62706E023703}">
                          <ahyp:hlinkClr xmlns:ahyp="http://schemas.microsoft.com/office/drawing/2018/hyperlinkcolor" val="tx"/>
                        </a:ext>
                      </a:extLst>
                    </a:hlinkClick>
                  </a:rPr>
                  <a:t>mise.gov.pmi innovative</a:t>
                </a:r>
                <a:endParaRPr lang="en-US" sz="2000" u="none" spc="34" dirty="0">
                  <a:solidFill>
                    <a:schemeClr val="bg1"/>
                  </a:solidFill>
                  <a:latin typeface="Libre Franklin Light"/>
                </a:endParaRPr>
              </a:p>
              <a:p>
                <a:pPr marL="285750" lvl="0" indent="-285750">
                  <a:lnSpc>
                    <a:spcPts val="2720"/>
                  </a:lnSpc>
                  <a:spcBef>
                    <a:spcPct val="0"/>
                  </a:spcBef>
                  <a:buFont typeface="Arial" panose="020B0604020202020204" pitchFamily="34" charset="0"/>
                  <a:buChar char="•"/>
                </a:pPr>
                <a:r>
                  <a:rPr lang="en-US" sz="2000" spc="34" dirty="0">
                    <a:solidFill>
                      <a:schemeClr val="bg1"/>
                    </a:solidFill>
                    <a:latin typeface="Libre Franklin Light"/>
                    <a:hlinkClick r:id="rId6">
                      <a:extLst>
                        <a:ext uri="{A12FA001-AC4F-418D-AE19-62706E023703}">
                          <ahyp:hlinkClr xmlns:ahyp="http://schemas.microsoft.com/office/drawing/2018/hyperlinkcolor" val="tx"/>
                        </a:ext>
                      </a:extLst>
                    </a:hlinkClick>
                  </a:rPr>
                  <a:t>mise.gov.incubatoricertificati</a:t>
                </a:r>
                <a:endParaRPr lang="en-US" sz="2000" spc="34" dirty="0">
                  <a:solidFill>
                    <a:schemeClr val="bg1"/>
                  </a:solidFill>
                  <a:latin typeface="Libre Franklin Light"/>
                  <a:hlinkClick r:id="rId7">
                    <a:extLst>
                      <a:ext uri="{A12FA001-AC4F-418D-AE19-62706E023703}">
                        <ahyp:hlinkClr xmlns:ahyp="http://schemas.microsoft.com/office/drawing/2018/hyperlinkcolor" val="tx"/>
                      </a:ext>
                    </a:extLst>
                  </a:hlinkClick>
                </a:endParaRPr>
              </a:p>
            </p:txBody>
          </p:sp>
        </p:grpSp>
        <p:grpSp>
          <p:nvGrpSpPr>
            <p:cNvPr id="21" name="Group 36">
              <a:extLst>
                <a:ext uri="{FF2B5EF4-FFF2-40B4-BE49-F238E27FC236}">
                  <a16:creationId xmlns:a16="http://schemas.microsoft.com/office/drawing/2014/main" id="{5529C790-BDEA-9B43-B6DE-47285A5912EA}"/>
                </a:ext>
              </a:extLst>
            </p:cNvPr>
            <p:cNvGrpSpPr/>
            <p:nvPr/>
          </p:nvGrpSpPr>
          <p:grpSpPr>
            <a:xfrm>
              <a:off x="1403290" y="5117075"/>
              <a:ext cx="3958621" cy="1282584"/>
              <a:chOff x="-887014" y="2033668"/>
              <a:chExt cx="5278161" cy="1710110"/>
            </a:xfrm>
          </p:grpSpPr>
          <p:sp>
            <p:nvSpPr>
              <p:cNvPr id="26" name="TextBox 37">
                <a:extLst>
                  <a:ext uri="{FF2B5EF4-FFF2-40B4-BE49-F238E27FC236}">
                    <a16:creationId xmlns:a16="http://schemas.microsoft.com/office/drawing/2014/main" id="{23A37479-8CA8-7C41-A853-FD4C1C7D5175}"/>
                  </a:ext>
                </a:extLst>
              </p:cNvPr>
              <p:cNvSpPr txBox="1"/>
              <p:nvPr/>
            </p:nvSpPr>
            <p:spPr>
              <a:xfrm>
                <a:off x="-600342" y="2852595"/>
                <a:ext cx="4991489" cy="891183"/>
              </a:xfrm>
              <a:prstGeom prst="rect">
                <a:avLst/>
              </a:prstGeom>
            </p:spPr>
            <p:txBody>
              <a:bodyPr wrap="square" lIns="0" tIns="0" rIns="0" bIns="0" rtlCol="0" anchor="t">
                <a:spAutoFit/>
              </a:bodyPr>
              <a:lstStyle/>
              <a:p>
                <a:pPr marL="342900" lvl="0" indent="-342900">
                  <a:lnSpc>
                    <a:spcPts val="2720"/>
                  </a:lnSpc>
                  <a:spcBef>
                    <a:spcPct val="0"/>
                  </a:spcBef>
                  <a:buFont typeface="Arial" panose="020B0604020202020204" pitchFamily="34" charset="0"/>
                  <a:buChar char="•"/>
                </a:pPr>
                <a:r>
                  <a:rPr lang="en-US" sz="2000" spc="34" dirty="0">
                    <a:solidFill>
                      <a:schemeClr val="bg1"/>
                    </a:solidFill>
                    <a:latin typeface="Libre Franklin Light"/>
                    <a:hlinkClick r:id="rId8">
                      <a:extLst>
                        <a:ext uri="{A12FA001-AC4F-418D-AE19-62706E023703}">
                          <ahyp:hlinkClr xmlns:ahyp="http://schemas.microsoft.com/office/drawing/2018/hyperlinkcolor" val="tx"/>
                        </a:ext>
                      </a:extLst>
                    </a:hlinkClick>
                  </a:rPr>
                  <a:t>s</a:t>
                </a:r>
                <a:r>
                  <a:rPr lang="en-US" sz="2000" u="none" spc="34" dirty="0">
                    <a:solidFill>
                      <a:schemeClr val="bg1"/>
                    </a:solidFill>
                    <a:latin typeface="Libre Franklin Light"/>
                    <a:hlinkClick r:id="rId8">
                      <a:extLst>
                        <a:ext uri="{A12FA001-AC4F-418D-AE19-62706E023703}">
                          <ahyp:hlinkClr xmlns:ahyp="http://schemas.microsoft.com/office/drawing/2018/hyperlinkcolor" val="tx"/>
                        </a:ext>
                      </a:extLst>
                    </a:hlinkClick>
                  </a:rPr>
                  <a:t>tartup@mise</a:t>
                </a:r>
                <a:r>
                  <a:rPr lang="en-US" sz="2000" spc="34" dirty="0">
                    <a:solidFill>
                      <a:schemeClr val="bg1"/>
                    </a:solidFill>
                    <a:latin typeface="Libre Franklin Light"/>
                    <a:hlinkClick r:id="rId8">
                      <a:extLst>
                        <a:ext uri="{A12FA001-AC4F-418D-AE19-62706E023703}">
                          <ahyp:hlinkClr xmlns:ahyp="http://schemas.microsoft.com/office/drawing/2018/hyperlinkcolor" val="tx"/>
                        </a:ext>
                      </a:extLst>
                    </a:hlinkClick>
                  </a:rPr>
                  <a:t>.gov.it</a:t>
                </a:r>
                <a:endParaRPr lang="en-US" sz="2000" spc="34" dirty="0">
                  <a:solidFill>
                    <a:schemeClr val="bg1"/>
                  </a:solidFill>
                  <a:latin typeface="Libre Franklin Light"/>
                </a:endParaRPr>
              </a:p>
              <a:p>
                <a:pPr marL="342900" lvl="0" indent="-342900">
                  <a:lnSpc>
                    <a:spcPts val="2720"/>
                  </a:lnSpc>
                  <a:spcBef>
                    <a:spcPct val="0"/>
                  </a:spcBef>
                  <a:buFont typeface="Arial" panose="020B0604020202020204" pitchFamily="34" charset="0"/>
                  <a:buChar char="•"/>
                </a:pPr>
                <a:r>
                  <a:rPr lang="en-US" sz="2000" spc="34" dirty="0">
                    <a:solidFill>
                      <a:schemeClr val="bg1"/>
                    </a:solidFill>
                    <a:latin typeface="Libre Franklin Light"/>
                    <a:hlinkClick r:id="rId9">
                      <a:extLst>
                        <a:ext uri="{A12FA001-AC4F-418D-AE19-62706E023703}">
                          <ahyp:hlinkClr xmlns:ahyp="http://schemas.microsoft.com/office/drawing/2018/hyperlinkcolor" val="tx"/>
                        </a:ext>
                      </a:extLst>
                    </a:hlinkClick>
                  </a:rPr>
                  <a:t>pminnovative@mise.gov.it</a:t>
                </a:r>
                <a:endParaRPr lang="en-US" sz="2000" spc="34" dirty="0">
                  <a:solidFill>
                    <a:schemeClr val="bg1"/>
                  </a:solidFill>
                  <a:latin typeface="Libre Franklin Light"/>
                </a:endParaRPr>
              </a:p>
            </p:txBody>
          </p:sp>
          <p:sp>
            <p:nvSpPr>
              <p:cNvPr id="27" name="TextBox 38">
                <a:extLst>
                  <a:ext uri="{FF2B5EF4-FFF2-40B4-BE49-F238E27FC236}">
                    <a16:creationId xmlns:a16="http://schemas.microsoft.com/office/drawing/2014/main" id="{ACA4E661-CC21-BB43-8ACC-51543FBE1591}"/>
                  </a:ext>
                </a:extLst>
              </p:cNvPr>
              <p:cNvSpPr txBox="1"/>
              <p:nvPr/>
            </p:nvSpPr>
            <p:spPr>
              <a:xfrm>
                <a:off x="-887014" y="2033668"/>
                <a:ext cx="4991489" cy="359072"/>
              </a:xfrm>
              <a:prstGeom prst="rect">
                <a:avLst/>
              </a:prstGeom>
            </p:spPr>
            <p:txBody>
              <a:bodyPr wrap="square" lIns="0" tIns="0" rIns="0" bIns="0" rtlCol="0" anchor="t">
                <a:spAutoFit/>
              </a:bodyPr>
              <a:lstStyle/>
              <a:p>
                <a:pPr algn="ctr">
                  <a:lnSpc>
                    <a:spcPts val="2100"/>
                  </a:lnSpc>
                </a:pPr>
                <a:r>
                  <a:rPr lang="it-IT" sz="2100" dirty="0">
                    <a:solidFill>
                      <a:schemeClr val="bg1"/>
                    </a:solidFill>
                    <a:latin typeface="Montserrat Classic Bold"/>
                  </a:rPr>
                  <a:t>Scrivici alle caselle di posta</a:t>
                </a:r>
              </a:p>
            </p:txBody>
          </p:sp>
        </p:grpSp>
        <p:pic>
          <p:nvPicPr>
            <p:cNvPr id="22" name="Picture 20">
              <a:extLst>
                <a:ext uri="{FF2B5EF4-FFF2-40B4-BE49-F238E27FC236}">
                  <a16:creationId xmlns:a16="http://schemas.microsoft.com/office/drawing/2014/main" id="{43E4AF55-2909-894C-A46D-EEEA14A61C3F}"/>
                </a:ext>
              </a:extLst>
            </p:cNvPr>
            <p:cNvPicPr>
              <a:picLocks noChangeAspect="1"/>
            </p:cNvPicPr>
            <p:nvPr/>
          </p:nvPicPr>
          <p:blipFill>
            <a:blip r:embed="rId10"/>
            <a:srcRect/>
            <a:stretch>
              <a:fillRect/>
            </a:stretch>
          </p:blipFill>
          <p:spPr>
            <a:xfrm>
              <a:off x="2858246" y="3946476"/>
              <a:ext cx="994967" cy="969641"/>
            </a:xfrm>
            <a:prstGeom prst="rect">
              <a:avLst/>
            </a:prstGeom>
          </p:spPr>
        </p:pic>
        <p:pic>
          <p:nvPicPr>
            <p:cNvPr id="23" name="Picture 2">
              <a:extLst>
                <a:ext uri="{FF2B5EF4-FFF2-40B4-BE49-F238E27FC236}">
                  <a16:creationId xmlns:a16="http://schemas.microsoft.com/office/drawing/2014/main" id="{A84F4396-D08A-7C41-A05F-32C587D770A0}"/>
                </a:ext>
              </a:extLst>
            </p:cNvPr>
            <p:cNvPicPr>
              <a:picLocks noChangeAspect="1"/>
            </p:cNvPicPr>
            <p:nvPr/>
          </p:nvPicPr>
          <p:blipFill>
            <a:blip r:embed="rId11"/>
            <a:srcRect/>
            <a:stretch>
              <a:fillRect/>
            </a:stretch>
          </p:blipFill>
          <p:spPr>
            <a:xfrm>
              <a:off x="8415887" y="4087294"/>
              <a:ext cx="994967" cy="718185"/>
            </a:xfrm>
            <a:prstGeom prst="rect">
              <a:avLst/>
            </a:prstGeom>
          </p:spPr>
        </p:pic>
        <p:sp>
          <p:nvSpPr>
            <p:cNvPr id="24" name="TextBox 34">
              <a:extLst>
                <a:ext uri="{FF2B5EF4-FFF2-40B4-BE49-F238E27FC236}">
                  <a16:creationId xmlns:a16="http://schemas.microsoft.com/office/drawing/2014/main" id="{0DA3A723-7CBF-8D46-A26A-34F4CC221E41}"/>
                </a:ext>
              </a:extLst>
            </p:cNvPr>
            <p:cNvSpPr txBox="1"/>
            <p:nvPr/>
          </p:nvSpPr>
          <p:spPr>
            <a:xfrm>
              <a:off x="12543616" y="5562327"/>
              <a:ext cx="4199550" cy="1005275"/>
            </a:xfrm>
            <a:prstGeom prst="rect">
              <a:avLst/>
            </a:prstGeom>
          </p:spPr>
          <p:txBody>
            <a:bodyPr wrap="square" lIns="0" tIns="0" rIns="0" bIns="0" rtlCol="0" anchor="t">
              <a:spAutoFit/>
            </a:bodyPr>
            <a:lstStyle/>
            <a:p>
              <a:pPr marL="285750" lvl="0" indent="-285750">
                <a:lnSpc>
                  <a:spcPts val="2720"/>
                </a:lnSpc>
                <a:spcBef>
                  <a:spcPct val="0"/>
                </a:spcBef>
                <a:buFont typeface="Arial" panose="020B0604020202020204" pitchFamily="34" charset="0"/>
                <a:buChar char="•"/>
              </a:pPr>
              <a:r>
                <a:rPr lang="en-US" sz="2000" u="none" spc="34" dirty="0">
                  <a:solidFill>
                    <a:schemeClr val="bg1"/>
                  </a:solidFill>
                  <a:latin typeface="Libre Franklin Light"/>
                  <a:hlinkClick r:id="rId12">
                    <a:extLst>
                      <a:ext uri="{A12FA001-AC4F-418D-AE19-62706E023703}">
                        <ahyp:hlinkClr xmlns:ahyp="http://schemas.microsoft.com/office/drawing/2018/hyperlinkcolor" val="tx"/>
                      </a:ext>
                    </a:extLst>
                  </a:hlinkClick>
                </a:rPr>
                <a:t>Normativa</a:t>
              </a:r>
            </a:p>
            <a:p>
              <a:pPr marL="285750" lvl="0" indent="-285750">
                <a:lnSpc>
                  <a:spcPts val="2720"/>
                </a:lnSpc>
                <a:spcBef>
                  <a:spcPct val="0"/>
                </a:spcBef>
                <a:buFont typeface="Arial" panose="020B0604020202020204" pitchFamily="34" charset="0"/>
                <a:buChar char="•"/>
              </a:pPr>
              <a:r>
                <a:rPr lang="en-US" sz="2000" u="none" spc="34" dirty="0">
                  <a:solidFill>
                    <a:schemeClr val="bg1"/>
                  </a:solidFill>
                  <a:latin typeface="Libre Franklin Light"/>
                  <a:hlinkClick r:id="rId12">
                    <a:extLst>
                      <a:ext uri="{A12FA001-AC4F-418D-AE19-62706E023703}">
                        <ahyp:hlinkClr xmlns:ahyp="http://schemas.microsoft.com/office/drawing/2018/hyperlinkcolor" val="tx"/>
                      </a:ext>
                    </a:extLst>
                  </a:hlinkClick>
                </a:rPr>
                <a:t>Pareri e circolari </a:t>
              </a:r>
              <a:endParaRPr lang="en-US" sz="2000" u="none" spc="34" dirty="0">
                <a:solidFill>
                  <a:schemeClr val="bg1"/>
                </a:solidFill>
                <a:latin typeface="Libre Franklin Light"/>
                <a:hlinkClick r:id="rId7">
                  <a:extLst>
                    <a:ext uri="{A12FA001-AC4F-418D-AE19-62706E023703}">
                      <ahyp:hlinkClr xmlns:ahyp="http://schemas.microsoft.com/office/drawing/2018/hyperlinkcolor" val="tx"/>
                    </a:ext>
                  </a:extLst>
                </a:hlinkClick>
              </a:endParaRPr>
            </a:p>
            <a:p>
              <a:pPr marL="285750" lvl="0" indent="-285750" algn="ctr">
                <a:lnSpc>
                  <a:spcPts val="2720"/>
                </a:lnSpc>
                <a:spcBef>
                  <a:spcPct val="0"/>
                </a:spcBef>
                <a:buFont typeface="Arial" panose="020B0604020202020204" pitchFamily="34" charset="0"/>
                <a:buChar char="•"/>
              </a:pPr>
              <a:endParaRPr lang="en-US" sz="1700" u="none" spc="34" dirty="0">
                <a:solidFill>
                  <a:schemeClr val="bg1"/>
                </a:solidFill>
                <a:latin typeface="Libre Franklin Light"/>
              </a:endParaRPr>
            </a:p>
          </p:txBody>
        </p:sp>
        <p:pic>
          <p:nvPicPr>
            <p:cNvPr id="25" name="Picture 6">
              <a:extLst>
                <a:ext uri="{FF2B5EF4-FFF2-40B4-BE49-F238E27FC236}">
                  <a16:creationId xmlns:a16="http://schemas.microsoft.com/office/drawing/2014/main" id="{6087CFE6-9834-8340-9327-F9BC950EEB04}"/>
                </a:ext>
              </a:extLst>
            </p:cNvPr>
            <p:cNvPicPr>
              <a:picLocks noChangeAspect="1"/>
            </p:cNvPicPr>
            <p:nvPr/>
          </p:nvPicPr>
          <p:blipFill>
            <a:blip r:embed="rId13"/>
            <a:srcRect/>
            <a:stretch>
              <a:fillRect/>
            </a:stretch>
          </p:blipFill>
          <p:spPr>
            <a:xfrm>
              <a:off x="13640695" y="4087294"/>
              <a:ext cx="785122" cy="828823"/>
            </a:xfrm>
            <a:prstGeom prst="rect">
              <a:avLst/>
            </a:prstGeom>
          </p:spPr>
        </p:pic>
      </p:grpSp>
      <p:grpSp>
        <p:nvGrpSpPr>
          <p:cNvPr id="30" name="Group 19">
            <a:extLst>
              <a:ext uri="{FF2B5EF4-FFF2-40B4-BE49-F238E27FC236}">
                <a16:creationId xmlns:a16="http://schemas.microsoft.com/office/drawing/2014/main" id="{5EBF47FD-315A-B644-83A8-DDE2027D947E}"/>
              </a:ext>
            </a:extLst>
          </p:cNvPr>
          <p:cNvGrpSpPr/>
          <p:nvPr/>
        </p:nvGrpSpPr>
        <p:grpSpPr>
          <a:xfrm>
            <a:off x="3735226" y="1052411"/>
            <a:ext cx="11745076" cy="1292895"/>
            <a:chOff x="0" y="39059"/>
            <a:chExt cx="15660101" cy="1723858"/>
          </a:xfrm>
        </p:grpSpPr>
        <p:sp>
          <p:nvSpPr>
            <p:cNvPr id="31" name="TextBox 20">
              <a:extLst>
                <a:ext uri="{FF2B5EF4-FFF2-40B4-BE49-F238E27FC236}">
                  <a16:creationId xmlns:a16="http://schemas.microsoft.com/office/drawing/2014/main" id="{486A6F66-8824-B04B-B362-5C229A13CE53}"/>
                </a:ext>
              </a:extLst>
            </p:cNvPr>
            <p:cNvSpPr txBox="1"/>
            <p:nvPr/>
          </p:nvSpPr>
          <p:spPr>
            <a:xfrm>
              <a:off x="0" y="1282700"/>
              <a:ext cx="15660101" cy="480217"/>
            </a:xfrm>
            <a:prstGeom prst="rect">
              <a:avLst/>
            </a:prstGeom>
          </p:spPr>
          <p:txBody>
            <a:bodyPr wrap="square" lIns="0" tIns="0" rIns="0" bIns="0" rtlCol="0" anchor="t">
              <a:spAutoFit/>
            </a:bodyPr>
            <a:lstStyle/>
            <a:p>
              <a:pPr marL="0" lvl="0" indent="0" algn="ctr">
                <a:lnSpc>
                  <a:spcPts val="2940"/>
                </a:lnSpc>
              </a:pPr>
              <a:r>
                <a:rPr lang="it-IT" sz="2400" spc="42" dirty="0">
                  <a:solidFill>
                    <a:schemeClr val="bg1"/>
                  </a:solidFill>
                  <a:latin typeface="Libre Franklin Light Bold"/>
                </a:rPr>
                <a:t>e saperne di più in materia di startup innovative, PMI innovative e incubatori certificati:</a:t>
              </a:r>
              <a:endParaRPr lang="it-IT" sz="2400" u="none" spc="42" dirty="0">
                <a:solidFill>
                  <a:srgbClr val="1546BA"/>
                </a:solidFill>
                <a:latin typeface="Libre Franklin Light Bold"/>
              </a:endParaRPr>
            </a:p>
          </p:txBody>
        </p:sp>
        <p:sp>
          <p:nvSpPr>
            <p:cNvPr id="32" name="TextBox 21">
              <a:extLst>
                <a:ext uri="{FF2B5EF4-FFF2-40B4-BE49-F238E27FC236}">
                  <a16:creationId xmlns:a16="http://schemas.microsoft.com/office/drawing/2014/main" id="{7A9701D8-A1E0-9740-A231-F6F0C64F11D3}"/>
                </a:ext>
              </a:extLst>
            </p:cNvPr>
            <p:cNvSpPr txBox="1"/>
            <p:nvPr/>
          </p:nvSpPr>
          <p:spPr>
            <a:xfrm>
              <a:off x="1478652" y="39059"/>
              <a:ext cx="11991186" cy="1088643"/>
            </a:xfrm>
            <a:prstGeom prst="rect">
              <a:avLst/>
            </a:prstGeom>
          </p:spPr>
          <p:txBody>
            <a:bodyPr wrap="square" lIns="0" tIns="0" rIns="0" bIns="0" rtlCol="0" anchor="t">
              <a:spAutoFit/>
            </a:bodyPr>
            <a:lstStyle/>
            <a:p>
              <a:pPr algn="ctr">
                <a:lnSpc>
                  <a:spcPts val="6216"/>
                </a:lnSpc>
              </a:pPr>
              <a:r>
                <a:rPr lang="en-US" sz="5600" spc="89" dirty="0">
                  <a:solidFill>
                    <a:schemeClr val="bg1"/>
                  </a:solidFill>
                  <a:latin typeface="Montserrat Classic Bold"/>
                </a:rPr>
                <a:t>Per </a:t>
              </a:r>
              <a:r>
                <a:rPr lang="it-IT" sz="5600" spc="89" dirty="0">
                  <a:solidFill>
                    <a:schemeClr val="bg1"/>
                  </a:solidFill>
                  <a:latin typeface="Montserrat Classic Bold"/>
                </a:rPr>
                <a:t>informazioni</a:t>
              </a:r>
            </a:p>
          </p:txBody>
        </p:sp>
      </p:grpSp>
    </p:spTree>
    <p:extLst>
      <p:ext uri="{BB962C8B-B14F-4D97-AF65-F5344CB8AC3E}">
        <p14:creationId xmlns:p14="http://schemas.microsoft.com/office/powerpoint/2010/main" val="481363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5066" y="2761968"/>
            <a:ext cx="2615423" cy="8580132"/>
          </a:xfrm>
          <a:prstGeom prst="rect">
            <a:avLst/>
          </a:prstGeom>
        </p:spPr>
      </p:pic>
      <p:sp>
        <p:nvSpPr>
          <p:cNvPr id="7" name="Segnaposto contenuto 1"/>
          <p:cNvSpPr txBox="1">
            <a:spLocks/>
          </p:cNvSpPr>
          <p:nvPr/>
        </p:nvSpPr>
        <p:spPr>
          <a:xfrm>
            <a:off x="2971800" y="1993393"/>
            <a:ext cx="12344400" cy="678894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92" indent="0">
              <a:buNone/>
            </a:pPr>
            <a:endParaRPr lang="it-IT" sz="5400" b="1" dirty="0">
              <a:solidFill>
                <a:srgbClr val="04617B"/>
              </a:solidFill>
              <a:effectLst>
                <a:reflection blurRad="6350" stA="55000" endA="300" endPos="45500" dir="5400000" sy="-100000" algn="bl" rotWithShape="0"/>
              </a:effectLst>
              <a:latin typeface="Trebuchet MS"/>
              <a:ea typeface="+mj-ea"/>
              <a:cs typeface="+mj-cs"/>
            </a:endParaRPr>
          </a:p>
          <a:p>
            <a:pPr marL="164592" indent="0">
              <a:buNone/>
            </a:pPr>
            <a:r>
              <a:rPr lang="it-IT" sz="4800" b="1" dirty="0">
                <a:solidFill>
                  <a:srgbClr val="0092D2"/>
                </a:solidFill>
                <a:effectLst>
                  <a:reflection blurRad="6350" stA="55000" endA="300" endPos="45500" dir="5400000" sy="-100000" algn="bl" rotWithShape="0"/>
                </a:effectLst>
                <a:latin typeface="Arial" panose="020B0604020202020204" pitchFamily="34" charset="0"/>
                <a:ea typeface="+mj-ea"/>
                <a:cs typeface="Arial" panose="020B0604020202020204" pitchFamily="34" charset="0"/>
              </a:rPr>
              <a:t>    GRAZIE PER L’ATTENZIONE!</a:t>
            </a:r>
            <a:endParaRPr lang="it-IT" sz="5400" b="1" dirty="0">
              <a:solidFill>
                <a:srgbClr val="0092D2"/>
              </a:solidFill>
              <a:effectLst>
                <a:reflection blurRad="6350" stA="55000" endA="300" endPos="45500" dir="5400000" sy="-100000" algn="bl" rotWithShape="0"/>
              </a:effectLst>
              <a:latin typeface="Arial" panose="020B0604020202020204" pitchFamily="34" charset="0"/>
              <a:ea typeface="+mj-ea"/>
              <a:cs typeface="Arial" panose="020B0604020202020204" pitchFamily="34" charset="0"/>
            </a:endParaRPr>
          </a:p>
          <a:p>
            <a:pPr marL="164592" indent="0" algn="ctr">
              <a:buNone/>
            </a:pPr>
            <a:endParaRPr lang="it-IT" sz="5400" b="1" dirty="0">
              <a:solidFill>
                <a:srgbClr val="04617B"/>
              </a:solidFill>
              <a:effectLst>
                <a:reflection blurRad="6350" stA="55000" endA="300" endPos="45500" dir="5400000" sy="-100000" algn="bl" rotWithShape="0"/>
              </a:effectLst>
              <a:latin typeface="Arial" panose="020B0604020202020204" pitchFamily="34" charset="0"/>
              <a:ea typeface="+mj-ea"/>
              <a:cs typeface="Arial" panose="020B0604020202020204" pitchFamily="34" charset="0"/>
            </a:endParaRPr>
          </a:p>
          <a:p>
            <a:pPr marL="164592" indent="0" algn="ctr">
              <a:buNone/>
            </a:pPr>
            <a:endParaRPr lang="it-IT" sz="5400" b="1" dirty="0">
              <a:solidFill>
                <a:srgbClr val="04617B"/>
              </a:solidFill>
              <a:effectLst>
                <a:reflection blurRad="6350" stA="55000" endA="300" endPos="45500" dir="5400000" sy="-100000" algn="bl" rotWithShape="0"/>
              </a:effectLst>
              <a:latin typeface="Arial" panose="020B0604020202020204" pitchFamily="34" charset="0"/>
              <a:ea typeface="+mj-ea"/>
              <a:cs typeface="Arial" panose="020B0604020202020204" pitchFamily="34" charset="0"/>
            </a:endParaRPr>
          </a:p>
          <a:p>
            <a:pPr marL="68580" indent="0">
              <a:spcBef>
                <a:spcPts val="975"/>
              </a:spcBef>
              <a:spcAft>
                <a:spcPts val="450"/>
              </a:spcAft>
              <a:buClr>
                <a:srgbClr val="F14124">
                  <a:lumMod val="75000"/>
                </a:srgbClr>
              </a:buClr>
              <a:buSzPct val="130000"/>
              <a:buNone/>
            </a:pPr>
            <a:endParaRPr lang="it-IT" sz="3000" dirty="0">
              <a:solidFill>
                <a:srgbClr val="0092D2"/>
              </a:solidFill>
              <a:latin typeface="Arial" panose="020B0604020202020204" pitchFamily="34" charset="0"/>
              <a:cs typeface="Arial" panose="020B0604020202020204" pitchFamily="34" charset="0"/>
            </a:endParaRPr>
          </a:p>
          <a:p>
            <a:pPr marL="68580" indent="0">
              <a:spcBef>
                <a:spcPts val="975"/>
              </a:spcBef>
              <a:spcAft>
                <a:spcPts val="450"/>
              </a:spcAft>
              <a:buClr>
                <a:srgbClr val="F14124">
                  <a:lumMod val="75000"/>
                </a:srgbClr>
              </a:buClr>
              <a:buSzPct val="130000"/>
              <a:buNone/>
            </a:pPr>
            <a:r>
              <a:rPr lang="it-IT" sz="3000" dirty="0">
                <a:solidFill>
                  <a:srgbClr val="000000"/>
                </a:solidFill>
                <a:latin typeface="Arial" panose="020B0604020202020204" pitchFamily="34" charset="0"/>
                <a:cs typeface="Arial" panose="020B0604020202020204" pitchFamily="34" charset="0"/>
                <a:hlinkClick r:id="rId4"/>
              </a:rPr>
              <a:t>paolo.carnazza@mise.gov.it</a:t>
            </a:r>
            <a:r>
              <a:rPr lang="it-IT" sz="3000" dirty="0">
                <a:solidFill>
                  <a:srgbClr val="000000"/>
                </a:solidFill>
                <a:latin typeface="Arial" panose="020B0604020202020204" pitchFamily="34" charset="0"/>
                <a:cs typeface="Arial" panose="020B0604020202020204" pitchFamily="34" charset="0"/>
              </a:rPr>
              <a:t>  </a:t>
            </a:r>
          </a:p>
          <a:p>
            <a:pPr marL="164592" indent="0">
              <a:buNone/>
            </a:pPr>
            <a:endParaRPr lang="it-IT" sz="3000" dirty="0"/>
          </a:p>
        </p:txBody>
      </p:sp>
      <p:sp>
        <p:nvSpPr>
          <p:cNvPr id="8" name="Pergamena 1 7"/>
          <p:cNvSpPr/>
          <p:nvPr/>
        </p:nvSpPr>
        <p:spPr>
          <a:xfrm>
            <a:off x="2286000" y="9121141"/>
            <a:ext cx="4457700" cy="676274"/>
          </a:xfrm>
          <a:prstGeom prst="verticalScroll">
            <a:avLst/>
          </a:prstGeom>
          <a:noFill/>
          <a:ln>
            <a:noFill/>
          </a:ln>
          <a:scene3d>
            <a:camera prst="orthographicFront"/>
            <a:lightRig rig="threePt"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endParaRPr lang="it-IT" sz="2400" b="1" i="1" dirty="0">
              <a:solidFill>
                <a:srgbClr val="0092D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945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animEffect transition="in" filter="barn(outVertical)">
                                      <p:cBhvr>
                                        <p:cTn id="1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06170" y="6059755"/>
            <a:ext cx="1617615" cy="269304"/>
          </a:xfrm>
          <a:prstGeom prst="rect">
            <a:avLst/>
          </a:prstGeom>
        </p:spPr>
        <p:txBody>
          <a:bodyPr lIns="0" tIns="0" rIns="0" bIns="0" rtlCol="0" anchor="t">
            <a:spAutoFit/>
          </a:bodyPr>
          <a:lstStyle/>
          <a:p>
            <a:pPr>
              <a:lnSpc>
                <a:spcPts val="2100"/>
              </a:lnSpc>
            </a:pPr>
            <a:r>
              <a:rPr lang="it-IT" sz="2400" dirty="0">
                <a:solidFill>
                  <a:schemeClr val="tx2">
                    <a:lumMod val="50000"/>
                  </a:schemeClr>
                </a:solidFill>
                <a:latin typeface="Montserrat Classic Bold"/>
              </a:rPr>
              <a:t>Obiettivo</a:t>
            </a:r>
          </a:p>
        </p:txBody>
      </p:sp>
      <p:sp>
        <p:nvSpPr>
          <p:cNvPr id="7" name="TextBox 7"/>
          <p:cNvSpPr txBox="1"/>
          <p:nvPr/>
        </p:nvSpPr>
        <p:spPr>
          <a:xfrm>
            <a:off x="1306170" y="2096583"/>
            <a:ext cx="1699798" cy="269304"/>
          </a:xfrm>
          <a:prstGeom prst="rect">
            <a:avLst/>
          </a:prstGeom>
        </p:spPr>
        <p:txBody>
          <a:bodyPr wrap="square" lIns="0" tIns="0" rIns="0" bIns="0" rtlCol="0" anchor="t">
            <a:spAutoFit/>
          </a:bodyPr>
          <a:lstStyle/>
          <a:p>
            <a:pPr>
              <a:lnSpc>
                <a:spcPts val="2100"/>
              </a:lnSpc>
            </a:pPr>
            <a:r>
              <a:rPr lang="en-US" sz="2400" dirty="0">
                <a:solidFill>
                  <a:schemeClr val="tx2">
                    <a:lumMod val="50000"/>
                  </a:schemeClr>
                </a:solidFill>
                <a:latin typeface="Montserrat Classic Bold"/>
              </a:rPr>
              <a:t>Cosa </a:t>
            </a:r>
            <a:r>
              <a:rPr lang="en-US" sz="2400" dirty="0" err="1">
                <a:solidFill>
                  <a:schemeClr val="tx2">
                    <a:lumMod val="50000"/>
                  </a:schemeClr>
                </a:solidFill>
                <a:latin typeface="Montserrat Classic Bold"/>
              </a:rPr>
              <a:t>è</a:t>
            </a:r>
            <a:endParaRPr lang="en-US" sz="2400" dirty="0">
              <a:solidFill>
                <a:schemeClr val="tx2">
                  <a:lumMod val="50000"/>
                </a:schemeClr>
              </a:solidFill>
              <a:latin typeface="Montserrat Classic Bold"/>
            </a:endParaRPr>
          </a:p>
        </p:txBody>
      </p:sp>
      <p:grpSp>
        <p:nvGrpSpPr>
          <p:cNvPr id="33" name="Gruppo 32">
            <a:extLst>
              <a:ext uri="{FF2B5EF4-FFF2-40B4-BE49-F238E27FC236}">
                <a16:creationId xmlns:a16="http://schemas.microsoft.com/office/drawing/2014/main" id="{B2C2BD62-CD72-1F47-9DF6-9D38723854C6}"/>
              </a:ext>
            </a:extLst>
          </p:cNvPr>
          <p:cNvGrpSpPr/>
          <p:nvPr/>
        </p:nvGrpSpPr>
        <p:grpSpPr>
          <a:xfrm>
            <a:off x="0" y="9294651"/>
            <a:ext cx="18288000" cy="1061811"/>
            <a:chOff x="0" y="9294651"/>
            <a:chExt cx="18288000" cy="1061811"/>
          </a:xfrm>
        </p:grpSpPr>
        <p:sp>
          <p:nvSpPr>
            <p:cNvPr id="20" name="Rettangolo 19">
              <a:extLst>
                <a:ext uri="{FF2B5EF4-FFF2-40B4-BE49-F238E27FC236}">
                  <a16:creationId xmlns:a16="http://schemas.microsoft.com/office/drawing/2014/main" id="{6898B8F2-6366-5B4D-8183-931370152805}"/>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9984030" y="9590349"/>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
        <p:nvSpPr>
          <p:cNvPr id="27" name="Segnaposto testo 2">
            <a:extLst>
              <a:ext uri="{FF2B5EF4-FFF2-40B4-BE49-F238E27FC236}">
                <a16:creationId xmlns:a16="http://schemas.microsoft.com/office/drawing/2014/main" id="{F7A2C1DC-415C-8A4F-9632-FAC3F8ADB867}"/>
              </a:ext>
            </a:extLst>
          </p:cNvPr>
          <p:cNvSpPr txBox="1">
            <a:spLocks/>
          </p:cNvSpPr>
          <p:nvPr/>
        </p:nvSpPr>
        <p:spPr>
          <a:xfrm>
            <a:off x="1149735" y="2586886"/>
            <a:ext cx="10051664" cy="2160240"/>
          </a:xfrm>
          <a:prstGeom prst="rect">
            <a:avLst/>
          </a:prstGeom>
        </p:spPr>
        <p:txBody>
          <a:bodyPr vert="horz" lIns="91440" tIns="45720" rIns="91440" bIns="45720" rtlCol="0" anchor="t">
            <a:noAutofit/>
          </a:bodyPr>
          <a:lstStyle>
            <a:lvl1pPr marL="0" indent="0" algn="l" defTabSz="914400" rtl="0" eaLnBrk="1" latinLnBrk="0" hangingPunct="1">
              <a:lnSpc>
                <a:spcPct val="85000"/>
              </a:lnSpc>
              <a:spcBef>
                <a:spcPts val="1300"/>
              </a:spcBef>
              <a:buFont typeface="Arial" pitchFamily="34" charset="0"/>
              <a:buNone/>
              <a:defRPr sz="2800" kern="1200">
                <a:solidFill>
                  <a:schemeClr val="tx1"/>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600" i="1" kern="1200">
                <a:solidFill>
                  <a:schemeClr val="tx1">
                    <a:tint val="7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9pPr>
          </a:lstStyle>
          <a:p>
            <a:pPr marL="520700" indent="-342900" algn="just">
              <a:lnSpc>
                <a:spcPct val="120000"/>
              </a:lnSpc>
              <a:spcBef>
                <a:spcPts val="600"/>
              </a:spcBef>
              <a:spcAft>
                <a:spcPts val="600"/>
              </a:spcAft>
              <a:buFont typeface="Arial" panose="020B0604020202020204" pitchFamily="34" charset="0"/>
              <a:buChar char="•"/>
              <a:defRPr/>
            </a:pPr>
            <a:r>
              <a:rPr lang="it-IT" sz="2400" spc="34" dirty="0">
                <a:solidFill>
                  <a:srgbClr val="1546BA"/>
                </a:solidFill>
                <a:latin typeface="Libre Franklin Light"/>
              </a:rPr>
              <a:t>Introduce una definizione di </a:t>
            </a:r>
            <a:r>
              <a:rPr lang="it-IT" sz="2400" b="1" spc="34" dirty="0">
                <a:solidFill>
                  <a:srgbClr val="1546BA"/>
                </a:solidFill>
                <a:latin typeface="Libre Franklin Light"/>
              </a:rPr>
              <a:t>startup innovativa </a:t>
            </a:r>
            <a:r>
              <a:rPr lang="it-IT" sz="2400" spc="34" dirty="0">
                <a:solidFill>
                  <a:srgbClr val="1546BA"/>
                </a:solidFill>
                <a:latin typeface="Libre Franklin Light"/>
              </a:rPr>
              <a:t>(art. 25), attribuendo a questa categoria un pacchetto di misure ad-hoc: un approccio nuovo per l’Italia e i paesi OCSE.</a:t>
            </a:r>
          </a:p>
          <a:p>
            <a:pPr marL="520700" indent="-342900" algn="just">
              <a:lnSpc>
                <a:spcPct val="120000"/>
              </a:lnSpc>
              <a:spcBef>
                <a:spcPts val="600"/>
              </a:spcBef>
              <a:spcAft>
                <a:spcPts val="600"/>
              </a:spcAft>
              <a:buFont typeface="Arial" panose="020B0604020202020204" pitchFamily="34" charset="0"/>
              <a:buChar char="•"/>
              <a:defRPr/>
            </a:pPr>
            <a:r>
              <a:rPr lang="it-IT" sz="2400" spc="34" dirty="0">
                <a:solidFill>
                  <a:srgbClr val="1546BA"/>
                </a:solidFill>
                <a:latin typeface="Libre Franklin Light"/>
              </a:rPr>
              <a:t>Le imprese in possesso dei requisiti </a:t>
            </a:r>
            <a:r>
              <a:rPr lang="it-IT" sz="2400" b="1" spc="34" dirty="0">
                <a:solidFill>
                  <a:srgbClr val="1546BA"/>
                </a:solidFill>
                <a:latin typeface="Libre Franklin Light"/>
              </a:rPr>
              <a:t>possono</a:t>
            </a:r>
            <a:r>
              <a:rPr lang="it-IT" sz="2400" spc="34" dirty="0">
                <a:solidFill>
                  <a:srgbClr val="1546BA"/>
                </a:solidFill>
                <a:latin typeface="Libre Franklin Light"/>
              </a:rPr>
              <a:t> </a:t>
            </a:r>
            <a:r>
              <a:rPr lang="it-IT" sz="2400" b="1" spc="34" dirty="0">
                <a:solidFill>
                  <a:srgbClr val="1546BA"/>
                </a:solidFill>
                <a:latin typeface="Libre Franklin Light"/>
              </a:rPr>
              <a:t>registrarsi </a:t>
            </a:r>
            <a:r>
              <a:rPr lang="it-IT" sz="2400" spc="34" dirty="0">
                <a:solidFill>
                  <a:srgbClr val="1546BA"/>
                </a:solidFill>
                <a:latin typeface="Libre Franklin Light"/>
              </a:rPr>
              <a:t>come startup innovative presso la Camera di Commercio e godere dei vari benefici (art. 26 e </a:t>
            </a:r>
            <a:r>
              <a:rPr lang="it-IT" sz="2400" spc="34" dirty="0" err="1">
                <a:solidFill>
                  <a:srgbClr val="1546BA"/>
                </a:solidFill>
                <a:latin typeface="Libre Franklin Light"/>
              </a:rPr>
              <a:t>ss</a:t>
            </a:r>
            <a:r>
              <a:rPr lang="it-IT" sz="2400" spc="34" dirty="0">
                <a:solidFill>
                  <a:srgbClr val="1546BA"/>
                </a:solidFill>
                <a:latin typeface="Libre Franklin Light"/>
              </a:rPr>
              <a:t>).</a:t>
            </a:r>
          </a:p>
        </p:txBody>
      </p:sp>
      <p:sp>
        <p:nvSpPr>
          <p:cNvPr id="37" name="TextBox 2">
            <a:extLst>
              <a:ext uri="{FF2B5EF4-FFF2-40B4-BE49-F238E27FC236}">
                <a16:creationId xmlns:a16="http://schemas.microsoft.com/office/drawing/2014/main" id="{A7964A58-1C06-B34B-9513-7B3C79667BB9}"/>
              </a:ext>
            </a:extLst>
          </p:cNvPr>
          <p:cNvSpPr txBox="1"/>
          <p:nvPr/>
        </p:nvSpPr>
        <p:spPr>
          <a:xfrm>
            <a:off x="1306170" y="659112"/>
            <a:ext cx="15394076" cy="77873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Lo Startup Act </a:t>
            </a:r>
            <a:r>
              <a:rPr lang="en-US" sz="5400" spc="96" dirty="0" err="1">
                <a:solidFill>
                  <a:srgbClr val="1546BA"/>
                </a:solidFill>
                <a:latin typeface="Montserrat Classic Bold"/>
              </a:rPr>
              <a:t>italiano</a:t>
            </a:r>
            <a:endParaRPr lang="en-US" sz="5400" spc="96" dirty="0">
              <a:solidFill>
                <a:srgbClr val="1546BA"/>
              </a:solidFill>
              <a:latin typeface="Montserrat Classic Bold"/>
            </a:endParaRPr>
          </a:p>
        </p:txBody>
      </p:sp>
      <p:sp>
        <p:nvSpPr>
          <p:cNvPr id="42" name="Rettangolo 41">
            <a:extLst>
              <a:ext uri="{FF2B5EF4-FFF2-40B4-BE49-F238E27FC236}">
                <a16:creationId xmlns:a16="http://schemas.microsoft.com/office/drawing/2014/main" id="{C6756B85-CB2F-8D4A-A974-E2CFEAD18E82}"/>
              </a:ext>
            </a:extLst>
          </p:cNvPr>
          <p:cNvSpPr/>
          <p:nvPr/>
        </p:nvSpPr>
        <p:spPr>
          <a:xfrm>
            <a:off x="1188092" y="6470360"/>
            <a:ext cx="10013307" cy="1881284"/>
          </a:xfrm>
          <a:prstGeom prst="rect">
            <a:avLst/>
          </a:prstGeom>
        </p:spPr>
        <p:txBody>
          <a:bodyPr wrap="square">
            <a:spAutoFit/>
          </a:bodyPr>
          <a:lstStyle/>
          <a:p>
            <a:pPr marL="520700" indent="-342900" algn="just">
              <a:lnSpc>
                <a:spcPct val="120000"/>
              </a:lnSpc>
              <a:spcBef>
                <a:spcPts val="600"/>
              </a:spcBef>
              <a:spcAft>
                <a:spcPts val="600"/>
              </a:spcAft>
              <a:buFont typeface="Arial" panose="020B0604020202020204" pitchFamily="34" charset="0"/>
              <a:buChar char="•"/>
              <a:defRPr/>
            </a:pPr>
            <a:r>
              <a:rPr lang="it-IT" sz="2400" spc="34" dirty="0">
                <a:solidFill>
                  <a:srgbClr val="1546BA"/>
                </a:solidFill>
                <a:latin typeface="Libre Franklin Light"/>
              </a:rPr>
              <a:t>Sostenere le startup durante </a:t>
            </a:r>
            <a:r>
              <a:rPr lang="it-IT" sz="2400" b="1" spc="34" dirty="0">
                <a:solidFill>
                  <a:srgbClr val="1546BA"/>
                </a:solidFill>
                <a:latin typeface="Libre Franklin Light"/>
              </a:rPr>
              <a:t>il loro ciclo di vita </a:t>
            </a:r>
            <a:r>
              <a:rPr lang="it-IT" sz="2400" spc="34" dirty="0">
                <a:solidFill>
                  <a:srgbClr val="1546BA"/>
                </a:solidFill>
                <a:latin typeface="Libre Franklin Light"/>
              </a:rPr>
              <a:t>(nascita, crescita, maturità) e nelle loro relazioni con l’</a:t>
            </a:r>
            <a:r>
              <a:rPr lang="it-IT" sz="2400" b="1" spc="34" dirty="0">
                <a:solidFill>
                  <a:srgbClr val="1546BA"/>
                </a:solidFill>
                <a:latin typeface="Libre Franklin Light"/>
              </a:rPr>
              <a:t>ecosistema dell’innovazione </a:t>
            </a:r>
            <a:r>
              <a:rPr lang="it-IT" sz="2400" spc="34" dirty="0">
                <a:solidFill>
                  <a:srgbClr val="1546BA"/>
                </a:solidFill>
                <a:latin typeface="Libre Franklin Light"/>
              </a:rPr>
              <a:t>(investitori, incubatori, università).</a:t>
            </a:r>
          </a:p>
          <a:p>
            <a:pPr marL="520700" indent="-342900" algn="just">
              <a:lnSpc>
                <a:spcPct val="120000"/>
              </a:lnSpc>
              <a:spcBef>
                <a:spcPts val="600"/>
              </a:spcBef>
              <a:spcAft>
                <a:spcPts val="600"/>
              </a:spcAft>
              <a:buFont typeface="Arial" panose="020B0604020202020204" pitchFamily="34" charset="0"/>
              <a:buChar char="•"/>
              <a:defRPr/>
            </a:pPr>
            <a:endParaRPr lang="it-IT" spc="34" dirty="0">
              <a:solidFill>
                <a:srgbClr val="1546BA"/>
              </a:solidFill>
              <a:latin typeface="Libre Franklin Light"/>
            </a:endParaRPr>
          </a:p>
        </p:txBody>
      </p:sp>
      <p:grpSp>
        <p:nvGrpSpPr>
          <p:cNvPr id="3" name="Gruppo 2">
            <a:extLst>
              <a:ext uri="{FF2B5EF4-FFF2-40B4-BE49-F238E27FC236}">
                <a16:creationId xmlns:a16="http://schemas.microsoft.com/office/drawing/2014/main" id="{E818DD28-814C-6747-AA81-FC22F018386A}"/>
              </a:ext>
            </a:extLst>
          </p:cNvPr>
          <p:cNvGrpSpPr/>
          <p:nvPr/>
        </p:nvGrpSpPr>
        <p:grpSpPr>
          <a:xfrm>
            <a:off x="11658600" y="1714501"/>
            <a:ext cx="6629400" cy="6637144"/>
            <a:chOff x="11658600" y="1181100"/>
            <a:chExt cx="6629400" cy="7170545"/>
          </a:xfrm>
        </p:grpSpPr>
        <p:grpSp>
          <p:nvGrpSpPr>
            <p:cNvPr id="38" name="Group 2">
              <a:extLst>
                <a:ext uri="{FF2B5EF4-FFF2-40B4-BE49-F238E27FC236}">
                  <a16:creationId xmlns:a16="http://schemas.microsoft.com/office/drawing/2014/main" id="{C338B801-51CF-F049-AE7A-FE7E36D761FF}"/>
                </a:ext>
              </a:extLst>
            </p:cNvPr>
            <p:cNvGrpSpPr/>
            <p:nvPr/>
          </p:nvGrpSpPr>
          <p:grpSpPr>
            <a:xfrm>
              <a:off x="11658600" y="1437851"/>
              <a:ext cx="6629400" cy="6913794"/>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29" name="CasellaDiTesto 28">
              <a:extLst>
                <a:ext uri="{FF2B5EF4-FFF2-40B4-BE49-F238E27FC236}">
                  <a16:creationId xmlns:a16="http://schemas.microsoft.com/office/drawing/2014/main" id="{7AE51BDF-F37A-BB46-B1B6-1738F86188E0}"/>
                </a:ext>
              </a:extLst>
            </p:cNvPr>
            <p:cNvSpPr txBox="1"/>
            <p:nvPr/>
          </p:nvSpPr>
          <p:spPr>
            <a:xfrm>
              <a:off x="12763499" y="3667006"/>
              <a:ext cx="4419601" cy="3876528"/>
            </a:xfrm>
            <a:prstGeom prst="rect">
              <a:avLst/>
            </a:prstGeom>
            <a:noFill/>
          </p:spPr>
          <p:txBody>
            <a:bodyPr wrap="square" rtlCol="0">
              <a:spAutoFit/>
            </a:bodyPr>
            <a:lstStyle/>
            <a:p>
              <a:pPr>
                <a:lnSpc>
                  <a:spcPts val="3500"/>
                </a:lnSpc>
                <a:spcBef>
                  <a:spcPts val="600"/>
                </a:spcBef>
                <a:spcAft>
                  <a:spcPts val="600"/>
                </a:spcAft>
                <a:defRPr/>
              </a:pPr>
              <a:r>
                <a:rPr lang="it-IT" sz="3000" dirty="0">
                  <a:solidFill>
                    <a:schemeClr val="bg1"/>
                  </a:solidFill>
                  <a:latin typeface="Libre Franklin Light"/>
                </a:rPr>
                <a:t>Introdotto con il </a:t>
              </a:r>
              <a:r>
                <a:rPr lang="it-IT" sz="3000" b="1" dirty="0" err="1">
                  <a:solidFill>
                    <a:schemeClr val="bg1"/>
                  </a:solidFill>
                  <a:latin typeface="Libre Franklin Light"/>
                  <a:hlinkClick r:id="rId4">
                    <a:extLst>
                      <a:ext uri="{A12FA001-AC4F-418D-AE19-62706E023703}">
                        <ahyp:hlinkClr xmlns:ahyp="http://schemas.microsoft.com/office/drawing/2018/hyperlinkcolor" val="tx"/>
                      </a:ext>
                    </a:extLst>
                  </a:hlinkClick>
                </a:rPr>
                <a:t>d.l.</a:t>
              </a:r>
              <a:r>
                <a:rPr lang="it-IT" sz="3000" b="1" dirty="0">
                  <a:solidFill>
                    <a:schemeClr val="bg1"/>
                  </a:solidFill>
                  <a:latin typeface="Libre Franklin Light"/>
                  <a:hlinkClick r:id="rId4">
                    <a:extLst>
                      <a:ext uri="{A12FA001-AC4F-418D-AE19-62706E023703}">
                        <ahyp:hlinkClr xmlns:ahyp="http://schemas.microsoft.com/office/drawing/2018/hyperlinkcolor" val="tx"/>
                      </a:ext>
                    </a:extLst>
                  </a:hlinkClick>
                </a:rPr>
                <a:t> 179/2012</a:t>
              </a:r>
              <a:r>
                <a:rPr lang="it-IT" sz="3000" b="1" dirty="0">
                  <a:solidFill>
                    <a:schemeClr val="bg1"/>
                  </a:solidFill>
                  <a:latin typeface="Libre Franklin Light"/>
                </a:rPr>
                <a:t> </a:t>
              </a:r>
              <a:r>
                <a:rPr lang="it-IT" sz="3000" dirty="0">
                  <a:solidFill>
                    <a:schemeClr val="bg1"/>
                  </a:solidFill>
                  <a:latin typeface="Libre Franklin Light"/>
                </a:rPr>
                <a:t>l’Italia si dota di una strategia articolata  per facilitare la nascita e la crescita di nuove imprese innovative ad alto valore tecnologico</a:t>
              </a:r>
            </a:p>
            <a:p>
              <a:endParaRPr lang="it-IT" dirty="0"/>
            </a:p>
          </p:txBody>
        </p:sp>
        <p:pic>
          <p:nvPicPr>
            <p:cNvPr id="15" name="Elemento grafico 14" descr="Segnalibro">
              <a:extLst>
                <a:ext uri="{FF2B5EF4-FFF2-40B4-BE49-F238E27FC236}">
                  <a16:creationId xmlns:a16="http://schemas.microsoft.com/office/drawing/2014/main" id="{9D70C0AF-4D05-BD49-A8E1-88353532A9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88857" y="1181100"/>
              <a:ext cx="2385946" cy="238594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2770" y="548692"/>
            <a:ext cx="17515230" cy="1623008"/>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Lo Startup </a:t>
            </a:r>
            <a:r>
              <a:rPr lang="it-IT" sz="5400" spc="96" dirty="0" err="1">
                <a:solidFill>
                  <a:srgbClr val="011C5D"/>
                </a:solidFill>
                <a:latin typeface="Montserrat Classic Bold"/>
              </a:rPr>
              <a:t>Act</a:t>
            </a:r>
            <a:r>
              <a:rPr lang="it-IT" sz="5400" spc="96" dirty="0">
                <a:solidFill>
                  <a:srgbClr val="011C5D"/>
                </a:solidFill>
                <a:latin typeface="Montserrat Classic Bold"/>
              </a:rPr>
              <a:t> </a:t>
            </a:r>
            <a:r>
              <a:rPr lang="it-IT" sz="5400" spc="96" dirty="0">
                <a:solidFill>
                  <a:srgbClr val="0D49CD"/>
                </a:solidFill>
                <a:latin typeface="Montserrat Classic Bold"/>
              </a:rPr>
              <a:t>italiano: </a:t>
            </a:r>
          </a:p>
          <a:p>
            <a:pPr>
              <a:lnSpc>
                <a:spcPts val="6660"/>
              </a:lnSpc>
            </a:pPr>
            <a:r>
              <a:rPr lang="it-IT" sz="4800" spc="96" dirty="0">
                <a:solidFill>
                  <a:srgbClr val="0D49CD"/>
                </a:solidFill>
                <a:latin typeface="Montserrat Classic Bold"/>
              </a:rPr>
              <a:t>definizione di startup innovativa (</a:t>
            </a:r>
            <a:r>
              <a:rPr lang="it-IT" sz="4800" spc="96" dirty="0" err="1">
                <a:solidFill>
                  <a:srgbClr val="0D49CD"/>
                </a:solidFill>
                <a:latin typeface="Montserrat Classic Bold"/>
              </a:rPr>
              <a:t>d.l.</a:t>
            </a:r>
            <a:r>
              <a:rPr lang="it-IT" sz="4800" spc="96" dirty="0">
                <a:solidFill>
                  <a:srgbClr val="0D49CD"/>
                </a:solidFill>
                <a:latin typeface="Montserrat Classic Bold"/>
              </a:rPr>
              <a:t> 179/2012) </a:t>
            </a:r>
            <a:endParaRPr lang="en-US" sz="4800" spc="96" dirty="0">
              <a:solidFill>
                <a:srgbClr val="0D49CD"/>
              </a:solidFill>
              <a:latin typeface="Montserrat Classic Bold"/>
            </a:endParaRPr>
          </a:p>
        </p:txBody>
      </p:sp>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05</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grpSp>
        <p:nvGrpSpPr>
          <p:cNvPr id="10" name="Gruppo 9">
            <a:extLst>
              <a:ext uri="{FF2B5EF4-FFF2-40B4-BE49-F238E27FC236}">
                <a16:creationId xmlns:a16="http://schemas.microsoft.com/office/drawing/2014/main" id="{D567BD09-51E6-DF40-B23C-F1D17A8A1B97}"/>
              </a:ext>
            </a:extLst>
          </p:cNvPr>
          <p:cNvGrpSpPr/>
          <p:nvPr/>
        </p:nvGrpSpPr>
        <p:grpSpPr>
          <a:xfrm>
            <a:off x="647700" y="2452078"/>
            <a:ext cx="15826814" cy="6509042"/>
            <a:chOff x="406761" y="2444458"/>
            <a:chExt cx="15826814" cy="6509042"/>
          </a:xfrm>
        </p:grpSpPr>
        <p:graphicFrame>
          <p:nvGraphicFramePr>
            <p:cNvPr id="8" name="Diagramma 7">
              <a:extLst>
                <a:ext uri="{FF2B5EF4-FFF2-40B4-BE49-F238E27FC236}">
                  <a16:creationId xmlns:a16="http://schemas.microsoft.com/office/drawing/2014/main" id="{FBF0E686-3664-A546-9F0A-12D7DA0BE615}"/>
                </a:ext>
              </a:extLst>
            </p:cNvPr>
            <p:cNvGraphicFramePr/>
            <p:nvPr>
              <p:extLst>
                <p:ext uri="{D42A27DB-BD31-4B8C-83A1-F6EECF244321}">
                  <p14:modId xmlns:p14="http://schemas.microsoft.com/office/powerpoint/2010/main" val="2271014703"/>
                </p:ext>
              </p:extLst>
            </p:nvPr>
          </p:nvGraphicFramePr>
          <p:xfrm>
            <a:off x="1143000" y="2747935"/>
            <a:ext cx="15090575" cy="584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uppo 8">
              <a:extLst>
                <a:ext uri="{FF2B5EF4-FFF2-40B4-BE49-F238E27FC236}">
                  <a16:creationId xmlns:a16="http://schemas.microsoft.com/office/drawing/2014/main" id="{B837BBB7-40B5-B14B-A9CC-57A0B272F904}"/>
                </a:ext>
              </a:extLst>
            </p:cNvPr>
            <p:cNvGrpSpPr/>
            <p:nvPr/>
          </p:nvGrpSpPr>
          <p:grpSpPr>
            <a:xfrm>
              <a:off x="406761" y="2444458"/>
              <a:ext cx="1574439" cy="6509042"/>
              <a:chOff x="406761" y="2444458"/>
              <a:chExt cx="1574439" cy="6509042"/>
            </a:xfrm>
          </p:grpSpPr>
          <p:sp>
            <p:nvSpPr>
              <p:cNvPr id="6" name="Rettangolo 5">
                <a:extLst>
                  <a:ext uri="{FF2B5EF4-FFF2-40B4-BE49-F238E27FC236}">
                    <a16:creationId xmlns:a16="http://schemas.microsoft.com/office/drawing/2014/main" id="{28D2935E-E9F5-F444-A956-8285D7EF9FB4}"/>
                  </a:ext>
                </a:extLst>
              </p:cNvPr>
              <p:cNvSpPr/>
              <p:nvPr/>
            </p:nvSpPr>
            <p:spPr>
              <a:xfrm>
                <a:off x="406761" y="2635406"/>
                <a:ext cx="1333500" cy="5960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2">
                <a:extLst>
                  <a:ext uri="{FF2B5EF4-FFF2-40B4-BE49-F238E27FC236}">
                    <a16:creationId xmlns:a16="http://schemas.microsoft.com/office/drawing/2014/main" id="{069424EF-7D8C-3545-B906-D436947E5885}"/>
                  </a:ext>
                </a:extLst>
              </p:cNvPr>
              <p:cNvGrpSpPr/>
              <p:nvPr/>
            </p:nvGrpSpPr>
            <p:grpSpPr>
              <a:xfrm>
                <a:off x="1143000" y="2444458"/>
                <a:ext cx="838200" cy="6509042"/>
                <a:chOff x="1416292" y="2598599"/>
                <a:chExt cx="745171" cy="6218094"/>
              </a:xfrm>
            </p:grpSpPr>
            <p:grpSp>
              <p:nvGrpSpPr>
                <p:cNvPr id="67" name="Gruppo 66">
                  <a:extLst>
                    <a:ext uri="{FF2B5EF4-FFF2-40B4-BE49-F238E27FC236}">
                      <a16:creationId xmlns:a16="http://schemas.microsoft.com/office/drawing/2014/main" id="{AD2B7AE6-C6E5-7A42-B8AC-777B6480E3AA}"/>
                    </a:ext>
                  </a:extLst>
                </p:cNvPr>
                <p:cNvGrpSpPr/>
                <p:nvPr/>
              </p:nvGrpSpPr>
              <p:grpSpPr>
                <a:xfrm>
                  <a:off x="1416292" y="2598599"/>
                  <a:ext cx="745171" cy="6218094"/>
                  <a:chOff x="1835092" y="2627566"/>
                  <a:chExt cx="745171" cy="6218094"/>
                </a:xfrm>
              </p:grpSpPr>
              <p:grpSp>
                <p:nvGrpSpPr>
                  <p:cNvPr id="64" name="Gruppo 63">
                    <a:extLst>
                      <a:ext uri="{FF2B5EF4-FFF2-40B4-BE49-F238E27FC236}">
                        <a16:creationId xmlns:a16="http://schemas.microsoft.com/office/drawing/2014/main" id="{B1B74C2C-AAFF-144E-8880-A16D1F9B482A}"/>
                      </a:ext>
                    </a:extLst>
                  </p:cNvPr>
                  <p:cNvGrpSpPr/>
                  <p:nvPr/>
                </p:nvGrpSpPr>
                <p:grpSpPr>
                  <a:xfrm>
                    <a:off x="1835092" y="2627566"/>
                    <a:ext cx="745171" cy="6218094"/>
                    <a:chOff x="1280999" y="2628900"/>
                    <a:chExt cx="745171" cy="6218094"/>
                  </a:xfrm>
                </p:grpSpPr>
                <p:cxnSp>
                  <p:nvCxnSpPr>
                    <p:cNvPr id="11" name="Connettore 1 10">
                      <a:extLst>
                        <a:ext uri="{FF2B5EF4-FFF2-40B4-BE49-F238E27FC236}">
                          <a16:creationId xmlns:a16="http://schemas.microsoft.com/office/drawing/2014/main" id="{1CCB353B-CB15-2D4B-A51D-9592AE23F159}"/>
                        </a:ext>
                      </a:extLst>
                    </p:cNvPr>
                    <p:cNvCxnSpPr>
                      <a:cxnSpLocks/>
                    </p:cNvCxnSpPr>
                    <p:nvPr/>
                  </p:nvCxnSpPr>
                  <p:spPr>
                    <a:xfrm flipH="1">
                      <a:off x="1662872" y="2628900"/>
                      <a:ext cx="7545" cy="6218094"/>
                    </a:xfrm>
                    <a:prstGeom prst="line">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3" name="Gruppo 62">
                      <a:extLst>
                        <a:ext uri="{FF2B5EF4-FFF2-40B4-BE49-F238E27FC236}">
                          <a16:creationId xmlns:a16="http://schemas.microsoft.com/office/drawing/2014/main" id="{AC31FF80-2ED4-0F42-B2A0-2AF59A7C7ED9}"/>
                        </a:ext>
                      </a:extLst>
                    </p:cNvPr>
                    <p:cNvGrpSpPr/>
                    <p:nvPr/>
                  </p:nvGrpSpPr>
                  <p:grpSpPr>
                    <a:xfrm>
                      <a:off x="1280999" y="2948512"/>
                      <a:ext cx="745171" cy="5557790"/>
                      <a:chOff x="1280999" y="2948512"/>
                      <a:chExt cx="745171" cy="5557790"/>
                    </a:xfrm>
                  </p:grpSpPr>
                  <p:sp>
                    <p:nvSpPr>
                      <p:cNvPr id="12" name="Ovale 11">
                        <a:extLst>
                          <a:ext uri="{FF2B5EF4-FFF2-40B4-BE49-F238E27FC236}">
                            <a16:creationId xmlns:a16="http://schemas.microsoft.com/office/drawing/2014/main" id="{C7490520-29BD-4741-9C7B-1C2766BF50DE}"/>
                          </a:ext>
                        </a:extLst>
                      </p:cNvPr>
                      <p:cNvSpPr/>
                      <p:nvPr/>
                    </p:nvSpPr>
                    <p:spPr>
                      <a:xfrm>
                        <a:off x="1306170" y="2948512"/>
                        <a:ext cx="720000" cy="720000"/>
                      </a:xfrm>
                      <a:prstGeom prst="ellipse">
                        <a:avLst/>
                      </a:prstGeom>
                      <a:solidFill>
                        <a:schemeClr val="bg1"/>
                      </a:solidFill>
                      <a:ln w="31750">
                        <a:solidFill>
                          <a:srgbClr val="0D3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B82729C9-FE61-174A-9CB4-7DD610D478EE}"/>
                          </a:ext>
                        </a:extLst>
                      </p:cNvPr>
                      <p:cNvSpPr/>
                      <p:nvPr/>
                    </p:nvSpPr>
                    <p:spPr>
                      <a:xfrm>
                        <a:off x="1296080" y="3767483"/>
                        <a:ext cx="720000" cy="720000"/>
                      </a:xfrm>
                      <a:prstGeom prst="ellipse">
                        <a:avLst/>
                      </a:prstGeom>
                      <a:solidFill>
                        <a:schemeClr val="bg1"/>
                      </a:solidFill>
                      <a:ln w="31750">
                        <a:solidFill>
                          <a:srgbClr val="0D3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B93B26C0-55C2-5B47-8F0A-55DA9F3389E1}"/>
                          </a:ext>
                        </a:extLst>
                      </p:cNvPr>
                      <p:cNvSpPr/>
                      <p:nvPr/>
                    </p:nvSpPr>
                    <p:spPr>
                      <a:xfrm>
                        <a:off x="1306170" y="4558203"/>
                        <a:ext cx="720000" cy="720000"/>
                      </a:xfrm>
                      <a:prstGeom prst="ellipse">
                        <a:avLst/>
                      </a:prstGeom>
                      <a:solidFill>
                        <a:schemeClr val="bg1"/>
                      </a:solidFill>
                      <a:ln w="31750">
                        <a:solidFill>
                          <a:srgbClr val="0D3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8" name="Ovale 37">
                        <a:extLst>
                          <a:ext uri="{FF2B5EF4-FFF2-40B4-BE49-F238E27FC236}">
                            <a16:creationId xmlns:a16="http://schemas.microsoft.com/office/drawing/2014/main" id="{C775B0C3-ED6A-F945-AFE4-575F70916E9F}"/>
                          </a:ext>
                        </a:extLst>
                      </p:cNvPr>
                      <p:cNvSpPr/>
                      <p:nvPr/>
                    </p:nvSpPr>
                    <p:spPr>
                      <a:xfrm>
                        <a:off x="1306170" y="5359520"/>
                        <a:ext cx="720000" cy="720000"/>
                      </a:xfrm>
                      <a:prstGeom prst="ellipse">
                        <a:avLst/>
                      </a:prstGeom>
                      <a:solidFill>
                        <a:schemeClr val="bg1"/>
                      </a:solidFill>
                      <a:ln w="31750">
                        <a:solidFill>
                          <a:srgbClr val="0D3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0" name="Ovale 39">
                        <a:extLst>
                          <a:ext uri="{FF2B5EF4-FFF2-40B4-BE49-F238E27FC236}">
                            <a16:creationId xmlns:a16="http://schemas.microsoft.com/office/drawing/2014/main" id="{CD6ECC12-8356-4E4B-89E2-00389B5F2C05}"/>
                          </a:ext>
                        </a:extLst>
                      </p:cNvPr>
                      <p:cNvSpPr/>
                      <p:nvPr/>
                    </p:nvSpPr>
                    <p:spPr>
                      <a:xfrm>
                        <a:off x="1280999" y="6974537"/>
                        <a:ext cx="720000" cy="720000"/>
                      </a:xfrm>
                      <a:prstGeom prst="ellipse">
                        <a:avLst/>
                      </a:prstGeom>
                      <a:solidFill>
                        <a:schemeClr val="bg1"/>
                      </a:solidFill>
                      <a:ln w="31750">
                        <a:solidFill>
                          <a:srgbClr val="0D3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D2670612-FC9F-1F42-984A-C2D1B82E1BDB}"/>
                          </a:ext>
                        </a:extLst>
                      </p:cNvPr>
                      <p:cNvSpPr/>
                      <p:nvPr/>
                    </p:nvSpPr>
                    <p:spPr>
                      <a:xfrm>
                        <a:off x="1280999" y="7786302"/>
                        <a:ext cx="720000" cy="720000"/>
                      </a:xfrm>
                      <a:prstGeom prst="ellipse">
                        <a:avLst/>
                      </a:prstGeom>
                      <a:solidFill>
                        <a:schemeClr val="bg1"/>
                      </a:solidFill>
                      <a:ln w="31750">
                        <a:solidFill>
                          <a:srgbClr val="0D3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F7A793D4-36CB-3A4F-94EA-176572B350FF}"/>
                          </a:ext>
                        </a:extLst>
                      </p:cNvPr>
                      <p:cNvSpPr/>
                      <p:nvPr/>
                    </p:nvSpPr>
                    <p:spPr>
                      <a:xfrm>
                        <a:off x="1296080" y="6167028"/>
                        <a:ext cx="720000" cy="720000"/>
                      </a:xfrm>
                      <a:prstGeom prst="ellipse">
                        <a:avLst/>
                      </a:prstGeom>
                      <a:solidFill>
                        <a:schemeClr val="bg1"/>
                      </a:solidFill>
                      <a:ln w="31750">
                        <a:solidFill>
                          <a:srgbClr val="0D3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 name="Elemento grafico 45" descr="Dollaro">
                        <a:extLst>
                          <a:ext uri="{FF2B5EF4-FFF2-40B4-BE49-F238E27FC236}">
                            <a16:creationId xmlns:a16="http://schemas.microsoft.com/office/drawing/2014/main" id="{3D68D87B-4E1B-9348-ADFA-461D3CFABD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07265" y="4659297"/>
                        <a:ext cx="517810" cy="517810"/>
                      </a:xfrm>
                      <a:prstGeom prst="rect">
                        <a:avLst/>
                      </a:prstGeom>
                    </p:spPr>
                  </p:pic>
                  <p:pic>
                    <p:nvPicPr>
                      <p:cNvPr id="50" name="Elemento grafico 49" descr="Crescita aziendale">
                        <a:extLst>
                          <a:ext uri="{FF2B5EF4-FFF2-40B4-BE49-F238E27FC236}">
                            <a16:creationId xmlns:a16="http://schemas.microsoft.com/office/drawing/2014/main" id="{F619CC1A-7C79-0449-94B4-770C47965C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3864" y="5450621"/>
                        <a:ext cx="516604" cy="516604"/>
                      </a:xfrm>
                      <a:prstGeom prst="rect">
                        <a:avLst/>
                      </a:prstGeom>
                    </p:spPr>
                  </p:pic>
                  <p:pic>
                    <p:nvPicPr>
                      <p:cNvPr id="52" name="Elemento grafico 51" descr="Disconnesso">
                        <a:extLst>
                          <a:ext uri="{FF2B5EF4-FFF2-40B4-BE49-F238E27FC236}">
                            <a16:creationId xmlns:a16="http://schemas.microsoft.com/office/drawing/2014/main" id="{DB79CC82-2CE7-7C4A-B49A-B558C53D91A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07265" y="7082032"/>
                        <a:ext cx="505010" cy="505010"/>
                      </a:xfrm>
                      <a:prstGeom prst="rect">
                        <a:avLst/>
                      </a:prstGeom>
                    </p:spPr>
                  </p:pic>
                  <p:pic>
                    <p:nvPicPr>
                      <p:cNvPr id="56" name="Elemento grafico 55" descr="Calendario mensile">
                        <a:extLst>
                          <a:ext uri="{FF2B5EF4-FFF2-40B4-BE49-F238E27FC236}">
                            <a16:creationId xmlns:a16="http://schemas.microsoft.com/office/drawing/2014/main" id="{DF1BCFBD-5BD2-9E48-BC26-5A254BD2DC3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07265" y="7866032"/>
                        <a:ext cx="502673" cy="502673"/>
                      </a:xfrm>
                      <a:prstGeom prst="rect">
                        <a:avLst/>
                      </a:prstGeom>
                    </p:spPr>
                  </p:pic>
                  <p:pic>
                    <p:nvPicPr>
                      <p:cNvPr id="62" name="Elemento grafico 61" descr="Casa">
                        <a:extLst>
                          <a:ext uri="{FF2B5EF4-FFF2-40B4-BE49-F238E27FC236}">
                            <a16:creationId xmlns:a16="http://schemas.microsoft.com/office/drawing/2014/main" id="{5F5A048C-D9FB-C24D-888D-CC7F8ED46F0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43864" y="3871740"/>
                        <a:ext cx="449041" cy="449041"/>
                      </a:xfrm>
                      <a:prstGeom prst="rect">
                        <a:avLst/>
                      </a:prstGeom>
                    </p:spPr>
                  </p:pic>
                </p:grpSp>
              </p:grpSp>
              <p:pic>
                <p:nvPicPr>
                  <p:cNvPr id="66" name="Elemento grafico 65" descr="Clessidra">
                    <a:extLst>
                      <a:ext uri="{FF2B5EF4-FFF2-40B4-BE49-F238E27FC236}">
                        <a16:creationId xmlns:a16="http://schemas.microsoft.com/office/drawing/2014/main" id="{BF0DFD3F-4E64-0247-ADCE-D5458FCE5D5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77997" y="3079938"/>
                    <a:ext cx="484529" cy="484529"/>
                  </a:xfrm>
                  <a:prstGeom prst="rect">
                    <a:avLst/>
                  </a:prstGeom>
                </p:spPr>
              </p:pic>
            </p:grpSp>
            <p:pic>
              <p:nvPicPr>
                <p:cNvPr id="27" name="Elemento grafico 26" descr="Robot">
                  <a:extLst>
                    <a:ext uri="{FF2B5EF4-FFF2-40B4-BE49-F238E27FC236}">
                      <a16:creationId xmlns:a16="http://schemas.microsoft.com/office/drawing/2014/main" id="{4685D2BF-37DA-B449-9CE3-EC9111DD818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524384" y="6197307"/>
                  <a:ext cx="554153" cy="554153"/>
                </a:xfrm>
                <a:prstGeom prst="rect">
                  <a:avLst/>
                </a:prstGeom>
              </p:spPr>
            </p:pic>
          </p:grpSp>
        </p:grpSp>
      </p:grpSp>
      <p:grpSp>
        <p:nvGrpSpPr>
          <p:cNvPr id="44" name="Gruppo 43">
            <a:extLst>
              <a:ext uri="{FF2B5EF4-FFF2-40B4-BE49-F238E27FC236}">
                <a16:creationId xmlns:a16="http://schemas.microsoft.com/office/drawing/2014/main" id="{D7F2EA1E-853E-4843-8875-03343DB370AB}"/>
              </a:ext>
            </a:extLst>
          </p:cNvPr>
          <p:cNvGrpSpPr/>
          <p:nvPr/>
        </p:nvGrpSpPr>
        <p:grpSpPr>
          <a:xfrm>
            <a:off x="0" y="9381737"/>
            <a:ext cx="18288000" cy="1061811"/>
            <a:chOff x="0" y="9294651"/>
            <a:chExt cx="18288000" cy="1061811"/>
          </a:xfrm>
        </p:grpSpPr>
        <p:sp>
          <p:nvSpPr>
            <p:cNvPr id="45" name="Rettangolo 44">
              <a:extLst>
                <a:ext uri="{FF2B5EF4-FFF2-40B4-BE49-F238E27FC236}">
                  <a16:creationId xmlns:a16="http://schemas.microsoft.com/office/drawing/2014/main" id="{15B01D3D-DEF5-D447-B748-4224F2644A20}"/>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8" name="Gruppo 47">
              <a:extLst>
                <a:ext uri="{FF2B5EF4-FFF2-40B4-BE49-F238E27FC236}">
                  <a16:creationId xmlns:a16="http://schemas.microsoft.com/office/drawing/2014/main" id="{1FFF0819-8CED-4242-A4FA-347DA44B6F2E}"/>
                </a:ext>
              </a:extLst>
            </p:cNvPr>
            <p:cNvGrpSpPr/>
            <p:nvPr/>
          </p:nvGrpSpPr>
          <p:grpSpPr>
            <a:xfrm>
              <a:off x="9984030" y="9590349"/>
              <a:ext cx="8303970" cy="484529"/>
              <a:chOff x="1222451" y="9383467"/>
              <a:chExt cx="8303970" cy="484529"/>
            </a:xfrm>
          </p:grpSpPr>
          <p:sp>
            <p:nvSpPr>
              <p:cNvPr id="49" name="TextBox 29">
                <a:extLst>
                  <a:ext uri="{FF2B5EF4-FFF2-40B4-BE49-F238E27FC236}">
                    <a16:creationId xmlns:a16="http://schemas.microsoft.com/office/drawing/2014/main" id="{694908AD-6AA1-BE43-8EB3-4E0050277569}"/>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51" name="Immagine 50">
                <a:extLst>
                  <a:ext uri="{FF2B5EF4-FFF2-40B4-BE49-F238E27FC236}">
                    <a16:creationId xmlns:a16="http://schemas.microsoft.com/office/drawing/2014/main" id="{968BB0F7-5B31-6148-A420-C808F8C5D6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53" name="TextBox 30">
                <a:extLst>
                  <a:ext uri="{FF2B5EF4-FFF2-40B4-BE49-F238E27FC236}">
                    <a16:creationId xmlns:a16="http://schemas.microsoft.com/office/drawing/2014/main" id="{8A2017B4-29A7-1149-906B-7186911878F0}"/>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80664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06</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0" name="CasellaDiTesto 29">
            <a:extLst>
              <a:ext uri="{FF2B5EF4-FFF2-40B4-BE49-F238E27FC236}">
                <a16:creationId xmlns:a16="http://schemas.microsoft.com/office/drawing/2014/main" id="{4DF92F2B-135A-744F-850A-BC04362EA9AF}"/>
              </a:ext>
            </a:extLst>
          </p:cNvPr>
          <p:cNvSpPr txBox="1"/>
          <p:nvPr/>
        </p:nvSpPr>
        <p:spPr>
          <a:xfrm>
            <a:off x="1572547" y="2842955"/>
            <a:ext cx="12345315" cy="461665"/>
          </a:xfrm>
          <a:prstGeom prst="rect">
            <a:avLst/>
          </a:prstGeom>
          <a:noFill/>
        </p:spPr>
        <p:txBody>
          <a:bodyPr wrap="square" rtlCol="0">
            <a:spAutoFit/>
          </a:bodyPr>
          <a:lstStyle/>
          <a:p>
            <a:r>
              <a:rPr lang="it-IT" sz="2400" spc="34" dirty="0">
                <a:solidFill>
                  <a:srgbClr val="1546BA"/>
                </a:solidFill>
                <a:latin typeface="Libre Franklin Light"/>
              </a:rPr>
              <a:t>Infine, una startup è innovativa se rispetta almeno </a:t>
            </a:r>
            <a:r>
              <a:rPr lang="it-IT" sz="2400" b="1" spc="34" dirty="0">
                <a:solidFill>
                  <a:srgbClr val="1546BA"/>
                </a:solidFill>
                <a:latin typeface="Libre Franklin Light"/>
              </a:rPr>
              <a:t>1 dei seguenti 3 requisiti </a:t>
            </a:r>
            <a:r>
              <a:rPr lang="it-IT" sz="2400" spc="34" dirty="0">
                <a:solidFill>
                  <a:srgbClr val="1546BA"/>
                </a:solidFill>
                <a:latin typeface="Libre Franklin Light"/>
              </a:rPr>
              <a:t>(</a:t>
            </a:r>
            <a:r>
              <a:rPr lang="it-IT" sz="2400" spc="34" dirty="0" err="1">
                <a:solidFill>
                  <a:srgbClr val="1546BA"/>
                </a:solidFill>
                <a:latin typeface="Libre Franklin Light"/>
              </a:rPr>
              <a:t>lett</a:t>
            </a:r>
            <a:r>
              <a:rPr lang="it-IT" sz="2400" spc="34" dirty="0">
                <a:solidFill>
                  <a:srgbClr val="1546BA"/>
                </a:solidFill>
                <a:latin typeface="Libre Franklin Light"/>
              </a:rPr>
              <a:t>. h):</a:t>
            </a:r>
          </a:p>
        </p:txBody>
      </p:sp>
      <p:graphicFrame>
        <p:nvGraphicFramePr>
          <p:cNvPr id="4" name="Diagramma 3">
            <a:extLst>
              <a:ext uri="{FF2B5EF4-FFF2-40B4-BE49-F238E27FC236}">
                <a16:creationId xmlns:a16="http://schemas.microsoft.com/office/drawing/2014/main" id="{C0B57394-36A7-574C-BBDC-0F2EC3D897E4}"/>
              </a:ext>
            </a:extLst>
          </p:cNvPr>
          <p:cNvGraphicFramePr/>
          <p:nvPr>
            <p:extLst>
              <p:ext uri="{D42A27DB-BD31-4B8C-83A1-F6EECF244321}">
                <p14:modId xmlns:p14="http://schemas.microsoft.com/office/powerpoint/2010/main" val="348904708"/>
              </p:ext>
            </p:extLst>
          </p:nvPr>
        </p:nvGraphicFramePr>
        <p:xfrm>
          <a:off x="1765046" y="3304620"/>
          <a:ext cx="14935200" cy="4386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o 1">
            <a:extLst>
              <a:ext uri="{FF2B5EF4-FFF2-40B4-BE49-F238E27FC236}">
                <a16:creationId xmlns:a16="http://schemas.microsoft.com/office/drawing/2014/main" id="{A76DBB71-7B86-204F-8237-C085B3EE0097}"/>
              </a:ext>
            </a:extLst>
          </p:cNvPr>
          <p:cNvGrpSpPr/>
          <p:nvPr/>
        </p:nvGrpSpPr>
        <p:grpSpPr>
          <a:xfrm>
            <a:off x="1905000" y="3697815"/>
            <a:ext cx="1295400" cy="3584006"/>
            <a:chOff x="1866353" y="3922043"/>
            <a:chExt cx="1295400" cy="3584006"/>
          </a:xfrm>
        </p:grpSpPr>
        <p:pic>
          <p:nvPicPr>
            <p:cNvPr id="6" name="Elemento grafico 5" descr="Microscopio">
              <a:extLst>
                <a:ext uri="{FF2B5EF4-FFF2-40B4-BE49-F238E27FC236}">
                  <a16:creationId xmlns:a16="http://schemas.microsoft.com/office/drawing/2014/main" id="{671EB132-6BD4-414F-BFE2-364D331AE3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66353" y="3922043"/>
              <a:ext cx="914400" cy="914400"/>
            </a:xfrm>
            <a:prstGeom prst="rect">
              <a:avLst/>
            </a:prstGeom>
          </p:spPr>
        </p:pic>
        <p:pic>
          <p:nvPicPr>
            <p:cNvPr id="8" name="Elemento grafico 7" descr="Cappello di laurea">
              <a:extLst>
                <a:ext uri="{FF2B5EF4-FFF2-40B4-BE49-F238E27FC236}">
                  <a16:creationId xmlns:a16="http://schemas.microsoft.com/office/drawing/2014/main" id="{FADAFB61-B4C3-AE44-92CD-6BF0DE5773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47353" y="5292853"/>
              <a:ext cx="914400" cy="914400"/>
            </a:xfrm>
            <a:prstGeom prst="rect">
              <a:avLst/>
            </a:prstGeom>
          </p:spPr>
        </p:pic>
        <p:pic>
          <p:nvPicPr>
            <p:cNvPr id="10" name="Elemento grafico 9" descr="Lampadina e ingranaggio">
              <a:extLst>
                <a:ext uri="{FF2B5EF4-FFF2-40B4-BE49-F238E27FC236}">
                  <a16:creationId xmlns:a16="http://schemas.microsoft.com/office/drawing/2014/main" id="{2B31D05D-819A-7949-AADD-CEEE3B50BF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11018" y="6591649"/>
              <a:ext cx="914400" cy="914400"/>
            </a:xfrm>
            <a:prstGeom prst="rect">
              <a:avLst/>
            </a:prstGeom>
          </p:spPr>
        </p:pic>
      </p:grpSp>
      <p:sp>
        <p:nvSpPr>
          <p:cNvPr id="27" name="TextBox 2">
            <a:extLst>
              <a:ext uri="{FF2B5EF4-FFF2-40B4-BE49-F238E27FC236}">
                <a16:creationId xmlns:a16="http://schemas.microsoft.com/office/drawing/2014/main" id="{9D50858A-BA5B-0B4A-8C1A-ACC52C870364}"/>
              </a:ext>
            </a:extLst>
          </p:cNvPr>
          <p:cNvSpPr txBox="1"/>
          <p:nvPr/>
        </p:nvSpPr>
        <p:spPr>
          <a:xfrm>
            <a:off x="1306170" y="659112"/>
            <a:ext cx="15394076" cy="1637949"/>
          </a:xfrm>
          <a:prstGeom prst="rect">
            <a:avLst/>
          </a:prstGeom>
        </p:spPr>
        <p:txBody>
          <a:bodyPr wrap="square" lIns="0" tIns="0" rIns="0" bIns="0" rtlCol="0" anchor="t">
            <a:spAutoFit/>
          </a:bodyPr>
          <a:lstStyle/>
          <a:p>
            <a:pPr>
              <a:lnSpc>
                <a:spcPts val="6660"/>
              </a:lnSpc>
            </a:pPr>
            <a:r>
              <a:rPr lang="en-US" sz="5400" spc="96" dirty="0">
                <a:solidFill>
                  <a:srgbClr val="011C5D"/>
                </a:solidFill>
                <a:latin typeface="Montserrat Classic Bold"/>
              </a:rPr>
              <a:t>Lo Startup Act </a:t>
            </a:r>
            <a:r>
              <a:rPr lang="en-US" sz="5400" spc="96" dirty="0" err="1">
                <a:solidFill>
                  <a:srgbClr val="0D49CD"/>
                </a:solidFill>
                <a:latin typeface="Montserrat Classic Bold"/>
              </a:rPr>
              <a:t>italiano</a:t>
            </a:r>
            <a:r>
              <a:rPr lang="en-US" sz="5400" spc="96" dirty="0">
                <a:solidFill>
                  <a:srgbClr val="0D49CD"/>
                </a:solidFill>
                <a:latin typeface="Montserrat Classic Bold"/>
              </a:rPr>
              <a:t>: </a:t>
            </a:r>
          </a:p>
          <a:p>
            <a:pPr>
              <a:lnSpc>
                <a:spcPts val="6660"/>
              </a:lnSpc>
            </a:pPr>
            <a:r>
              <a:rPr lang="en-US" sz="4800" spc="96" dirty="0" err="1">
                <a:solidFill>
                  <a:srgbClr val="0D49CD"/>
                </a:solidFill>
                <a:latin typeface="Montserrat Classic Bold"/>
              </a:rPr>
              <a:t>definizione</a:t>
            </a:r>
            <a:r>
              <a:rPr lang="en-US" sz="4800" spc="96" dirty="0">
                <a:solidFill>
                  <a:srgbClr val="0D49CD"/>
                </a:solidFill>
                <a:latin typeface="Montserrat Classic Bold"/>
              </a:rPr>
              <a:t> di startup </a:t>
            </a:r>
            <a:r>
              <a:rPr lang="en-US" sz="4800" spc="96" dirty="0" err="1">
                <a:solidFill>
                  <a:srgbClr val="0D49CD"/>
                </a:solidFill>
                <a:latin typeface="Montserrat Classic Bold"/>
              </a:rPr>
              <a:t>innovativa</a:t>
            </a:r>
            <a:r>
              <a:rPr lang="en-US" sz="4800" spc="96" dirty="0">
                <a:solidFill>
                  <a:srgbClr val="0D49CD"/>
                </a:solidFill>
                <a:latin typeface="Montserrat Classic Bold"/>
              </a:rPr>
              <a:t> </a:t>
            </a:r>
            <a:r>
              <a:rPr lang="it-IT" sz="4800" spc="96" dirty="0">
                <a:solidFill>
                  <a:srgbClr val="0D49CD"/>
                </a:solidFill>
                <a:latin typeface="Montserrat Classic Bold"/>
              </a:rPr>
              <a:t>(</a:t>
            </a:r>
            <a:r>
              <a:rPr lang="it-IT" sz="4800" spc="96" dirty="0" err="1">
                <a:solidFill>
                  <a:srgbClr val="0D49CD"/>
                </a:solidFill>
                <a:latin typeface="Montserrat Classic Bold"/>
              </a:rPr>
              <a:t>d.l.</a:t>
            </a:r>
            <a:r>
              <a:rPr lang="it-IT" sz="4800" spc="96" dirty="0">
                <a:solidFill>
                  <a:srgbClr val="0D49CD"/>
                </a:solidFill>
                <a:latin typeface="Montserrat Classic Bold"/>
              </a:rPr>
              <a:t> 179/2012) </a:t>
            </a:r>
            <a:endParaRPr lang="en-US" sz="4800" spc="96" dirty="0">
              <a:solidFill>
                <a:srgbClr val="0D49CD"/>
              </a:solidFill>
              <a:latin typeface="Montserrat Classic Bold"/>
            </a:endParaRPr>
          </a:p>
        </p:txBody>
      </p:sp>
      <p:grpSp>
        <p:nvGrpSpPr>
          <p:cNvPr id="13" name="Gruppo 12">
            <a:extLst>
              <a:ext uri="{FF2B5EF4-FFF2-40B4-BE49-F238E27FC236}">
                <a16:creationId xmlns:a16="http://schemas.microsoft.com/office/drawing/2014/main" id="{010F61AD-1BBB-A94F-BAF8-F04EED5D1F06}"/>
              </a:ext>
            </a:extLst>
          </p:cNvPr>
          <p:cNvGrpSpPr/>
          <p:nvPr/>
        </p:nvGrpSpPr>
        <p:grpSpPr>
          <a:xfrm>
            <a:off x="1949665" y="7908237"/>
            <a:ext cx="8960167" cy="1015663"/>
            <a:chOff x="10725896" y="7851306"/>
            <a:chExt cx="8960167" cy="1015663"/>
          </a:xfrm>
        </p:grpSpPr>
        <p:sp>
          <p:nvSpPr>
            <p:cNvPr id="15" name="Rettangolo 14">
              <a:extLst>
                <a:ext uri="{FF2B5EF4-FFF2-40B4-BE49-F238E27FC236}">
                  <a16:creationId xmlns:a16="http://schemas.microsoft.com/office/drawing/2014/main" id="{29BA680D-A9CC-F84C-8B8E-A42BF244CAED}"/>
                </a:ext>
              </a:extLst>
            </p:cNvPr>
            <p:cNvSpPr/>
            <p:nvPr/>
          </p:nvSpPr>
          <p:spPr>
            <a:xfrm>
              <a:off x="11748031" y="7851306"/>
              <a:ext cx="7938032" cy="1015663"/>
            </a:xfrm>
            <a:prstGeom prst="rect">
              <a:avLst/>
            </a:prstGeom>
          </p:spPr>
          <p:txBody>
            <a:bodyPr wrap="square">
              <a:spAutoFit/>
            </a:bodyPr>
            <a:lstStyle/>
            <a:p>
              <a:pPr marL="285750" indent="-285750">
                <a:buFontTx/>
                <a:buChar char="-"/>
              </a:pPr>
              <a:r>
                <a:rPr lang="it-IT" sz="2000" spc="34" dirty="0">
                  <a:solidFill>
                    <a:srgbClr val="1546BA"/>
                  </a:solidFill>
                  <a:latin typeface="Libre Franklin Light"/>
                  <a:hlinkClick r:id="rId14"/>
                </a:rPr>
                <a:t>Startup </a:t>
              </a:r>
              <a:r>
                <a:rPr lang="it-IT" sz="2000" spc="34" dirty="0" err="1">
                  <a:solidFill>
                    <a:srgbClr val="1546BA"/>
                  </a:solidFill>
                  <a:latin typeface="Libre Franklin Light"/>
                  <a:hlinkClick r:id="rId14"/>
                </a:rPr>
                <a:t>Act</a:t>
              </a:r>
              <a:r>
                <a:rPr lang="it-IT" sz="2000" spc="34" dirty="0">
                  <a:solidFill>
                    <a:srgbClr val="1546BA"/>
                  </a:solidFill>
                  <a:latin typeface="Libre Franklin Light"/>
                  <a:hlinkClick r:id="rId14"/>
                </a:rPr>
                <a:t> e normativa</a:t>
              </a:r>
              <a:endParaRPr lang="it-IT" sz="2000" spc="34" dirty="0">
                <a:solidFill>
                  <a:srgbClr val="1546BA"/>
                </a:solidFill>
                <a:latin typeface="Libre Franklin Light"/>
              </a:endParaRPr>
            </a:p>
            <a:p>
              <a:pPr marL="285750" indent="-285750">
                <a:buFontTx/>
                <a:buChar char="-"/>
              </a:pPr>
              <a:r>
                <a:rPr lang="it-IT" sz="2000" spc="34" dirty="0">
                  <a:solidFill>
                    <a:srgbClr val="1546BA"/>
                  </a:solidFill>
                  <a:latin typeface="Libre Franklin Light"/>
                  <a:hlinkClick r:id="rId15"/>
                </a:rPr>
                <a:t>Guida alla costituzione e modifica di una startup innovativa</a:t>
              </a:r>
              <a:endParaRPr lang="it-IT" sz="2000" spc="34" dirty="0">
                <a:solidFill>
                  <a:srgbClr val="1546BA"/>
                </a:solidFill>
                <a:latin typeface="Libre Franklin Light"/>
              </a:endParaRPr>
            </a:p>
            <a:p>
              <a:pPr marL="285750" indent="-285750">
                <a:buFontTx/>
                <a:buChar char="-"/>
              </a:pPr>
              <a:r>
                <a:rPr lang="it-IT" sz="2000" spc="34" dirty="0">
                  <a:solidFill>
                    <a:srgbClr val="1546BA"/>
                  </a:solidFill>
                  <a:latin typeface="Libre Franklin Light"/>
                </a:rPr>
                <a:t>Crea la tua startup su </a:t>
              </a:r>
              <a:r>
                <a:rPr lang="it-IT" sz="2000" spc="34" dirty="0">
                  <a:solidFill>
                    <a:srgbClr val="1546BA"/>
                  </a:solidFill>
                  <a:latin typeface="Libre Franklin Light"/>
                  <a:hlinkClick r:id="rId16"/>
                </a:rPr>
                <a:t>startup.infocamere</a:t>
              </a:r>
              <a:endParaRPr lang="it-IT" sz="2000" spc="34" dirty="0">
                <a:solidFill>
                  <a:srgbClr val="1546BA"/>
                </a:solidFill>
                <a:latin typeface="Libre Franklin Light"/>
              </a:endParaRPr>
            </a:p>
          </p:txBody>
        </p:sp>
        <p:pic>
          <p:nvPicPr>
            <p:cNvPr id="16" name="Elemento grafico 15" descr="Informazioni">
              <a:extLst>
                <a:ext uri="{FF2B5EF4-FFF2-40B4-BE49-F238E27FC236}">
                  <a16:creationId xmlns:a16="http://schemas.microsoft.com/office/drawing/2014/main" id="{D221D78E-0EF6-FB4B-ABBD-79BE8C7281E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725896" y="7905969"/>
              <a:ext cx="914400" cy="914400"/>
            </a:xfrm>
            <a:prstGeom prst="rect">
              <a:avLst/>
            </a:prstGeom>
          </p:spPr>
        </p:pic>
      </p:grpSp>
      <p:grpSp>
        <p:nvGrpSpPr>
          <p:cNvPr id="31" name="Gruppo 30">
            <a:extLst>
              <a:ext uri="{FF2B5EF4-FFF2-40B4-BE49-F238E27FC236}">
                <a16:creationId xmlns:a16="http://schemas.microsoft.com/office/drawing/2014/main" id="{A9D79070-A9AC-CF49-93D8-40382F1634C7}"/>
              </a:ext>
            </a:extLst>
          </p:cNvPr>
          <p:cNvGrpSpPr/>
          <p:nvPr/>
        </p:nvGrpSpPr>
        <p:grpSpPr>
          <a:xfrm>
            <a:off x="0" y="9381737"/>
            <a:ext cx="18288000" cy="1061811"/>
            <a:chOff x="0" y="9294651"/>
            <a:chExt cx="18288000" cy="1061811"/>
          </a:xfrm>
        </p:grpSpPr>
        <p:sp>
          <p:nvSpPr>
            <p:cNvPr id="32" name="Rettangolo 31">
              <a:extLst>
                <a:ext uri="{FF2B5EF4-FFF2-40B4-BE49-F238E27FC236}">
                  <a16:creationId xmlns:a16="http://schemas.microsoft.com/office/drawing/2014/main" id="{566FBFD1-4F6B-0341-8D07-CC5AC2407A81}"/>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4" name="Gruppo 33">
              <a:extLst>
                <a:ext uri="{FF2B5EF4-FFF2-40B4-BE49-F238E27FC236}">
                  <a16:creationId xmlns:a16="http://schemas.microsoft.com/office/drawing/2014/main" id="{278CEB34-34BC-D846-B19A-E59F141F072C}"/>
                </a:ext>
              </a:extLst>
            </p:cNvPr>
            <p:cNvGrpSpPr/>
            <p:nvPr/>
          </p:nvGrpSpPr>
          <p:grpSpPr>
            <a:xfrm>
              <a:off x="9984030" y="9590349"/>
              <a:ext cx="8303970" cy="484529"/>
              <a:chOff x="1222451" y="9383467"/>
              <a:chExt cx="8303970" cy="484529"/>
            </a:xfrm>
          </p:grpSpPr>
          <p:sp>
            <p:nvSpPr>
              <p:cNvPr id="35" name="TextBox 29">
                <a:extLst>
                  <a:ext uri="{FF2B5EF4-FFF2-40B4-BE49-F238E27FC236}">
                    <a16:creationId xmlns:a16="http://schemas.microsoft.com/office/drawing/2014/main" id="{7741B19C-1B7E-984D-80D6-8D51235D528A}"/>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36" name="Immagine 35">
                <a:extLst>
                  <a:ext uri="{FF2B5EF4-FFF2-40B4-BE49-F238E27FC236}">
                    <a16:creationId xmlns:a16="http://schemas.microsoft.com/office/drawing/2014/main" id="{50B3A2FD-2988-CA4D-949D-2098D02F35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37" name="TextBox 30">
                <a:extLst>
                  <a:ext uri="{FF2B5EF4-FFF2-40B4-BE49-F238E27FC236}">
                    <a16:creationId xmlns:a16="http://schemas.microsoft.com/office/drawing/2014/main" id="{4134E79D-0C59-B349-A579-C8A2BE0523C5}"/>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196260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887202" y="2667544"/>
            <a:ext cx="4388401" cy="5309053"/>
            <a:chOff x="0" y="0"/>
            <a:chExt cx="5130800" cy="6654800"/>
          </a:xfrm>
        </p:grpSpPr>
        <p:grpSp>
          <p:nvGrpSpPr>
            <p:cNvPr id="12" name="Group 12"/>
            <p:cNvGrpSpPr/>
            <p:nvPr/>
          </p:nvGrpSpPr>
          <p:grpSpPr>
            <a:xfrm>
              <a:off x="0" y="0"/>
              <a:ext cx="5130800" cy="6654800"/>
              <a:chOff x="0" y="0"/>
              <a:chExt cx="1972478" cy="2558363"/>
            </a:xfrm>
          </p:grpSpPr>
          <p:sp>
            <p:nvSpPr>
              <p:cNvPr id="13" name="Freeform 13"/>
              <p:cNvSpPr/>
              <p:nvPr/>
            </p:nvSpPr>
            <p:spPr>
              <a:xfrm>
                <a:off x="0" y="0"/>
                <a:ext cx="1972478" cy="2558363"/>
              </a:xfrm>
              <a:custGeom>
                <a:avLst/>
                <a:gdLst/>
                <a:ahLst/>
                <a:cxnLst/>
                <a:rect l="l" t="t" r="r" b="b"/>
                <a:pathLst>
                  <a:path w="1972478" h="2558363">
                    <a:moveTo>
                      <a:pt x="0" y="0"/>
                    </a:moveTo>
                    <a:lnTo>
                      <a:pt x="1972478" y="0"/>
                    </a:lnTo>
                    <a:lnTo>
                      <a:pt x="1972478" y="2558363"/>
                    </a:lnTo>
                    <a:lnTo>
                      <a:pt x="0" y="2558363"/>
                    </a:lnTo>
                    <a:close/>
                  </a:path>
                </a:pathLst>
              </a:custGeom>
              <a:solidFill>
                <a:srgbClr val="0D49CD"/>
              </a:solidFill>
            </p:spPr>
            <p:txBody>
              <a:bodyPr/>
              <a:lstStyle/>
              <a:p>
                <a:endParaRPr lang="it-IT" dirty="0"/>
              </a:p>
            </p:txBody>
          </p:sp>
        </p:grpSp>
        <p:pic>
          <p:nvPicPr>
            <p:cNvPr id="14" name="Picture 14"/>
            <p:cNvPicPr>
              <a:picLocks noChangeAspect="1"/>
            </p:cNvPicPr>
            <p:nvPr/>
          </p:nvPicPr>
          <p:blipFill>
            <a:blip r:embed="rId3"/>
            <a:srcRect/>
            <a:stretch>
              <a:fillRect/>
            </a:stretch>
          </p:blipFill>
          <p:spPr>
            <a:xfrm>
              <a:off x="2042580" y="266389"/>
              <a:ext cx="951080" cy="926871"/>
            </a:xfrm>
            <a:prstGeom prst="rect">
              <a:avLst/>
            </a:prstGeom>
          </p:spPr>
        </p:pic>
        <p:sp>
          <p:nvSpPr>
            <p:cNvPr id="15" name="TextBox 15"/>
            <p:cNvSpPr txBox="1"/>
            <p:nvPr/>
          </p:nvSpPr>
          <p:spPr>
            <a:xfrm>
              <a:off x="435180" y="3048939"/>
              <a:ext cx="4260438" cy="2403908"/>
            </a:xfrm>
            <a:prstGeom prst="rect">
              <a:avLst/>
            </a:prstGeom>
          </p:spPr>
          <p:txBody>
            <a:bodyPr wrap="square" lIns="0" tIns="0" rIns="0" bIns="0" rtlCol="0" anchor="t">
              <a:spAutoFit/>
            </a:bodyPr>
            <a:lstStyle/>
            <a:p>
              <a:pPr marL="0" lvl="0" indent="0" algn="ctr">
                <a:lnSpc>
                  <a:spcPts val="2720"/>
                </a:lnSpc>
                <a:spcBef>
                  <a:spcPct val="0"/>
                </a:spcBef>
              </a:pPr>
              <a:r>
                <a:rPr lang="it-IT" sz="1900" spc="34" dirty="0">
                  <a:solidFill>
                    <a:srgbClr val="FFFFFF"/>
                  </a:solidFill>
                  <a:latin typeface="Libre Franklin Light"/>
                </a:rPr>
                <a:t>L’iscrizione avviene dietro </a:t>
              </a:r>
              <a:r>
                <a:rPr lang="it-IT" sz="1900" b="1" spc="34" dirty="0">
                  <a:solidFill>
                    <a:srgbClr val="FFFFFF"/>
                  </a:solidFill>
                  <a:latin typeface="Libre Franklin Light"/>
                </a:rPr>
                <a:t>autocertificazione</a:t>
              </a:r>
              <a:r>
                <a:rPr lang="it-IT" sz="1900" spc="34" dirty="0">
                  <a:solidFill>
                    <a:srgbClr val="FFFFFF"/>
                  </a:solidFill>
                  <a:latin typeface="Libre Franklin Light"/>
                </a:rPr>
                <a:t>, da trasmettere in via telematica (Comunicazione Unica) alla </a:t>
              </a:r>
              <a:r>
                <a:rPr lang="it-IT" sz="1900" b="1" spc="34" dirty="0">
                  <a:solidFill>
                    <a:srgbClr val="FFFFFF"/>
                  </a:solidFill>
                  <a:latin typeface="Libre Franklin Light"/>
                </a:rPr>
                <a:t>Camera di Commercio </a:t>
              </a:r>
              <a:r>
                <a:rPr lang="it-IT" sz="1900" spc="34" dirty="0">
                  <a:solidFill>
                    <a:srgbClr val="FFFFFF"/>
                  </a:solidFill>
                  <a:latin typeface="Libre Franklin Light"/>
                </a:rPr>
                <a:t>territorialmente competente.</a:t>
              </a:r>
              <a:endParaRPr lang="it-IT" sz="1900" u="none" spc="34" dirty="0">
                <a:solidFill>
                  <a:srgbClr val="FFFFFF"/>
                </a:solidFill>
                <a:latin typeface="Libre Franklin Light"/>
              </a:endParaRPr>
            </a:p>
          </p:txBody>
        </p:sp>
        <p:sp>
          <p:nvSpPr>
            <p:cNvPr id="16" name="TextBox 16"/>
            <p:cNvSpPr txBox="1"/>
            <p:nvPr/>
          </p:nvSpPr>
          <p:spPr>
            <a:xfrm>
              <a:off x="614979" y="1479805"/>
              <a:ext cx="3741540" cy="718145"/>
            </a:xfrm>
            <a:prstGeom prst="rect">
              <a:avLst/>
            </a:prstGeom>
          </p:spPr>
          <p:txBody>
            <a:bodyPr wrap="square" lIns="0" tIns="0" rIns="0" bIns="0" rtlCol="0" anchor="t">
              <a:spAutoFit/>
            </a:bodyPr>
            <a:lstStyle/>
            <a:p>
              <a:pPr algn="ctr">
                <a:lnSpc>
                  <a:spcPts val="2100"/>
                </a:lnSpc>
              </a:pPr>
              <a:r>
                <a:rPr lang="it-IT" sz="2100" dirty="0">
                  <a:solidFill>
                    <a:srgbClr val="FFFFFF"/>
                  </a:solidFill>
                  <a:latin typeface="Montserrat Classic Bold"/>
                </a:rPr>
                <a:t>Iscrizione gratuita e volontaria</a:t>
              </a:r>
            </a:p>
          </p:txBody>
        </p:sp>
      </p:grpSp>
      <p:sp>
        <p:nvSpPr>
          <p:cNvPr id="34" name="TextBox 34"/>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07</a:t>
            </a:r>
          </a:p>
        </p:txBody>
      </p:sp>
      <p:sp>
        <p:nvSpPr>
          <p:cNvPr id="35" name="TextBox 2">
            <a:extLst>
              <a:ext uri="{FF2B5EF4-FFF2-40B4-BE49-F238E27FC236}">
                <a16:creationId xmlns:a16="http://schemas.microsoft.com/office/drawing/2014/main" id="{E505BEF0-6BBE-D54F-B48E-5C52FFACA9CA}"/>
              </a:ext>
            </a:extLst>
          </p:cNvPr>
          <p:cNvSpPr txBox="1"/>
          <p:nvPr/>
        </p:nvSpPr>
        <p:spPr>
          <a:xfrm>
            <a:off x="1306170" y="659112"/>
            <a:ext cx="16600830" cy="778739"/>
          </a:xfrm>
          <a:prstGeom prst="rect">
            <a:avLst/>
          </a:prstGeom>
        </p:spPr>
        <p:txBody>
          <a:bodyPr wrap="square" lIns="0" tIns="0" rIns="0" bIns="0" rtlCol="0" anchor="t">
            <a:spAutoFit/>
          </a:bodyPr>
          <a:lstStyle/>
          <a:p>
            <a:pPr>
              <a:lnSpc>
                <a:spcPts val="6660"/>
              </a:lnSpc>
            </a:pPr>
            <a:r>
              <a:rPr lang="it-IT" sz="5400" spc="96" dirty="0">
                <a:solidFill>
                  <a:srgbClr val="011C5D"/>
                </a:solidFill>
                <a:latin typeface="Montserrat Classic Bold"/>
              </a:rPr>
              <a:t>Modalità di </a:t>
            </a:r>
            <a:r>
              <a:rPr lang="it-IT" sz="5400" spc="96" dirty="0">
                <a:solidFill>
                  <a:srgbClr val="0D49CD"/>
                </a:solidFill>
                <a:latin typeface="Montserrat Classic Bold"/>
              </a:rPr>
              <a:t>iscrizione</a:t>
            </a:r>
            <a:r>
              <a:rPr lang="it-IT" sz="5400" spc="96" dirty="0">
                <a:solidFill>
                  <a:srgbClr val="1546BA"/>
                </a:solidFill>
                <a:latin typeface="Montserrat Classic Bold"/>
              </a:rPr>
              <a:t> </a:t>
            </a:r>
            <a:r>
              <a:rPr lang="it-IT" sz="5400" spc="96" dirty="0">
                <a:solidFill>
                  <a:srgbClr val="011C5D"/>
                </a:solidFill>
                <a:latin typeface="Montserrat Classic Bold"/>
              </a:rPr>
              <a:t>e</a:t>
            </a:r>
            <a:r>
              <a:rPr lang="it-IT" sz="5400" spc="96" dirty="0">
                <a:solidFill>
                  <a:srgbClr val="1546BA"/>
                </a:solidFill>
                <a:latin typeface="Montserrat Classic Bold"/>
              </a:rPr>
              <a:t> </a:t>
            </a:r>
            <a:r>
              <a:rPr lang="it-IT" sz="5400" spc="96" dirty="0">
                <a:solidFill>
                  <a:srgbClr val="0D49CD"/>
                </a:solidFill>
                <a:latin typeface="Montserrat Classic Bold"/>
              </a:rPr>
              <a:t>regime di pubblicità</a:t>
            </a:r>
          </a:p>
        </p:txBody>
      </p:sp>
      <p:grpSp>
        <p:nvGrpSpPr>
          <p:cNvPr id="36" name="Gruppo 35">
            <a:extLst>
              <a:ext uri="{FF2B5EF4-FFF2-40B4-BE49-F238E27FC236}">
                <a16:creationId xmlns:a16="http://schemas.microsoft.com/office/drawing/2014/main" id="{29425165-BEB2-0444-9533-14E0DD3F1187}"/>
              </a:ext>
            </a:extLst>
          </p:cNvPr>
          <p:cNvGrpSpPr/>
          <p:nvPr/>
        </p:nvGrpSpPr>
        <p:grpSpPr>
          <a:xfrm>
            <a:off x="1143000" y="9380186"/>
            <a:ext cx="8303970" cy="484529"/>
            <a:chOff x="1222451" y="9383467"/>
            <a:chExt cx="8303970" cy="484529"/>
          </a:xfrm>
        </p:grpSpPr>
        <p:sp>
          <p:nvSpPr>
            <p:cNvPr id="37" name="TextBox 29">
              <a:extLst>
                <a:ext uri="{FF2B5EF4-FFF2-40B4-BE49-F238E27FC236}">
                  <a16:creationId xmlns:a16="http://schemas.microsoft.com/office/drawing/2014/main" id="{4D70942E-37D6-BB45-AF4F-5A3857A28B6D}"/>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38" name="Immagine 37">
              <a:extLst>
                <a:ext uri="{FF2B5EF4-FFF2-40B4-BE49-F238E27FC236}">
                  <a16:creationId xmlns:a16="http://schemas.microsoft.com/office/drawing/2014/main" id="{CD783BAD-8043-1B41-BB7C-95F047103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39" name="TextBox 30">
              <a:extLst>
                <a:ext uri="{FF2B5EF4-FFF2-40B4-BE49-F238E27FC236}">
                  <a16:creationId xmlns:a16="http://schemas.microsoft.com/office/drawing/2014/main" id="{1C9B38B2-2B0E-C442-9AE3-6521DBDEDEF5}"/>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40" name="Rettangolo 39">
            <a:extLst>
              <a:ext uri="{FF2B5EF4-FFF2-40B4-BE49-F238E27FC236}">
                <a16:creationId xmlns:a16="http://schemas.microsoft.com/office/drawing/2014/main" id="{DC135E50-0675-8041-8A6D-611E41D09DE0}"/>
              </a:ext>
            </a:extLst>
          </p:cNvPr>
          <p:cNvSpPr/>
          <p:nvPr/>
        </p:nvSpPr>
        <p:spPr>
          <a:xfrm>
            <a:off x="1306170" y="1643817"/>
            <a:ext cx="16219830" cy="830997"/>
          </a:xfrm>
          <a:prstGeom prst="rect">
            <a:avLst/>
          </a:prstGeom>
        </p:spPr>
        <p:txBody>
          <a:bodyPr wrap="square">
            <a:spAutoFit/>
          </a:bodyPr>
          <a:lstStyle/>
          <a:p>
            <a:r>
              <a:rPr lang="it-IT" sz="2400" spc="34" dirty="0">
                <a:solidFill>
                  <a:srgbClr val="1546BA"/>
                </a:solidFill>
                <a:latin typeface="Libre Franklin Light"/>
              </a:rPr>
              <a:t>Un’impresa in possesso dei requisiti sopra descritti può ottenere lo status di startup innovativa registrandosi in un’apposita</a:t>
            </a:r>
            <a:r>
              <a:rPr lang="it-IT" sz="2400" b="1" spc="34" dirty="0">
                <a:solidFill>
                  <a:srgbClr val="1546BA"/>
                </a:solidFill>
                <a:latin typeface="Libre Franklin Light"/>
              </a:rPr>
              <a:t> sezione speciale del Registro delle imprese </a:t>
            </a:r>
            <a:r>
              <a:rPr lang="it-IT" sz="2400" spc="34" dirty="0">
                <a:solidFill>
                  <a:srgbClr val="1546BA"/>
                </a:solidFill>
                <a:latin typeface="Libre Franklin Light"/>
              </a:rPr>
              <a:t>presso le Camere di Commercio.</a:t>
            </a:r>
          </a:p>
        </p:txBody>
      </p:sp>
      <p:sp>
        <p:nvSpPr>
          <p:cNvPr id="43" name="Rettangolo 42">
            <a:extLst>
              <a:ext uri="{FF2B5EF4-FFF2-40B4-BE49-F238E27FC236}">
                <a16:creationId xmlns:a16="http://schemas.microsoft.com/office/drawing/2014/main" id="{F47C8E94-A4CC-4F4B-9661-A81B42E3F284}"/>
              </a:ext>
            </a:extLst>
          </p:cNvPr>
          <p:cNvSpPr/>
          <p:nvPr/>
        </p:nvSpPr>
        <p:spPr>
          <a:xfrm>
            <a:off x="1439072" y="8612957"/>
            <a:ext cx="20046583" cy="400110"/>
          </a:xfrm>
          <a:prstGeom prst="rect">
            <a:avLst/>
          </a:prstGeom>
        </p:spPr>
        <p:txBody>
          <a:bodyPr wrap="square">
            <a:spAutoFit/>
          </a:bodyPr>
          <a:lstStyle/>
          <a:p>
            <a:r>
              <a:rPr lang="it-IT" sz="2000" spc="34" dirty="0">
                <a:solidFill>
                  <a:srgbClr val="1546BA"/>
                </a:solidFill>
                <a:latin typeface="Libre Franklin Light"/>
              </a:rPr>
              <a:t>Modulistica e guida alla procedura sono disponibili sul portale nazionale delle imprese innovative: </a:t>
            </a:r>
            <a:r>
              <a:rPr lang="it-IT" sz="2000" spc="34" dirty="0">
                <a:solidFill>
                  <a:srgbClr val="1546BA"/>
                </a:solidFill>
                <a:latin typeface="Libre Franklin Light"/>
                <a:hlinkClick r:id="rId5"/>
              </a:rPr>
              <a:t>http://startup.registroimprese.it/</a:t>
            </a:r>
            <a:r>
              <a:rPr lang="it-IT" sz="2000" spc="34" dirty="0">
                <a:solidFill>
                  <a:srgbClr val="1546BA"/>
                </a:solidFill>
                <a:latin typeface="Libre Franklin Light"/>
              </a:rPr>
              <a:t> </a:t>
            </a:r>
          </a:p>
        </p:txBody>
      </p:sp>
      <p:grpSp>
        <p:nvGrpSpPr>
          <p:cNvPr id="51" name="Gruppo 50">
            <a:extLst>
              <a:ext uri="{FF2B5EF4-FFF2-40B4-BE49-F238E27FC236}">
                <a16:creationId xmlns:a16="http://schemas.microsoft.com/office/drawing/2014/main" id="{4C6EAFE8-D3A8-BA4E-9631-3AAA437BA3E2}"/>
              </a:ext>
            </a:extLst>
          </p:cNvPr>
          <p:cNvGrpSpPr/>
          <p:nvPr/>
        </p:nvGrpSpPr>
        <p:grpSpPr>
          <a:xfrm>
            <a:off x="11709130" y="2688602"/>
            <a:ext cx="4301034" cy="5309054"/>
            <a:chOff x="11570004" y="2825800"/>
            <a:chExt cx="4388399" cy="5677201"/>
          </a:xfrm>
        </p:grpSpPr>
        <p:grpSp>
          <p:nvGrpSpPr>
            <p:cNvPr id="23" name="Group 23"/>
            <p:cNvGrpSpPr/>
            <p:nvPr/>
          </p:nvGrpSpPr>
          <p:grpSpPr>
            <a:xfrm>
              <a:off x="11570004" y="2825800"/>
              <a:ext cx="4388399" cy="5677201"/>
              <a:chOff x="0" y="-3"/>
              <a:chExt cx="5851198" cy="7569600"/>
            </a:xfrm>
          </p:grpSpPr>
          <p:grpSp>
            <p:nvGrpSpPr>
              <p:cNvPr id="24" name="Group 24"/>
              <p:cNvGrpSpPr/>
              <p:nvPr/>
            </p:nvGrpSpPr>
            <p:grpSpPr>
              <a:xfrm>
                <a:off x="0" y="-3"/>
                <a:ext cx="5851198" cy="7569600"/>
                <a:chOff x="0" y="-1"/>
                <a:chExt cx="2249427" cy="2910048"/>
              </a:xfrm>
            </p:grpSpPr>
            <p:sp>
              <p:nvSpPr>
                <p:cNvPr id="25" name="Freeform 25"/>
                <p:cNvSpPr/>
                <p:nvPr/>
              </p:nvSpPr>
              <p:spPr>
                <a:xfrm>
                  <a:off x="0" y="-1"/>
                  <a:ext cx="2249427" cy="2910048"/>
                </a:xfrm>
                <a:custGeom>
                  <a:avLst/>
                  <a:gdLst/>
                  <a:ahLst/>
                  <a:cxnLst/>
                  <a:rect l="l" t="t" r="r" b="b"/>
                  <a:pathLst>
                    <a:path w="1972478" h="2567390">
                      <a:moveTo>
                        <a:pt x="0" y="0"/>
                      </a:moveTo>
                      <a:lnTo>
                        <a:pt x="1972478" y="0"/>
                      </a:lnTo>
                      <a:lnTo>
                        <a:pt x="1972478" y="2567390"/>
                      </a:lnTo>
                      <a:lnTo>
                        <a:pt x="0" y="2567390"/>
                      </a:lnTo>
                      <a:close/>
                    </a:path>
                  </a:pathLst>
                </a:custGeom>
                <a:solidFill>
                  <a:srgbClr val="0D49CD"/>
                </a:solidFill>
              </p:spPr>
              <p:txBody>
                <a:bodyPr/>
                <a:lstStyle/>
                <a:p>
                  <a:endParaRPr lang="it-IT" dirty="0"/>
                </a:p>
              </p:txBody>
            </p:sp>
          </p:grpSp>
          <p:sp>
            <p:nvSpPr>
              <p:cNvPr id="26" name="TextBox 26"/>
              <p:cNvSpPr txBox="1"/>
              <p:nvPr/>
            </p:nvSpPr>
            <p:spPr>
              <a:xfrm>
                <a:off x="564336" y="2854902"/>
                <a:ext cx="4722523" cy="4118734"/>
              </a:xfrm>
              <a:prstGeom prst="rect">
                <a:avLst/>
              </a:prstGeom>
            </p:spPr>
            <p:txBody>
              <a:bodyPr wrap="square" lIns="0" tIns="0" rIns="0" bIns="0" rtlCol="0" anchor="t">
                <a:spAutoFit/>
              </a:bodyPr>
              <a:lstStyle/>
              <a:p>
                <a:pPr lvl="0" algn="ctr">
                  <a:lnSpc>
                    <a:spcPts val="2720"/>
                  </a:lnSpc>
                  <a:spcBef>
                    <a:spcPct val="0"/>
                  </a:spcBef>
                </a:pPr>
                <a:r>
                  <a:rPr lang="it-IT" sz="1900" spc="34" dirty="0">
                    <a:solidFill>
                      <a:srgbClr val="FFFFFF"/>
                    </a:solidFill>
                    <a:latin typeface="Libre Franklin Light"/>
                  </a:rPr>
                  <a:t>Si applicano alla startup innovativa a partire dalla data di iscrizione nella sezione speciale, e possono essere mantenuti, in presenza di tutti gli altri requisiti, fino al raggiungimento del </a:t>
                </a:r>
                <a:r>
                  <a:rPr lang="it-IT" sz="1900" b="1" spc="34" dirty="0">
                    <a:solidFill>
                      <a:srgbClr val="FFFFFF"/>
                    </a:solidFill>
                    <a:latin typeface="Libre Franklin Light"/>
                  </a:rPr>
                  <a:t>quinto anno di attività </a:t>
                </a:r>
                <a:r>
                  <a:rPr lang="it-IT" sz="1900" spc="34" dirty="0">
                    <a:solidFill>
                      <a:srgbClr val="FFFFFF"/>
                    </a:solidFill>
                    <a:latin typeface="Libre Franklin Light"/>
                  </a:rPr>
                  <a:t>calcolato dalla </a:t>
                </a:r>
                <a:r>
                  <a:rPr lang="it-IT" sz="1900" b="1" spc="34" dirty="0">
                    <a:solidFill>
                      <a:srgbClr val="FFFFFF"/>
                    </a:solidFill>
                    <a:latin typeface="Libre Franklin Light"/>
                  </a:rPr>
                  <a:t>data di costituzione</a:t>
                </a:r>
                <a:r>
                  <a:rPr lang="it-IT" sz="1900" spc="34" dirty="0">
                    <a:solidFill>
                      <a:srgbClr val="FFFFFF"/>
                    </a:solidFill>
                    <a:latin typeface="Libre Franklin Light"/>
                  </a:rPr>
                  <a:t>.</a:t>
                </a:r>
                <a:endParaRPr lang="en-US" sz="1900" spc="34" dirty="0">
                  <a:solidFill>
                    <a:srgbClr val="FFFFFF"/>
                  </a:solidFill>
                  <a:latin typeface="Libre Franklin Light"/>
                </a:endParaRPr>
              </a:p>
            </p:txBody>
          </p:sp>
          <p:sp>
            <p:nvSpPr>
              <p:cNvPr id="27" name="TextBox 27"/>
              <p:cNvSpPr txBox="1"/>
              <p:nvPr/>
            </p:nvSpPr>
            <p:spPr>
              <a:xfrm>
                <a:off x="743494" y="1758065"/>
                <a:ext cx="4364208" cy="767944"/>
              </a:xfrm>
              <a:prstGeom prst="rect">
                <a:avLst/>
              </a:prstGeom>
            </p:spPr>
            <p:txBody>
              <a:bodyPr wrap="square" lIns="0" tIns="0" rIns="0" bIns="0" rtlCol="0" anchor="t">
                <a:spAutoFit/>
              </a:bodyPr>
              <a:lstStyle/>
              <a:p>
                <a:pPr algn="ctr">
                  <a:lnSpc>
                    <a:spcPts val="2100"/>
                  </a:lnSpc>
                </a:pPr>
                <a:r>
                  <a:rPr lang="it-IT" sz="2100" dirty="0">
                    <a:solidFill>
                      <a:srgbClr val="FFFFFF"/>
                    </a:solidFill>
                    <a:latin typeface="Montserrat Classic Bold"/>
                  </a:rPr>
                  <a:t>Godimento </a:t>
                </a:r>
              </a:p>
              <a:p>
                <a:pPr algn="ctr">
                  <a:lnSpc>
                    <a:spcPts val="2100"/>
                  </a:lnSpc>
                </a:pPr>
                <a:r>
                  <a:rPr lang="it-IT" sz="2100" dirty="0">
                    <a:solidFill>
                      <a:srgbClr val="FFFFFF"/>
                    </a:solidFill>
                    <a:latin typeface="Montserrat Classic Bold"/>
                  </a:rPr>
                  <a:t>dei benefici</a:t>
                </a:r>
              </a:p>
            </p:txBody>
          </p:sp>
        </p:grpSp>
        <p:pic>
          <p:nvPicPr>
            <p:cNvPr id="47" name="Elemento grafico 46" descr="Segno di spunta">
              <a:extLst>
                <a:ext uri="{FF2B5EF4-FFF2-40B4-BE49-F238E27FC236}">
                  <a16:creationId xmlns:a16="http://schemas.microsoft.com/office/drawing/2014/main" id="{3CB7964A-BA04-7542-AC43-F1DAE2FCEC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07002" y="3079547"/>
              <a:ext cx="914400" cy="914400"/>
            </a:xfrm>
            <a:prstGeom prst="rect">
              <a:avLst/>
            </a:prstGeom>
          </p:spPr>
        </p:pic>
      </p:grpSp>
      <p:grpSp>
        <p:nvGrpSpPr>
          <p:cNvPr id="50" name="Gruppo 49">
            <a:extLst>
              <a:ext uri="{FF2B5EF4-FFF2-40B4-BE49-F238E27FC236}">
                <a16:creationId xmlns:a16="http://schemas.microsoft.com/office/drawing/2014/main" id="{C3648FC2-AFED-BE41-BC9F-502306C7D20A}"/>
              </a:ext>
            </a:extLst>
          </p:cNvPr>
          <p:cNvGrpSpPr/>
          <p:nvPr/>
        </p:nvGrpSpPr>
        <p:grpSpPr>
          <a:xfrm>
            <a:off x="6798166" y="2681460"/>
            <a:ext cx="4388401" cy="5295137"/>
            <a:chOff x="6812408" y="2825800"/>
            <a:chExt cx="4388400" cy="5677201"/>
          </a:xfrm>
        </p:grpSpPr>
        <p:grpSp>
          <p:nvGrpSpPr>
            <p:cNvPr id="17" name="Group 17"/>
            <p:cNvGrpSpPr/>
            <p:nvPr/>
          </p:nvGrpSpPr>
          <p:grpSpPr>
            <a:xfrm>
              <a:off x="6812408" y="2825800"/>
              <a:ext cx="4388400" cy="5677201"/>
              <a:chOff x="0" y="0"/>
              <a:chExt cx="5038564" cy="6741701"/>
            </a:xfrm>
          </p:grpSpPr>
          <p:grpSp>
            <p:nvGrpSpPr>
              <p:cNvPr id="18" name="Group 18"/>
              <p:cNvGrpSpPr/>
              <p:nvPr/>
            </p:nvGrpSpPr>
            <p:grpSpPr>
              <a:xfrm>
                <a:off x="0" y="0"/>
                <a:ext cx="5038564" cy="6741701"/>
                <a:chOff x="0" y="0"/>
                <a:chExt cx="1937019" cy="2591771"/>
              </a:xfrm>
            </p:grpSpPr>
            <p:sp>
              <p:nvSpPr>
                <p:cNvPr id="19" name="Freeform 19"/>
                <p:cNvSpPr/>
                <p:nvPr/>
              </p:nvSpPr>
              <p:spPr>
                <a:xfrm>
                  <a:off x="0" y="0"/>
                  <a:ext cx="1937019" cy="2591771"/>
                </a:xfrm>
                <a:custGeom>
                  <a:avLst/>
                  <a:gdLst/>
                  <a:ahLst/>
                  <a:cxnLst/>
                  <a:rect l="l" t="t" r="r" b="b"/>
                  <a:pathLst>
                    <a:path w="1972478" h="2558363">
                      <a:moveTo>
                        <a:pt x="0" y="0"/>
                      </a:moveTo>
                      <a:lnTo>
                        <a:pt x="1972478" y="0"/>
                      </a:lnTo>
                      <a:lnTo>
                        <a:pt x="1972478" y="2558363"/>
                      </a:lnTo>
                      <a:lnTo>
                        <a:pt x="0" y="2558363"/>
                      </a:lnTo>
                      <a:close/>
                    </a:path>
                  </a:pathLst>
                </a:custGeom>
                <a:solidFill>
                  <a:srgbClr val="0D49CD"/>
                </a:solidFill>
              </p:spPr>
              <p:txBody>
                <a:bodyPr/>
                <a:lstStyle/>
                <a:p>
                  <a:endParaRPr lang="it-IT" dirty="0"/>
                </a:p>
              </p:txBody>
            </p:sp>
          </p:grpSp>
          <p:sp>
            <p:nvSpPr>
              <p:cNvPr id="20" name="TextBox 20"/>
              <p:cNvSpPr txBox="1"/>
              <p:nvPr/>
            </p:nvSpPr>
            <p:spPr>
              <a:xfrm>
                <a:off x="310011" y="2493708"/>
                <a:ext cx="4443436" cy="3932859"/>
              </a:xfrm>
              <a:prstGeom prst="rect">
                <a:avLst/>
              </a:prstGeom>
            </p:spPr>
            <p:txBody>
              <a:bodyPr wrap="square" lIns="0" tIns="0" rIns="0" bIns="0" rtlCol="0" anchor="t">
                <a:spAutoFit/>
              </a:bodyPr>
              <a:lstStyle/>
              <a:p>
                <a:pPr algn="ctr">
                  <a:lnSpc>
                    <a:spcPts val="2720"/>
                  </a:lnSpc>
                  <a:spcBef>
                    <a:spcPct val="0"/>
                  </a:spcBef>
                </a:pPr>
                <a:r>
                  <a:rPr lang="it-IT" sz="1900" spc="34" dirty="0">
                    <a:solidFill>
                      <a:srgbClr val="FFFFFF"/>
                    </a:solidFill>
                    <a:latin typeface="Libre Franklin Light"/>
                  </a:rPr>
                  <a:t>Sempre alle CCIAA spettano I controlli sul rispetto e sul </a:t>
                </a:r>
                <a:r>
                  <a:rPr lang="it-IT" sz="1900" b="1" spc="34" dirty="0">
                    <a:solidFill>
                      <a:srgbClr val="FFFFFF"/>
                    </a:solidFill>
                    <a:latin typeface="Libre Franklin Light"/>
                  </a:rPr>
                  <a:t>mantenimento dei requisiti </a:t>
                </a:r>
                <a:r>
                  <a:rPr lang="it-IT" sz="1900" spc="34" dirty="0">
                    <a:solidFill>
                      <a:srgbClr val="FFFFFF"/>
                    </a:solidFill>
                    <a:latin typeface="Libre Franklin Light"/>
                  </a:rPr>
                  <a:t>– che, ai sensi del </a:t>
                </a:r>
                <a:r>
                  <a:rPr lang="it-IT" sz="1900" spc="34" dirty="0" err="1">
                    <a:solidFill>
                      <a:srgbClr val="FFFFFF"/>
                    </a:solidFill>
                    <a:latin typeface="Libre Franklin Light"/>
                  </a:rPr>
                  <a:t>d.l.</a:t>
                </a:r>
                <a:r>
                  <a:rPr lang="it-IT" sz="1900" spc="34" dirty="0">
                    <a:solidFill>
                      <a:srgbClr val="FFFFFF"/>
                    </a:solidFill>
                    <a:latin typeface="Libre Franklin Light"/>
                  </a:rPr>
                  <a:t> 179/2012, art. 25, comma 15 - vanno </a:t>
                </a:r>
                <a:r>
                  <a:rPr lang="it-IT" sz="1900" b="1" spc="34" dirty="0">
                    <a:solidFill>
                      <a:srgbClr val="FFFFFF"/>
                    </a:solidFill>
                    <a:latin typeface="Libre Franklin Light"/>
                  </a:rPr>
                  <a:t>confermati una volta l’anno</a:t>
                </a:r>
                <a:r>
                  <a:rPr lang="it-IT" sz="1900" spc="34" dirty="0">
                    <a:solidFill>
                      <a:srgbClr val="FFFFFF"/>
                    </a:solidFill>
                    <a:latin typeface="Libre Franklin Light"/>
                  </a:rPr>
                  <a:t>, entro </a:t>
                </a:r>
                <a:r>
                  <a:rPr lang="it-IT" sz="1900" b="1" spc="34" dirty="0">
                    <a:solidFill>
                      <a:srgbClr val="FFFFFF"/>
                    </a:solidFill>
                    <a:latin typeface="Libre Franklin Light"/>
                  </a:rPr>
                  <a:t>30 giorni </a:t>
                </a:r>
                <a:r>
                  <a:rPr lang="it-IT" sz="1900" spc="34" dirty="0">
                    <a:solidFill>
                      <a:srgbClr val="FFFFFF"/>
                    </a:solidFill>
                    <a:latin typeface="Libre Franklin Light"/>
                  </a:rPr>
                  <a:t>dall’</a:t>
                </a:r>
                <a:r>
                  <a:rPr lang="it-IT" sz="1900" b="1" spc="34" dirty="0">
                    <a:solidFill>
                      <a:srgbClr val="FFFFFF"/>
                    </a:solidFill>
                    <a:latin typeface="Libre Franklin Light"/>
                  </a:rPr>
                  <a:t>approvazione del bilancio </a:t>
                </a:r>
                <a:r>
                  <a:rPr lang="it-IT" sz="1900" spc="34" dirty="0">
                    <a:solidFill>
                      <a:srgbClr val="FFFFFF"/>
                    </a:solidFill>
                    <a:latin typeface="Libre Franklin Light"/>
                  </a:rPr>
                  <a:t>(e comunque non oltre 6 mesi dal termine dell’esercizio).</a:t>
                </a:r>
                <a:endParaRPr lang="en-US" sz="1900" spc="34" dirty="0">
                  <a:solidFill>
                    <a:srgbClr val="FFFFFF"/>
                  </a:solidFill>
                  <a:latin typeface="Libre Franklin Light"/>
                </a:endParaRPr>
              </a:p>
            </p:txBody>
          </p:sp>
          <p:sp>
            <p:nvSpPr>
              <p:cNvPr id="21" name="TextBox 21"/>
              <p:cNvSpPr txBox="1"/>
              <p:nvPr/>
            </p:nvSpPr>
            <p:spPr>
              <a:xfrm>
                <a:off x="117680" y="1578994"/>
                <a:ext cx="4862092" cy="639601"/>
              </a:xfrm>
              <a:prstGeom prst="rect">
                <a:avLst/>
              </a:prstGeom>
            </p:spPr>
            <p:txBody>
              <a:bodyPr wrap="square" lIns="0" tIns="0" rIns="0" bIns="0" rtlCol="0" anchor="t">
                <a:spAutoFit/>
              </a:bodyPr>
              <a:lstStyle/>
              <a:p>
                <a:pPr algn="ctr">
                  <a:lnSpc>
                    <a:spcPts val="2100"/>
                  </a:lnSpc>
                </a:pPr>
                <a:r>
                  <a:rPr lang="it-IT" sz="2100" dirty="0">
                    <a:solidFill>
                      <a:srgbClr val="FFFFFF"/>
                    </a:solidFill>
                    <a:latin typeface="Montserrat Classic Bold"/>
                  </a:rPr>
                  <a:t>Controllo e conferma dei requisiti</a:t>
                </a:r>
              </a:p>
            </p:txBody>
          </p:sp>
        </p:grpSp>
        <p:pic>
          <p:nvPicPr>
            <p:cNvPr id="49" name="Elemento grafico 48" descr="Pubblico target">
              <a:extLst>
                <a:ext uri="{FF2B5EF4-FFF2-40B4-BE49-F238E27FC236}">
                  <a16:creationId xmlns:a16="http://schemas.microsoft.com/office/drawing/2014/main" id="{B301E20D-329B-A440-8F5B-75B8B8AB0F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65412" y="2909237"/>
              <a:ext cx="1162800" cy="1162800"/>
            </a:xfrm>
            <a:prstGeom prst="rect">
              <a:avLst/>
            </a:prstGeom>
          </p:spPr>
        </p:pic>
      </p:grpSp>
      <p:grpSp>
        <p:nvGrpSpPr>
          <p:cNvPr id="45" name="Gruppo 44">
            <a:extLst>
              <a:ext uri="{FF2B5EF4-FFF2-40B4-BE49-F238E27FC236}">
                <a16:creationId xmlns:a16="http://schemas.microsoft.com/office/drawing/2014/main" id="{35AE3A7A-9590-F74F-B289-7DCBE5B55050}"/>
              </a:ext>
            </a:extLst>
          </p:cNvPr>
          <p:cNvGrpSpPr/>
          <p:nvPr/>
        </p:nvGrpSpPr>
        <p:grpSpPr>
          <a:xfrm>
            <a:off x="0" y="9381737"/>
            <a:ext cx="18288000" cy="1061811"/>
            <a:chOff x="0" y="9294651"/>
            <a:chExt cx="18288000" cy="1061811"/>
          </a:xfrm>
        </p:grpSpPr>
        <p:sp>
          <p:nvSpPr>
            <p:cNvPr id="46" name="Rettangolo 45">
              <a:extLst>
                <a:ext uri="{FF2B5EF4-FFF2-40B4-BE49-F238E27FC236}">
                  <a16:creationId xmlns:a16="http://schemas.microsoft.com/office/drawing/2014/main" id="{960EDBB7-CE8A-EE44-8935-F7A8383282BF}"/>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2" name="Gruppo 51">
              <a:extLst>
                <a:ext uri="{FF2B5EF4-FFF2-40B4-BE49-F238E27FC236}">
                  <a16:creationId xmlns:a16="http://schemas.microsoft.com/office/drawing/2014/main" id="{7E68CC54-5D28-F745-AA97-5000776E1132}"/>
                </a:ext>
              </a:extLst>
            </p:cNvPr>
            <p:cNvGrpSpPr/>
            <p:nvPr/>
          </p:nvGrpSpPr>
          <p:grpSpPr>
            <a:xfrm>
              <a:off x="9984030" y="9590349"/>
              <a:ext cx="8303970" cy="484529"/>
              <a:chOff x="1222451" y="9383467"/>
              <a:chExt cx="8303970" cy="484529"/>
            </a:xfrm>
          </p:grpSpPr>
          <p:sp>
            <p:nvSpPr>
              <p:cNvPr id="53" name="TextBox 29">
                <a:extLst>
                  <a:ext uri="{FF2B5EF4-FFF2-40B4-BE49-F238E27FC236}">
                    <a16:creationId xmlns:a16="http://schemas.microsoft.com/office/drawing/2014/main" id="{4B17E942-EC39-AB46-AD7E-A058F314D741}"/>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54" name="Immagine 53">
                <a:extLst>
                  <a:ext uri="{FF2B5EF4-FFF2-40B4-BE49-F238E27FC236}">
                    <a16:creationId xmlns:a16="http://schemas.microsoft.com/office/drawing/2014/main" id="{35F27995-83B8-4E43-AFC4-6DE92E895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55" name="TextBox 30">
                <a:extLst>
                  <a:ext uri="{FF2B5EF4-FFF2-40B4-BE49-F238E27FC236}">
                    <a16:creationId xmlns:a16="http://schemas.microsoft.com/office/drawing/2014/main" id="{18A7E88B-61BF-D949-8366-212D8185EBA4}"/>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
        <p:nvSpPr>
          <p:cNvPr id="4" name="Rettangolo 3">
            <a:extLst>
              <a:ext uri="{FF2B5EF4-FFF2-40B4-BE49-F238E27FC236}">
                <a16:creationId xmlns:a16="http://schemas.microsoft.com/office/drawing/2014/main" id="{97772C40-271A-574C-AC7E-0DB4B04D7AD3}"/>
              </a:ext>
            </a:extLst>
          </p:cNvPr>
          <p:cNvSpPr/>
          <p:nvPr/>
        </p:nvSpPr>
        <p:spPr>
          <a:xfrm>
            <a:off x="7339381" y="8055463"/>
            <a:ext cx="3305970" cy="369332"/>
          </a:xfrm>
          <a:prstGeom prst="rect">
            <a:avLst/>
          </a:prstGeom>
        </p:spPr>
        <p:txBody>
          <a:bodyPr wrap="none">
            <a:spAutoFit/>
          </a:bodyPr>
          <a:lstStyle/>
          <a:p>
            <a:r>
              <a:rPr lang="it-IT" spc="34" dirty="0">
                <a:solidFill>
                  <a:srgbClr val="1546BA"/>
                </a:solidFill>
                <a:latin typeface="Libre Franklin Light"/>
                <a:hlinkClick r:id="rId10">
                  <a:extLst>
                    <a:ext uri="{A12FA001-AC4F-418D-AE19-62706E023703}">
                      <ahyp:hlinkClr xmlns:ahyp="http://schemas.microsoft.com/office/drawing/2018/hyperlinkcolor" val="tx"/>
                    </a:ext>
                  </a:extLst>
                </a:hlinkClick>
              </a:rPr>
              <a:t>V. Circolare MISE n. 3696/C</a:t>
            </a:r>
            <a:r>
              <a:rPr lang="it-IT" spc="34" dirty="0">
                <a:solidFill>
                  <a:srgbClr val="1546BA"/>
                </a:solidFill>
                <a:latin typeface="Libre Franklin Light"/>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93465" cy="10287000"/>
            <a:chOff x="0" y="0"/>
            <a:chExt cx="3364688" cy="5342981"/>
          </a:xfrm>
        </p:grpSpPr>
        <p:sp>
          <p:nvSpPr>
            <p:cNvPr id="3" name="Freeform 3"/>
            <p:cNvSpPr/>
            <p:nvPr/>
          </p:nvSpPr>
          <p:spPr>
            <a:xfrm>
              <a:off x="0" y="0"/>
              <a:ext cx="3364688" cy="5342981"/>
            </a:xfrm>
            <a:custGeom>
              <a:avLst/>
              <a:gdLst/>
              <a:ahLst/>
              <a:cxnLst/>
              <a:rect l="l" t="t" r="r" b="b"/>
              <a:pathLst>
                <a:path w="3831059" h="5342981">
                  <a:moveTo>
                    <a:pt x="0" y="0"/>
                  </a:moveTo>
                  <a:lnTo>
                    <a:pt x="3831059" y="0"/>
                  </a:lnTo>
                  <a:lnTo>
                    <a:pt x="3831059" y="5342981"/>
                  </a:lnTo>
                  <a:lnTo>
                    <a:pt x="0" y="5342981"/>
                  </a:lnTo>
                  <a:close/>
                </a:path>
              </a:pathLst>
            </a:custGeom>
            <a:solidFill>
              <a:srgbClr val="0D49CD"/>
            </a:solidFill>
          </p:spPr>
          <p:txBody>
            <a:bodyPr/>
            <a:lstStyle/>
            <a:p>
              <a:endParaRPr lang="it-IT" dirty="0"/>
            </a:p>
          </p:txBody>
        </p:sp>
      </p:grpSp>
      <p:sp>
        <p:nvSpPr>
          <p:cNvPr id="4" name="TextBox 4"/>
          <p:cNvSpPr txBox="1"/>
          <p:nvPr/>
        </p:nvSpPr>
        <p:spPr>
          <a:xfrm>
            <a:off x="1111666" y="2978455"/>
            <a:ext cx="5870132" cy="2385268"/>
          </a:xfrm>
          <a:prstGeom prst="rect">
            <a:avLst/>
          </a:prstGeom>
        </p:spPr>
        <p:txBody>
          <a:bodyPr wrap="square" lIns="0" tIns="0" rIns="0" bIns="0" rtlCol="0" anchor="t">
            <a:spAutoFit/>
          </a:bodyPr>
          <a:lstStyle/>
          <a:p>
            <a:pPr>
              <a:lnSpc>
                <a:spcPts val="6216"/>
              </a:lnSpc>
            </a:pPr>
            <a:r>
              <a:rPr lang="en-US" sz="5600" spc="89" dirty="0">
                <a:solidFill>
                  <a:srgbClr val="FFFFFF"/>
                </a:solidFill>
                <a:latin typeface="Montserrat Classic Bold"/>
              </a:rPr>
              <a:t>Le </a:t>
            </a:r>
            <a:r>
              <a:rPr lang="it-IT" sz="5600" spc="89" dirty="0">
                <a:solidFill>
                  <a:srgbClr val="FFFFFF"/>
                </a:solidFill>
                <a:latin typeface="Montserrat Classic Bold"/>
              </a:rPr>
              <a:t>agevolazioni per le startup innovative</a:t>
            </a:r>
          </a:p>
        </p:txBody>
      </p:sp>
      <p:grpSp>
        <p:nvGrpSpPr>
          <p:cNvPr id="32" name="Gruppo 31">
            <a:extLst>
              <a:ext uri="{FF2B5EF4-FFF2-40B4-BE49-F238E27FC236}">
                <a16:creationId xmlns:a16="http://schemas.microsoft.com/office/drawing/2014/main" id="{063B98EB-CD1F-8546-88AB-52D3F3406FD2}"/>
              </a:ext>
            </a:extLst>
          </p:cNvPr>
          <p:cNvGrpSpPr/>
          <p:nvPr/>
        </p:nvGrpSpPr>
        <p:grpSpPr>
          <a:xfrm>
            <a:off x="1306170" y="9528270"/>
            <a:ext cx="8303970" cy="484529"/>
            <a:chOff x="1222451" y="9383467"/>
            <a:chExt cx="8303970" cy="484529"/>
          </a:xfrm>
        </p:grpSpPr>
        <p:sp>
          <p:nvSpPr>
            <p:cNvPr id="33" name="TextBox 29">
              <a:extLst>
                <a:ext uri="{FF2B5EF4-FFF2-40B4-BE49-F238E27FC236}">
                  <a16:creationId xmlns:a16="http://schemas.microsoft.com/office/drawing/2014/main" id="{8CDBE5F6-724D-8142-AD8E-61A1CABEB0F3}"/>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FFFFFF"/>
                  </a:solidFill>
                  <a:latin typeface="Libre Franklin Bold"/>
                </a:rPr>
                <a:t>Ministero dello sviluppo economico – </a:t>
              </a:r>
            </a:p>
          </p:txBody>
        </p:sp>
        <p:pic>
          <p:nvPicPr>
            <p:cNvPr id="34" name="Immagine 33">
              <a:extLst>
                <a:ext uri="{FF2B5EF4-FFF2-40B4-BE49-F238E27FC236}">
                  <a16:creationId xmlns:a16="http://schemas.microsoft.com/office/drawing/2014/main" id="{2BCA615E-041F-6A4F-B06E-2DFD83EBA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35" name="TextBox 30">
              <a:extLst>
                <a:ext uri="{FF2B5EF4-FFF2-40B4-BE49-F238E27FC236}">
                  <a16:creationId xmlns:a16="http://schemas.microsoft.com/office/drawing/2014/main" id="{35848D4A-26D1-F04B-A57C-E8614420F297}"/>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FFFFFF"/>
                  </a:solidFill>
                  <a:latin typeface="Libre Franklin Light"/>
                </a:rPr>
                <a:t>DGPIIPMI</a:t>
              </a:r>
            </a:p>
          </p:txBody>
        </p:sp>
      </p:grpSp>
      <p:graphicFrame>
        <p:nvGraphicFramePr>
          <p:cNvPr id="6" name="Diagramma 5">
            <a:extLst>
              <a:ext uri="{FF2B5EF4-FFF2-40B4-BE49-F238E27FC236}">
                <a16:creationId xmlns:a16="http://schemas.microsoft.com/office/drawing/2014/main" id="{3C123A53-CCC8-064C-A553-C8B1F3F53C29}"/>
              </a:ext>
            </a:extLst>
          </p:cNvPr>
          <p:cNvGraphicFramePr/>
          <p:nvPr>
            <p:extLst>
              <p:ext uri="{D42A27DB-BD31-4B8C-83A1-F6EECF244321}">
                <p14:modId xmlns:p14="http://schemas.microsoft.com/office/powerpoint/2010/main" val="2278348805"/>
              </p:ext>
            </p:extLst>
          </p:nvPr>
        </p:nvGraphicFramePr>
        <p:xfrm>
          <a:off x="8411800" y="2247900"/>
          <a:ext cx="9416233" cy="7006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7" name="Rettangolo 36">
            <a:extLst>
              <a:ext uri="{FF2B5EF4-FFF2-40B4-BE49-F238E27FC236}">
                <a16:creationId xmlns:a16="http://schemas.microsoft.com/office/drawing/2014/main" id="{DD39A515-B8ED-754A-A8B8-DA4912F86674}"/>
              </a:ext>
            </a:extLst>
          </p:cNvPr>
          <p:cNvSpPr/>
          <p:nvPr/>
        </p:nvSpPr>
        <p:spPr>
          <a:xfrm>
            <a:off x="1057571" y="5578299"/>
            <a:ext cx="4657429" cy="707886"/>
          </a:xfrm>
          <a:prstGeom prst="rect">
            <a:avLst/>
          </a:prstGeom>
        </p:spPr>
        <p:txBody>
          <a:bodyPr wrap="none">
            <a:spAutoFit/>
          </a:bodyPr>
          <a:lstStyle/>
          <a:p>
            <a:r>
              <a:rPr lang="it-IT" sz="2000" spc="34" dirty="0" err="1">
                <a:solidFill>
                  <a:schemeClr val="bg1"/>
                </a:solidFill>
                <a:latin typeface="Libre Franklin Light"/>
              </a:rPr>
              <a:t>d.l.</a:t>
            </a:r>
            <a:r>
              <a:rPr lang="it-IT" sz="2000" spc="34" dirty="0">
                <a:solidFill>
                  <a:schemeClr val="bg1"/>
                </a:solidFill>
                <a:latin typeface="Libre Franklin Light"/>
              </a:rPr>
              <a:t> 179/2012, artt. 26-31, e</a:t>
            </a:r>
          </a:p>
          <a:p>
            <a:r>
              <a:rPr lang="it-IT" sz="2000" spc="34" dirty="0">
                <a:solidFill>
                  <a:schemeClr val="bg1"/>
                </a:solidFill>
                <a:latin typeface="Libre Franklin Light"/>
              </a:rPr>
              <a:t>in misura minore, il </a:t>
            </a:r>
            <a:r>
              <a:rPr lang="it-IT" sz="2000" spc="34" dirty="0" err="1">
                <a:solidFill>
                  <a:schemeClr val="bg1"/>
                </a:solidFill>
                <a:latin typeface="Libre Franklin Light"/>
              </a:rPr>
              <a:t>d.l.</a:t>
            </a:r>
            <a:r>
              <a:rPr lang="it-IT" sz="2000" spc="34" dirty="0">
                <a:solidFill>
                  <a:schemeClr val="bg1"/>
                </a:solidFill>
                <a:latin typeface="Libre Franklin Light"/>
              </a:rPr>
              <a:t> 3/2015, art. 4. </a:t>
            </a:r>
          </a:p>
        </p:txBody>
      </p:sp>
      <p:sp>
        <p:nvSpPr>
          <p:cNvPr id="12" name="Rettangolo 11">
            <a:extLst>
              <a:ext uri="{FF2B5EF4-FFF2-40B4-BE49-F238E27FC236}">
                <a16:creationId xmlns:a16="http://schemas.microsoft.com/office/drawing/2014/main" id="{70F5633A-45B7-DA48-B0BD-7F32F2204F3F}"/>
              </a:ext>
            </a:extLst>
          </p:cNvPr>
          <p:cNvSpPr/>
          <p:nvPr/>
        </p:nvSpPr>
        <p:spPr>
          <a:xfrm>
            <a:off x="8732885" y="790117"/>
            <a:ext cx="8774065" cy="830997"/>
          </a:xfrm>
          <a:prstGeom prst="rect">
            <a:avLst/>
          </a:prstGeom>
        </p:spPr>
        <p:txBody>
          <a:bodyPr wrap="square">
            <a:spAutoFit/>
          </a:bodyPr>
          <a:lstStyle/>
          <a:p>
            <a:pPr>
              <a:spcAft>
                <a:spcPts val="1200"/>
              </a:spcAft>
            </a:pPr>
            <a:r>
              <a:rPr lang="it-IT" sz="2400" spc="34" dirty="0">
                <a:solidFill>
                  <a:srgbClr val="0D49CD"/>
                </a:solidFill>
                <a:latin typeface="Libre Franklin Light"/>
              </a:rPr>
              <a:t>Sono previste misure di sostegno durante le varie fasi del ciclo di vita della startup: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17</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6003762" cy="778739"/>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Esonero</a:t>
            </a:r>
            <a:r>
              <a:rPr lang="en-US" sz="5400" spc="96" dirty="0">
                <a:solidFill>
                  <a:srgbClr val="011C5D"/>
                </a:solidFill>
                <a:latin typeface="Montserrat Classic Bold"/>
              </a:rPr>
              <a:t> da </a:t>
            </a:r>
            <a:r>
              <a:rPr lang="en-US" sz="5000" spc="96" dirty="0" err="1">
                <a:solidFill>
                  <a:srgbClr val="0D49CD"/>
                </a:solidFill>
                <a:latin typeface="Montserrat Classic Bold"/>
              </a:rPr>
              <a:t>diritti</a:t>
            </a:r>
            <a:r>
              <a:rPr lang="en-US" sz="5000" spc="96" dirty="0">
                <a:solidFill>
                  <a:srgbClr val="0D49CD"/>
                </a:solidFill>
                <a:latin typeface="Montserrat Classic Bold"/>
              </a:rPr>
              <a:t> </a:t>
            </a:r>
            <a:r>
              <a:rPr lang="en-US" sz="5000" spc="96" dirty="0" err="1">
                <a:solidFill>
                  <a:srgbClr val="0D49CD"/>
                </a:solidFill>
                <a:latin typeface="Montserrat Classic Bold"/>
              </a:rPr>
              <a:t>camerali</a:t>
            </a:r>
            <a:r>
              <a:rPr lang="en-US" sz="5000" spc="96" dirty="0">
                <a:solidFill>
                  <a:srgbClr val="0D49CD"/>
                </a:solidFill>
                <a:latin typeface="Montserrat Classic Bold"/>
              </a:rPr>
              <a:t> e </a:t>
            </a:r>
            <a:r>
              <a:rPr lang="en-US" sz="5000" spc="96" dirty="0" err="1">
                <a:solidFill>
                  <a:srgbClr val="0D49CD"/>
                </a:solidFill>
                <a:latin typeface="Montserrat Classic Bold"/>
              </a:rPr>
              <a:t>imposta</a:t>
            </a:r>
            <a:r>
              <a:rPr lang="en-US" sz="5000" spc="96" dirty="0">
                <a:solidFill>
                  <a:srgbClr val="0D49CD"/>
                </a:solidFill>
                <a:latin typeface="Montserrat Classic Bold"/>
              </a:rPr>
              <a:t> di </a:t>
            </a:r>
            <a:r>
              <a:rPr lang="en-US" sz="5000" spc="96" dirty="0" err="1">
                <a:solidFill>
                  <a:srgbClr val="0D49CD"/>
                </a:solidFill>
                <a:latin typeface="Montserrat Classic Bold"/>
              </a:rPr>
              <a:t>bollo</a:t>
            </a:r>
            <a:endParaRPr lang="en-US" sz="5000" spc="96" dirty="0">
              <a:solidFill>
                <a:srgbClr val="0D49CD"/>
              </a:solidFill>
              <a:latin typeface="Montserrat Classic Bold"/>
            </a:endParaRP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1135255" y="994335"/>
            <a:ext cx="531495"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effectLst/>
                <a:latin typeface="Futura" panose="020B0602020204020303" pitchFamily="34" charset="-79"/>
                <a:ea typeface="Calibri" panose="020F0502020204030204" pitchFamily="34" charset="0"/>
                <a:cs typeface="Times New Roman" panose="02020603050405020304" pitchFamily="18" charset="0"/>
              </a:rPr>
              <a:t>17</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a:extLst>
              <a:ext uri="{FF2B5EF4-FFF2-40B4-BE49-F238E27FC236}">
                <a16:creationId xmlns:a16="http://schemas.microsoft.com/office/drawing/2014/main" id="{2E078FB3-7CEE-6844-80FB-0A11552043B4}"/>
              </a:ext>
            </a:extLst>
          </p:cNvPr>
          <p:cNvPicPr/>
          <p:nvPr/>
        </p:nvPicPr>
        <p:blipFill>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470230" y="4284797"/>
            <a:ext cx="4494379" cy="4575774"/>
          </a:xfrm>
          <a:prstGeom prst="rect">
            <a:avLst/>
          </a:prstGeom>
        </p:spPr>
      </p:pic>
      <p:sp>
        <p:nvSpPr>
          <p:cNvPr id="2" name="Rettangolo 1">
            <a:extLst>
              <a:ext uri="{FF2B5EF4-FFF2-40B4-BE49-F238E27FC236}">
                <a16:creationId xmlns:a16="http://schemas.microsoft.com/office/drawing/2014/main" id="{49B018E3-248D-8049-8E71-3CF9472B655E}"/>
              </a:ext>
            </a:extLst>
          </p:cNvPr>
          <p:cNvSpPr/>
          <p:nvPr/>
        </p:nvSpPr>
        <p:spPr>
          <a:xfrm>
            <a:off x="1329420" y="3323111"/>
            <a:ext cx="15164511" cy="3115789"/>
          </a:xfrm>
          <a:prstGeom prst="rect">
            <a:avLst/>
          </a:prstGeom>
        </p:spPr>
        <p:txBody>
          <a:bodyPr wrap="square">
            <a:spAutoFit/>
          </a:bodyPr>
          <a:lstStyle/>
          <a:p>
            <a:pPr marL="342900" indent="-342900" algn="just">
              <a:lnSpc>
                <a:spcPct val="120000"/>
              </a:lnSpc>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Le startup innovative dal momento della loro iscrizione nella sezione speciale del Registro delle Imprese sono </a:t>
            </a:r>
            <a:r>
              <a:rPr lang="it-IT" sz="2400" b="1" spc="34" dirty="0">
                <a:solidFill>
                  <a:srgbClr val="1546BA"/>
                </a:solidFill>
                <a:latin typeface="Libre Franklin Light"/>
              </a:rPr>
              <a:t>esonerate dal pagamento dell’imposta di bollo </a:t>
            </a:r>
            <a:r>
              <a:rPr lang="it-IT" sz="2400" spc="34" dirty="0">
                <a:solidFill>
                  <a:srgbClr val="1546BA"/>
                </a:solidFill>
                <a:latin typeface="Libre Franklin Light"/>
              </a:rPr>
              <a:t>e dei </a:t>
            </a:r>
            <a:r>
              <a:rPr lang="it-IT" sz="2400" b="1" spc="34" dirty="0">
                <a:solidFill>
                  <a:srgbClr val="1546BA"/>
                </a:solidFill>
                <a:latin typeface="Libre Franklin Light"/>
              </a:rPr>
              <a:t>diritti di segreteria </a:t>
            </a:r>
            <a:r>
              <a:rPr lang="it-IT" sz="2400" spc="34" dirty="0">
                <a:solidFill>
                  <a:srgbClr val="1546BA"/>
                </a:solidFill>
                <a:latin typeface="Libre Franklin Light"/>
              </a:rPr>
              <a:t>dovuti per gli adempimenti relativi alle iscrizioni nel Registro delle Imprese, nonché dal pagamento del diritto annuale dovuto in favore delle camere di commercio. </a:t>
            </a:r>
          </a:p>
          <a:p>
            <a:pPr algn="just">
              <a:lnSpc>
                <a:spcPct val="120000"/>
              </a:lnSpc>
              <a:spcAft>
                <a:spcPts val="1200"/>
              </a:spcAft>
              <a:buClr>
                <a:schemeClr val="tx2">
                  <a:lumMod val="75000"/>
                </a:schemeClr>
              </a:buClr>
            </a:pPr>
            <a:endParaRPr lang="it-IT" sz="500" spc="34" dirty="0">
              <a:solidFill>
                <a:srgbClr val="1546BA"/>
              </a:solidFill>
              <a:latin typeface="Libre Franklin Light"/>
            </a:endParaRPr>
          </a:p>
          <a:p>
            <a:pPr marL="342900" indent="-342900" algn="just">
              <a:lnSpc>
                <a:spcPct val="120000"/>
              </a:lnSpc>
              <a:spcAft>
                <a:spcPts val="1200"/>
              </a:spcAft>
              <a:buClr>
                <a:schemeClr val="tx2">
                  <a:lumMod val="75000"/>
                </a:schemeClr>
              </a:buClr>
              <a:buFont typeface="Arial" panose="020B0604020202020204" pitchFamily="34" charset="0"/>
              <a:buChar char="•"/>
            </a:pPr>
            <a:r>
              <a:rPr lang="it-IT" sz="2400" spc="34" dirty="0">
                <a:solidFill>
                  <a:srgbClr val="1546BA"/>
                </a:solidFill>
                <a:latin typeface="Libre Franklin Light"/>
              </a:rPr>
              <a:t>Tali agevolazioni hanno durata di cinque anni e sono comunque condizionate dalla permanenza dell’impresa all’interno della sezione speciale.</a:t>
            </a:r>
          </a:p>
        </p:txBody>
      </p:sp>
      <p:grpSp>
        <p:nvGrpSpPr>
          <p:cNvPr id="16" name="Gruppo 15">
            <a:extLst>
              <a:ext uri="{FF2B5EF4-FFF2-40B4-BE49-F238E27FC236}">
                <a16:creationId xmlns:a16="http://schemas.microsoft.com/office/drawing/2014/main" id="{B27E74AC-9E78-8744-8622-0BD646778D87}"/>
              </a:ext>
            </a:extLst>
          </p:cNvPr>
          <p:cNvGrpSpPr/>
          <p:nvPr/>
        </p:nvGrpSpPr>
        <p:grpSpPr>
          <a:xfrm>
            <a:off x="0" y="9294651"/>
            <a:ext cx="18288000" cy="1061811"/>
            <a:chOff x="0" y="9294651"/>
            <a:chExt cx="18288000" cy="1061811"/>
          </a:xfrm>
        </p:grpSpPr>
        <p:sp>
          <p:nvSpPr>
            <p:cNvPr id="17" name="Rettangolo 16">
              <a:extLst>
                <a:ext uri="{FF2B5EF4-FFF2-40B4-BE49-F238E27FC236}">
                  <a16:creationId xmlns:a16="http://schemas.microsoft.com/office/drawing/2014/main" id="{BE6071FE-7E06-7F4D-96A6-F9F61A08EEDD}"/>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9" name="Gruppo 18">
              <a:extLst>
                <a:ext uri="{FF2B5EF4-FFF2-40B4-BE49-F238E27FC236}">
                  <a16:creationId xmlns:a16="http://schemas.microsoft.com/office/drawing/2014/main" id="{21A72CD9-0A20-5F4C-A4FA-8E644643EC10}"/>
                </a:ext>
              </a:extLst>
            </p:cNvPr>
            <p:cNvGrpSpPr/>
            <p:nvPr/>
          </p:nvGrpSpPr>
          <p:grpSpPr>
            <a:xfrm>
              <a:off x="9984030" y="9590349"/>
              <a:ext cx="8303970" cy="484529"/>
              <a:chOff x="1222451" y="9383467"/>
              <a:chExt cx="8303970" cy="484529"/>
            </a:xfrm>
          </p:grpSpPr>
          <p:sp>
            <p:nvSpPr>
              <p:cNvPr id="20" name="TextBox 29">
                <a:extLst>
                  <a:ext uri="{FF2B5EF4-FFF2-40B4-BE49-F238E27FC236}">
                    <a16:creationId xmlns:a16="http://schemas.microsoft.com/office/drawing/2014/main" id="{FE4357D3-01CD-E146-8CA7-9F462C73DE95}"/>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26" name="Immagine 25">
                <a:extLst>
                  <a:ext uri="{FF2B5EF4-FFF2-40B4-BE49-F238E27FC236}">
                    <a16:creationId xmlns:a16="http://schemas.microsoft.com/office/drawing/2014/main" id="{A6461C84-2815-7549-B4C3-EC4635E5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7" name="TextBox 30">
                <a:extLst>
                  <a:ext uri="{FF2B5EF4-FFF2-40B4-BE49-F238E27FC236}">
                    <a16:creationId xmlns:a16="http://schemas.microsoft.com/office/drawing/2014/main" id="{0E594200-EC3A-7045-B9A5-04BCE451A5AE}"/>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4025385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647700" y="9535203"/>
            <a:ext cx="658470" cy="183084"/>
          </a:xfrm>
          <a:prstGeom prst="rect">
            <a:avLst/>
          </a:prstGeom>
        </p:spPr>
        <p:txBody>
          <a:bodyPr lIns="0" tIns="0" rIns="0" bIns="0" rtlCol="0" anchor="t">
            <a:spAutoFit/>
          </a:bodyPr>
          <a:lstStyle/>
          <a:p>
            <a:pPr>
              <a:lnSpc>
                <a:spcPts val="1399"/>
              </a:lnSpc>
            </a:pPr>
            <a:r>
              <a:rPr lang="en-US" sz="1399" dirty="0">
                <a:solidFill>
                  <a:srgbClr val="1546BA"/>
                </a:solidFill>
                <a:latin typeface="Libre Franklin Bold"/>
              </a:rPr>
              <a:t>11</a:t>
            </a:r>
          </a:p>
        </p:txBody>
      </p:sp>
      <p:grpSp>
        <p:nvGrpSpPr>
          <p:cNvPr id="22" name="Gruppo 21">
            <a:extLst>
              <a:ext uri="{FF2B5EF4-FFF2-40B4-BE49-F238E27FC236}">
                <a16:creationId xmlns:a16="http://schemas.microsoft.com/office/drawing/2014/main" id="{2502E1B8-26A1-8142-AF7A-6D5CF88E84CB}"/>
              </a:ext>
            </a:extLst>
          </p:cNvPr>
          <p:cNvGrpSpPr/>
          <p:nvPr/>
        </p:nvGrpSpPr>
        <p:grpSpPr>
          <a:xfrm>
            <a:off x="1143000" y="9380186"/>
            <a:ext cx="8303970" cy="484529"/>
            <a:chOff x="1222451" y="9383467"/>
            <a:chExt cx="8303970" cy="484529"/>
          </a:xfrm>
        </p:grpSpPr>
        <p:sp>
          <p:nvSpPr>
            <p:cNvPr id="23" name="TextBox 29">
              <a:extLst>
                <a:ext uri="{FF2B5EF4-FFF2-40B4-BE49-F238E27FC236}">
                  <a16:creationId xmlns:a16="http://schemas.microsoft.com/office/drawing/2014/main" id="{B964E68B-ADA1-644F-97EE-DDD1FBF57D7F}"/>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rgbClr val="1546BA"/>
                  </a:solidFill>
                  <a:latin typeface="Libre Franklin Bold"/>
                </a:rPr>
                <a:t>Ministero dello sviluppo economico – </a:t>
              </a:r>
            </a:p>
          </p:txBody>
        </p:sp>
        <p:pic>
          <p:nvPicPr>
            <p:cNvPr id="24" name="Immagine 23">
              <a:extLst>
                <a:ext uri="{FF2B5EF4-FFF2-40B4-BE49-F238E27FC236}">
                  <a16:creationId xmlns:a16="http://schemas.microsoft.com/office/drawing/2014/main" id="{DD134B27-51D7-D04D-B3FC-3F794270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25" name="TextBox 30">
              <a:extLst>
                <a:ext uri="{FF2B5EF4-FFF2-40B4-BE49-F238E27FC236}">
                  <a16:creationId xmlns:a16="http://schemas.microsoft.com/office/drawing/2014/main" id="{553F9BF8-4BF1-A54B-A3D6-136754C8763A}"/>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rgbClr val="1546BA"/>
                  </a:solidFill>
                  <a:latin typeface="Libre Franklin Light"/>
                </a:rPr>
                <a:t>DG per la politica industriale</a:t>
              </a:r>
              <a:r>
                <a:rPr lang="it-IT" sz="1399" dirty="0">
                  <a:solidFill>
                    <a:srgbClr val="FFFFFF"/>
                  </a:solidFill>
                  <a:latin typeface="Libre Franklin Light"/>
                </a:rPr>
                <a:t>, </a:t>
              </a:r>
              <a:r>
                <a:rPr lang="it-IT" sz="1399" dirty="0">
                  <a:solidFill>
                    <a:srgbClr val="1546BA"/>
                  </a:solidFill>
                  <a:latin typeface="Libre Franklin Light"/>
                </a:rPr>
                <a:t>l’innovazione e le PMI </a:t>
              </a:r>
            </a:p>
          </p:txBody>
        </p:sp>
      </p:grpSp>
      <p:sp>
        <p:nvSpPr>
          <p:cNvPr id="37" name="TextBox 2">
            <a:extLst>
              <a:ext uri="{FF2B5EF4-FFF2-40B4-BE49-F238E27FC236}">
                <a16:creationId xmlns:a16="http://schemas.microsoft.com/office/drawing/2014/main" id="{A7964A58-1C06-B34B-9513-7B3C79667BB9}"/>
              </a:ext>
            </a:extLst>
          </p:cNvPr>
          <p:cNvSpPr txBox="1"/>
          <p:nvPr/>
        </p:nvSpPr>
        <p:spPr>
          <a:xfrm>
            <a:off x="2284238" y="1179991"/>
            <a:ext cx="15394076" cy="778739"/>
          </a:xfrm>
          <a:prstGeom prst="rect">
            <a:avLst/>
          </a:prstGeom>
        </p:spPr>
        <p:txBody>
          <a:bodyPr wrap="square" lIns="0" tIns="0" rIns="0" bIns="0" rtlCol="0" anchor="t">
            <a:spAutoFit/>
          </a:bodyPr>
          <a:lstStyle/>
          <a:p>
            <a:pPr>
              <a:lnSpc>
                <a:spcPts val="6660"/>
              </a:lnSpc>
            </a:pPr>
            <a:r>
              <a:rPr lang="en-US" sz="5400" spc="96" dirty="0" err="1">
                <a:solidFill>
                  <a:srgbClr val="011C5D"/>
                </a:solidFill>
                <a:latin typeface="Montserrat Classic Bold"/>
              </a:rPr>
              <a:t>Modalità</a:t>
            </a:r>
            <a:r>
              <a:rPr lang="en-US" sz="5400" spc="96" dirty="0">
                <a:solidFill>
                  <a:srgbClr val="011C5D"/>
                </a:solidFill>
                <a:latin typeface="Montserrat Classic Bold"/>
              </a:rPr>
              <a:t> di </a:t>
            </a:r>
            <a:r>
              <a:rPr lang="en-US" sz="5400" spc="96" dirty="0" err="1">
                <a:solidFill>
                  <a:srgbClr val="011C5D"/>
                </a:solidFill>
                <a:latin typeface="Montserrat Classic Bold"/>
              </a:rPr>
              <a:t>costituzione</a:t>
            </a:r>
            <a:r>
              <a:rPr lang="en-US" sz="5400" spc="96" dirty="0">
                <a:solidFill>
                  <a:srgbClr val="011C5D"/>
                </a:solidFill>
                <a:latin typeface="Montserrat Classic Bold"/>
              </a:rPr>
              <a:t> </a:t>
            </a:r>
            <a:r>
              <a:rPr lang="en-US" sz="5400" spc="96" dirty="0" err="1">
                <a:solidFill>
                  <a:srgbClr val="0D49CD"/>
                </a:solidFill>
                <a:latin typeface="Montserrat Classic Bold"/>
              </a:rPr>
              <a:t>digitale</a:t>
            </a:r>
            <a:r>
              <a:rPr lang="en-US" sz="5400" spc="96" dirty="0">
                <a:solidFill>
                  <a:srgbClr val="0D49CD"/>
                </a:solidFill>
                <a:latin typeface="Montserrat Classic Bold"/>
              </a:rPr>
              <a:t> e </a:t>
            </a:r>
            <a:r>
              <a:rPr lang="en-US" sz="5400" spc="96" dirty="0" err="1">
                <a:solidFill>
                  <a:srgbClr val="0D49CD"/>
                </a:solidFill>
                <a:latin typeface="Montserrat Classic Bold"/>
              </a:rPr>
              <a:t>gratuita</a:t>
            </a:r>
            <a:endParaRPr lang="en-US" sz="5400" spc="96" dirty="0">
              <a:solidFill>
                <a:srgbClr val="0D49CD"/>
              </a:solidFill>
              <a:latin typeface="Montserrat Classic Bold"/>
            </a:endParaRPr>
          </a:p>
        </p:txBody>
      </p:sp>
      <p:grpSp>
        <p:nvGrpSpPr>
          <p:cNvPr id="38" name="Group 2">
            <a:extLst>
              <a:ext uri="{FF2B5EF4-FFF2-40B4-BE49-F238E27FC236}">
                <a16:creationId xmlns:a16="http://schemas.microsoft.com/office/drawing/2014/main" id="{C338B801-51CF-F049-AE7A-FE7E36D761FF}"/>
              </a:ext>
            </a:extLst>
          </p:cNvPr>
          <p:cNvGrpSpPr/>
          <p:nvPr/>
        </p:nvGrpSpPr>
        <p:grpSpPr>
          <a:xfrm>
            <a:off x="895968" y="0"/>
            <a:ext cx="1148983" cy="2292902"/>
            <a:chOff x="8798773" y="1319"/>
            <a:chExt cx="7457157" cy="5342981"/>
          </a:xfrm>
        </p:grpSpPr>
        <p:sp>
          <p:nvSpPr>
            <p:cNvPr id="39" name="Freeform 3">
              <a:extLst>
                <a:ext uri="{FF2B5EF4-FFF2-40B4-BE49-F238E27FC236}">
                  <a16:creationId xmlns:a16="http://schemas.microsoft.com/office/drawing/2014/main" id="{3E29083C-3BB9-4148-92F5-0E861E8F4C6C}"/>
                </a:ext>
              </a:extLst>
            </p:cNvPr>
            <p:cNvSpPr/>
            <p:nvPr/>
          </p:nvSpPr>
          <p:spPr>
            <a:xfrm>
              <a:off x="8798773" y="1319"/>
              <a:ext cx="7457157" cy="5342981"/>
            </a:xfrm>
            <a:custGeom>
              <a:avLst/>
              <a:gdLst/>
              <a:ahLst/>
              <a:cxnLst/>
              <a:rect l="l" t="t" r="r" b="b"/>
              <a:pathLst>
                <a:path w="7457157" h="5342981">
                  <a:moveTo>
                    <a:pt x="0" y="0"/>
                  </a:moveTo>
                  <a:lnTo>
                    <a:pt x="7457157" y="0"/>
                  </a:lnTo>
                  <a:lnTo>
                    <a:pt x="7457157" y="5342981"/>
                  </a:lnTo>
                  <a:lnTo>
                    <a:pt x="0" y="5342981"/>
                  </a:lnTo>
                  <a:close/>
                </a:path>
              </a:pathLst>
            </a:custGeom>
            <a:solidFill>
              <a:srgbClr val="0D49CD"/>
            </a:solidFill>
          </p:spPr>
          <p:txBody>
            <a:bodyPr/>
            <a:lstStyle/>
            <a:p>
              <a:endParaRPr lang="it-IT" dirty="0"/>
            </a:p>
          </p:txBody>
        </p:sp>
      </p:grpSp>
      <p:sp>
        <p:nvSpPr>
          <p:cNvPr id="30" name="Casella di testo 36">
            <a:extLst>
              <a:ext uri="{FF2B5EF4-FFF2-40B4-BE49-F238E27FC236}">
                <a16:creationId xmlns:a16="http://schemas.microsoft.com/office/drawing/2014/main" id="{87401CBC-CF2E-3641-B574-167B2D6D2ED6}"/>
              </a:ext>
            </a:extLst>
          </p:cNvPr>
          <p:cNvSpPr txBox="1"/>
          <p:nvPr/>
        </p:nvSpPr>
        <p:spPr>
          <a:xfrm>
            <a:off x="1135255" y="994335"/>
            <a:ext cx="531495" cy="913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6500" b="1" dirty="0">
                <a:solidFill>
                  <a:srgbClr val="FFFFFF"/>
                </a:solidFill>
                <a:effectLst/>
                <a:latin typeface="Futura" panose="020B0602020204020303" pitchFamily="34" charset="-79"/>
                <a:ea typeface="Calibri" panose="020F0502020204030204" pitchFamily="34" charset="0"/>
                <a:cs typeface="Times New Roman" panose="02020603050405020304" pitchFamily="18" charset="0"/>
              </a:rPr>
              <a:t>2</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6500" b="1" dirty="0">
                <a:effectLst/>
                <a:latin typeface="Futura" panose="020B0602020204020303" pitchFamily="34" charset="-79"/>
                <a:ea typeface="Calibri" panose="020F0502020204030204" pitchFamily="34" charset="0"/>
                <a:cs typeface="Times New Roman" panose="02020603050405020304" pitchFamily="18" charset="0"/>
              </a:rPr>
              <a:t> </a:t>
            </a:r>
            <a:endParaRPr lang="it-IT" sz="6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Segnaposto contenuto 2">
            <a:extLst>
              <a:ext uri="{FF2B5EF4-FFF2-40B4-BE49-F238E27FC236}">
                <a16:creationId xmlns:a16="http://schemas.microsoft.com/office/drawing/2014/main" id="{E81B3333-1E1E-4447-9D9C-0B10CB7C0189}"/>
              </a:ext>
            </a:extLst>
          </p:cNvPr>
          <p:cNvSpPr txBox="1">
            <a:spLocks/>
          </p:cNvSpPr>
          <p:nvPr/>
        </p:nvSpPr>
        <p:spPr>
          <a:xfrm>
            <a:off x="1292245" y="2902435"/>
            <a:ext cx="15928955" cy="52565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20700">
              <a:lnSpc>
                <a:spcPct val="120000"/>
              </a:lnSpc>
              <a:spcBef>
                <a:spcPts val="0"/>
              </a:spcBef>
              <a:spcAft>
                <a:spcPts val="600"/>
              </a:spcAft>
              <a:buClr>
                <a:srgbClr val="002060"/>
              </a:buClr>
              <a:defRPr/>
            </a:pPr>
            <a:r>
              <a:rPr lang="it-IT" sz="2200" spc="34" dirty="0">
                <a:solidFill>
                  <a:srgbClr val="1546BA"/>
                </a:solidFill>
                <a:latin typeface="Libre Franklin Light"/>
              </a:rPr>
              <a:t>Dal 20 luglio 2016 è possibile costituire una startup innovativa in forma di s.r.l. con una </a:t>
            </a:r>
            <a:r>
              <a:rPr lang="it-IT" sz="2200" b="1" spc="34" dirty="0">
                <a:solidFill>
                  <a:srgbClr val="1546BA"/>
                </a:solidFill>
                <a:latin typeface="Libre Franklin Light"/>
              </a:rPr>
              <a:t>nuova procedura</a:t>
            </a:r>
            <a:r>
              <a:rPr lang="it-IT" sz="2200" spc="34" dirty="0">
                <a:solidFill>
                  <a:srgbClr val="1546BA"/>
                </a:solidFill>
                <a:latin typeface="Libre Franklin Light"/>
              </a:rPr>
              <a:t>:</a:t>
            </a:r>
          </a:p>
          <a:p>
            <a:pPr marL="1092200" lvl="3" indent="-457200">
              <a:lnSpc>
                <a:spcPct val="120000"/>
              </a:lnSpc>
              <a:spcBef>
                <a:spcPts val="0"/>
              </a:spcBef>
              <a:spcAft>
                <a:spcPts val="600"/>
              </a:spcAft>
              <a:buClr>
                <a:srgbClr val="002060"/>
              </a:buClr>
              <a:buFont typeface="Wingdings" pitchFamily="2" charset="2"/>
              <a:buChar char="ü"/>
              <a:defRPr/>
            </a:pPr>
            <a:r>
              <a:rPr lang="it-IT" sz="2200" b="1" spc="34" dirty="0">
                <a:solidFill>
                  <a:srgbClr val="1546BA"/>
                </a:solidFill>
                <a:latin typeface="Libre Franklin Light"/>
              </a:rPr>
              <a:t>Online</a:t>
            </a:r>
            <a:r>
              <a:rPr lang="it-IT" sz="2200" spc="34" dirty="0">
                <a:solidFill>
                  <a:srgbClr val="1546BA"/>
                </a:solidFill>
                <a:latin typeface="Libre Franklin Light"/>
              </a:rPr>
              <a:t>, grazie alla firma digitale</a:t>
            </a:r>
          </a:p>
          <a:p>
            <a:pPr marL="1092200" lvl="3" indent="-457200">
              <a:lnSpc>
                <a:spcPct val="120000"/>
              </a:lnSpc>
              <a:spcBef>
                <a:spcPts val="0"/>
              </a:spcBef>
              <a:spcAft>
                <a:spcPts val="600"/>
              </a:spcAft>
              <a:buClr>
                <a:srgbClr val="002060"/>
              </a:buClr>
              <a:buFont typeface="Wingdings" pitchFamily="2" charset="2"/>
              <a:buChar char="ü"/>
              <a:defRPr/>
            </a:pPr>
            <a:r>
              <a:rPr lang="it-IT" sz="2200" b="1" spc="34" dirty="0" err="1">
                <a:solidFill>
                  <a:srgbClr val="1546BA"/>
                </a:solidFill>
                <a:latin typeface="Libre Franklin Light"/>
              </a:rPr>
              <a:t>Disintermediata</a:t>
            </a:r>
            <a:r>
              <a:rPr lang="it-IT" sz="2200" b="1" spc="34" dirty="0">
                <a:solidFill>
                  <a:srgbClr val="1546BA"/>
                </a:solidFill>
                <a:latin typeface="Libre Franklin Light"/>
              </a:rPr>
              <a:t> </a:t>
            </a:r>
            <a:r>
              <a:rPr lang="it-IT" sz="2200" spc="34" dirty="0">
                <a:solidFill>
                  <a:srgbClr val="1546BA"/>
                </a:solidFill>
                <a:latin typeface="Libre Franklin Light"/>
              </a:rPr>
              <a:t>(alternativa all’atto notarile)</a:t>
            </a:r>
          </a:p>
          <a:p>
            <a:pPr marL="1092200" lvl="3" indent="-457200">
              <a:lnSpc>
                <a:spcPct val="120000"/>
              </a:lnSpc>
              <a:spcBef>
                <a:spcPts val="0"/>
              </a:spcBef>
              <a:spcAft>
                <a:spcPts val="600"/>
              </a:spcAft>
              <a:buClr>
                <a:srgbClr val="002060"/>
              </a:buClr>
              <a:buFont typeface="Wingdings" pitchFamily="2" charset="2"/>
              <a:buChar char="ü"/>
              <a:defRPr/>
            </a:pPr>
            <a:r>
              <a:rPr lang="it-IT" sz="2200" b="1" spc="34" dirty="0">
                <a:solidFill>
                  <a:srgbClr val="1546BA"/>
                </a:solidFill>
                <a:latin typeface="Libre Franklin Light"/>
              </a:rPr>
              <a:t>Senza costi d’utilizzo</a:t>
            </a:r>
          </a:p>
          <a:p>
            <a:pPr marL="520700">
              <a:lnSpc>
                <a:spcPct val="120000"/>
              </a:lnSpc>
              <a:spcBef>
                <a:spcPts val="0"/>
              </a:spcBef>
              <a:spcAft>
                <a:spcPts val="600"/>
              </a:spcAft>
              <a:buClr>
                <a:srgbClr val="002060"/>
              </a:buClr>
              <a:defRPr/>
            </a:pPr>
            <a:r>
              <a:rPr lang="it-IT" sz="2200" spc="34" dirty="0">
                <a:solidFill>
                  <a:srgbClr val="1546BA"/>
                </a:solidFill>
                <a:latin typeface="Libre Franklin Light"/>
              </a:rPr>
              <a:t>Dal 22 giugno 2017, le startup costituite online possono usare la stessa procedura anche per le </a:t>
            </a:r>
            <a:r>
              <a:rPr lang="it-IT" sz="2200" b="1" spc="34" dirty="0">
                <a:solidFill>
                  <a:srgbClr val="1546BA"/>
                </a:solidFill>
                <a:latin typeface="Libre Franklin Light"/>
              </a:rPr>
              <a:t>modifiche successive </a:t>
            </a:r>
            <a:r>
              <a:rPr lang="it-IT" sz="2200" spc="34" dirty="0">
                <a:solidFill>
                  <a:srgbClr val="1546BA"/>
                </a:solidFill>
                <a:latin typeface="Libre Franklin Light"/>
              </a:rPr>
              <a:t>degli atti fondativi.</a:t>
            </a:r>
          </a:p>
          <a:p>
            <a:pPr marL="520700">
              <a:lnSpc>
                <a:spcPct val="120000"/>
              </a:lnSpc>
              <a:spcBef>
                <a:spcPts val="0"/>
              </a:spcBef>
              <a:buClr>
                <a:srgbClr val="002060"/>
              </a:buClr>
              <a:defRPr/>
            </a:pPr>
            <a:r>
              <a:rPr lang="it-IT" sz="2200" b="1" spc="34" dirty="0">
                <a:solidFill>
                  <a:srgbClr val="1546BA"/>
                </a:solidFill>
                <a:latin typeface="Libre Franklin Light"/>
              </a:rPr>
              <a:t>Assistenza tecnica </a:t>
            </a:r>
            <a:r>
              <a:rPr lang="it-IT" sz="2200" spc="34" dirty="0">
                <a:solidFill>
                  <a:srgbClr val="1546BA"/>
                </a:solidFill>
                <a:latin typeface="Libre Franklin Light"/>
              </a:rPr>
              <a:t>gratuita degli uffici AQI (Assistenza Qualificata alle Imprese) e sportelli startup delle Camere di Commercio.</a:t>
            </a:r>
          </a:p>
          <a:p>
            <a:pPr marL="520700">
              <a:lnSpc>
                <a:spcPct val="120000"/>
              </a:lnSpc>
              <a:spcBef>
                <a:spcPts val="0"/>
              </a:spcBef>
              <a:buClr>
                <a:srgbClr val="002060"/>
              </a:buClr>
              <a:defRPr/>
            </a:pPr>
            <a:r>
              <a:rPr lang="it-IT" sz="2200" b="1" spc="34" dirty="0">
                <a:solidFill>
                  <a:srgbClr val="1546BA"/>
                </a:solidFill>
                <a:latin typeface="Libre Franklin Light"/>
              </a:rPr>
              <a:t>Il 29 marzo 2021 il Consiglio di Stato ha emesso però una sentenza secondo la quale la costituzione e l’iscrizione delle startup innovative senza la presenza e il controllo del notaio non possono essere ritenute legittime e per questo non lo è neanche il decreto ministeriale del 17 febbraio 2016, pubblicato in Gazzetta Ufficiale n. 56/2016, </a:t>
            </a:r>
            <a:r>
              <a:rPr lang="it-IT" sz="2200" spc="34" dirty="0">
                <a:solidFill>
                  <a:srgbClr val="1546BA"/>
                </a:solidFill>
                <a:latin typeface="Libre Franklin Light"/>
              </a:rPr>
              <a:t>che ha definito le modalità di redazione degli atti costitutivi di società a responsabilità limitata (startup innovative) tramite documento informatico firmato digitalmente, senza quindi l’ausilio del notaio, pur lasciando la possibilità di costituire la società per atto pubblico notarile. </a:t>
            </a:r>
          </a:p>
          <a:p>
            <a:pPr marL="520700">
              <a:lnSpc>
                <a:spcPct val="120000"/>
              </a:lnSpc>
              <a:spcBef>
                <a:spcPts val="0"/>
              </a:spcBef>
              <a:buClr>
                <a:srgbClr val="002060"/>
              </a:buClr>
              <a:defRPr/>
            </a:pPr>
            <a:endParaRPr lang="it-IT" sz="2200" spc="34" dirty="0">
              <a:solidFill>
                <a:srgbClr val="1546BA"/>
              </a:solidFill>
              <a:latin typeface="Libre Franklin Light"/>
            </a:endParaRPr>
          </a:p>
          <a:p>
            <a:pPr marL="520700">
              <a:lnSpc>
                <a:spcPct val="120000"/>
              </a:lnSpc>
              <a:spcBef>
                <a:spcPts val="0"/>
              </a:spcBef>
              <a:buClr>
                <a:srgbClr val="002060"/>
              </a:buClr>
              <a:defRPr/>
            </a:pPr>
            <a:endParaRPr lang="it-IT" sz="2400" spc="34" dirty="0">
              <a:solidFill>
                <a:srgbClr val="1546BA"/>
              </a:solidFill>
              <a:latin typeface="Libre Franklin Light"/>
            </a:endParaRPr>
          </a:p>
          <a:p>
            <a:pPr marL="177800" indent="0">
              <a:lnSpc>
                <a:spcPct val="120000"/>
              </a:lnSpc>
              <a:spcBef>
                <a:spcPts val="0"/>
              </a:spcBef>
              <a:buClr>
                <a:srgbClr val="4F81BD">
                  <a:lumMod val="50000"/>
                </a:srgbClr>
              </a:buClr>
              <a:buNone/>
              <a:defRPr/>
            </a:pPr>
            <a:endParaRPr lang="it-IT" sz="2000" dirty="0">
              <a:solidFill>
                <a:prstClr val="black"/>
              </a:solidFill>
              <a:latin typeface="Corbel" panose="020B0503020204020204" pitchFamily="34" charset="0"/>
            </a:endParaRPr>
          </a:p>
        </p:txBody>
      </p:sp>
      <p:pic>
        <p:nvPicPr>
          <p:cNvPr id="35" name="Immagine 34">
            <a:extLst>
              <a:ext uri="{FF2B5EF4-FFF2-40B4-BE49-F238E27FC236}">
                <a16:creationId xmlns:a16="http://schemas.microsoft.com/office/drawing/2014/main" id="{A186ABE8-62F9-054E-8762-B79772710044}"/>
              </a:ext>
            </a:extLst>
          </p:cNvPr>
          <p:cNvPicPr/>
          <p:nvPr/>
        </p:nvPicPr>
        <p:blipFill>
          <a:blip r:embed="rId4">
            <a:duotone>
              <a:schemeClr val="accent1">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496800" y="4389678"/>
            <a:ext cx="4498955" cy="4736969"/>
          </a:xfrm>
          <a:prstGeom prst="rect">
            <a:avLst/>
          </a:prstGeom>
        </p:spPr>
      </p:pic>
      <p:grpSp>
        <p:nvGrpSpPr>
          <p:cNvPr id="26" name="Gruppo 25">
            <a:extLst>
              <a:ext uri="{FF2B5EF4-FFF2-40B4-BE49-F238E27FC236}">
                <a16:creationId xmlns:a16="http://schemas.microsoft.com/office/drawing/2014/main" id="{DDBF2ABF-4698-8E41-9578-C0E814F13A13}"/>
              </a:ext>
            </a:extLst>
          </p:cNvPr>
          <p:cNvGrpSpPr/>
          <p:nvPr/>
        </p:nvGrpSpPr>
        <p:grpSpPr>
          <a:xfrm>
            <a:off x="0" y="9294651"/>
            <a:ext cx="18288000" cy="1061811"/>
            <a:chOff x="0" y="9294651"/>
            <a:chExt cx="18288000" cy="1061811"/>
          </a:xfrm>
        </p:grpSpPr>
        <p:sp>
          <p:nvSpPr>
            <p:cNvPr id="27" name="Rettangolo 26">
              <a:extLst>
                <a:ext uri="{FF2B5EF4-FFF2-40B4-BE49-F238E27FC236}">
                  <a16:creationId xmlns:a16="http://schemas.microsoft.com/office/drawing/2014/main" id="{25FA7DB5-C8C0-FD43-A252-4F53B8B05348}"/>
                </a:ext>
              </a:extLst>
            </p:cNvPr>
            <p:cNvSpPr/>
            <p:nvPr/>
          </p:nvSpPr>
          <p:spPr>
            <a:xfrm>
              <a:off x="0" y="9294651"/>
              <a:ext cx="18288000" cy="1061811"/>
            </a:xfrm>
            <a:prstGeom prst="rect">
              <a:avLst/>
            </a:prstGeom>
            <a:solidFill>
              <a:srgbClr val="0D4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9" name="Gruppo 28">
              <a:extLst>
                <a:ext uri="{FF2B5EF4-FFF2-40B4-BE49-F238E27FC236}">
                  <a16:creationId xmlns:a16="http://schemas.microsoft.com/office/drawing/2014/main" id="{39EB2E76-0F41-9048-9D55-DA824F7607EE}"/>
                </a:ext>
              </a:extLst>
            </p:cNvPr>
            <p:cNvGrpSpPr/>
            <p:nvPr/>
          </p:nvGrpSpPr>
          <p:grpSpPr>
            <a:xfrm>
              <a:off x="9984030" y="9590349"/>
              <a:ext cx="8303970" cy="484529"/>
              <a:chOff x="1222451" y="9383467"/>
              <a:chExt cx="8303970" cy="484529"/>
            </a:xfrm>
          </p:grpSpPr>
          <p:sp>
            <p:nvSpPr>
              <p:cNvPr id="31" name="TextBox 29">
                <a:extLst>
                  <a:ext uri="{FF2B5EF4-FFF2-40B4-BE49-F238E27FC236}">
                    <a16:creationId xmlns:a16="http://schemas.microsoft.com/office/drawing/2014/main" id="{090281D8-58B6-F24D-BE00-AE2D4CF6F8BE}"/>
                  </a:ext>
                </a:extLst>
              </p:cNvPr>
              <p:cNvSpPr txBox="1"/>
              <p:nvPr/>
            </p:nvSpPr>
            <p:spPr>
              <a:xfrm>
                <a:off x="1749868" y="9535967"/>
                <a:ext cx="5870132" cy="179536"/>
              </a:xfrm>
              <a:prstGeom prst="rect">
                <a:avLst/>
              </a:prstGeom>
            </p:spPr>
            <p:txBody>
              <a:bodyPr wrap="square" lIns="0" tIns="0" rIns="0" bIns="0" rtlCol="0" anchor="t">
                <a:spAutoFit/>
              </a:bodyPr>
              <a:lstStyle/>
              <a:p>
                <a:pPr>
                  <a:lnSpc>
                    <a:spcPts val="1400"/>
                  </a:lnSpc>
                </a:pPr>
                <a:r>
                  <a:rPr lang="it-IT" sz="1400" dirty="0">
                    <a:solidFill>
                      <a:schemeClr val="bg1"/>
                    </a:solidFill>
                    <a:latin typeface="Libre Franklin Bold"/>
                  </a:rPr>
                  <a:t>Ministero dello sviluppo economico – </a:t>
                </a:r>
              </a:p>
            </p:txBody>
          </p:sp>
          <p:pic>
            <p:nvPicPr>
              <p:cNvPr id="32" name="Immagine 31">
                <a:extLst>
                  <a:ext uri="{FF2B5EF4-FFF2-40B4-BE49-F238E27FC236}">
                    <a16:creationId xmlns:a16="http://schemas.microsoft.com/office/drawing/2014/main" id="{1B02C186-00B5-134B-8827-B4D8DC1E5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51" y="9383467"/>
                <a:ext cx="429547" cy="484529"/>
              </a:xfrm>
              <a:prstGeom prst="rect">
                <a:avLst/>
              </a:prstGeom>
            </p:spPr>
          </p:pic>
          <p:sp>
            <p:nvSpPr>
              <p:cNvPr id="34" name="TextBox 30">
                <a:extLst>
                  <a:ext uri="{FF2B5EF4-FFF2-40B4-BE49-F238E27FC236}">
                    <a16:creationId xmlns:a16="http://schemas.microsoft.com/office/drawing/2014/main" id="{8CEBCC51-FF30-DA4C-A95D-C4B6F5D738A6}"/>
                  </a:ext>
                </a:extLst>
              </p:cNvPr>
              <p:cNvSpPr txBox="1"/>
              <p:nvPr/>
            </p:nvSpPr>
            <p:spPr>
              <a:xfrm>
                <a:off x="4953000" y="9535964"/>
                <a:ext cx="4573421" cy="179536"/>
              </a:xfrm>
              <a:prstGeom prst="rect">
                <a:avLst/>
              </a:prstGeom>
            </p:spPr>
            <p:txBody>
              <a:bodyPr wrap="square" lIns="0" tIns="0" rIns="0" bIns="0" rtlCol="0" anchor="t">
                <a:spAutoFit/>
              </a:bodyPr>
              <a:lstStyle/>
              <a:p>
                <a:pPr>
                  <a:lnSpc>
                    <a:spcPts val="1399"/>
                  </a:lnSpc>
                </a:pPr>
                <a:r>
                  <a:rPr lang="it-IT" sz="1399" dirty="0">
                    <a:solidFill>
                      <a:schemeClr val="bg1"/>
                    </a:solidFill>
                    <a:latin typeface="Libre Franklin Light"/>
                  </a:rPr>
                  <a:t>DG per la politica industriale, l’innovazione e le PMI </a:t>
                </a:r>
              </a:p>
            </p:txBody>
          </p:sp>
        </p:grpSp>
      </p:grpSp>
    </p:spTree>
    <p:extLst>
      <p:ext uri="{BB962C8B-B14F-4D97-AF65-F5344CB8AC3E}">
        <p14:creationId xmlns:p14="http://schemas.microsoft.com/office/powerpoint/2010/main" val="2533418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21349</TotalTime>
  <Words>4430</Words>
  <Application>Microsoft Office PowerPoint</Application>
  <PresentationFormat>Personalizzato</PresentationFormat>
  <Paragraphs>360</Paragraphs>
  <Slides>28</Slides>
  <Notes>26</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28</vt:i4>
      </vt:variant>
    </vt:vector>
  </HeadingPairs>
  <TitlesOfParts>
    <vt:vector size="42" baseType="lpstr">
      <vt:lpstr>Futura</vt:lpstr>
      <vt:lpstr>Helvetica</vt:lpstr>
      <vt:lpstr>Trebuchet MS</vt:lpstr>
      <vt:lpstr>Libre Franklin Light Bold</vt:lpstr>
      <vt:lpstr>Symbol</vt:lpstr>
      <vt:lpstr>Libre Franklin Bold</vt:lpstr>
      <vt:lpstr>Wingdings</vt:lpstr>
      <vt:lpstr>Corbel</vt:lpstr>
      <vt:lpstr>Libre Franklin Light</vt:lpstr>
      <vt:lpstr>Montserrat Classic Bold</vt:lpstr>
      <vt:lpstr>Arial</vt:lpstr>
      <vt:lpstr>Courier New</vt:lpstr>
      <vt:lpstr>Calibri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GIOVANNI CARNAZZA</cp:lastModifiedBy>
  <cp:revision>272</cp:revision>
  <dcterms:created xsi:type="dcterms:W3CDTF">2006-08-16T00:00:00Z</dcterms:created>
  <dcterms:modified xsi:type="dcterms:W3CDTF">2021-07-06T06:28:26Z</dcterms:modified>
  <dc:identifier>DAD-MAADLfI</dc:identifier>
</cp:coreProperties>
</file>