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60" r:id="rId3"/>
    <p:sldId id="552" r:id="rId4"/>
    <p:sldId id="553" r:id="rId5"/>
    <p:sldId id="559" r:id="rId6"/>
    <p:sldId id="561" r:id="rId7"/>
    <p:sldId id="554" r:id="rId8"/>
    <p:sldId id="557" r:id="rId9"/>
    <p:sldId id="555" r:id="rId10"/>
    <p:sldId id="556" r:id="rId11"/>
    <p:sldId id="558" r:id="rId12"/>
    <p:sldId id="562" r:id="rId13"/>
    <p:sldId id="551" r:id="rId14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DC"/>
    <a:srgbClr val="FF6600"/>
    <a:srgbClr val="FF3300"/>
    <a:srgbClr val="CC6600"/>
    <a:srgbClr val="CC3300"/>
    <a:srgbClr val="FF9900"/>
    <a:srgbClr val="008000"/>
    <a:srgbClr val="339966"/>
    <a:srgbClr val="4F6228"/>
    <a:srgbClr val="518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73" autoAdjust="0"/>
    <p:restoredTop sz="90538" autoAdjust="0"/>
  </p:normalViewPr>
  <p:slideViewPr>
    <p:cSldViewPr snapToGrid="0">
      <p:cViewPr varScale="1">
        <p:scale>
          <a:sx n="57" d="100"/>
          <a:sy n="57" d="100"/>
        </p:scale>
        <p:origin x="161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4266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r">
              <a:defRPr sz="1200"/>
            </a:lvl1pPr>
          </a:lstStyle>
          <a:p>
            <a:pPr>
              <a:defRPr/>
            </a:pPr>
            <a:fld id="{4302E0FC-DC35-4902-9046-62F2A632DD7D}" type="datetimeFigureOut">
              <a:rPr lang="it-IT"/>
              <a:pPr>
                <a:defRPr/>
              </a:pPr>
              <a:t>21/07/2020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378408"/>
            <a:ext cx="2946400" cy="494265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378408"/>
            <a:ext cx="2946400" cy="494265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r">
              <a:defRPr sz="1200"/>
            </a:lvl1pPr>
          </a:lstStyle>
          <a:p>
            <a:pPr>
              <a:defRPr/>
            </a:pPr>
            <a:fld id="{61AC7239-5918-43E0-A60E-4EAD104E66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8097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4266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r">
              <a:defRPr sz="1200"/>
            </a:lvl1pPr>
          </a:lstStyle>
          <a:p>
            <a:pPr>
              <a:defRPr/>
            </a:pPr>
            <a:fld id="{058F41F7-37A1-4E85-82F7-E305BD591C45}" type="datetimeFigureOut">
              <a:rPr lang="it-IT"/>
              <a:pPr>
                <a:defRPr/>
              </a:pPr>
              <a:t>21/07/2020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1" tIns="45700" rIns="91401" bIns="4570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1" y="4689995"/>
            <a:ext cx="5438775" cy="4443649"/>
          </a:xfrm>
          <a:prstGeom prst="rect">
            <a:avLst/>
          </a:prstGeom>
        </p:spPr>
        <p:txBody>
          <a:bodyPr vert="horz" lIns="91401" tIns="45700" rIns="91401" bIns="4570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378408"/>
            <a:ext cx="2946400" cy="494265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378408"/>
            <a:ext cx="2946400" cy="494265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r">
              <a:defRPr sz="1200"/>
            </a:lvl1pPr>
          </a:lstStyle>
          <a:p>
            <a:pPr>
              <a:defRPr/>
            </a:pPr>
            <a:fld id="{7022013B-C336-4050-BF58-47F061FDD8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7396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9870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2D059-4977-4655-8EB9-75713723B7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C947C-299A-4391-9C18-3569D6BDA8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F179-F6FF-432C-932E-FD99B93CE8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1" y="2693989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98904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B17F2-B41C-42D2-AD87-74979B7226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E5D22-F525-4CFA-81E2-FAAA527279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6403E-8C3E-4B8D-92C0-AF2FEF3067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C36AF-D52E-40E0-B9D2-CE6C9CD854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C2E30-E3B8-4066-8585-260DAF273F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FC6AC-8B24-4D89-8212-AA5B5D7C98D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DAA3-B165-462D-BA0B-D6FFD82C59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A1281-C9CB-4774-9B2B-FF604392F6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5E5ED72-5E35-4BCD-AA57-5149C0BD68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entro Studi delle Camere di Commercio Guglielmo Tagliacarne s.r.l.">
            <a:extLst>
              <a:ext uri="{FF2B5EF4-FFF2-40B4-BE49-F238E27FC236}">
                <a16:creationId xmlns:a16="http://schemas.microsoft.com/office/drawing/2014/main" id="{BF9EFACA-1111-48A6-9659-3D01B53BB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044" y="6122627"/>
            <a:ext cx="2258123" cy="414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2DC0D32-E00F-423F-A17A-D28C32A5D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891" y="292617"/>
            <a:ext cx="4838218" cy="2030083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6071504-7DA7-4EAC-9B97-3FCE5BFE15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3616" y="2556915"/>
            <a:ext cx="4653023" cy="925902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6F685E4A-7861-43E6-BAED-9A78A9E1BE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9966" y="3565031"/>
            <a:ext cx="5741043" cy="13974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86173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24630" y="156990"/>
            <a:ext cx="7349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L’occupazione persa nelle start-up per regione (1)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10</a:t>
            </a:fld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743161D7-1472-4FB7-BC58-05CA27C7C4C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66" y="1987718"/>
            <a:ext cx="7527992" cy="3610194"/>
          </a:xfrm>
          <a:prstGeom prst="rect">
            <a:avLst/>
          </a:prstGeom>
          <a:noFill/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F7A9E27-578E-4B1C-A461-88150E6A3885}"/>
              </a:ext>
            </a:extLst>
          </p:cNvPr>
          <p:cNvSpPr txBox="1"/>
          <p:nvPr/>
        </p:nvSpPr>
        <p:spPr>
          <a:xfrm>
            <a:off x="613766" y="1018263"/>
            <a:ext cx="7527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600" b="1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Chi ha perso di più e chi di meno tra le regioni italiane (nuova occupazione persa dalla riduzione tendenziale delle startup nel bimestre marzo-aprile 2020, valori assoluti e % su nuova occupazione teorica)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7B652AB-7BFF-46AB-92DA-15B62C3610E0}"/>
              </a:ext>
            </a:extLst>
          </p:cNvPr>
          <p:cNvSpPr txBox="1"/>
          <p:nvPr/>
        </p:nvSpPr>
        <p:spPr>
          <a:xfrm>
            <a:off x="613765" y="5736370"/>
            <a:ext cx="6781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Fonte: elaborazioni su dati Unioncamere-Infocamere e Istat</a:t>
            </a:r>
            <a:endParaRPr lang="it-IT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0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-11151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71428" y="126288"/>
            <a:ext cx="7349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L’occupazione persa nelle start-up per regione (2)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11</a:t>
            </a:fld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73B32B8-2847-4A77-B321-FAD876551955}"/>
              </a:ext>
            </a:extLst>
          </p:cNvPr>
          <p:cNvSpPr txBox="1"/>
          <p:nvPr/>
        </p:nvSpPr>
        <p:spPr>
          <a:xfrm>
            <a:off x="691376" y="1018263"/>
            <a:ext cx="77947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600" b="1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Chi ha perso di più e chi di meno tra le regioni italiane (nuova occupazione persa dalla riduzione tendenziale delle startup nel bimestre marzo-aprile 2020, valori assoluti e % su nuova occupazione teorica)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3C07FCD-6536-4943-86F0-B5196887ACE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76" y="1956365"/>
            <a:ext cx="7527449" cy="3883372"/>
          </a:xfrm>
          <a:prstGeom prst="rect">
            <a:avLst/>
          </a:prstGeom>
          <a:noFill/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F2B4CED-3DA1-4066-956D-BA0D0148D7C7}"/>
              </a:ext>
            </a:extLst>
          </p:cNvPr>
          <p:cNvSpPr txBox="1"/>
          <p:nvPr/>
        </p:nvSpPr>
        <p:spPr>
          <a:xfrm>
            <a:off x="557184" y="5839737"/>
            <a:ext cx="6781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Fonte: elaborazioni su dati Unioncamere-Infocamere e Istat</a:t>
            </a:r>
            <a:endParaRPr lang="it-IT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165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163134" y="81857"/>
            <a:ext cx="2392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 prossimi passi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>
          <a:xfrm>
            <a:off x="6819900" y="6533795"/>
            <a:ext cx="2133600" cy="476250"/>
          </a:xfrm>
        </p:spPr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12</a:t>
            </a:fld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DAD8FB40-EADE-4694-B3B9-CC3E33CC6FC1}"/>
              </a:ext>
            </a:extLst>
          </p:cNvPr>
          <p:cNvSpPr/>
          <p:nvPr/>
        </p:nvSpPr>
        <p:spPr>
          <a:xfrm>
            <a:off x="144241" y="931994"/>
            <a:ext cx="36287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>
                <a:latin typeface="Calibri" panose="020F0502020204030204" pitchFamily="34" charset="0"/>
                <a:cs typeface="Calibri" panose="020F0502020204030204" pitchFamily="34" charset="0"/>
              </a:rPr>
              <a:t>Testare con analisi econometrica a livello provinciale:</a:t>
            </a:r>
          </a:p>
          <a:p>
            <a:endParaRPr lang="it-IT" sz="1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sz="1600" i="1" dirty="0">
                <a:latin typeface="Calibri" panose="020F0502020204030204" pitchFamily="34" charset="0"/>
                <a:cs typeface="Calibri" panose="020F0502020204030204" pitchFamily="34" charset="0"/>
              </a:rPr>
              <a:t>se l’effetto </a:t>
            </a:r>
            <a:r>
              <a:rPr lang="it-IT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Covid</a:t>
            </a:r>
            <a:r>
              <a:rPr lang="it-IT" sz="1600" i="1" dirty="0">
                <a:latin typeface="Calibri" panose="020F0502020204030204" pitchFamily="34" charset="0"/>
                <a:cs typeface="Calibri" panose="020F0502020204030204" pitchFamily="34" charset="0"/>
              </a:rPr>
              <a:t> influisce sulla nuova occupazione persa tenendo conto anche i fattori che a loro volta possono influenzarlo come evidenziato dallo studio di </a:t>
            </a:r>
            <a:r>
              <a:rPr lang="it-IT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Musolino</a:t>
            </a:r>
            <a:r>
              <a:rPr lang="it-IT" sz="1600" i="1" dirty="0">
                <a:latin typeface="Calibri" panose="020F0502020204030204" pitchFamily="34" charset="0"/>
                <a:cs typeface="Calibri" panose="020F0502020204030204" pitchFamily="34" charset="0"/>
              </a:rPr>
              <a:t> &amp; Rizzi (2020)</a:t>
            </a:r>
          </a:p>
          <a:p>
            <a:endParaRPr lang="it-IT" sz="1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sz="1600" i="1" dirty="0">
                <a:latin typeface="Calibri" panose="020F0502020204030204" pitchFamily="34" charset="0"/>
                <a:cs typeface="Calibri" panose="020F0502020204030204" pitchFamily="34" charset="0"/>
              </a:rPr>
              <a:t>se esiste una relazione tra alcune caratteristiche del territorio e la mancata occupazione dovuta alla riduzione delle start-up</a:t>
            </a:r>
          </a:p>
          <a:p>
            <a:pPr marL="285750" indent="-285750">
              <a:buFontTx/>
              <a:buChar char="-"/>
            </a:pPr>
            <a:endParaRPr lang="it-IT" sz="1600" b="1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1600" b="1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1200" b="1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2" name="Gruppo 41"/>
          <p:cNvGrpSpPr/>
          <p:nvPr/>
        </p:nvGrpSpPr>
        <p:grpSpPr>
          <a:xfrm>
            <a:off x="247896" y="4579722"/>
            <a:ext cx="6158863" cy="668215"/>
            <a:chOff x="247896" y="4211473"/>
            <a:chExt cx="6158863" cy="668215"/>
          </a:xfrm>
        </p:grpSpPr>
        <p:sp>
          <p:nvSpPr>
            <p:cNvPr id="7" name="Rettangolo 6"/>
            <p:cNvSpPr/>
            <p:nvPr/>
          </p:nvSpPr>
          <p:spPr>
            <a:xfrm>
              <a:off x="247896" y="4211473"/>
              <a:ext cx="6158863" cy="6682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2222051" y="4237057"/>
              <a:ext cx="220196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COVID-19</a:t>
              </a:r>
            </a:p>
          </p:txBody>
        </p:sp>
      </p:grpSp>
      <p:sp>
        <p:nvSpPr>
          <p:cNvPr id="10" name="Rettangolo 9"/>
          <p:cNvSpPr/>
          <p:nvPr/>
        </p:nvSpPr>
        <p:spPr>
          <a:xfrm>
            <a:off x="7132516" y="981046"/>
            <a:ext cx="1922584" cy="5394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2 11"/>
          <p:cNvCxnSpPr>
            <a:stCxn id="7" idx="3"/>
          </p:cNvCxnSpPr>
          <p:nvPr/>
        </p:nvCxnSpPr>
        <p:spPr>
          <a:xfrm flipV="1">
            <a:off x="6406759" y="4913828"/>
            <a:ext cx="725757" cy="2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1056874" y="5301831"/>
            <a:ext cx="7370" cy="316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247896" y="5675500"/>
            <a:ext cx="1542729" cy="9127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249989" y="5733122"/>
            <a:ext cx="154063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Inquinamento (PM10)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1880533" y="5674632"/>
            <a:ext cx="2245091" cy="931151"/>
            <a:chOff x="1795363" y="5081908"/>
            <a:chExt cx="1983761" cy="931151"/>
          </a:xfrm>
        </p:grpSpPr>
        <p:sp>
          <p:nvSpPr>
            <p:cNvPr id="16" name="Rettangolo 15"/>
            <p:cNvSpPr/>
            <p:nvPr/>
          </p:nvSpPr>
          <p:spPr>
            <a:xfrm>
              <a:off x="1835602" y="5081908"/>
              <a:ext cx="1943522" cy="9311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ccc</a:t>
              </a:r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1795363" y="5082616"/>
              <a:ext cx="1852025" cy="877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1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Mobilità (Pendolarismo per studio/lavoro)</a:t>
              </a:r>
            </a:p>
          </p:txBody>
        </p:sp>
      </p:grpSp>
      <p:grpSp>
        <p:nvGrpSpPr>
          <p:cNvPr id="2" name="Gruppo 1"/>
          <p:cNvGrpSpPr/>
          <p:nvPr/>
        </p:nvGrpSpPr>
        <p:grpSpPr>
          <a:xfrm>
            <a:off x="4178920" y="5674632"/>
            <a:ext cx="2068576" cy="948676"/>
            <a:chOff x="3596588" y="5046859"/>
            <a:chExt cx="2002805" cy="948676"/>
          </a:xfrm>
        </p:grpSpPr>
        <p:sp>
          <p:nvSpPr>
            <p:cNvPr id="18" name="Rettangolo 17"/>
            <p:cNvSpPr/>
            <p:nvPr/>
          </p:nvSpPr>
          <p:spPr>
            <a:xfrm>
              <a:off x="3683637" y="5046859"/>
              <a:ext cx="1915756" cy="9486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3596588" y="5047028"/>
              <a:ext cx="2002804" cy="877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it-IT" sz="17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Anziantà</a:t>
              </a:r>
              <a:r>
                <a:rPr lang="it-IT" sz="1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della popolazione </a:t>
              </a:r>
            </a:p>
            <a:p>
              <a:pPr algn="ctr">
                <a:spcAft>
                  <a:spcPts val="0"/>
                </a:spcAft>
              </a:pPr>
              <a:r>
                <a:rPr lang="it-IT" sz="1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(indice di vecchiaia)</a:t>
              </a:r>
            </a:p>
          </p:txBody>
        </p:sp>
      </p:grpSp>
      <p:cxnSp>
        <p:nvCxnSpPr>
          <p:cNvPr id="23" name="Connettore 2 22"/>
          <p:cNvCxnSpPr/>
          <p:nvPr/>
        </p:nvCxnSpPr>
        <p:spPr>
          <a:xfrm flipV="1">
            <a:off x="3018478" y="5270500"/>
            <a:ext cx="0" cy="3176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V="1">
            <a:off x="5213340" y="5289711"/>
            <a:ext cx="7370" cy="316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7119816" y="2258228"/>
            <a:ext cx="19352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Nuova occupazione persa dalla riduzione delle start-up</a:t>
            </a:r>
          </a:p>
        </p:txBody>
      </p:sp>
      <p:grpSp>
        <p:nvGrpSpPr>
          <p:cNvPr id="43" name="Gruppo 42"/>
          <p:cNvGrpSpPr/>
          <p:nvPr/>
        </p:nvGrpSpPr>
        <p:grpSpPr>
          <a:xfrm>
            <a:off x="3971303" y="1174899"/>
            <a:ext cx="2806062" cy="668215"/>
            <a:chOff x="3641103" y="1479699"/>
            <a:chExt cx="2806062" cy="668215"/>
          </a:xfrm>
        </p:grpSpPr>
        <p:sp>
          <p:nvSpPr>
            <p:cNvPr id="32" name="Rettangolo 31"/>
            <p:cNvSpPr/>
            <p:nvPr/>
          </p:nvSpPr>
          <p:spPr>
            <a:xfrm>
              <a:off x="3641103" y="1479699"/>
              <a:ext cx="2806062" cy="6682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/>
            <p:cNvSpPr/>
            <p:nvPr/>
          </p:nvSpPr>
          <p:spPr>
            <a:xfrm>
              <a:off x="3670300" y="1509914"/>
              <a:ext cx="276109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it-IT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Settore (high-tech </a:t>
              </a:r>
              <a:r>
                <a:rPr lang="it-IT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manuf</a:t>
              </a:r>
              <a:r>
                <a:rPr lang="it-IT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&amp; knowledge intensive services</a:t>
              </a:r>
            </a:p>
          </p:txBody>
        </p:sp>
      </p:grpSp>
      <p:grpSp>
        <p:nvGrpSpPr>
          <p:cNvPr id="31" name="Gruppo 30"/>
          <p:cNvGrpSpPr/>
          <p:nvPr/>
        </p:nvGrpSpPr>
        <p:grpSpPr>
          <a:xfrm>
            <a:off x="3962400" y="1883615"/>
            <a:ext cx="2806062" cy="693496"/>
            <a:chOff x="3670300" y="2378915"/>
            <a:chExt cx="2806062" cy="693496"/>
          </a:xfrm>
        </p:grpSpPr>
        <p:sp>
          <p:nvSpPr>
            <p:cNvPr id="34" name="Rettangolo 33"/>
            <p:cNvSpPr/>
            <p:nvPr/>
          </p:nvSpPr>
          <p:spPr>
            <a:xfrm>
              <a:off x="3670300" y="2404196"/>
              <a:ext cx="2806062" cy="6682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/>
            <p:cNvSpPr/>
            <p:nvPr/>
          </p:nvSpPr>
          <p:spPr>
            <a:xfrm>
              <a:off x="3855946" y="2378915"/>
              <a:ext cx="243477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it-IT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Dimensione </a:t>
              </a:r>
            </a:p>
            <a:p>
              <a:pPr algn="ctr">
                <a:spcAft>
                  <a:spcPts val="0"/>
                </a:spcAft>
              </a:pPr>
              <a:r>
                <a:rPr lang="it-IT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(presenza piccolo impresa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7" name="Gruppo 36"/>
          <p:cNvGrpSpPr/>
          <p:nvPr/>
        </p:nvGrpSpPr>
        <p:grpSpPr>
          <a:xfrm>
            <a:off x="3965318" y="2633420"/>
            <a:ext cx="2806062" cy="693496"/>
            <a:chOff x="3670300" y="2378915"/>
            <a:chExt cx="2806062" cy="693496"/>
          </a:xfrm>
        </p:grpSpPr>
        <p:sp>
          <p:nvSpPr>
            <p:cNvPr id="38" name="Rettangolo 37"/>
            <p:cNvSpPr/>
            <p:nvPr/>
          </p:nvSpPr>
          <p:spPr>
            <a:xfrm>
              <a:off x="3670300" y="2404196"/>
              <a:ext cx="2806062" cy="6682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3855946" y="2378915"/>
              <a:ext cx="243477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it-IT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Capitale umano</a:t>
              </a:r>
            </a:p>
            <a:p>
              <a:pPr algn="ctr">
                <a:spcAft>
                  <a:spcPts val="0"/>
                </a:spcAft>
              </a:pPr>
              <a:r>
                <a:rPr lang="it-IT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(presenza di laureati)</a:t>
              </a:r>
            </a:p>
          </p:txBody>
        </p:sp>
      </p:grpSp>
      <p:grpSp>
        <p:nvGrpSpPr>
          <p:cNvPr id="44" name="Gruppo 43"/>
          <p:cNvGrpSpPr/>
          <p:nvPr/>
        </p:nvGrpSpPr>
        <p:grpSpPr>
          <a:xfrm>
            <a:off x="3965318" y="3398009"/>
            <a:ext cx="2806062" cy="394491"/>
            <a:chOff x="3670300" y="2378915"/>
            <a:chExt cx="2806062" cy="693496"/>
          </a:xfrm>
        </p:grpSpPr>
        <p:sp>
          <p:nvSpPr>
            <p:cNvPr id="45" name="Rettangolo 44"/>
            <p:cNvSpPr/>
            <p:nvPr/>
          </p:nvSpPr>
          <p:spPr>
            <a:xfrm>
              <a:off x="3670300" y="2404196"/>
              <a:ext cx="2806062" cy="6682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/>
            <p:cNvSpPr/>
            <p:nvPr/>
          </p:nvSpPr>
          <p:spPr>
            <a:xfrm>
              <a:off x="3855946" y="2378915"/>
              <a:ext cx="243477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R&amp;D</a:t>
              </a:r>
            </a:p>
          </p:txBody>
        </p:sp>
      </p:grpSp>
      <p:sp>
        <p:nvSpPr>
          <p:cNvPr id="48" name="Rettangolo 47"/>
          <p:cNvSpPr/>
          <p:nvPr/>
        </p:nvSpPr>
        <p:spPr>
          <a:xfrm>
            <a:off x="3958603" y="3892515"/>
            <a:ext cx="2806062" cy="563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4070269" y="3829795"/>
            <a:ext cx="25506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Crescita economica</a:t>
            </a:r>
          </a:p>
          <a:p>
            <a:pPr algn="ctr">
              <a:spcAft>
                <a:spcPts val="0"/>
              </a:spcAft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(ultimi 5 anni)</a:t>
            </a:r>
          </a:p>
        </p:txBody>
      </p:sp>
      <p:cxnSp>
        <p:nvCxnSpPr>
          <p:cNvPr id="54" name="Connettore 2 53"/>
          <p:cNvCxnSpPr/>
          <p:nvPr/>
        </p:nvCxnSpPr>
        <p:spPr>
          <a:xfrm>
            <a:off x="6768398" y="4175038"/>
            <a:ext cx="373585" cy="11682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6788448" y="3581476"/>
            <a:ext cx="373585" cy="11682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>
            <a:off x="6796467" y="2987914"/>
            <a:ext cx="373585" cy="11682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6796469" y="1520063"/>
            <a:ext cx="373585" cy="11682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>
            <a:off x="6780426" y="2225917"/>
            <a:ext cx="373585" cy="11682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835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41BFC81-78C4-4BEA-8FD3-BE3FDC4A636B}"/>
              </a:ext>
            </a:extLst>
          </p:cNvPr>
          <p:cNvSpPr txBox="1"/>
          <p:nvPr/>
        </p:nvSpPr>
        <p:spPr>
          <a:xfrm>
            <a:off x="3119206" y="2018369"/>
            <a:ext cx="27494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600" dirty="0">
                <a:solidFill>
                  <a:srgbClr val="00A3DC"/>
                </a:solidFill>
                <a:latin typeface="Brush Script MT" panose="03060802040406070304" pitchFamily="66" charset="0"/>
              </a:rPr>
              <a:t>Grazie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01B536C-B501-47B7-8E93-6B37ECE981D2}"/>
              </a:ext>
            </a:extLst>
          </p:cNvPr>
          <p:cNvSpPr txBox="1"/>
          <p:nvPr/>
        </p:nvSpPr>
        <p:spPr>
          <a:xfrm>
            <a:off x="3251902" y="3925229"/>
            <a:ext cx="2797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a.rinaldi@tagliacarne.it</a:t>
            </a:r>
          </a:p>
        </p:txBody>
      </p:sp>
    </p:spTree>
    <p:extLst>
      <p:ext uri="{BB962C8B-B14F-4D97-AF65-F5344CB8AC3E}">
        <p14:creationId xmlns:p14="http://schemas.microsoft.com/office/powerpoint/2010/main" val="45143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96485" y="-83210"/>
            <a:ext cx="6951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La valutazione degli effetti del lockdown sulle nuove attività imprenditoriali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2</a:t>
            </a:fld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DAD8FB40-EADE-4694-B3B9-CC3E33CC6FC1}"/>
              </a:ext>
            </a:extLst>
          </p:cNvPr>
          <p:cNvSpPr/>
          <p:nvPr/>
        </p:nvSpPr>
        <p:spPr>
          <a:xfrm>
            <a:off x="367989" y="1089164"/>
            <a:ext cx="83188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pandemia di COVID-19 ha generato uno forte </a:t>
            </a:r>
            <a: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shock sulle nostre economie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Molti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studi si sono concentrati sugli effetti di questo fenomeno guardando soprattutto alle previsioni, mentre pochi lavori hanno guardato al tema degli </a:t>
            </a:r>
            <a: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effetti sull'imprenditorialità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Come ampiamente riconosciuto, le start-up rappresentano un importante motore per la crescita economica e influenzano positivamente la velocità della ripresa.</a:t>
            </a:r>
          </a:p>
          <a:p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Questo lavoro scientifico, sviluppato con il dott. Marco Pini, ha provato ad analizzare </a:t>
            </a:r>
            <a: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l'effetto del lockdown sulle start-up e le conseguenze in termini di nuove opportunità di lavoro perse su scala territoriale.</a:t>
            </a:r>
            <a:endParaRPr lang="it-IT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0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35192" y="132234"/>
            <a:ext cx="4947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Il flussi nel periodo del lockdown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3</a:t>
            </a:fld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0220CAE-9233-4530-8087-8AD2E030CCA1}"/>
              </a:ext>
            </a:extLst>
          </p:cNvPr>
          <p:cNvSpPr txBox="1"/>
          <p:nvPr/>
        </p:nvSpPr>
        <p:spPr>
          <a:xfrm>
            <a:off x="602120" y="996330"/>
            <a:ext cx="8084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600" b="1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2020: “Maledetta primavera” (iscrizioni e cessazioni effettive di impresa nei bimestri marzo-aprile dal 2011 al 2020 e variazioni % tendenziali)</a:t>
            </a:r>
            <a:endParaRPr lang="it-IT" sz="1800" b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32DA7A5-01EE-4F54-8CF8-FD589C202EA1}"/>
              </a:ext>
            </a:extLst>
          </p:cNvPr>
          <p:cNvSpPr txBox="1"/>
          <p:nvPr/>
        </p:nvSpPr>
        <p:spPr>
          <a:xfrm>
            <a:off x="462263" y="5440243"/>
            <a:ext cx="6781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Fonte: elaborazioni su dati Unioncamere-Infocamere</a:t>
            </a:r>
            <a:endParaRPr lang="it-IT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9D9C05D-6F6E-4054-9C68-257E424E4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263" y="1571191"/>
            <a:ext cx="8383916" cy="386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22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563546" y="132234"/>
            <a:ext cx="2258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 dati regionali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4</a:t>
            </a:fld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6CF7930-A121-4C20-AD30-C7CC495E5646}"/>
              </a:ext>
            </a:extLst>
          </p:cNvPr>
          <p:cNvSpPr txBox="1"/>
          <p:nvPr/>
        </p:nvSpPr>
        <p:spPr>
          <a:xfrm>
            <a:off x="501805" y="996330"/>
            <a:ext cx="82524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“</a:t>
            </a:r>
            <a:r>
              <a:rPr lang="it-IT" sz="1600" b="1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L’inversione delle Due Italie” (variazioni % tendenziali delle  iscrizioni di impresa nel bimestre marzo-aprile 2020)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0E851B6-6E65-466F-9BC1-997E7A864B2E}"/>
              </a:ext>
            </a:extLst>
          </p:cNvPr>
          <p:cNvSpPr txBox="1"/>
          <p:nvPr/>
        </p:nvSpPr>
        <p:spPr>
          <a:xfrm>
            <a:off x="550129" y="5542022"/>
            <a:ext cx="6781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Fonte: elaborazioni su dati Unioncamere-Infocamere</a:t>
            </a:r>
            <a:endParaRPr lang="it-IT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BCCCEC1-38C5-470C-80EA-78834AE90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32" y="1578470"/>
            <a:ext cx="8364437" cy="390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926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737357" y="132234"/>
            <a:ext cx="3971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 dati dell’Emilia-Romagna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5</a:t>
            </a:fld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DD3CE1-EAEF-4434-B7C9-8CA938A1DFD7}"/>
              </a:ext>
            </a:extLst>
          </p:cNvPr>
          <p:cNvSpPr txBox="1"/>
          <p:nvPr/>
        </p:nvSpPr>
        <p:spPr>
          <a:xfrm>
            <a:off x="386733" y="982539"/>
            <a:ext cx="83705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600" b="1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 perdita di iscrizioni nelle province dell’Emilia-Romagna (variazioni % tendenziali delle  iscrizioni di impresa nel bimestre marzo-aprile 2020)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7CA5FD6-60D1-4F37-9666-73CB1346A19C}"/>
              </a:ext>
            </a:extLst>
          </p:cNvPr>
          <p:cNvSpPr txBox="1"/>
          <p:nvPr/>
        </p:nvSpPr>
        <p:spPr>
          <a:xfrm>
            <a:off x="580509" y="5418474"/>
            <a:ext cx="6781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Fonte: elaborazioni su dati Unioncamere-Infocamere</a:t>
            </a:r>
            <a:endParaRPr lang="it-IT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F770DD7-7E45-4D74-A6FF-D09E82DBE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33" y="1461827"/>
            <a:ext cx="8370533" cy="39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99928" y="98780"/>
            <a:ext cx="650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Il bilancio alla chiusura del II trimestre 2020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6</a:t>
            </a:fld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9DD3CE1-EAEF-4434-B7C9-8CA938A1DFD7}"/>
              </a:ext>
            </a:extLst>
          </p:cNvPr>
          <p:cNvSpPr txBox="1"/>
          <p:nvPr/>
        </p:nvSpPr>
        <p:spPr>
          <a:xfrm>
            <a:off x="386733" y="982539"/>
            <a:ext cx="83705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600" b="1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 perdita di iscrizioni nelle province dell’Emilia-Romagna, nella regione e in Italia (variazioni % tendenziali delle  iscrizioni di impresa nel secondo trimestre 2020)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7CA5FD6-60D1-4F37-9666-73CB1346A19C}"/>
              </a:ext>
            </a:extLst>
          </p:cNvPr>
          <p:cNvSpPr txBox="1"/>
          <p:nvPr/>
        </p:nvSpPr>
        <p:spPr>
          <a:xfrm>
            <a:off x="386733" y="5247262"/>
            <a:ext cx="6781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Fonte: elaborazioni su dati Unioncamere-Infocamere</a:t>
            </a:r>
            <a:endParaRPr lang="it-IT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E791D381-C0EC-471E-8F0F-C3B6ACEB1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33" y="1567314"/>
            <a:ext cx="6422457" cy="364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949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35192" y="132234"/>
            <a:ext cx="5066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Imprenditorialità</a:t>
            </a:r>
            <a:r>
              <a:rPr lang="it-IT" sz="2800" dirty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 e ciclo economico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7</a:t>
            </a:fld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4C8F606-6321-46A7-B5A9-966F83F5AAFC}"/>
              </a:ext>
            </a:extLst>
          </p:cNvPr>
          <p:cNvSpPr txBox="1"/>
          <p:nvPr/>
        </p:nvSpPr>
        <p:spPr>
          <a:xfrm>
            <a:off x="546408" y="1194949"/>
            <a:ext cx="78286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600" b="1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Il legame tra imprenditorialità e ciclo economico (iscrizioni, cessazioni effettive di impresa e PIL reale, trend su dati trimestrali)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ACAAE3F-092C-49F3-972A-C475A6043F8A}"/>
              </a:ext>
            </a:extLst>
          </p:cNvPr>
          <p:cNvSpPr txBox="1"/>
          <p:nvPr/>
        </p:nvSpPr>
        <p:spPr>
          <a:xfrm>
            <a:off x="646767" y="6042188"/>
            <a:ext cx="6781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Fonte: elaborazioni su dati Unioncamere-Infocamere e Istat</a:t>
            </a:r>
            <a:endParaRPr lang="it-IT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862F055-6D6F-46A6-99B4-46F9321F6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861" y="1787552"/>
            <a:ext cx="7482470" cy="428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844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76549" y="132234"/>
            <a:ext cx="6974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L’approccio per la stima dell’occupazione persa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8</a:t>
            </a:fld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235196" y="1880320"/>
            <a:ext cx="1542729" cy="1684518"/>
            <a:chOff x="628896" y="2068383"/>
            <a:chExt cx="1542729" cy="1132073"/>
          </a:xfrm>
        </p:grpSpPr>
        <p:sp>
          <p:nvSpPr>
            <p:cNvPr id="7" name="Rettangolo 6"/>
            <p:cNvSpPr/>
            <p:nvPr/>
          </p:nvSpPr>
          <p:spPr>
            <a:xfrm>
              <a:off x="628896" y="2068383"/>
              <a:ext cx="1542729" cy="9127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400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630989" y="2083521"/>
              <a:ext cx="1540636" cy="1116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it-IT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Riduzione delle startup</a:t>
              </a:r>
            </a:p>
            <a:p>
              <a:pPr algn="ctr">
                <a:spcAft>
                  <a:spcPts val="600"/>
                </a:spcAft>
              </a:pPr>
              <a:r>
                <a:rPr lang="it-IT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(elaborazioni su dati Infocamere</a:t>
              </a:r>
              <a:r>
                <a:rPr lang="en-US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algn="ctr">
                <a:spcAft>
                  <a:spcPts val="600"/>
                </a:spcAft>
              </a:pP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ttangolo 9"/>
          <p:cNvSpPr/>
          <p:nvPr/>
        </p:nvSpPr>
        <p:spPr>
          <a:xfrm>
            <a:off x="2632940" y="1880319"/>
            <a:ext cx="2560923" cy="13581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/>
          </a:p>
        </p:txBody>
      </p:sp>
      <p:sp>
        <p:nvSpPr>
          <p:cNvPr id="11" name="Rettangolo 10"/>
          <p:cNvSpPr/>
          <p:nvPr/>
        </p:nvSpPr>
        <p:spPr>
          <a:xfrm>
            <a:off x="2709732" y="1920161"/>
            <a:ext cx="23796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Dimensione media nuova occupazione nelle start-up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1690407" y="3731882"/>
            <a:ext cx="1967813" cy="1886869"/>
            <a:chOff x="2268203" y="3726797"/>
            <a:chExt cx="1967813" cy="1347790"/>
          </a:xfrm>
        </p:grpSpPr>
        <p:sp>
          <p:nvSpPr>
            <p:cNvPr id="12" name="Rettangolo 11"/>
            <p:cNvSpPr/>
            <p:nvPr/>
          </p:nvSpPr>
          <p:spPr>
            <a:xfrm>
              <a:off x="2268203" y="3726797"/>
              <a:ext cx="1967813" cy="13477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2312089" y="3831306"/>
              <a:ext cx="1916935" cy="11651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it-IT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Stima quota media di imprenditori non occupati precedentemente</a:t>
              </a:r>
            </a:p>
            <a:p>
              <a:pPr algn="ctr">
                <a:spcAft>
                  <a:spcPts val="0"/>
                </a:spcAft>
              </a:pPr>
              <a:r>
                <a:rPr lang="it-IT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(elaborazioni su dati ISTAT)</a:t>
              </a:r>
            </a:p>
          </p:txBody>
        </p:sp>
      </p:grpSp>
      <p:grpSp>
        <p:nvGrpSpPr>
          <p:cNvPr id="5" name="Gruppo 4"/>
          <p:cNvGrpSpPr/>
          <p:nvPr/>
        </p:nvGrpSpPr>
        <p:grpSpPr>
          <a:xfrm>
            <a:off x="4151767" y="3713995"/>
            <a:ext cx="1715869" cy="1904755"/>
            <a:chOff x="2936572" y="3752095"/>
            <a:chExt cx="1715869" cy="1904755"/>
          </a:xfrm>
        </p:grpSpPr>
        <p:sp>
          <p:nvSpPr>
            <p:cNvPr id="14" name="Rettangolo 13"/>
            <p:cNvSpPr/>
            <p:nvPr/>
          </p:nvSpPr>
          <p:spPr>
            <a:xfrm>
              <a:off x="2989279" y="3752095"/>
              <a:ext cx="1663162" cy="19047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2936572" y="3835009"/>
              <a:ext cx="1715869" cy="13542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it-IT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Media lavoratori dipendenti nelle start-up</a:t>
              </a:r>
            </a:p>
            <a:p>
              <a:pPr algn="ctr">
                <a:spcAft>
                  <a:spcPts val="0"/>
                </a:spcAft>
              </a:pPr>
              <a:r>
                <a:rPr lang="it-IT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(elaborazioni su dati ISTAT)</a:t>
              </a:r>
            </a:p>
          </p:txBody>
        </p:sp>
      </p:grpSp>
      <p:grpSp>
        <p:nvGrpSpPr>
          <p:cNvPr id="38" name="Gruppo 37"/>
          <p:cNvGrpSpPr/>
          <p:nvPr/>
        </p:nvGrpSpPr>
        <p:grpSpPr>
          <a:xfrm>
            <a:off x="6358430" y="1826768"/>
            <a:ext cx="2617128" cy="1429344"/>
            <a:chOff x="4806670" y="2011123"/>
            <a:chExt cx="2265182" cy="1429344"/>
          </a:xfrm>
        </p:grpSpPr>
        <p:sp>
          <p:nvSpPr>
            <p:cNvPr id="21" name="Rettangolo 20"/>
            <p:cNvSpPr/>
            <p:nvPr/>
          </p:nvSpPr>
          <p:spPr>
            <a:xfrm>
              <a:off x="4819371" y="2011123"/>
              <a:ext cx="2227746" cy="14293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4806670" y="2191711"/>
              <a:ext cx="2265182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it-IT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Nuova occupazione mancata dalla riduzione start-up</a:t>
              </a:r>
            </a:p>
          </p:txBody>
        </p:sp>
      </p:grpSp>
      <p:sp>
        <p:nvSpPr>
          <p:cNvPr id="23" name="Rettangolo 22"/>
          <p:cNvSpPr/>
          <p:nvPr/>
        </p:nvSpPr>
        <p:spPr>
          <a:xfrm>
            <a:off x="3669211" y="3944109"/>
            <a:ext cx="5241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5" name="Rettangolo 24"/>
          <p:cNvSpPr/>
          <p:nvPr/>
        </p:nvSpPr>
        <p:spPr>
          <a:xfrm rot="2763148">
            <a:off x="1931307" y="2231485"/>
            <a:ext cx="5241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5506714" y="2251858"/>
            <a:ext cx="5241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cxnSp>
        <p:nvCxnSpPr>
          <p:cNvPr id="27" name="Connettore diritto 26"/>
          <p:cNvCxnSpPr/>
          <p:nvPr/>
        </p:nvCxnSpPr>
        <p:spPr>
          <a:xfrm flipH="1" flipV="1">
            <a:off x="2788582" y="3440467"/>
            <a:ext cx="0" cy="2914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/>
          <p:cNvCxnSpPr/>
          <p:nvPr/>
        </p:nvCxnSpPr>
        <p:spPr>
          <a:xfrm flipV="1">
            <a:off x="5001660" y="3440467"/>
            <a:ext cx="0" cy="2533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/>
          <p:cNvCxnSpPr/>
          <p:nvPr/>
        </p:nvCxnSpPr>
        <p:spPr>
          <a:xfrm flipH="1" flipV="1">
            <a:off x="2788582" y="3440467"/>
            <a:ext cx="2209875" cy="12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/>
          <p:cNvCxnSpPr/>
          <p:nvPr/>
        </p:nvCxnSpPr>
        <p:spPr>
          <a:xfrm flipH="1" flipV="1">
            <a:off x="3887982" y="3238500"/>
            <a:ext cx="1714" cy="2019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6358430" y="4324156"/>
            <a:ext cx="2617128" cy="19948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ttangolo 39"/>
          <p:cNvSpPr/>
          <p:nvPr/>
        </p:nvSpPr>
        <p:spPr>
          <a:xfrm>
            <a:off x="6272868" y="4380043"/>
            <a:ext cx="2823007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Nuova occupazione teorica </a:t>
            </a:r>
            <a:r>
              <a:rPr lang="it-IT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(generata da un flusso teorico di start-up in assenza di crisi da Covid-19)</a:t>
            </a:r>
          </a:p>
          <a:p>
            <a:pPr algn="ctr">
              <a:spcAft>
                <a:spcPts val="600"/>
              </a:spcAft>
            </a:pP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(stima con modelli </a:t>
            </a:r>
            <a:r>
              <a:rPr lang="it-IT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autoregressivi</a:t>
            </a: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6364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6CFBDF2-1BB4-429D-9832-594C189F2007}"/>
              </a:ext>
            </a:extLst>
          </p:cNvPr>
          <p:cNvSpPr/>
          <p:nvPr/>
        </p:nvSpPr>
        <p:spPr>
          <a:xfrm>
            <a:off x="0" y="-38204"/>
            <a:ext cx="9144000" cy="864096"/>
          </a:xfrm>
          <a:prstGeom prst="rect">
            <a:avLst/>
          </a:prstGeom>
          <a:solidFill>
            <a:srgbClr val="00A3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688" fontAlgn="base">
              <a:spcBef>
                <a:spcPct val="0"/>
              </a:spcBef>
              <a:spcAft>
                <a:spcPct val="0"/>
              </a:spcAft>
            </a:pPr>
            <a:endParaRPr lang="it-IT" sz="2800" b="1" dirty="0">
              <a:solidFill>
                <a:schemeClr val="accent5">
                  <a:lumMod val="40000"/>
                  <a:lumOff val="6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378336" y="-100317"/>
            <a:ext cx="7676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Il rapporto tra diffusione del COVID-19 e occupazione persa nelle start-up</a:t>
            </a: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17F2-B41C-42D2-AD87-74979B72268D}" type="slidenum"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9</a:t>
            </a:fld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DF398340-C3A4-4F44-9C2E-4A8BCE72D96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03" y="1534893"/>
            <a:ext cx="7324437" cy="4204010"/>
          </a:xfrm>
          <a:prstGeom prst="rect">
            <a:avLst/>
          </a:prstGeom>
          <a:noFill/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01493B0-8A3C-46C4-87A3-566312BFCF57}"/>
              </a:ext>
            </a:extLst>
          </p:cNvPr>
          <p:cNvSpPr txBox="1"/>
          <p:nvPr/>
        </p:nvSpPr>
        <p:spPr>
          <a:xfrm>
            <a:off x="838255" y="888005"/>
            <a:ext cx="73244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600" b="1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Il virus “che infetta” anche l’occupazione delle start-up (casi COVID-19 per mille abitanti e % nuova occupazione persa) sul totale della nuova occupazione teorica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9EAB0C6-9753-42A2-9FD4-646A6605C197}"/>
              </a:ext>
            </a:extLst>
          </p:cNvPr>
          <p:cNvSpPr txBox="1"/>
          <p:nvPr/>
        </p:nvSpPr>
        <p:spPr>
          <a:xfrm>
            <a:off x="739003" y="5815097"/>
            <a:ext cx="67817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Fonte: elaborazioni su dati Unioncamere-Infocamere e Istat</a:t>
            </a:r>
            <a:endParaRPr lang="it-IT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36510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16473</TotalTime>
  <Words>649</Words>
  <Application>Microsoft Office PowerPoint</Application>
  <PresentationFormat>Presentazione su schermo (4:3)</PresentationFormat>
  <Paragraphs>82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1" baseType="lpstr">
      <vt:lpstr>Arial</vt:lpstr>
      <vt:lpstr>Arial Narrow</vt:lpstr>
      <vt:lpstr>Brush Script MT</vt:lpstr>
      <vt:lpstr>Calibri</vt:lpstr>
      <vt:lpstr>Cambria</vt:lpstr>
      <vt:lpstr>Tahoma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Delfi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mauriello</dc:creator>
  <cp:lastModifiedBy>Alessandro Rinaldi</cp:lastModifiedBy>
  <cp:revision>1497</cp:revision>
  <cp:lastPrinted>2017-05-29T14:44:38Z</cp:lastPrinted>
  <dcterms:created xsi:type="dcterms:W3CDTF">2010-07-04T09:25:42Z</dcterms:created>
  <dcterms:modified xsi:type="dcterms:W3CDTF">2020-07-21T13:24:05Z</dcterms:modified>
</cp:coreProperties>
</file>