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62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99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89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40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89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45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24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84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83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62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57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FD44-5C5E-417F-885F-28869217A329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BBD8-0D30-4250-9A87-B3F92DDFE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8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diagramma, schermata, Carattere&#10;&#10;Descrizione generata automaticamente">
            <a:extLst>
              <a:ext uri="{FF2B5EF4-FFF2-40B4-BE49-F238E27FC236}">
                <a16:creationId xmlns:a16="http://schemas.microsoft.com/office/drawing/2014/main" id="{1D5ADB76-130E-F5C4-4AE7-1D4FDD8B1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6822"/>
            <a:ext cx="5033278" cy="262637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0DAE894-62B2-24E0-536A-A2E79482ADCF}"/>
              </a:ext>
            </a:extLst>
          </p:cNvPr>
          <p:cNvSpPr txBox="1"/>
          <p:nvPr/>
        </p:nvSpPr>
        <p:spPr>
          <a:xfrm>
            <a:off x="0" y="2969990"/>
            <a:ext cx="68558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600" b="0" i="0" u="none" strike="noStrike" baseline="0" dirty="0">
              <a:solidFill>
                <a:srgbClr val="FF0066"/>
              </a:solidFill>
              <a:latin typeface="Myriad Pro"/>
            </a:endParaRPr>
          </a:p>
          <a:p>
            <a:pPr algn="ctr"/>
            <a:r>
              <a:rPr lang="it-IT" sz="1600" b="1" i="0" u="none" strike="noStrike" baseline="0" dirty="0">
                <a:solidFill>
                  <a:srgbClr val="FF0066"/>
                </a:solidFill>
                <a:latin typeface="Miriam" panose="020F0502020204030204" pitchFamily="34" charset="-79"/>
                <a:cs typeface="Miriam" panose="020F0502020204030204" pitchFamily="34" charset="-79"/>
              </a:rPr>
              <a:t>ex Chiesa del Carmine – Piazza Casali n. 10, Piacenza  </a:t>
            </a:r>
          </a:p>
          <a:p>
            <a:pPr algn="ctr"/>
            <a:endParaRPr lang="it-IT" sz="1600" b="1" i="0" u="none" strike="noStrike" baseline="0" dirty="0">
              <a:solidFill>
                <a:srgbClr val="FF0066"/>
              </a:solidFill>
              <a:latin typeface="Miriam" panose="020F0502020204030204" pitchFamily="34" charset="-79"/>
              <a:cs typeface="Miriam" panose="020F0502020204030204" pitchFamily="34" charset="-79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0052195-3DF0-1E8E-D607-610428056CEF}"/>
              </a:ext>
            </a:extLst>
          </p:cNvPr>
          <p:cNvSpPr txBox="1"/>
          <p:nvPr/>
        </p:nvSpPr>
        <p:spPr>
          <a:xfrm>
            <a:off x="89336" y="2671540"/>
            <a:ext cx="6693498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l"/>
            <a:endParaRPr lang="it-IT" sz="1600" b="0" i="0" u="none" strike="noStrike" baseline="0" dirty="0">
              <a:solidFill>
                <a:srgbClr val="000000"/>
              </a:solidFill>
              <a:latin typeface="Myriad Pro"/>
            </a:endParaRPr>
          </a:p>
          <a:p>
            <a:pPr algn="ctr"/>
            <a:r>
              <a:rPr lang="it-IT" sz="1600" b="0" i="0" u="none" strike="noStrike" baseline="0" dirty="0">
                <a:solidFill>
                  <a:srgbClr val="000000"/>
                </a:solidFill>
                <a:latin typeface="Myriad Pro"/>
              </a:rPr>
              <a:t> </a:t>
            </a:r>
            <a:r>
              <a:rPr lang="it-IT" sz="1600" b="1" dirty="0">
                <a:solidFill>
                  <a:srgbClr val="A6183C"/>
                </a:solidFill>
                <a:latin typeface="Myriad Pro"/>
              </a:rPr>
              <a:t>FESTIVAL PROVINCIALE DELL’ORIENTAMENTO IN INGRESSO </a:t>
            </a:r>
            <a:r>
              <a:rPr lang="it-IT" sz="1600" b="1" i="0" u="none" strike="noStrike" baseline="0" dirty="0">
                <a:solidFill>
                  <a:srgbClr val="000000"/>
                </a:solidFill>
                <a:latin typeface="Myriad Pro"/>
              </a:rPr>
              <a:t> </a:t>
            </a:r>
            <a:endParaRPr lang="it-IT" sz="1600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7FACFD3-EBD2-E57B-20E2-04DA784C5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228" y="83954"/>
            <a:ext cx="2265834" cy="789300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A76C8266-AF73-D3F0-0BD2-20DB7919F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227" y="878166"/>
            <a:ext cx="1170539" cy="249958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459F76EA-9473-7DA6-F862-8CF059DF8E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6227" y="1550335"/>
            <a:ext cx="1732297" cy="204804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32506771-673F-0C0C-5D45-ABDA9868CE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3812" y="1837552"/>
            <a:ext cx="2006978" cy="77948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72C2ED9A-D5C7-2422-1E89-A6D52335C3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58195" y="1128124"/>
            <a:ext cx="253243" cy="33493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57A54C1C-6C93-3F6B-8D69-EF251CF6DC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93787" y="1211776"/>
            <a:ext cx="1170539" cy="220131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D1BC4882-AC9A-DC15-73C0-9D27CC10DE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21710" y="8107522"/>
            <a:ext cx="518757" cy="489889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BF9BFBEB-3D30-6888-F692-177AE73AF13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856" y="7316501"/>
            <a:ext cx="593854" cy="593854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B2444941-4F38-1FD8-8112-36530021C28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5609" y="7316501"/>
            <a:ext cx="593853" cy="578756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14ECF92-F84E-4D7D-0009-311A57E3AB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32680" y="8087283"/>
            <a:ext cx="511166" cy="373373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8B4D1988-2276-8B39-32C0-0BB09DA8A19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19667" y="8046165"/>
            <a:ext cx="597460" cy="701101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855A0015-5EDD-E65A-2E77-DB39D55A45F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83335" y="7273292"/>
            <a:ext cx="493819" cy="71939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4E6FBA55-30C5-F77B-2F84-505018B604A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87868" y="7338284"/>
            <a:ext cx="524301" cy="548688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6CBEDC1A-ECF1-24E0-A321-F01CD54870E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76673" y="8024176"/>
            <a:ext cx="518603" cy="556319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7B49009-13A6-6D0C-444B-4D208268C8ED}"/>
              </a:ext>
            </a:extLst>
          </p:cNvPr>
          <p:cNvSpPr txBox="1"/>
          <p:nvPr/>
        </p:nvSpPr>
        <p:spPr>
          <a:xfrm>
            <a:off x="2163" y="4002901"/>
            <a:ext cx="6855838" cy="1131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350" dirty="0"/>
              <a:t>Un viaggio istruttivo e divertente nel mondo dell’orientamento: ai </a:t>
            </a:r>
            <a:r>
              <a:rPr lang="it-IT" sz="1350" b="1" dirty="0"/>
              <a:t>desk</a:t>
            </a:r>
            <a:r>
              <a:rPr lang="it-IT" sz="1350" dirty="0"/>
              <a:t> le scuole superiori del territorio piacentino e centri di formazione professionale di Piacenza mostreranno la loro offerta formativa al fine di indirizzare gli studenti e le studentesse di terza media nella scelta del loro futuro formativo. Il giorno 8 novembre 2023 si terranno inoltre </a:t>
            </a:r>
            <a:r>
              <a:rPr lang="it-IT" sz="1350" b="1" dirty="0"/>
              <a:t>corner orientativi </a:t>
            </a:r>
            <a:r>
              <a:rPr lang="it-IT" sz="1350" dirty="0"/>
              <a:t>rivolti a studenti e famiglie.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6DF39D1-364B-7187-B078-AD54F662B92F}"/>
              </a:ext>
            </a:extLst>
          </p:cNvPr>
          <p:cNvSpPr txBox="1"/>
          <p:nvPr/>
        </p:nvSpPr>
        <p:spPr>
          <a:xfrm>
            <a:off x="0" y="3531236"/>
            <a:ext cx="6818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350" dirty="0">
                <a:solidFill>
                  <a:srgbClr val="FF0066"/>
                </a:solidFill>
              </a:rPr>
              <a:t>MARTEDÌ 7 NOVEMBRE 2023 ORE 9:00 - 13:00</a:t>
            </a:r>
          </a:p>
          <a:p>
            <a:pPr algn="ctr"/>
            <a:r>
              <a:rPr lang="it-IT" sz="1350" dirty="0">
                <a:solidFill>
                  <a:srgbClr val="FF0066"/>
                </a:solidFill>
              </a:rPr>
              <a:t>MERCOLEDÌ 8  NOVEMBRE 2023 ORE 9.00 - 16:00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1DFC24-DF2C-4FFC-2560-5CEA1B903EC9}"/>
              </a:ext>
            </a:extLst>
          </p:cNvPr>
          <p:cNvSpPr txBox="1"/>
          <p:nvPr/>
        </p:nvSpPr>
        <p:spPr>
          <a:xfrm>
            <a:off x="106334" y="5364865"/>
            <a:ext cx="6523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FF0066"/>
                </a:solidFill>
              </a:rPr>
              <a:t>A.C.I.T. – Centro culturale italo-tedesco, </a:t>
            </a:r>
            <a:r>
              <a:rPr lang="it-IT" sz="1200" b="1" i="1" dirty="0">
                <a:solidFill>
                  <a:srgbClr val="FF0066"/>
                </a:solidFill>
              </a:rPr>
              <a:t>Studiare tedesco alla scuola superiore: opportunità e prospettive</a:t>
            </a:r>
            <a:r>
              <a:rPr lang="it-IT" sz="1200" b="1" dirty="0">
                <a:solidFill>
                  <a:srgbClr val="FF0066"/>
                </a:solidFill>
              </a:rPr>
              <a:t>: ore 10 – 10.45; 15 – 15.45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A301014-D1F5-2059-14D4-4977EC9781A8}"/>
              </a:ext>
            </a:extLst>
          </p:cNvPr>
          <p:cNvSpPr txBox="1"/>
          <p:nvPr/>
        </p:nvSpPr>
        <p:spPr>
          <a:xfrm>
            <a:off x="1037063" y="5124437"/>
            <a:ext cx="45567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b="1" dirty="0">
                <a:solidFill>
                  <a:srgbClr val="FF0066"/>
                </a:solidFill>
              </a:rPr>
              <a:t>CORNER ORIENTATIVI – 8 NOVEMBRE: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488B7B3-3A8C-45D4-AA24-27DED4651BEA}"/>
              </a:ext>
            </a:extLst>
          </p:cNvPr>
          <p:cNvSpPr txBox="1"/>
          <p:nvPr/>
        </p:nvSpPr>
        <p:spPr>
          <a:xfrm>
            <a:off x="107310" y="5847830"/>
            <a:ext cx="6350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 err="1">
                <a:solidFill>
                  <a:srgbClr val="FF0066"/>
                </a:solidFill>
              </a:rPr>
              <a:t>Institut</a:t>
            </a:r>
            <a:r>
              <a:rPr lang="it-IT" sz="1200" b="1" dirty="0">
                <a:solidFill>
                  <a:srgbClr val="FF0066"/>
                </a:solidFill>
              </a:rPr>
              <a:t> </a:t>
            </a:r>
            <a:r>
              <a:rPr lang="it-IT" sz="1200" b="1" dirty="0" err="1">
                <a:solidFill>
                  <a:srgbClr val="FF0066"/>
                </a:solidFill>
              </a:rPr>
              <a:t>Français</a:t>
            </a:r>
            <a:r>
              <a:rPr lang="it-IT" sz="1200" b="1" dirty="0">
                <a:solidFill>
                  <a:srgbClr val="FF0066"/>
                </a:solidFill>
              </a:rPr>
              <a:t> Firenze, </a:t>
            </a:r>
            <a:r>
              <a:rPr lang="it-IT" sz="1200" b="1" i="1" dirty="0">
                <a:solidFill>
                  <a:srgbClr val="FF0066"/>
                </a:solidFill>
              </a:rPr>
              <a:t>Studiare francese alla scuola superiore: opportunità e prospettive</a:t>
            </a:r>
            <a:r>
              <a:rPr lang="it-IT" sz="1200" b="1" dirty="0">
                <a:solidFill>
                  <a:srgbClr val="FF0066"/>
                </a:solidFill>
              </a:rPr>
              <a:t>: ore 12.15 – 13; 14.15 - 15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71DC6A1A-A938-4F26-9C0D-258C43623B76}"/>
              </a:ext>
            </a:extLst>
          </p:cNvPr>
          <p:cNvSpPr txBox="1"/>
          <p:nvPr/>
        </p:nvSpPr>
        <p:spPr>
          <a:xfrm>
            <a:off x="94708" y="6295236"/>
            <a:ext cx="653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FF0066"/>
                </a:solidFill>
              </a:rPr>
              <a:t>Ufficio Scolastico Provinciale, </a:t>
            </a:r>
            <a:r>
              <a:rPr lang="it-IT" sz="1200" b="1" i="1" dirty="0">
                <a:solidFill>
                  <a:srgbClr val="FF0066"/>
                </a:solidFill>
              </a:rPr>
              <a:t>Orientamento e riorientamento scolastici: l’importanza di fare la scelta giusta</a:t>
            </a:r>
            <a:r>
              <a:rPr lang="it-IT" sz="1200" b="1" dirty="0">
                <a:solidFill>
                  <a:srgbClr val="FF0066"/>
                </a:solidFill>
              </a:rPr>
              <a:t>: ore 14.15 – 15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223E3EFA-AF54-4E7C-8759-B2BBDD1AA80C}"/>
              </a:ext>
            </a:extLst>
          </p:cNvPr>
          <p:cNvSpPr txBox="1"/>
          <p:nvPr/>
        </p:nvSpPr>
        <p:spPr>
          <a:xfrm>
            <a:off x="87284" y="6757414"/>
            <a:ext cx="6534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FF0066"/>
                </a:solidFill>
              </a:rPr>
              <a:t>Ufficio Scolastico Provinciale, </a:t>
            </a:r>
            <a:r>
              <a:rPr lang="it-IT" sz="1200" b="1" i="1" dirty="0">
                <a:solidFill>
                  <a:srgbClr val="FF0066"/>
                </a:solidFill>
              </a:rPr>
              <a:t>Sport, salute e benessere: bussola d’orientamento</a:t>
            </a:r>
            <a:r>
              <a:rPr lang="it-IT" sz="1200" b="1" dirty="0">
                <a:solidFill>
                  <a:srgbClr val="FF0066"/>
                </a:solidFill>
              </a:rPr>
              <a:t>: ore 15 – 15,45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0B9B6C0-F76A-F51A-05A6-B1C450E1B8D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576673" y="8734986"/>
            <a:ext cx="1308852" cy="30796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AD205ADD-150A-B702-D85F-8AAC79F0C5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235001" y="8614974"/>
            <a:ext cx="575455" cy="41347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7A6E359-84E3-77E1-9D1D-456C7754565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460121" y="7313686"/>
            <a:ext cx="2511770" cy="59746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D36649EA-B23B-A517-2F6B-5196544F48F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97488" y="7273292"/>
            <a:ext cx="721036" cy="527102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8A22B413-9A1A-3223-5C41-EC77349CAC5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26148" y="8064572"/>
            <a:ext cx="1315534" cy="437265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7FA4F500-1D6A-F933-7801-21F97467754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65617" y="8480929"/>
            <a:ext cx="896816" cy="663071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AE420442-9479-4CB2-E809-BA7671A08FD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062433" y="8064572"/>
            <a:ext cx="1103472" cy="475529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F313C2CA-8379-404B-F433-A9FFA771242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731770" y="7196585"/>
            <a:ext cx="697230" cy="807625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F0F46B09-8528-C60E-F061-6E89B7191A9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943390" y="8094303"/>
            <a:ext cx="463660" cy="474103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7A5F5C8-FCE7-DFAE-0B97-3FDD0D9E24F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525676" y="8160428"/>
            <a:ext cx="896817" cy="311432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BE8C35FC-7F94-50E0-4B62-3DBEB9E22153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970794" y="8600079"/>
            <a:ext cx="433449" cy="448396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737A5DD0-97F7-D882-D858-A8D4F28749C5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949438" y="8732921"/>
            <a:ext cx="1133954" cy="323116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5ED455E9-230D-49DE-B96D-814B6E9C1D54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382292" y="2559710"/>
            <a:ext cx="1047493" cy="27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05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163</TotalTime>
  <Words>194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Miriam</vt:lpstr>
      <vt:lpstr>Myriad Pro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Camporesi, Greta</dc:creator>
  <cp:lastModifiedBy>Tedaldi, Andrea</cp:lastModifiedBy>
  <cp:revision>22</cp:revision>
  <dcterms:created xsi:type="dcterms:W3CDTF">2023-09-26T10:04:02Z</dcterms:created>
  <dcterms:modified xsi:type="dcterms:W3CDTF">2023-10-24T07:02:28Z</dcterms:modified>
</cp:coreProperties>
</file>