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4" r:id="rId6"/>
    <p:sldMasterId id="2147483679" r:id="rId7"/>
  </p:sldMasterIdLst>
  <p:notesMasterIdLst>
    <p:notesMasterId r:id="rId71"/>
  </p:notesMasterIdLst>
  <p:handoutMasterIdLst>
    <p:handoutMasterId r:id="rId72"/>
  </p:handoutMasterIdLst>
  <p:sldIdLst>
    <p:sldId id="2147375156" r:id="rId8"/>
    <p:sldId id="2147375154" r:id="rId9"/>
    <p:sldId id="2146848142" r:id="rId10"/>
    <p:sldId id="2146848141" r:id="rId11"/>
    <p:sldId id="2146848130" r:id="rId12"/>
    <p:sldId id="2147375306" r:id="rId13"/>
    <p:sldId id="2146848139" r:id="rId14"/>
    <p:sldId id="2146848133" r:id="rId15"/>
    <p:sldId id="2147375429" r:id="rId16"/>
    <p:sldId id="2147375456" r:id="rId17"/>
    <p:sldId id="2147375393" r:id="rId18"/>
    <p:sldId id="2147375430" r:id="rId19"/>
    <p:sldId id="2147375390" r:id="rId20"/>
    <p:sldId id="2147375307" r:id="rId21"/>
    <p:sldId id="2147375291" r:id="rId22"/>
    <p:sldId id="2147375319" r:id="rId23"/>
    <p:sldId id="2147375264" r:id="rId24"/>
    <p:sldId id="2147375266" r:id="rId25"/>
    <p:sldId id="2147375275" r:id="rId26"/>
    <p:sldId id="2147375220" r:id="rId27"/>
    <p:sldId id="2147375302" r:id="rId28"/>
    <p:sldId id="2147375336" r:id="rId29"/>
    <p:sldId id="2147375337" r:id="rId30"/>
    <p:sldId id="2147375383" r:id="rId31"/>
    <p:sldId id="2147375356" r:id="rId32"/>
    <p:sldId id="2147375420" r:id="rId33"/>
    <p:sldId id="2147375421" r:id="rId34"/>
    <p:sldId id="2147375409" r:id="rId35"/>
    <p:sldId id="2147375422" r:id="rId36"/>
    <p:sldId id="2147375455" r:id="rId37"/>
    <p:sldId id="2147375406" r:id="rId38"/>
    <p:sldId id="2147375424" r:id="rId39"/>
    <p:sldId id="2147375425" r:id="rId40"/>
    <p:sldId id="2147375427" r:id="rId41"/>
    <p:sldId id="2147375426" r:id="rId42"/>
    <p:sldId id="2147375392" r:id="rId43"/>
    <p:sldId id="2147375353" r:id="rId44"/>
    <p:sldId id="2147375391" r:id="rId45"/>
    <p:sldId id="2147375431" r:id="rId46"/>
    <p:sldId id="2147375432" r:id="rId47"/>
    <p:sldId id="2147375433" r:id="rId48"/>
    <p:sldId id="2147375434" r:id="rId49"/>
    <p:sldId id="2147375435" r:id="rId50"/>
    <p:sldId id="2147375436" r:id="rId51"/>
    <p:sldId id="2147375437" r:id="rId52"/>
    <p:sldId id="2147375438" r:id="rId53"/>
    <p:sldId id="2147375439" r:id="rId54"/>
    <p:sldId id="2147375440" r:id="rId55"/>
    <p:sldId id="2147375441" r:id="rId56"/>
    <p:sldId id="2147375442" r:id="rId57"/>
    <p:sldId id="2147375443" r:id="rId58"/>
    <p:sldId id="2147375444" r:id="rId59"/>
    <p:sldId id="2147375445" r:id="rId60"/>
    <p:sldId id="2147375446" r:id="rId61"/>
    <p:sldId id="2147375447" r:id="rId62"/>
    <p:sldId id="10214" r:id="rId63"/>
    <p:sldId id="2147375448" r:id="rId64"/>
    <p:sldId id="2147375449" r:id="rId65"/>
    <p:sldId id="2147375450" r:id="rId66"/>
    <p:sldId id="2147375451" r:id="rId67"/>
    <p:sldId id="2147375452" r:id="rId68"/>
    <p:sldId id="2147375453" r:id="rId69"/>
    <p:sldId id="2147375454" r:id="rId70"/>
  </p:sldIdLst>
  <p:sldSz cx="12192000" cy="6858000"/>
  <p:notesSz cx="6858000"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ffù Sonia" initials="CS" lastIdx="1" clrIdx="0">
    <p:extLst>
      <p:ext uri="{19B8F6BF-5375-455C-9EA6-DF929625EA0E}">
        <p15:presenceInfo xmlns:p15="http://schemas.microsoft.com/office/powerpoint/2012/main" userId="S-1-5-21-1482476501-764733703-725345543-210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6DB0DA-7A24-4C96-94C0-1AB473F7D360}" v="125" dt="2021-11-18T09:29:36.308"/>
    <p1510:client id="{F62A5F24-6752-463B-8B1B-A90184749D0F}" v="38" dt="2021-11-18T15:56:39.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48"/>
  </p:normalViewPr>
  <p:slideViewPr>
    <p:cSldViewPr snapToGrid="0">
      <p:cViewPr varScale="1">
        <p:scale>
          <a:sx n="112" d="100"/>
          <a:sy n="112" d="100"/>
        </p:scale>
        <p:origin x="3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2.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artel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artel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ffaele.trimboli.RGS\Desktop\Slide\Slide%20coesione%20territoriale\20210909_PNRR_LabCoesioneTerritorial_ModRAFver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sera\AppData\Roaming\Microsoft\Excel\Cartel1%20(version%201).xlsb"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60543799212599"/>
          <c:y val="9.0615059869999112E-2"/>
          <c:w val="0.54916412401574799"/>
          <c:h val="0.82345572741504691"/>
        </c:manualLayout>
      </c:layout>
      <c:doughnutChart>
        <c:varyColors val="1"/>
        <c:ser>
          <c:idx val="0"/>
          <c:order val="0"/>
          <c:tx>
            <c:strRef>
              <c:f>Sheet1!$B$1</c:f>
              <c:strCache>
                <c:ptCount val="1"/>
                <c:pt idx="0">
                  <c:v>Sales</c:v>
                </c:pt>
              </c:strCache>
            </c:strRef>
          </c:tx>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D9A3-0E45-A161-10727988630D}"/>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D9A3-0E45-A161-10727988630D}"/>
              </c:ext>
            </c:extLst>
          </c:dPt>
          <c:dPt>
            <c:idx val="2"/>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5-D9A3-0E45-A161-10727988630D}"/>
              </c:ext>
            </c:extLst>
          </c:dPt>
          <c:dPt>
            <c:idx val="3"/>
            <c:bubble3D val="0"/>
            <c:spPr>
              <a:pattFill prst="ltUpDiag">
                <a:fgClr>
                  <a:srgbClr val="476DB6"/>
                </a:fgClr>
                <a:bgClr>
                  <a:srgbClr val="BCCAE5"/>
                </a:bgClr>
              </a:pattFill>
              <a:ln w="19050">
                <a:solidFill>
                  <a:schemeClr val="lt1"/>
                </a:solidFill>
              </a:ln>
              <a:effectLst>
                <a:innerShdw blurRad="114300">
                  <a:srgbClr val="476DB6"/>
                </a:innerShdw>
              </a:effectLst>
            </c:spPr>
            <c:extLst>
              <c:ext xmlns:c16="http://schemas.microsoft.com/office/drawing/2014/chart" uri="{C3380CC4-5D6E-409C-BE32-E72D297353CC}">
                <c16:uniqueId val="{00000007-D9A3-0E45-A161-10727988630D}"/>
              </c:ext>
            </c:extLst>
          </c:dPt>
          <c:dLbls>
            <c:dLbl>
              <c:idx val="0"/>
              <c:delete val="1"/>
              <c:extLst>
                <c:ext xmlns:c15="http://schemas.microsoft.com/office/drawing/2012/chart" uri="{CE6537A1-D6FC-4f65-9D91-7224C49458BB}"/>
                <c:ext xmlns:c16="http://schemas.microsoft.com/office/drawing/2014/chart" uri="{C3380CC4-5D6E-409C-BE32-E72D297353CC}">
                  <c16:uniqueId val="{00000001-D9A3-0E45-A161-10727988630D}"/>
                </c:ext>
              </c:extLst>
            </c:dLbl>
            <c:dLbl>
              <c:idx val="1"/>
              <c:delete val="1"/>
              <c:extLst>
                <c:ext xmlns:c15="http://schemas.microsoft.com/office/drawing/2012/chart" uri="{CE6537A1-D6FC-4f65-9D91-7224C49458BB}"/>
                <c:ext xmlns:c16="http://schemas.microsoft.com/office/drawing/2014/chart" uri="{C3380CC4-5D6E-409C-BE32-E72D297353CC}">
                  <c16:uniqueId val="{00000003-D9A3-0E45-A161-10727988630D}"/>
                </c:ext>
              </c:extLst>
            </c:dLbl>
            <c:dLbl>
              <c:idx val="2"/>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9A3-0E45-A161-10727988630D}"/>
                </c:ext>
              </c:extLst>
            </c:dLbl>
            <c:dLbl>
              <c:idx val="3"/>
              <c:delete val="1"/>
              <c:extLst>
                <c:ext xmlns:c15="http://schemas.microsoft.com/office/drawing/2012/chart" uri="{CE6537A1-D6FC-4f65-9D91-7224C49458BB}"/>
                <c:ext xmlns:c16="http://schemas.microsoft.com/office/drawing/2014/chart" uri="{C3380CC4-5D6E-409C-BE32-E72D297353CC}">
                  <c16:uniqueId val="{00000007-D9A3-0E45-A161-1072798863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DISPOSITIVO DI RIPRESA E RESILIENZA (RRF)</c:v>
                </c:pt>
                <c:pt idx="1">
                  <c:v>FONDO NAZIONALE COMPLEMENTARE</c:v>
                </c:pt>
                <c:pt idx="3">
                  <c:v>REACT</c:v>
                </c:pt>
              </c:strCache>
            </c:strRef>
          </c:cat>
          <c:val>
            <c:numRef>
              <c:f>Sheet1!$B$2:$B$5</c:f>
              <c:numCache>
                <c:formatCode>General</c:formatCode>
                <c:ptCount val="4"/>
                <c:pt idx="0">
                  <c:v>191.5</c:v>
                </c:pt>
                <c:pt idx="1">
                  <c:v>30.6</c:v>
                </c:pt>
                <c:pt idx="3">
                  <c:v>13</c:v>
                </c:pt>
              </c:numCache>
            </c:numRef>
          </c:val>
          <c:extLst>
            <c:ext xmlns:c16="http://schemas.microsoft.com/office/drawing/2014/chart" uri="{C3380CC4-5D6E-409C-BE32-E72D297353CC}">
              <c16:uniqueId val="{00000008-D9A3-0E45-A161-10727988630D}"/>
            </c:ext>
          </c:extLst>
        </c:ser>
        <c:dLbls>
          <c:showLegendKey val="0"/>
          <c:showVal val="1"/>
          <c:showCatName val="0"/>
          <c:showSerName val="0"/>
          <c:showPercent val="0"/>
          <c:showBubbleSize val="0"/>
          <c:showLeaderLines val="0"/>
        </c:dLbls>
        <c:firstSliceAng val="257"/>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D6E1-124E-9E6C-734891DD93B4}"/>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D6E1-124E-9E6C-734891DD93B4}"/>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D6E1-124E-9E6C-734891DD93B4}"/>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D6E1-124E-9E6C-734891DD93B4}"/>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D6E1-124E-9E6C-734891DD93B4}"/>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D6E1-124E-9E6C-734891DD93B4}"/>
              </c:ext>
            </c:extLst>
          </c:dPt>
          <c:cat>
            <c:strRef>
              <c:f>Sheet1!$A$2:$A$7</c:f>
              <c:strCache>
                <c:ptCount val="6"/>
                <c:pt idx="0">
                  <c:v>digi</c:v>
                </c:pt>
                <c:pt idx="1">
                  <c:v>green</c:v>
                </c:pt>
                <c:pt idx="2">
                  <c:v>infra</c:v>
                </c:pt>
                <c:pt idx="3">
                  <c:v>istru</c:v>
                </c:pt>
                <c:pt idx="4">
                  <c:v>gender</c:v>
                </c:pt>
                <c:pt idx="5">
                  <c:v>health</c:v>
                </c:pt>
              </c:strCache>
            </c:strRef>
          </c:cat>
          <c:val>
            <c:numRef>
              <c:f>Sheet1!$B$2:$B$7</c:f>
              <c:numCache>
                <c:formatCode>General</c:formatCode>
                <c:ptCount val="6"/>
                <c:pt idx="0">
                  <c:v>40.29</c:v>
                </c:pt>
                <c:pt idx="1">
                  <c:v>59.46</c:v>
                </c:pt>
                <c:pt idx="2">
                  <c:v>25.4</c:v>
                </c:pt>
                <c:pt idx="3">
                  <c:v>30.88</c:v>
                </c:pt>
                <c:pt idx="4">
                  <c:v>19.850000000000001</c:v>
                </c:pt>
                <c:pt idx="5">
                  <c:v>15.63</c:v>
                </c:pt>
              </c:numCache>
            </c:numRef>
          </c:val>
          <c:extLst>
            <c:ext xmlns:c16="http://schemas.microsoft.com/office/drawing/2014/chart" uri="{C3380CC4-5D6E-409C-BE32-E72D297353CC}">
              <c16:uniqueId val="{0000000C-D6E1-124E-9E6C-734891DD93B4}"/>
            </c:ext>
          </c:extLst>
        </c:ser>
        <c:dLbls>
          <c:showLegendKey val="0"/>
          <c:showVal val="0"/>
          <c:showCatName val="0"/>
          <c:showSerName val="0"/>
          <c:showPercent val="0"/>
          <c:showBubbleSize val="0"/>
          <c:showLeaderLines val="1"/>
        </c:dLbls>
        <c:firstSliceAng val="337"/>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Foglio1!$A$3</c:f>
              <c:strCache>
                <c:ptCount val="1"/>
                <c:pt idx="0">
                  <c:v>milestone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10000"/>
                      </a:schemeClr>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Foglio1!$A$4:$A$9</c:f>
              <c:numCache>
                <c:formatCode>General</c:formatCode>
                <c:ptCount val="6"/>
                <c:pt idx="0">
                  <c:v>88</c:v>
                </c:pt>
                <c:pt idx="1">
                  <c:v>56</c:v>
                </c:pt>
                <c:pt idx="2">
                  <c:v>17</c:v>
                </c:pt>
                <c:pt idx="3">
                  <c:v>20</c:v>
                </c:pt>
                <c:pt idx="4">
                  <c:v>22</c:v>
                </c:pt>
                <c:pt idx="5">
                  <c:v>10</c:v>
                </c:pt>
              </c:numCache>
            </c:numRef>
          </c:val>
          <c:extLst>
            <c:ext xmlns:c16="http://schemas.microsoft.com/office/drawing/2014/chart" uri="{C3380CC4-5D6E-409C-BE32-E72D297353CC}">
              <c16:uniqueId val="{00000000-176E-4B69-9CA7-498AB558B7DB}"/>
            </c:ext>
          </c:extLst>
        </c:ser>
        <c:ser>
          <c:idx val="1"/>
          <c:order val="1"/>
          <c:tx>
            <c:strRef>
              <c:f>Foglio1!$B$3</c:f>
              <c:strCache>
                <c:ptCount val="1"/>
                <c:pt idx="0">
                  <c:v>target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10000"/>
                      </a:schemeClr>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Foglio1!$B$4:$B$9</c:f>
              <c:numCache>
                <c:formatCode>General</c:formatCode>
                <c:ptCount val="6"/>
                <c:pt idx="0">
                  <c:v>132</c:v>
                </c:pt>
                <c:pt idx="1">
                  <c:v>85</c:v>
                </c:pt>
                <c:pt idx="2">
                  <c:v>15</c:v>
                </c:pt>
                <c:pt idx="3">
                  <c:v>32</c:v>
                </c:pt>
                <c:pt idx="4">
                  <c:v>32</c:v>
                </c:pt>
                <c:pt idx="5">
                  <c:v>18</c:v>
                </c:pt>
              </c:numCache>
            </c:numRef>
          </c:val>
          <c:extLst>
            <c:ext xmlns:c16="http://schemas.microsoft.com/office/drawing/2014/chart" uri="{C3380CC4-5D6E-409C-BE32-E72D297353CC}">
              <c16:uniqueId val="{00000001-176E-4B69-9CA7-498AB558B7DB}"/>
            </c:ext>
          </c:extLst>
        </c:ser>
        <c:dLbls>
          <c:dLblPos val="inEnd"/>
          <c:showLegendKey val="0"/>
          <c:showVal val="1"/>
          <c:showCatName val="0"/>
          <c:showSerName val="0"/>
          <c:showPercent val="0"/>
          <c:showBubbleSize val="0"/>
        </c:dLbls>
        <c:gapWidth val="65"/>
        <c:axId val="920554624"/>
        <c:axId val="920545888"/>
      </c:barChart>
      <c:catAx>
        <c:axId val="920554624"/>
        <c:scaling>
          <c:orientation val="minMax"/>
        </c:scaling>
        <c:delete val="1"/>
        <c:axPos val="b"/>
        <c:numFmt formatCode="General" sourceLinked="1"/>
        <c:majorTickMark val="none"/>
        <c:minorTickMark val="none"/>
        <c:tickLblPos val="nextTo"/>
        <c:crossAx val="920545888"/>
        <c:crosses val="autoZero"/>
        <c:auto val="1"/>
        <c:lblAlgn val="ctr"/>
        <c:lblOffset val="100"/>
        <c:noMultiLvlLbl val="0"/>
      </c:catAx>
      <c:valAx>
        <c:axId val="9205458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20554624"/>
        <c:crosses val="autoZero"/>
        <c:crossBetween val="between"/>
      </c:valAx>
      <c:spPr>
        <a:noFill/>
        <a:ln>
          <a:noFill/>
        </a:ln>
        <a:effectLst/>
      </c:spPr>
    </c:plotArea>
    <c:legend>
      <c:legendPos val="b"/>
      <c:layout>
        <c:manualLayout>
          <c:xMode val="edge"/>
          <c:yMode val="edge"/>
          <c:x val="0.38725417433965881"/>
          <c:y val="6.4446280245835083E-2"/>
          <c:w val="0.19535250738691501"/>
          <c:h val="6.897698955215088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88382592618886E-2"/>
          <c:y val="6.9197056574166166E-2"/>
          <c:w val="0.97362323481476221"/>
          <c:h val="0.78129470318078609"/>
        </c:manualLayout>
      </c:layout>
      <c:barChart>
        <c:barDir val="col"/>
        <c:grouping val="clustered"/>
        <c:varyColors val="0"/>
        <c:ser>
          <c:idx val="0"/>
          <c:order val="0"/>
          <c:tx>
            <c:strRef>
              <c:f>Foglio1!$B$23</c:f>
              <c:strCache>
                <c:ptCount val="1"/>
                <c:pt idx="0">
                  <c:v>milestone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10000"/>
                      </a:schemeClr>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Foglio1!$A$24:$A$29</c:f>
              <c:numCache>
                <c:formatCode>General</c:formatCode>
                <c:ptCount val="6"/>
                <c:pt idx="0">
                  <c:v>2021</c:v>
                </c:pt>
                <c:pt idx="1">
                  <c:v>2022</c:v>
                </c:pt>
                <c:pt idx="2">
                  <c:v>2023</c:v>
                </c:pt>
                <c:pt idx="3">
                  <c:v>2024</c:v>
                </c:pt>
                <c:pt idx="4">
                  <c:v>2025</c:v>
                </c:pt>
                <c:pt idx="5">
                  <c:v>2026</c:v>
                </c:pt>
              </c:numCache>
            </c:numRef>
          </c:cat>
          <c:val>
            <c:numRef>
              <c:f>Foglio1!$B$24:$B$29</c:f>
              <c:numCache>
                <c:formatCode>General</c:formatCode>
                <c:ptCount val="6"/>
                <c:pt idx="0">
                  <c:v>49</c:v>
                </c:pt>
                <c:pt idx="1">
                  <c:v>83</c:v>
                </c:pt>
                <c:pt idx="2">
                  <c:v>43</c:v>
                </c:pt>
                <c:pt idx="3">
                  <c:v>21</c:v>
                </c:pt>
                <c:pt idx="4">
                  <c:v>10</c:v>
                </c:pt>
                <c:pt idx="5">
                  <c:v>7</c:v>
                </c:pt>
              </c:numCache>
            </c:numRef>
          </c:val>
          <c:extLst>
            <c:ext xmlns:c16="http://schemas.microsoft.com/office/drawing/2014/chart" uri="{C3380CC4-5D6E-409C-BE32-E72D297353CC}">
              <c16:uniqueId val="{00000000-4718-4BF5-BA45-F4C2C28A97D7}"/>
            </c:ext>
          </c:extLst>
        </c:ser>
        <c:ser>
          <c:idx val="1"/>
          <c:order val="1"/>
          <c:tx>
            <c:strRef>
              <c:f>Foglio1!$C$23</c:f>
              <c:strCache>
                <c:ptCount val="1"/>
                <c:pt idx="0">
                  <c:v>target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4">
                        <a:lumMod val="10000"/>
                      </a:schemeClr>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Foglio1!$A$24:$A$29</c:f>
              <c:numCache>
                <c:formatCode>General</c:formatCode>
                <c:ptCount val="6"/>
                <c:pt idx="0">
                  <c:v>2021</c:v>
                </c:pt>
                <c:pt idx="1">
                  <c:v>2022</c:v>
                </c:pt>
                <c:pt idx="2">
                  <c:v>2023</c:v>
                </c:pt>
                <c:pt idx="3">
                  <c:v>2024</c:v>
                </c:pt>
                <c:pt idx="4">
                  <c:v>2025</c:v>
                </c:pt>
                <c:pt idx="5">
                  <c:v>2026</c:v>
                </c:pt>
              </c:numCache>
            </c:numRef>
          </c:cat>
          <c:val>
            <c:numRef>
              <c:f>Foglio1!$C$24:$C$29</c:f>
              <c:numCache>
                <c:formatCode>General</c:formatCode>
                <c:ptCount val="6"/>
                <c:pt idx="0">
                  <c:v>2</c:v>
                </c:pt>
                <c:pt idx="1">
                  <c:v>17</c:v>
                </c:pt>
                <c:pt idx="2">
                  <c:v>53</c:v>
                </c:pt>
                <c:pt idx="3">
                  <c:v>68</c:v>
                </c:pt>
                <c:pt idx="4">
                  <c:v>60</c:v>
                </c:pt>
                <c:pt idx="5">
                  <c:v>114</c:v>
                </c:pt>
              </c:numCache>
            </c:numRef>
          </c:val>
          <c:extLst>
            <c:ext xmlns:c16="http://schemas.microsoft.com/office/drawing/2014/chart" uri="{C3380CC4-5D6E-409C-BE32-E72D297353CC}">
              <c16:uniqueId val="{00000001-4718-4BF5-BA45-F4C2C28A97D7}"/>
            </c:ext>
          </c:extLst>
        </c:ser>
        <c:dLbls>
          <c:dLblPos val="inEnd"/>
          <c:showLegendKey val="0"/>
          <c:showVal val="1"/>
          <c:showCatName val="0"/>
          <c:showSerName val="0"/>
          <c:showPercent val="0"/>
          <c:showBubbleSize val="0"/>
        </c:dLbls>
        <c:gapWidth val="65"/>
        <c:axId val="875971984"/>
        <c:axId val="875973648"/>
      </c:barChart>
      <c:catAx>
        <c:axId val="8759719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it-IT"/>
          </a:p>
        </c:txPr>
        <c:crossAx val="875973648"/>
        <c:crosses val="autoZero"/>
        <c:auto val="1"/>
        <c:lblAlgn val="ctr"/>
        <c:lblOffset val="100"/>
        <c:noMultiLvlLbl val="0"/>
      </c:catAx>
      <c:valAx>
        <c:axId val="8759736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75971984"/>
        <c:crosses val="autoZero"/>
        <c:crossBetween val="between"/>
      </c:valAx>
      <c:spPr>
        <a:noFill/>
        <a:ln>
          <a:noFill/>
        </a:ln>
        <a:effectLst/>
      </c:spPr>
    </c:plotArea>
    <c:legend>
      <c:legendPos val="b"/>
      <c:layout>
        <c:manualLayout>
          <c:xMode val="edge"/>
          <c:yMode val="edge"/>
          <c:x val="0.39454684453077682"/>
          <c:y val="8.1959133615206903E-2"/>
          <c:w val="0.19052417070846064"/>
          <c:h val="7.194958372794312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9101315832121E-2"/>
          <c:y val="3.7318212072132685E-2"/>
          <c:w val="0.89269022190745662"/>
          <c:h val="0.85149166920199704"/>
        </c:manualLayout>
      </c:layout>
      <c:barChart>
        <c:barDir val="col"/>
        <c:grouping val="stacked"/>
        <c:varyColors val="0"/>
        <c:ser>
          <c:idx val="0"/>
          <c:order val="0"/>
          <c:tx>
            <c:strRef>
              <c:f>'Elaborazioni x MC'!$D$61</c:f>
              <c:strCache>
                <c:ptCount val="1"/>
                <c:pt idx="0">
                  <c:v>Tot. Missione</c:v>
                </c:pt>
              </c:strCache>
            </c:strRef>
          </c:tx>
          <c:spPr>
            <a:solidFill>
              <a:schemeClr val="accent1"/>
            </a:solidFill>
            <a:ln>
              <a:noFill/>
            </a:ln>
            <a:effectLst/>
          </c:spPr>
          <c:invertIfNegative val="0"/>
          <c:dLbls>
            <c:delete val="1"/>
          </c:dLbls>
          <c:cat>
            <c:strRef>
              <c:f>'Elaborazioni x MC'!$E$56:$J$56</c:f>
              <c:strCache>
                <c:ptCount val="6"/>
                <c:pt idx="0">
                  <c:v>M1</c:v>
                </c:pt>
                <c:pt idx="1">
                  <c:v>M2</c:v>
                </c:pt>
                <c:pt idx="2">
                  <c:v>M3</c:v>
                </c:pt>
                <c:pt idx="3">
                  <c:v>M4</c:v>
                </c:pt>
                <c:pt idx="4">
                  <c:v>M5</c:v>
                </c:pt>
                <c:pt idx="5">
                  <c:v>M6</c:v>
                </c:pt>
              </c:strCache>
            </c:strRef>
          </c:cat>
          <c:val>
            <c:numRef>
              <c:f>'Elaborazioni x MC'!$E$61:$J$61</c:f>
              <c:numCache>
                <c:formatCode>#,##0.00\ "Mld"</c:formatCode>
                <c:ptCount val="6"/>
                <c:pt idx="0">
                  <c:v>3.11</c:v>
                </c:pt>
                <c:pt idx="1">
                  <c:v>19.689100000000003</c:v>
                </c:pt>
                <c:pt idx="2">
                  <c:v>0.27</c:v>
                </c:pt>
                <c:pt idx="3">
                  <c:v>9.76</c:v>
                </c:pt>
                <c:pt idx="4">
                  <c:v>18.4709</c:v>
                </c:pt>
                <c:pt idx="5">
                  <c:v>15.10140108351</c:v>
                </c:pt>
              </c:numCache>
            </c:numRef>
          </c:val>
          <c:extLst>
            <c:ext xmlns:c16="http://schemas.microsoft.com/office/drawing/2014/chart" uri="{C3380CC4-5D6E-409C-BE32-E72D297353CC}">
              <c16:uniqueId val="{00000001-F50A-48E2-9774-33B6CD3D08BB}"/>
            </c:ext>
          </c:extLst>
        </c:ser>
        <c:dLbls>
          <c:dLblPos val="ctr"/>
          <c:showLegendKey val="0"/>
          <c:showVal val="1"/>
          <c:showCatName val="0"/>
          <c:showSerName val="0"/>
          <c:showPercent val="0"/>
          <c:showBubbleSize val="0"/>
        </c:dLbls>
        <c:gapWidth val="79"/>
        <c:overlap val="100"/>
        <c:axId val="821878383"/>
        <c:axId val="821879631"/>
      </c:barChart>
      <c:catAx>
        <c:axId val="8218783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it-IT"/>
          </a:p>
        </c:txPr>
        <c:crossAx val="821879631"/>
        <c:crosses val="autoZero"/>
        <c:auto val="1"/>
        <c:lblAlgn val="ctr"/>
        <c:lblOffset val="100"/>
        <c:noMultiLvlLbl val="0"/>
      </c:catAx>
      <c:valAx>
        <c:axId val="821879631"/>
        <c:scaling>
          <c:orientation val="minMax"/>
        </c:scaling>
        <c:delete val="1"/>
        <c:axPos val="l"/>
        <c:numFmt formatCode="#,##0.00\ &quot;Mld&quot;" sourceLinked="1"/>
        <c:majorTickMark val="none"/>
        <c:minorTickMark val="none"/>
        <c:tickLblPos val="nextTo"/>
        <c:crossAx val="821878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elete val="1"/>
          </c:dLbls>
          <c:cat>
            <c:strRef>
              <c:f>Foglio2!$A$1:$E$1</c:f>
              <c:strCache>
                <c:ptCount val="5"/>
                <c:pt idx="0">
                  <c:v>Comuni e Città Metropolitane</c:v>
                </c:pt>
                <c:pt idx="1">
                  <c:v>Regioni, Province, Comuni</c:v>
                </c:pt>
                <c:pt idx="2">
                  <c:v>Regioni</c:v>
                </c:pt>
                <c:pt idx="3">
                  <c:v>ASL/AO</c:v>
                </c:pt>
                <c:pt idx="4">
                  <c:v>Altro</c:v>
                </c:pt>
              </c:strCache>
            </c:strRef>
          </c:cat>
          <c:val>
            <c:numRef>
              <c:f>Foglio2!$A$2:$E$2</c:f>
              <c:numCache>
                <c:formatCode>General</c:formatCode>
                <c:ptCount val="5"/>
                <c:pt idx="0">
                  <c:v>28.32</c:v>
                </c:pt>
                <c:pt idx="1">
                  <c:v>10.79</c:v>
                </c:pt>
                <c:pt idx="2">
                  <c:v>10.84</c:v>
                </c:pt>
                <c:pt idx="3">
                  <c:v>15.1</c:v>
                </c:pt>
                <c:pt idx="4">
                  <c:v>1.36</c:v>
                </c:pt>
              </c:numCache>
            </c:numRef>
          </c:val>
          <c:extLst>
            <c:ext xmlns:c16="http://schemas.microsoft.com/office/drawing/2014/chart" uri="{C3380CC4-5D6E-409C-BE32-E72D297353CC}">
              <c16:uniqueId val="{00000000-9822-433D-84FB-72508B1170E2}"/>
            </c:ext>
          </c:extLst>
        </c:ser>
        <c:dLbls>
          <c:dLblPos val="inEnd"/>
          <c:showLegendKey val="0"/>
          <c:showVal val="1"/>
          <c:showCatName val="0"/>
          <c:showSerName val="0"/>
          <c:showPercent val="0"/>
          <c:showBubbleSize val="0"/>
        </c:dLbls>
        <c:gapWidth val="100"/>
        <c:overlap val="-24"/>
        <c:axId val="627193104"/>
        <c:axId val="1514641248"/>
      </c:barChart>
      <c:catAx>
        <c:axId val="627193104"/>
        <c:scaling>
          <c:orientation val="minMax"/>
        </c:scaling>
        <c:delete val="1"/>
        <c:axPos val="b"/>
        <c:numFmt formatCode="General" sourceLinked="1"/>
        <c:majorTickMark val="none"/>
        <c:minorTickMark val="none"/>
        <c:tickLblPos val="nextTo"/>
        <c:crossAx val="1514641248"/>
        <c:crosses val="autoZero"/>
        <c:auto val="1"/>
        <c:lblAlgn val="ctr"/>
        <c:lblOffset val="100"/>
        <c:noMultiLvlLbl val="0"/>
      </c:catAx>
      <c:valAx>
        <c:axId val="1514641248"/>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62719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C5469661-B000-4710-8563-76D9E88FA3D9}" type="datetimeFigureOut">
              <a:rPr lang="it-IT" smtClean="0"/>
              <a:t>19/11/21</a:t>
            </a:fld>
            <a:endParaRPr lang="it-IT"/>
          </a:p>
        </p:txBody>
      </p:sp>
      <p:sp>
        <p:nvSpPr>
          <p:cNvPr id="4" name="Segnaposto piè di pagina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3798CDD7-8B4E-49C4-98A5-4B1717253056}" type="slidenum">
              <a:rPr lang="it-IT" smtClean="0"/>
              <a:t>‹N›</a:t>
            </a:fld>
            <a:endParaRPr lang="it-IT"/>
          </a:p>
        </p:txBody>
      </p:sp>
    </p:spTree>
    <p:extLst>
      <p:ext uri="{BB962C8B-B14F-4D97-AF65-F5344CB8AC3E}">
        <p14:creationId xmlns:p14="http://schemas.microsoft.com/office/powerpoint/2010/main" val="4220428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66B8E35A-E9C1-47D8-A303-36CC299E5113}" type="datetimeFigureOut">
              <a:rPr lang="it-IT" smtClean="0"/>
              <a:t>19/11/21</a:t>
            </a:fld>
            <a:endParaRPr lang="it-IT"/>
          </a:p>
        </p:txBody>
      </p:sp>
      <p:sp>
        <p:nvSpPr>
          <p:cNvPr id="4" name="Segnaposto immagin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7EC9CDD7-F8FF-47E0-9646-1B6BD05C63B3}" type="slidenum">
              <a:rPr lang="it-IT" smtClean="0"/>
              <a:t>‹N›</a:t>
            </a:fld>
            <a:endParaRPr lang="it-IT"/>
          </a:p>
        </p:txBody>
      </p:sp>
    </p:spTree>
    <p:extLst>
      <p:ext uri="{BB962C8B-B14F-4D97-AF65-F5344CB8AC3E}">
        <p14:creationId xmlns:p14="http://schemas.microsoft.com/office/powerpoint/2010/main" val="316334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04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83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71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41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274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8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90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6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875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08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91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59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48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897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79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710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114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288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820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73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007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D8BCE93-25B8-44D9-ABAD-F5152175C17A}" type="slidenum">
              <a:rPr lang="it-IT" smtClean="0"/>
              <a:t>56</a:t>
            </a:fld>
            <a:endParaRPr lang="it-IT"/>
          </a:p>
        </p:txBody>
      </p:sp>
    </p:spTree>
    <p:extLst>
      <p:ext uri="{BB962C8B-B14F-4D97-AF65-F5344CB8AC3E}">
        <p14:creationId xmlns:p14="http://schemas.microsoft.com/office/powerpoint/2010/main" val="190980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927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2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7EC9CDD7-F8FF-47E0-9646-1B6BD05C63B3}" type="slidenum">
              <a:rPr lang="it-IT" smtClean="0"/>
              <a:t>13</a:t>
            </a:fld>
            <a:endParaRPr lang="it-IT"/>
          </a:p>
        </p:txBody>
      </p:sp>
    </p:spTree>
    <p:extLst>
      <p:ext uri="{BB962C8B-B14F-4D97-AF65-F5344CB8AC3E}">
        <p14:creationId xmlns:p14="http://schemas.microsoft.com/office/powerpoint/2010/main" val="422375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2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7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55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82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7872B-5654-D744-97B8-E1A52D913D1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359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87BDAC-78C4-0546-9A9D-4080749477EA}"/>
              </a:ext>
            </a:extLst>
          </p:cNvPr>
          <p:cNvPicPr>
            <a:picLocks noChangeAspect="1"/>
          </p:cNvPicPr>
          <p:nvPr userDrawn="1"/>
        </p:nvPicPr>
        <p:blipFill>
          <a:blip r:embed="rId2"/>
          <a:stretch>
            <a:fillRect/>
          </a:stretch>
        </p:blipFill>
        <p:spPr>
          <a:xfrm>
            <a:off x="703827" y="1969233"/>
            <a:ext cx="5100471" cy="1162352"/>
          </a:xfrm>
          <a:prstGeom prst="rect">
            <a:avLst/>
          </a:prstGeom>
        </p:spPr>
      </p:pic>
      <p:sp>
        <p:nvSpPr>
          <p:cNvPr id="10" name="Titolo 4">
            <a:extLst>
              <a:ext uri="{FF2B5EF4-FFF2-40B4-BE49-F238E27FC236}">
                <a16:creationId xmlns:a16="http://schemas.microsoft.com/office/drawing/2014/main" id="{BFDDA650-6BCD-2C4D-829F-5863959614D8}"/>
              </a:ext>
            </a:extLst>
          </p:cNvPr>
          <p:cNvSpPr>
            <a:spLocks noGrp="1"/>
          </p:cNvSpPr>
          <p:nvPr>
            <p:ph type="title" hasCustomPrompt="1"/>
          </p:nvPr>
        </p:nvSpPr>
        <p:spPr>
          <a:xfrm>
            <a:off x="669732" y="3236414"/>
            <a:ext cx="9123218" cy="1200329"/>
          </a:xfrm>
          <a:prstGeom prst="rect">
            <a:avLst/>
          </a:prstGeom>
        </p:spPr>
        <p:txBody>
          <a:bodyPr wrap="square">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Tree>
    <p:extLst>
      <p:ext uri="{BB962C8B-B14F-4D97-AF65-F5344CB8AC3E}">
        <p14:creationId xmlns:p14="http://schemas.microsoft.com/office/powerpoint/2010/main" val="371245293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12" name="Triangolo 3">
            <a:extLst>
              <a:ext uri="{FF2B5EF4-FFF2-40B4-BE49-F238E27FC236}">
                <a16:creationId xmlns:a16="http://schemas.microsoft.com/office/drawing/2014/main" id="{467C3E0D-F122-B446-8F3E-8919F8343E54}"/>
              </a:ext>
            </a:extLst>
          </p:cNvPr>
          <p:cNvSpPr/>
          <p:nvPr userDrawn="1"/>
        </p:nvSpPr>
        <p:spPr>
          <a:xfrm>
            <a:off x="7368226" y="-154761"/>
            <a:ext cx="5118410" cy="7142157"/>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riangolo 3">
            <a:extLst>
              <a:ext uri="{FF2B5EF4-FFF2-40B4-BE49-F238E27FC236}">
                <a16:creationId xmlns:a16="http://schemas.microsoft.com/office/drawing/2014/main" id="{894C735B-36C1-C94E-B6F4-47AF876BD4EA}"/>
              </a:ext>
            </a:extLst>
          </p:cNvPr>
          <p:cNvSpPr/>
          <p:nvPr userDrawn="1"/>
        </p:nvSpPr>
        <p:spPr>
          <a:xfrm flipV="1">
            <a:off x="7516084" y="-154764"/>
            <a:ext cx="5118410" cy="7142159"/>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4" name="Triangolo 3">
            <a:extLst>
              <a:ext uri="{FF2B5EF4-FFF2-40B4-BE49-F238E27FC236}">
                <a16:creationId xmlns:a16="http://schemas.microsoft.com/office/drawing/2014/main" id="{8CCB9C25-2A20-DE4D-A418-89A902A05CB2}"/>
              </a:ext>
            </a:extLst>
          </p:cNvPr>
          <p:cNvSpPr/>
          <p:nvPr userDrawn="1"/>
        </p:nvSpPr>
        <p:spPr>
          <a:xfrm rot="5400000" flipH="1" flipV="1">
            <a:off x="552400" y="-707160"/>
            <a:ext cx="1707415" cy="2812213"/>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16528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22746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3" name="Triangolo 3">
            <a:extLst>
              <a:ext uri="{FF2B5EF4-FFF2-40B4-BE49-F238E27FC236}">
                <a16:creationId xmlns:a16="http://schemas.microsoft.com/office/drawing/2014/main" id="{4A1D4B6D-5583-6946-B8B0-562BF5E76E7B}"/>
              </a:ext>
            </a:extLst>
          </p:cNvPr>
          <p:cNvSpPr/>
          <p:nvPr userDrawn="1"/>
        </p:nvSpPr>
        <p:spPr>
          <a:xfrm rot="20210384">
            <a:off x="-2607017" y="4722820"/>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Segnaposto testo 20">
            <a:extLst>
              <a:ext uri="{FF2B5EF4-FFF2-40B4-BE49-F238E27FC236}">
                <a16:creationId xmlns:a16="http://schemas.microsoft.com/office/drawing/2014/main" id="{8B727156-FEEE-A640-9610-2DF6342436D5}"/>
              </a:ext>
            </a:extLst>
          </p:cNvPr>
          <p:cNvSpPr>
            <a:spLocks noGrp="1"/>
          </p:cNvSpPr>
          <p:nvPr>
            <p:ph type="body" sz="quarter" idx="10" hasCustomPrompt="1"/>
          </p:nvPr>
        </p:nvSpPr>
        <p:spPr>
          <a:xfrm>
            <a:off x="584669" y="2179952"/>
            <a:ext cx="5511331" cy="644850"/>
          </a:xfrm>
          <a:noFill/>
        </p:spPr>
        <p:txBody>
          <a:bodyPr wrap="square" lIns="0" rtlCol="0" anchor="ctr">
            <a:noAutofit/>
          </a:bodyPr>
          <a:lstStyle>
            <a:lvl1pPr marL="0" indent="0">
              <a:buNone/>
              <a:defRPr lang="it-IT" sz="2400" b="0" dirty="0">
                <a:solidFill>
                  <a:srgbClr val="CDA73C"/>
                </a:solidFill>
                <a:latin typeface="Arial" panose="020B0604020202020204" pitchFamily="34" charset="0"/>
                <a:cs typeface="Arial" panose="020B0604020202020204" pitchFamily="34" charset="0"/>
              </a:defRPr>
            </a:lvl1pPr>
          </a:lstStyle>
          <a:p>
            <a:pPr marL="0" lvl="0"/>
            <a:r>
              <a:rPr lang="it-IT"/>
              <a:t>Fare clic per modificare il testo</a:t>
            </a:r>
          </a:p>
        </p:txBody>
      </p:sp>
      <p:sp>
        <p:nvSpPr>
          <p:cNvPr id="5" name="Titolo 4">
            <a:extLst>
              <a:ext uri="{FF2B5EF4-FFF2-40B4-BE49-F238E27FC236}">
                <a16:creationId xmlns:a16="http://schemas.microsoft.com/office/drawing/2014/main" id="{6D580878-EF8E-B746-B8C9-C877BF1B67D8}"/>
              </a:ext>
            </a:extLst>
          </p:cNvPr>
          <p:cNvSpPr>
            <a:spLocks noGrp="1"/>
          </p:cNvSpPr>
          <p:nvPr>
            <p:ph type="title" hasCustomPrompt="1"/>
          </p:nvPr>
        </p:nvSpPr>
        <p:spPr>
          <a:xfrm>
            <a:off x="584669" y="2928067"/>
            <a:ext cx="9123218" cy="1200329"/>
          </a:xfrm>
        </p:spPr>
        <p:txBody>
          <a:bodyPr wrap="square">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
        <p:nvSpPr>
          <p:cNvPr id="4" name="Triangolo 3">
            <a:extLst>
              <a:ext uri="{FF2B5EF4-FFF2-40B4-BE49-F238E27FC236}">
                <a16:creationId xmlns:a16="http://schemas.microsoft.com/office/drawing/2014/main" id="{B332F31B-8B5E-4348-BFE2-218027F29EB9}"/>
              </a:ext>
            </a:extLst>
          </p:cNvPr>
          <p:cNvSpPr/>
          <p:nvPr userDrawn="1"/>
        </p:nvSpPr>
        <p:spPr>
          <a:xfrm rot="20210384">
            <a:off x="8111317" y="-2604198"/>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3">
            <a:extLst>
              <a:ext uri="{FF2B5EF4-FFF2-40B4-BE49-F238E27FC236}">
                <a16:creationId xmlns:a16="http://schemas.microsoft.com/office/drawing/2014/main" id="{D75E7B67-284F-BC4D-A238-BC02D3DF9B51}"/>
              </a:ext>
            </a:extLst>
          </p:cNvPr>
          <p:cNvSpPr/>
          <p:nvPr userDrawn="1"/>
        </p:nvSpPr>
        <p:spPr>
          <a:xfrm rot="4332893" flipV="1">
            <a:off x="3413993" y="3487389"/>
            <a:ext cx="3464570" cy="5706350"/>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92261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
        <p:nvSpPr>
          <p:cNvPr id="19" name="Triangolo 3">
            <a:extLst>
              <a:ext uri="{FF2B5EF4-FFF2-40B4-BE49-F238E27FC236}">
                <a16:creationId xmlns:a16="http://schemas.microsoft.com/office/drawing/2014/main" id="{16160AA9-8282-DA4C-909B-F790731EAD07}"/>
              </a:ext>
            </a:extLst>
          </p:cNvPr>
          <p:cNvSpPr/>
          <p:nvPr userDrawn="1"/>
        </p:nvSpPr>
        <p:spPr>
          <a:xfrm rot="16200000" flipH="1">
            <a:off x="-340004" y="1272111"/>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extLst>
      <p:ext uri="{BB962C8B-B14F-4D97-AF65-F5344CB8AC3E}">
        <p14:creationId xmlns:p14="http://schemas.microsoft.com/office/powerpoint/2010/main" val="145565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 Verde chiar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C4011E-D886-7447-8FA3-2B2533A055CD}"/>
              </a:ext>
            </a:extLst>
          </p:cNvPr>
          <p:cNvSpPr>
            <a:spLocks noGrp="1"/>
          </p:cNvSpPr>
          <p:nvPr>
            <p:ph type="title"/>
          </p:nvPr>
        </p:nvSpPr>
        <p:spPr/>
        <p:txBody>
          <a:bodyPr>
            <a:normAutofit/>
          </a:bodyPr>
          <a:lstStyle>
            <a:lvl1pPr>
              <a:defRPr sz="2800"/>
            </a:lvl1pPr>
          </a:lstStyle>
          <a:p>
            <a:r>
              <a:rPr lang="en-US"/>
              <a:t>Click to edit Master title style</a:t>
            </a:r>
            <a:endParaRPr lang="it-IT"/>
          </a:p>
        </p:txBody>
      </p:sp>
      <p:sp>
        <p:nvSpPr>
          <p:cNvPr id="3" name="Segnaposto contenuto 2">
            <a:extLst>
              <a:ext uri="{FF2B5EF4-FFF2-40B4-BE49-F238E27FC236}">
                <a16:creationId xmlns:a16="http://schemas.microsoft.com/office/drawing/2014/main" id="{4E95CAB5-CC0F-864D-862F-F7F04AF52565}"/>
              </a:ext>
            </a:extLst>
          </p:cNvPr>
          <p:cNvSpPr>
            <a:spLocks noGrp="1"/>
          </p:cNvSpPr>
          <p:nvPr>
            <p:ph idx="1"/>
          </p:nvPr>
        </p:nvSpPr>
        <p:spPr/>
        <p:txBody>
          <a:bodyPr/>
          <a:lstStyle/>
          <a:p>
            <a:pPr lvl="0"/>
            <a:r>
              <a:rPr lang="en-US"/>
              <a:t>Click to edit Master text styles</a:t>
            </a:r>
          </a:p>
        </p:txBody>
      </p:sp>
      <p:sp>
        <p:nvSpPr>
          <p:cNvPr id="4" name="Segnaposto data 3">
            <a:extLst>
              <a:ext uri="{FF2B5EF4-FFF2-40B4-BE49-F238E27FC236}">
                <a16:creationId xmlns:a16="http://schemas.microsoft.com/office/drawing/2014/main" id="{BA6A7959-EFE3-7248-9A14-E866956A9009}"/>
              </a:ext>
            </a:extLst>
          </p:cNvPr>
          <p:cNvSpPr>
            <a:spLocks noGrp="1"/>
          </p:cNvSpPr>
          <p:nvPr>
            <p:ph type="dt" sz="half" idx="10"/>
          </p:nvPr>
        </p:nvSpPr>
        <p:spPr/>
        <p:txBody>
          <a:bodyPr/>
          <a:lstStyle/>
          <a:p>
            <a:r>
              <a:rPr lang="it-IT"/>
              <a:t>gg mese anno</a:t>
            </a:r>
          </a:p>
        </p:txBody>
      </p:sp>
      <p:sp>
        <p:nvSpPr>
          <p:cNvPr id="5" name="Segnaposto piè di pagina 4">
            <a:extLst>
              <a:ext uri="{FF2B5EF4-FFF2-40B4-BE49-F238E27FC236}">
                <a16:creationId xmlns:a16="http://schemas.microsoft.com/office/drawing/2014/main" id="{D1FA63B7-BD28-CD49-874A-A5D23E9A555B}"/>
              </a:ext>
            </a:extLst>
          </p:cNvPr>
          <p:cNvSpPr>
            <a:spLocks noGrp="1"/>
          </p:cNvSpPr>
          <p:nvPr>
            <p:ph type="ftr" sz="quarter" idx="11"/>
          </p:nvPr>
        </p:nvSpPr>
        <p:spPr/>
        <p:txBody>
          <a:bodyPr/>
          <a:lstStyle/>
          <a:p>
            <a:r>
              <a:rPr lang="it-IT"/>
              <a:t>UO-NN-AR-NN - Diffusione limitata / Uso interno aziendale / Confidenziale / Strettamente confidenziale</a:t>
            </a:r>
          </a:p>
        </p:txBody>
      </p:sp>
      <p:sp>
        <p:nvSpPr>
          <p:cNvPr id="6" name="Segnaposto numero diapositiva 5">
            <a:extLst>
              <a:ext uri="{FF2B5EF4-FFF2-40B4-BE49-F238E27FC236}">
                <a16:creationId xmlns:a16="http://schemas.microsoft.com/office/drawing/2014/main" id="{6BCA84C4-7AEF-5D4F-8182-BC3A585233AD}"/>
              </a:ext>
            </a:extLst>
          </p:cNvPr>
          <p:cNvSpPr>
            <a:spLocks noGrp="1"/>
          </p:cNvSpPr>
          <p:nvPr>
            <p:ph type="sldNum" sz="quarter" idx="12"/>
          </p:nvPr>
        </p:nvSpPr>
        <p:spPr>
          <a:xfrm>
            <a:off x="8610600" y="6472895"/>
            <a:ext cx="2743200" cy="365125"/>
          </a:xfrm>
          <a:prstGeom prst="rect">
            <a:avLst/>
          </a:prstGeom>
        </p:spPr>
        <p:txBody>
          <a:bodyPr/>
          <a:lstStyle/>
          <a:p>
            <a:fld id="{FF908A5D-492B-5F48-8FB1-5EFA648BB77C}" type="slidenum">
              <a:rPr lang="it-IT" smtClean="0"/>
              <a:t>‹N›</a:t>
            </a:fld>
            <a:endParaRPr lang="it-IT"/>
          </a:p>
        </p:txBody>
      </p:sp>
    </p:spTree>
    <p:extLst>
      <p:ext uri="{BB962C8B-B14F-4D97-AF65-F5344CB8AC3E}">
        <p14:creationId xmlns:p14="http://schemas.microsoft.com/office/powerpoint/2010/main" val="244584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843F6EDA-C372-6747-8EB0-AB6800F251A4}"/>
              </a:ext>
            </a:extLst>
          </p:cNvPr>
          <p:cNvSpPr>
            <a:spLocks noGrp="1"/>
          </p:cNvSpPr>
          <p:nvPr>
            <p:ph type="title" hasCustomPrompt="1"/>
          </p:nvPr>
        </p:nvSpPr>
        <p:spPr>
          <a:xfrm>
            <a:off x="433847" y="512273"/>
            <a:ext cx="11532865" cy="424732"/>
          </a:xfrm>
          <a:noFill/>
        </p:spPr>
        <p:txBody>
          <a:bodyPr wrap="square" lIns="0" rtlCol="0">
            <a:spAutoFit/>
          </a:bodyPr>
          <a:lstStyle>
            <a:lvl1pPr>
              <a:defRPr lang="it-IT" sz="2400" b="1" dirty="0">
                <a:solidFill>
                  <a:srgbClr val="0A2643"/>
                </a:solidFill>
                <a:latin typeface="Arial" panose="020B0604020202020204" pitchFamily="34" charset="0"/>
                <a:ea typeface="+mn-ea"/>
                <a:cs typeface="Arial" panose="020B0604020202020204" pitchFamily="34" charset="0"/>
              </a:defRPr>
            </a:lvl1pPr>
          </a:lstStyle>
          <a:p>
            <a:pPr marL="0" lvl="0" algn="just"/>
            <a:r>
              <a:rPr lang="it-IT"/>
              <a:t>FARE CLIC PER MODIFICARE LO STILE DEL TITOLO DELLO SCHEMA</a:t>
            </a:r>
          </a:p>
        </p:txBody>
      </p:sp>
      <p:sp>
        <p:nvSpPr>
          <p:cNvPr id="3" name="Segnaposto testo 2">
            <a:extLst>
              <a:ext uri="{FF2B5EF4-FFF2-40B4-BE49-F238E27FC236}">
                <a16:creationId xmlns:a16="http://schemas.microsoft.com/office/drawing/2014/main" id="{168416CD-683D-1B41-85C7-43BB3E681DAF}"/>
              </a:ext>
            </a:extLst>
          </p:cNvPr>
          <p:cNvSpPr>
            <a:spLocks noGrp="1"/>
          </p:cNvSpPr>
          <p:nvPr>
            <p:ph type="body" sz="quarter" idx="13" hasCustomPrompt="1"/>
          </p:nvPr>
        </p:nvSpPr>
        <p:spPr>
          <a:xfrm>
            <a:off x="433847" y="254521"/>
            <a:ext cx="8494999" cy="237757"/>
          </a:xfrm>
          <a:noFill/>
        </p:spPr>
        <p:txBody>
          <a:bodyPr wrap="square" lIns="0" rtlCol="0">
            <a:spAutoFit/>
          </a:bodyPr>
          <a:lstStyle>
            <a:lvl1pPr marL="0" indent="0">
              <a:buFont typeface="+mj-lt"/>
              <a:buNone/>
              <a:defRPr lang="it-IT" sz="1050" dirty="0" smtClean="0">
                <a:solidFill>
                  <a:schemeClr val="tx1">
                    <a:lumMod val="85000"/>
                    <a:lumOff val="15000"/>
                  </a:schemeClr>
                </a:solidFill>
                <a:latin typeface="Arial" panose="020B0604020202020204" pitchFamily="34" charset="0"/>
                <a:cs typeface="Arial" panose="020B0604020202020204" pitchFamily="34" charset="0"/>
              </a:defRPr>
            </a:lvl1pPr>
          </a:lstStyle>
          <a:p>
            <a:pPr marL="0" lvl="0" algn="just"/>
            <a:r>
              <a:rPr lang="it-IT"/>
              <a:t>FARE CLIC PER MODIFICARE GLI STILI DEL TESTO DELLO SCHEMA</a:t>
            </a:r>
          </a:p>
        </p:txBody>
      </p:sp>
      <p:sp>
        <p:nvSpPr>
          <p:cNvPr id="13" name="Footer Placeholder 83">
            <a:extLst>
              <a:ext uri="{FF2B5EF4-FFF2-40B4-BE49-F238E27FC236}">
                <a16:creationId xmlns:a16="http://schemas.microsoft.com/office/drawing/2014/main" id="{04D5A9D0-7D27-6043-94AF-A609E50211B4}"/>
              </a:ext>
            </a:extLst>
          </p:cNvPr>
          <p:cNvSpPr txBox="1"/>
          <p:nvPr userDrawn="1"/>
        </p:nvSpPr>
        <p:spPr>
          <a:xfrm>
            <a:off x="451474" y="6464980"/>
            <a:ext cx="4114801"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FFFFFF"/>
                </a:solidFill>
                <a:latin typeface="Graphik"/>
                <a:ea typeface="Graphik"/>
                <a:cs typeface="Graphik"/>
                <a:sym typeface="Graphik"/>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Copyright © 2021 </a:t>
            </a:r>
            <a:r>
              <a:rPr kumimoji="0" lang="it-IT"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Italia domani</a:t>
            </a: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  All rights reserved.</a:t>
            </a:r>
          </a:p>
        </p:txBody>
      </p:sp>
    </p:spTree>
    <p:extLst>
      <p:ext uri="{BB962C8B-B14F-4D97-AF65-F5344CB8AC3E}">
        <p14:creationId xmlns:p14="http://schemas.microsoft.com/office/powerpoint/2010/main" val="133746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pic>
        <p:nvPicPr>
          <p:cNvPr id="5" name="Immagine 4" descr="Immagine che contiene montagna, cielo, esterni, uomo&#10;&#10;Descrizione generata automaticamente">
            <a:extLst>
              <a:ext uri="{FF2B5EF4-FFF2-40B4-BE49-F238E27FC236}">
                <a16:creationId xmlns:a16="http://schemas.microsoft.com/office/drawing/2014/main" id="{60CCCDFD-DE98-4F4E-BB2D-5A559977F57D}"/>
              </a:ext>
            </a:extLst>
          </p:cNvPr>
          <p:cNvPicPr>
            <a:picLocks noChangeAspect="1"/>
          </p:cNvPicPr>
          <p:nvPr userDrawn="1"/>
        </p:nvPicPr>
        <p:blipFill>
          <a:blip r:embed="rId2"/>
          <a:stretch>
            <a:fillRect/>
          </a:stretch>
        </p:blipFill>
        <p:spPr>
          <a:xfrm>
            <a:off x="-152401" y="-57275"/>
            <a:ext cx="12406845" cy="7007719"/>
          </a:xfrm>
          <a:prstGeom prst="rect">
            <a:avLst/>
          </a:prstGeom>
        </p:spPr>
      </p:pic>
      <p:sp>
        <p:nvSpPr>
          <p:cNvPr id="6" name="Rectangle 4">
            <a:extLst>
              <a:ext uri="{FF2B5EF4-FFF2-40B4-BE49-F238E27FC236}">
                <a16:creationId xmlns:a16="http://schemas.microsoft.com/office/drawing/2014/main" id="{37420C44-0863-4F1D-B8E8-A6171A05F533}"/>
              </a:ext>
            </a:extLst>
          </p:cNvPr>
          <p:cNvSpPr/>
          <p:nvPr userDrawn="1"/>
        </p:nvSpPr>
        <p:spPr>
          <a:xfrm>
            <a:off x="-152401" y="-57275"/>
            <a:ext cx="12393466" cy="7007719"/>
          </a:xfrm>
          <a:prstGeom prst="rect">
            <a:avLst/>
          </a:prstGeom>
          <a:solidFill>
            <a:srgbClr val="476DB6">
              <a:alpha val="74902"/>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it-IT" sz="1600">
              <a:solidFill>
                <a:schemeClr val="bg1"/>
              </a:solidFill>
            </a:endParaRPr>
          </a:p>
        </p:txBody>
      </p:sp>
      <p:sp>
        <p:nvSpPr>
          <p:cNvPr id="7" name="Segnaposto testo 5">
            <a:extLst>
              <a:ext uri="{FF2B5EF4-FFF2-40B4-BE49-F238E27FC236}">
                <a16:creationId xmlns:a16="http://schemas.microsoft.com/office/drawing/2014/main" id="{BB960975-98BC-43E7-99EE-DDC6BBC6D4F3}"/>
              </a:ext>
            </a:extLst>
          </p:cNvPr>
          <p:cNvSpPr>
            <a:spLocks noGrp="1"/>
          </p:cNvSpPr>
          <p:nvPr>
            <p:ph type="body" sz="quarter" idx="10"/>
          </p:nvPr>
        </p:nvSpPr>
        <p:spPr>
          <a:xfrm>
            <a:off x="404159" y="3825087"/>
            <a:ext cx="4992687" cy="946135"/>
          </a:xfrm>
          <a:solidFill>
            <a:schemeClr val="bg2"/>
          </a:solidFill>
        </p:spPr>
        <p:txBody>
          <a:bodyPr wrap="square" lIns="360000" rtlCol="0" anchor="ctr">
            <a:noAutofit/>
          </a:bodyPr>
          <a:lstStyle>
            <a:lvl1pPr>
              <a:defRPr lang="it-IT" sz="3600" smtClean="0">
                <a:solidFill>
                  <a:schemeClr val="tx1">
                    <a:lumMod val="85000"/>
                    <a:lumOff val="15000"/>
                  </a:schemeClr>
                </a:solidFill>
                <a:ea typeface="+mn-ea"/>
              </a:defRPr>
            </a:lvl1pPr>
            <a:lvl2pPr marL="114300" indent="0">
              <a:buNone/>
              <a:defRPr lang="it-IT" sz="1800" smtClean="0">
                <a:solidFill>
                  <a:schemeClr val="tx1"/>
                </a:solidFill>
                <a:latin typeface="+mn-lt"/>
                <a:ea typeface="+mn-ea"/>
                <a:cs typeface="+mn-cs"/>
              </a:defRPr>
            </a:lvl2pPr>
            <a:lvl3pPr>
              <a:defRPr lang="it-IT" sz="1800" smtClean="0">
                <a:solidFill>
                  <a:schemeClr val="tx1"/>
                </a:solidFill>
                <a:latin typeface="+mn-lt"/>
                <a:ea typeface="+mn-ea"/>
                <a:cs typeface="+mn-cs"/>
              </a:defRPr>
            </a:lvl3pPr>
            <a:lvl4pPr>
              <a:defRPr lang="it-IT" smtClean="0">
                <a:solidFill>
                  <a:schemeClr val="tx1"/>
                </a:solidFill>
                <a:latin typeface="+mn-lt"/>
                <a:ea typeface="+mn-ea"/>
                <a:cs typeface="+mn-cs"/>
              </a:defRPr>
            </a:lvl4pPr>
            <a:lvl5pPr>
              <a:defRPr lang="it-IT">
                <a:solidFill>
                  <a:schemeClr val="tx1"/>
                </a:solidFill>
                <a:latin typeface="+mn-lt"/>
                <a:ea typeface="+mn-ea"/>
                <a:cs typeface="+mn-cs"/>
              </a:defRPr>
            </a:lvl5pPr>
          </a:lstStyle>
          <a:p>
            <a:pPr lvl="0"/>
            <a:r>
              <a:rPr lang="it-IT"/>
              <a:t>Fare clic per modifica</a:t>
            </a:r>
          </a:p>
        </p:txBody>
      </p:sp>
      <p:sp>
        <p:nvSpPr>
          <p:cNvPr id="8" name="Segnaposto testo 5">
            <a:extLst>
              <a:ext uri="{FF2B5EF4-FFF2-40B4-BE49-F238E27FC236}">
                <a16:creationId xmlns:a16="http://schemas.microsoft.com/office/drawing/2014/main" id="{04D0533A-67FD-41AB-B27C-38D259973353}"/>
              </a:ext>
            </a:extLst>
          </p:cNvPr>
          <p:cNvSpPr>
            <a:spLocks noGrp="1"/>
          </p:cNvSpPr>
          <p:nvPr>
            <p:ph type="body" sz="quarter" idx="11" hasCustomPrompt="1"/>
          </p:nvPr>
        </p:nvSpPr>
        <p:spPr>
          <a:xfrm>
            <a:off x="429297" y="4868057"/>
            <a:ext cx="2009103" cy="688952"/>
          </a:xfrm>
          <a:solidFill>
            <a:schemeClr val="bg2"/>
          </a:solidFill>
        </p:spPr>
        <p:txBody>
          <a:bodyPr wrap="square" lIns="360000" rtlCol="0" anchor="ctr">
            <a:noAutofit/>
          </a:bodyPr>
          <a:lstStyle>
            <a:lvl1pPr>
              <a:defRPr lang="it-IT" sz="3600" b="1" dirty="0" smtClean="0">
                <a:solidFill>
                  <a:schemeClr val="tx1">
                    <a:lumMod val="85000"/>
                    <a:lumOff val="15000"/>
                  </a:schemeClr>
                </a:solidFill>
                <a:ea typeface="+mn-ea"/>
              </a:defRPr>
            </a:lvl1pPr>
          </a:lstStyle>
          <a:p>
            <a:pPr lvl="0"/>
            <a:r>
              <a:rPr lang="it-IT"/>
              <a:t>FARE</a:t>
            </a:r>
          </a:p>
        </p:txBody>
      </p:sp>
    </p:spTree>
    <p:extLst>
      <p:ext uri="{BB962C8B-B14F-4D97-AF65-F5344CB8AC3E}">
        <p14:creationId xmlns:p14="http://schemas.microsoft.com/office/powerpoint/2010/main" val="1869393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1" name="Segnaposto testo 20">
            <a:extLst>
              <a:ext uri="{FF2B5EF4-FFF2-40B4-BE49-F238E27FC236}">
                <a16:creationId xmlns:a16="http://schemas.microsoft.com/office/drawing/2014/main" id="{8B727156-FEEE-A640-9610-2DF6342436D5}"/>
              </a:ext>
            </a:extLst>
          </p:cNvPr>
          <p:cNvSpPr>
            <a:spLocks noGrp="1"/>
          </p:cNvSpPr>
          <p:nvPr>
            <p:ph type="body" sz="quarter" idx="10"/>
          </p:nvPr>
        </p:nvSpPr>
        <p:spPr>
          <a:xfrm>
            <a:off x="584669" y="4022660"/>
            <a:ext cx="4100657" cy="644850"/>
          </a:xfrm>
          <a:noFill/>
        </p:spPr>
        <p:txBody>
          <a:bodyPr wrap="square" lIns="0" rtlCol="0" anchor="ctr">
            <a:noAutofit/>
          </a:bodyPr>
          <a:lstStyle>
            <a:lvl1pPr marL="0" indent="0">
              <a:buNone/>
              <a:defRPr lang="it-IT" sz="2400" b="0" dirty="0">
                <a:solidFill>
                  <a:srgbClr val="CDA73C"/>
                </a:solidFill>
                <a:latin typeface="Arial" panose="020B0604020202020204" pitchFamily="34" charset="0"/>
                <a:cs typeface="Arial" panose="020B0604020202020204" pitchFamily="34" charset="0"/>
              </a:defRPr>
            </a:lvl1pPr>
          </a:lstStyle>
          <a:p>
            <a:pPr marL="0" lvl="0"/>
            <a:r>
              <a:rPr lang="it-IT"/>
              <a:t>Fare clic per modificare gli</a:t>
            </a:r>
          </a:p>
        </p:txBody>
      </p:sp>
      <p:sp>
        <p:nvSpPr>
          <p:cNvPr id="5" name="Titolo 4">
            <a:extLst>
              <a:ext uri="{FF2B5EF4-FFF2-40B4-BE49-F238E27FC236}">
                <a16:creationId xmlns:a16="http://schemas.microsoft.com/office/drawing/2014/main" id="{6D580878-EF8E-B746-B8C9-C877BF1B67D8}"/>
              </a:ext>
            </a:extLst>
          </p:cNvPr>
          <p:cNvSpPr>
            <a:spLocks noGrp="1"/>
          </p:cNvSpPr>
          <p:nvPr>
            <p:ph type="title" hasCustomPrompt="1"/>
          </p:nvPr>
        </p:nvSpPr>
        <p:spPr>
          <a:xfrm>
            <a:off x="543402" y="2824802"/>
            <a:ext cx="9123218" cy="1200329"/>
          </a:xfrm>
        </p:spPr>
        <p:txBody>
          <a:bodyPr wrap="square">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
        <p:nvSpPr>
          <p:cNvPr id="4" name="Triangolo 3">
            <a:extLst>
              <a:ext uri="{FF2B5EF4-FFF2-40B4-BE49-F238E27FC236}">
                <a16:creationId xmlns:a16="http://schemas.microsoft.com/office/drawing/2014/main" id="{B332F31B-8B5E-4348-BFE2-218027F29EB9}"/>
              </a:ext>
            </a:extLst>
          </p:cNvPr>
          <p:cNvSpPr/>
          <p:nvPr userDrawn="1"/>
        </p:nvSpPr>
        <p:spPr>
          <a:xfrm>
            <a:off x="7368226" y="-154761"/>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3">
            <a:extLst>
              <a:ext uri="{FF2B5EF4-FFF2-40B4-BE49-F238E27FC236}">
                <a16:creationId xmlns:a16="http://schemas.microsoft.com/office/drawing/2014/main" id="{D75E7B67-284F-BC4D-A238-BC02D3DF9B51}"/>
              </a:ext>
            </a:extLst>
          </p:cNvPr>
          <p:cNvSpPr/>
          <p:nvPr userDrawn="1"/>
        </p:nvSpPr>
        <p:spPr>
          <a:xfrm flipV="1">
            <a:off x="7516084" y="-1223913"/>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446977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
        <p:nvSpPr>
          <p:cNvPr id="19" name="Triangolo 3">
            <a:extLst>
              <a:ext uri="{FF2B5EF4-FFF2-40B4-BE49-F238E27FC236}">
                <a16:creationId xmlns:a16="http://schemas.microsoft.com/office/drawing/2014/main" id="{16160AA9-8282-DA4C-909B-F790731EAD07}"/>
              </a:ext>
            </a:extLst>
          </p:cNvPr>
          <p:cNvSpPr/>
          <p:nvPr userDrawn="1"/>
        </p:nvSpPr>
        <p:spPr>
          <a:xfrm rot="5400000" flipH="1" flipV="1">
            <a:off x="-2335059" y="-3246135"/>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extLst>
      <p:ext uri="{BB962C8B-B14F-4D97-AF65-F5344CB8AC3E}">
        <p14:creationId xmlns:p14="http://schemas.microsoft.com/office/powerpoint/2010/main" val="206007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3" name="Triangolo 3">
            <a:extLst>
              <a:ext uri="{FF2B5EF4-FFF2-40B4-BE49-F238E27FC236}">
                <a16:creationId xmlns:a16="http://schemas.microsoft.com/office/drawing/2014/main" id="{4A1D4B6D-5583-6946-B8B0-562BF5E76E7B}"/>
              </a:ext>
            </a:extLst>
          </p:cNvPr>
          <p:cNvSpPr/>
          <p:nvPr userDrawn="1"/>
        </p:nvSpPr>
        <p:spPr>
          <a:xfrm rot="20210384">
            <a:off x="-2607017" y="4722820"/>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Segnaposto testo 20">
            <a:extLst>
              <a:ext uri="{FF2B5EF4-FFF2-40B4-BE49-F238E27FC236}">
                <a16:creationId xmlns:a16="http://schemas.microsoft.com/office/drawing/2014/main" id="{8B727156-FEEE-A640-9610-2DF6342436D5}"/>
              </a:ext>
            </a:extLst>
          </p:cNvPr>
          <p:cNvSpPr>
            <a:spLocks noGrp="1"/>
          </p:cNvSpPr>
          <p:nvPr>
            <p:ph type="body" sz="quarter" idx="10"/>
          </p:nvPr>
        </p:nvSpPr>
        <p:spPr>
          <a:xfrm>
            <a:off x="584669" y="2179952"/>
            <a:ext cx="4100657" cy="644850"/>
          </a:xfrm>
          <a:noFill/>
        </p:spPr>
        <p:txBody>
          <a:bodyPr wrap="square" lIns="0" rtlCol="0" anchor="ctr">
            <a:noAutofit/>
          </a:bodyPr>
          <a:lstStyle>
            <a:lvl1pPr marL="0" indent="0">
              <a:buNone/>
              <a:defRPr lang="it-IT" sz="2400" b="0" dirty="0">
                <a:solidFill>
                  <a:srgbClr val="CDA73C"/>
                </a:solidFill>
                <a:latin typeface="Arial" panose="020B0604020202020204" pitchFamily="34" charset="0"/>
                <a:cs typeface="Arial" panose="020B0604020202020204" pitchFamily="34" charset="0"/>
              </a:defRPr>
            </a:lvl1pPr>
          </a:lstStyle>
          <a:p>
            <a:pPr marL="0" lvl="0"/>
            <a:r>
              <a:rPr lang="it-IT"/>
              <a:t>Fare clic per modificare gli</a:t>
            </a:r>
          </a:p>
        </p:txBody>
      </p:sp>
      <p:sp>
        <p:nvSpPr>
          <p:cNvPr id="5" name="Titolo 4">
            <a:extLst>
              <a:ext uri="{FF2B5EF4-FFF2-40B4-BE49-F238E27FC236}">
                <a16:creationId xmlns:a16="http://schemas.microsoft.com/office/drawing/2014/main" id="{6D580878-EF8E-B746-B8C9-C877BF1B67D8}"/>
              </a:ext>
            </a:extLst>
          </p:cNvPr>
          <p:cNvSpPr>
            <a:spLocks noGrp="1"/>
          </p:cNvSpPr>
          <p:nvPr>
            <p:ph type="title" hasCustomPrompt="1"/>
          </p:nvPr>
        </p:nvSpPr>
        <p:spPr>
          <a:xfrm>
            <a:off x="584669" y="2928067"/>
            <a:ext cx="9123218" cy="1200329"/>
          </a:xfrm>
        </p:spPr>
        <p:txBody>
          <a:bodyPr wrap="square">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
        <p:nvSpPr>
          <p:cNvPr id="4" name="Triangolo 3">
            <a:extLst>
              <a:ext uri="{FF2B5EF4-FFF2-40B4-BE49-F238E27FC236}">
                <a16:creationId xmlns:a16="http://schemas.microsoft.com/office/drawing/2014/main" id="{B332F31B-8B5E-4348-BFE2-218027F29EB9}"/>
              </a:ext>
            </a:extLst>
          </p:cNvPr>
          <p:cNvSpPr/>
          <p:nvPr userDrawn="1"/>
        </p:nvSpPr>
        <p:spPr>
          <a:xfrm rot="20210384">
            <a:off x="8111317" y="-2604198"/>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3">
            <a:extLst>
              <a:ext uri="{FF2B5EF4-FFF2-40B4-BE49-F238E27FC236}">
                <a16:creationId xmlns:a16="http://schemas.microsoft.com/office/drawing/2014/main" id="{D75E7B67-284F-BC4D-A238-BC02D3DF9B51}"/>
              </a:ext>
            </a:extLst>
          </p:cNvPr>
          <p:cNvSpPr/>
          <p:nvPr userDrawn="1"/>
        </p:nvSpPr>
        <p:spPr>
          <a:xfrm rot="4332893" flipV="1">
            <a:off x="3413993" y="3487389"/>
            <a:ext cx="3464570" cy="5706350"/>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615463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
        <p:nvSpPr>
          <p:cNvPr id="19" name="Triangolo 3">
            <a:extLst>
              <a:ext uri="{FF2B5EF4-FFF2-40B4-BE49-F238E27FC236}">
                <a16:creationId xmlns:a16="http://schemas.microsoft.com/office/drawing/2014/main" id="{16160AA9-8282-DA4C-909B-F790731EAD07}"/>
              </a:ext>
            </a:extLst>
          </p:cNvPr>
          <p:cNvSpPr/>
          <p:nvPr userDrawn="1"/>
        </p:nvSpPr>
        <p:spPr>
          <a:xfrm rot="16200000" flipH="1">
            <a:off x="-340004" y="1272111"/>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extLst>
      <p:ext uri="{BB962C8B-B14F-4D97-AF65-F5344CB8AC3E}">
        <p14:creationId xmlns:p14="http://schemas.microsoft.com/office/powerpoint/2010/main" val="176504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843F6EDA-C372-6747-8EB0-AB6800F251A4}"/>
              </a:ext>
            </a:extLst>
          </p:cNvPr>
          <p:cNvSpPr>
            <a:spLocks noGrp="1"/>
          </p:cNvSpPr>
          <p:nvPr>
            <p:ph type="title" hasCustomPrompt="1"/>
          </p:nvPr>
        </p:nvSpPr>
        <p:spPr>
          <a:xfrm>
            <a:off x="433847" y="512273"/>
            <a:ext cx="11532865" cy="424732"/>
          </a:xfrm>
          <a:noFill/>
        </p:spPr>
        <p:txBody>
          <a:bodyPr wrap="square" lIns="0" rtlCol="0">
            <a:spAutoFit/>
          </a:bodyPr>
          <a:lstStyle>
            <a:lvl1pPr>
              <a:defRPr lang="it-IT" sz="2400" b="1" dirty="0">
                <a:solidFill>
                  <a:srgbClr val="0A2643"/>
                </a:solidFill>
                <a:latin typeface="Arial" panose="020B0604020202020204" pitchFamily="34" charset="0"/>
                <a:ea typeface="+mn-ea"/>
                <a:cs typeface="Arial" panose="020B0604020202020204" pitchFamily="34" charset="0"/>
              </a:defRPr>
            </a:lvl1pPr>
          </a:lstStyle>
          <a:p>
            <a:pPr marL="0" lvl="0" algn="just"/>
            <a:r>
              <a:rPr lang="it-IT"/>
              <a:t>FARE CLIC PER MODIFICARE LO STILE DEL TITOLO DELLO SCHEMA</a:t>
            </a:r>
          </a:p>
        </p:txBody>
      </p:sp>
      <p:sp>
        <p:nvSpPr>
          <p:cNvPr id="3" name="Segnaposto testo 2">
            <a:extLst>
              <a:ext uri="{FF2B5EF4-FFF2-40B4-BE49-F238E27FC236}">
                <a16:creationId xmlns:a16="http://schemas.microsoft.com/office/drawing/2014/main" id="{168416CD-683D-1B41-85C7-43BB3E681DAF}"/>
              </a:ext>
            </a:extLst>
          </p:cNvPr>
          <p:cNvSpPr>
            <a:spLocks noGrp="1"/>
          </p:cNvSpPr>
          <p:nvPr>
            <p:ph type="body" sz="quarter" idx="13" hasCustomPrompt="1"/>
          </p:nvPr>
        </p:nvSpPr>
        <p:spPr>
          <a:xfrm>
            <a:off x="433847" y="254521"/>
            <a:ext cx="8494999" cy="237757"/>
          </a:xfrm>
          <a:noFill/>
        </p:spPr>
        <p:txBody>
          <a:bodyPr wrap="square" lIns="0" rtlCol="0">
            <a:spAutoFit/>
          </a:bodyPr>
          <a:lstStyle>
            <a:lvl1pPr marL="0" indent="0">
              <a:buFont typeface="+mj-lt"/>
              <a:buNone/>
              <a:defRPr lang="it-IT" sz="1050" dirty="0" smtClean="0">
                <a:solidFill>
                  <a:schemeClr val="tx1">
                    <a:lumMod val="85000"/>
                    <a:lumOff val="15000"/>
                  </a:schemeClr>
                </a:solidFill>
                <a:latin typeface="Arial" panose="020B0604020202020204" pitchFamily="34" charset="0"/>
                <a:cs typeface="Arial" panose="020B0604020202020204" pitchFamily="34" charset="0"/>
              </a:defRPr>
            </a:lvl1pPr>
          </a:lstStyle>
          <a:p>
            <a:pPr marL="0" lvl="0" algn="just"/>
            <a:r>
              <a:rPr lang="it-IT"/>
              <a:t>FARE CLIC PER MODIFICARE GLI STILI DEL TESTO DELLO SCHEMA</a:t>
            </a:r>
          </a:p>
        </p:txBody>
      </p:sp>
      <p:sp>
        <p:nvSpPr>
          <p:cNvPr id="13" name="Footer Placeholder 83">
            <a:extLst>
              <a:ext uri="{FF2B5EF4-FFF2-40B4-BE49-F238E27FC236}">
                <a16:creationId xmlns:a16="http://schemas.microsoft.com/office/drawing/2014/main" id="{04D5A9D0-7D27-6043-94AF-A609E50211B4}"/>
              </a:ext>
            </a:extLst>
          </p:cNvPr>
          <p:cNvSpPr txBox="1"/>
          <p:nvPr userDrawn="1"/>
        </p:nvSpPr>
        <p:spPr>
          <a:xfrm>
            <a:off x="433847" y="6557313"/>
            <a:ext cx="4114801" cy="138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spAutoFit/>
          </a:bodyPr>
          <a:lstStyle>
            <a:lvl1pPr>
              <a:defRPr sz="900">
                <a:solidFill>
                  <a:srgbClr val="FFFFFF"/>
                </a:solidFill>
                <a:latin typeface="Graphik"/>
                <a:ea typeface="Graphik"/>
                <a:cs typeface="Graphik"/>
                <a:sym typeface="Graphik"/>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Copyright © 2021 </a:t>
            </a:r>
            <a:r>
              <a:rPr kumimoji="0" lang="it-IT"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Italia domani</a:t>
            </a: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  All rights reserved.</a:t>
            </a:r>
          </a:p>
        </p:txBody>
      </p:sp>
      <p:sp>
        <p:nvSpPr>
          <p:cNvPr id="5" name="CasellaDiTesto 4"/>
          <p:cNvSpPr txBox="1"/>
          <p:nvPr userDrawn="1"/>
        </p:nvSpPr>
        <p:spPr>
          <a:xfrm>
            <a:off x="10134600" y="6499604"/>
            <a:ext cx="1762125"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srgbClr val="FFFFFF">
                    <a:lumMod val="75000"/>
                  </a:srgbClr>
                </a:solidFill>
                <a:effectLst/>
                <a:uLnTx/>
                <a:uFillTx/>
              </a:rPr>
              <a:t>PMST2021920STLM03</a:t>
            </a:r>
          </a:p>
        </p:txBody>
      </p:sp>
    </p:spTree>
    <p:extLst>
      <p:ext uri="{BB962C8B-B14F-4D97-AF65-F5344CB8AC3E}">
        <p14:creationId xmlns:p14="http://schemas.microsoft.com/office/powerpoint/2010/main" val="2000920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pic>
        <p:nvPicPr>
          <p:cNvPr id="5" name="Immagine 4" descr="Immagine che contiene montagna, cielo, esterni, uomo&#10;&#10;Descrizione generata automaticamente">
            <a:extLst>
              <a:ext uri="{FF2B5EF4-FFF2-40B4-BE49-F238E27FC236}">
                <a16:creationId xmlns:a16="http://schemas.microsoft.com/office/drawing/2014/main" id="{60CCCDFD-DE98-4F4E-BB2D-5A559977F57D}"/>
              </a:ext>
            </a:extLst>
          </p:cNvPr>
          <p:cNvPicPr>
            <a:picLocks noChangeAspect="1"/>
          </p:cNvPicPr>
          <p:nvPr userDrawn="1"/>
        </p:nvPicPr>
        <p:blipFill>
          <a:blip r:embed="rId2"/>
          <a:stretch>
            <a:fillRect/>
          </a:stretch>
        </p:blipFill>
        <p:spPr>
          <a:xfrm>
            <a:off x="-152401" y="-57275"/>
            <a:ext cx="12406845" cy="7007719"/>
          </a:xfrm>
          <a:prstGeom prst="rect">
            <a:avLst/>
          </a:prstGeom>
        </p:spPr>
      </p:pic>
      <p:sp>
        <p:nvSpPr>
          <p:cNvPr id="6" name="Rectangle 4">
            <a:extLst>
              <a:ext uri="{FF2B5EF4-FFF2-40B4-BE49-F238E27FC236}">
                <a16:creationId xmlns:a16="http://schemas.microsoft.com/office/drawing/2014/main" id="{37420C44-0863-4F1D-B8E8-A6171A05F533}"/>
              </a:ext>
            </a:extLst>
          </p:cNvPr>
          <p:cNvSpPr/>
          <p:nvPr userDrawn="1"/>
        </p:nvSpPr>
        <p:spPr>
          <a:xfrm>
            <a:off x="-152401" y="-57275"/>
            <a:ext cx="12393466" cy="7007719"/>
          </a:xfrm>
          <a:prstGeom prst="rect">
            <a:avLst/>
          </a:prstGeom>
          <a:solidFill>
            <a:srgbClr val="476DB6">
              <a:alpha val="74902"/>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it-IT" sz="1600">
              <a:solidFill>
                <a:schemeClr val="bg1"/>
              </a:solidFill>
            </a:endParaRPr>
          </a:p>
        </p:txBody>
      </p:sp>
      <p:sp>
        <p:nvSpPr>
          <p:cNvPr id="7" name="Segnaposto testo 5">
            <a:extLst>
              <a:ext uri="{FF2B5EF4-FFF2-40B4-BE49-F238E27FC236}">
                <a16:creationId xmlns:a16="http://schemas.microsoft.com/office/drawing/2014/main" id="{BB960975-98BC-43E7-99EE-DDC6BBC6D4F3}"/>
              </a:ext>
            </a:extLst>
          </p:cNvPr>
          <p:cNvSpPr>
            <a:spLocks noGrp="1"/>
          </p:cNvSpPr>
          <p:nvPr>
            <p:ph type="body" sz="quarter" idx="10"/>
          </p:nvPr>
        </p:nvSpPr>
        <p:spPr>
          <a:xfrm>
            <a:off x="404159" y="3825087"/>
            <a:ext cx="4992687" cy="946135"/>
          </a:xfrm>
          <a:solidFill>
            <a:schemeClr val="bg2"/>
          </a:solidFill>
        </p:spPr>
        <p:txBody>
          <a:bodyPr wrap="square" lIns="360000" rtlCol="0" anchor="ctr">
            <a:noAutofit/>
          </a:bodyPr>
          <a:lstStyle>
            <a:lvl1pPr>
              <a:defRPr lang="it-IT" sz="3600" smtClean="0">
                <a:solidFill>
                  <a:schemeClr val="tx1">
                    <a:lumMod val="85000"/>
                    <a:lumOff val="15000"/>
                  </a:schemeClr>
                </a:solidFill>
                <a:ea typeface="+mn-ea"/>
              </a:defRPr>
            </a:lvl1pPr>
            <a:lvl2pPr marL="114300" indent="0">
              <a:buNone/>
              <a:defRPr lang="it-IT" sz="1800" smtClean="0">
                <a:solidFill>
                  <a:schemeClr val="tx1"/>
                </a:solidFill>
                <a:latin typeface="+mn-lt"/>
                <a:ea typeface="+mn-ea"/>
                <a:cs typeface="+mn-cs"/>
              </a:defRPr>
            </a:lvl2pPr>
            <a:lvl3pPr>
              <a:defRPr lang="it-IT" sz="1800" smtClean="0">
                <a:solidFill>
                  <a:schemeClr val="tx1"/>
                </a:solidFill>
                <a:latin typeface="+mn-lt"/>
                <a:ea typeface="+mn-ea"/>
                <a:cs typeface="+mn-cs"/>
              </a:defRPr>
            </a:lvl3pPr>
            <a:lvl4pPr>
              <a:defRPr lang="it-IT" smtClean="0">
                <a:solidFill>
                  <a:schemeClr val="tx1"/>
                </a:solidFill>
                <a:latin typeface="+mn-lt"/>
                <a:ea typeface="+mn-ea"/>
                <a:cs typeface="+mn-cs"/>
              </a:defRPr>
            </a:lvl4pPr>
            <a:lvl5pPr>
              <a:defRPr lang="it-IT">
                <a:solidFill>
                  <a:schemeClr val="tx1"/>
                </a:solidFill>
                <a:latin typeface="+mn-lt"/>
                <a:ea typeface="+mn-ea"/>
                <a:cs typeface="+mn-cs"/>
              </a:defRPr>
            </a:lvl5pPr>
          </a:lstStyle>
          <a:p>
            <a:pPr lvl="0"/>
            <a:r>
              <a:rPr lang="it-IT"/>
              <a:t>Fare clic per modifica</a:t>
            </a:r>
          </a:p>
        </p:txBody>
      </p:sp>
      <p:sp>
        <p:nvSpPr>
          <p:cNvPr id="8" name="Segnaposto testo 5">
            <a:extLst>
              <a:ext uri="{FF2B5EF4-FFF2-40B4-BE49-F238E27FC236}">
                <a16:creationId xmlns:a16="http://schemas.microsoft.com/office/drawing/2014/main" id="{04D0533A-67FD-41AB-B27C-38D259973353}"/>
              </a:ext>
            </a:extLst>
          </p:cNvPr>
          <p:cNvSpPr>
            <a:spLocks noGrp="1"/>
          </p:cNvSpPr>
          <p:nvPr>
            <p:ph type="body" sz="quarter" idx="11" hasCustomPrompt="1"/>
          </p:nvPr>
        </p:nvSpPr>
        <p:spPr>
          <a:xfrm>
            <a:off x="429297" y="4868057"/>
            <a:ext cx="2009103" cy="688952"/>
          </a:xfrm>
          <a:solidFill>
            <a:schemeClr val="bg2"/>
          </a:solidFill>
        </p:spPr>
        <p:txBody>
          <a:bodyPr wrap="square" lIns="360000" rtlCol="0" anchor="ctr">
            <a:noAutofit/>
          </a:bodyPr>
          <a:lstStyle>
            <a:lvl1pPr>
              <a:defRPr lang="it-IT" sz="3600" b="1" dirty="0" smtClean="0">
                <a:solidFill>
                  <a:schemeClr val="tx1">
                    <a:lumMod val="85000"/>
                    <a:lumOff val="15000"/>
                  </a:schemeClr>
                </a:solidFill>
                <a:ea typeface="+mn-ea"/>
              </a:defRPr>
            </a:lvl1pPr>
          </a:lstStyle>
          <a:p>
            <a:pPr lvl="0"/>
            <a:r>
              <a:rPr lang="it-IT"/>
              <a:t>FARE</a:t>
            </a:r>
          </a:p>
        </p:txBody>
      </p:sp>
    </p:spTree>
    <p:extLst>
      <p:ext uri="{BB962C8B-B14F-4D97-AF65-F5344CB8AC3E}">
        <p14:creationId xmlns:p14="http://schemas.microsoft.com/office/powerpoint/2010/main" val="4143399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740085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142469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Segnaposto testo 20">
            <a:extLst>
              <a:ext uri="{FF2B5EF4-FFF2-40B4-BE49-F238E27FC236}">
                <a16:creationId xmlns:a16="http://schemas.microsoft.com/office/drawing/2014/main" id="{AD5C3BD3-FF07-7547-BC43-B7AFB6C2AA4A}"/>
              </a:ext>
            </a:extLst>
          </p:cNvPr>
          <p:cNvSpPr>
            <a:spLocks noGrp="1"/>
          </p:cNvSpPr>
          <p:nvPr>
            <p:ph type="body" sz="quarter" idx="10" hasCustomPrompt="1"/>
          </p:nvPr>
        </p:nvSpPr>
        <p:spPr>
          <a:xfrm>
            <a:off x="742347" y="2582601"/>
            <a:ext cx="1614773" cy="1349091"/>
          </a:xfrm>
          <a:prstGeom prst="rect">
            <a:avLst/>
          </a:prstGeom>
          <a:noFill/>
        </p:spPr>
        <p:txBody>
          <a:bodyPr wrap="square" lIns="0" rtlCol="0" anchor="ctr">
            <a:noAutofit/>
          </a:bodyPr>
          <a:lstStyle>
            <a:lvl1pPr marL="0" indent="0">
              <a:buNone/>
              <a:defRPr lang="it-IT" sz="6600" b="1" dirty="0">
                <a:solidFill>
                  <a:srgbClr val="CDA73C"/>
                </a:solidFill>
                <a:latin typeface="Arial" panose="020B0604020202020204" pitchFamily="34" charset="0"/>
                <a:cs typeface="Arial" panose="020B0604020202020204" pitchFamily="34" charset="0"/>
              </a:defRPr>
            </a:lvl1pPr>
          </a:lstStyle>
          <a:p>
            <a:pPr marL="0" lvl="0"/>
            <a:r>
              <a:rPr lang="it-IT"/>
              <a:t>01</a:t>
            </a:r>
          </a:p>
        </p:txBody>
      </p:sp>
      <p:pic>
        <p:nvPicPr>
          <p:cNvPr id="8" name="Picture 7">
            <a:extLst>
              <a:ext uri="{FF2B5EF4-FFF2-40B4-BE49-F238E27FC236}">
                <a16:creationId xmlns:a16="http://schemas.microsoft.com/office/drawing/2014/main" id="{F939833D-2BF8-1C46-8669-B2413C425762}"/>
              </a:ext>
            </a:extLst>
          </p:cNvPr>
          <p:cNvPicPr>
            <a:picLocks noChangeAspect="1"/>
          </p:cNvPicPr>
          <p:nvPr userDrawn="1"/>
        </p:nvPicPr>
        <p:blipFill>
          <a:blip r:embed="rId2"/>
          <a:stretch>
            <a:fillRect/>
          </a:stretch>
        </p:blipFill>
        <p:spPr>
          <a:xfrm>
            <a:off x="722027" y="1745777"/>
            <a:ext cx="3832059" cy="873293"/>
          </a:xfrm>
          <a:prstGeom prst="rect">
            <a:avLst/>
          </a:prstGeom>
        </p:spPr>
      </p:pic>
      <p:sp>
        <p:nvSpPr>
          <p:cNvPr id="9" name="Titolo 4">
            <a:extLst>
              <a:ext uri="{FF2B5EF4-FFF2-40B4-BE49-F238E27FC236}">
                <a16:creationId xmlns:a16="http://schemas.microsoft.com/office/drawing/2014/main" id="{D3A41DFD-036F-E147-B749-0E96C914CBE6}"/>
              </a:ext>
            </a:extLst>
          </p:cNvPr>
          <p:cNvSpPr>
            <a:spLocks noGrp="1"/>
          </p:cNvSpPr>
          <p:nvPr>
            <p:ph type="title" hasCustomPrompt="1"/>
          </p:nvPr>
        </p:nvSpPr>
        <p:spPr>
          <a:xfrm>
            <a:off x="671226" y="3640713"/>
            <a:ext cx="7365333" cy="1754326"/>
          </a:xfrm>
          <a:prstGeom prst="rect">
            <a:avLst/>
          </a:prstGeom>
        </p:spPr>
        <p:txBody>
          <a:bodyPr wrap="square" anchor="t">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Tree>
    <p:extLst>
      <p:ext uri="{BB962C8B-B14F-4D97-AF65-F5344CB8AC3E}">
        <p14:creationId xmlns:p14="http://schemas.microsoft.com/office/powerpoint/2010/main" val="2421777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12" name="Triangolo 3">
            <a:extLst>
              <a:ext uri="{FF2B5EF4-FFF2-40B4-BE49-F238E27FC236}">
                <a16:creationId xmlns:a16="http://schemas.microsoft.com/office/drawing/2014/main" id="{467C3E0D-F122-B446-8F3E-8919F8343E54}"/>
              </a:ext>
            </a:extLst>
          </p:cNvPr>
          <p:cNvSpPr/>
          <p:nvPr userDrawn="1"/>
        </p:nvSpPr>
        <p:spPr>
          <a:xfrm>
            <a:off x="7368226" y="-154761"/>
            <a:ext cx="5118410" cy="7142157"/>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riangolo 3">
            <a:extLst>
              <a:ext uri="{FF2B5EF4-FFF2-40B4-BE49-F238E27FC236}">
                <a16:creationId xmlns:a16="http://schemas.microsoft.com/office/drawing/2014/main" id="{894C735B-36C1-C94E-B6F4-47AF876BD4EA}"/>
              </a:ext>
            </a:extLst>
          </p:cNvPr>
          <p:cNvSpPr/>
          <p:nvPr userDrawn="1"/>
        </p:nvSpPr>
        <p:spPr>
          <a:xfrm flipV="1">
            <a:off x="7516084" y="-154764"/>
            <a:ext cx="5118410" cy="7142159"/>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14" name="Triangolo 3">
            <a:extLst>
              <a:ext uri="{FF2B5EF4-FFF2-40B4-BE49-F238E27FC236}">
                <a16:creationId xmlns:a16="http://schemas.microsoft.com/office/drawing/2014/main" id="{8CCB9C25-2A20-DE4D-A418-89A902A05CB2}"/>
              </a:ext>
            </a:extLst>
          </p:cNvPr>
          <p:cNvSpPr/>
          <p:nvPr userDrawn="1"/>
        </p:nvSpPr>
        <p:spPr>
          <a:xfrm rot="5400000" flipH="1" flipV="1">
            <a:off x="552400" y="-707160"/>
            <a:ext cx="1707415" cy="2812213"/>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03036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67987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3" name="Triangolo 3">
            <a:extLst>
              <a:ext uri="{FF2B5EF4-FFF2-40B4-BE49-F238E27FC236}">
                <a16:creationId xmlns:a16="http://schemas.microsoft.com/office/drawing/2014/main" id="{4A1D4B6D-5583-6946-B8B0-562BF5E76E7B}"/>
              </a:ext>
            </a:extLst>
          </p:cNvPr>
          <p:cNvSpPr/>
          <p:nvPr userDrawn="1"/>
        </p:nvSpPr>
        <p:spPr>
          <a:xfrm rot="20210384">
            <a:off x="-2607017" y="4722820"/>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Segnaposto testo 20">
            <a:extLst>
              <a:ext uri="{FF2B5EF4-FFF2-40B4-BE49-F238E27FC236}">
                <a16:creationId xmlns:a16="http://schemas.microsoft.com/office/drawing/2014/main" id="{8B727156-FEEE-A640-9610-2DF6342436D5}"/>
              </a:ext>
            </a:extLst>
          </p:cNvPr>
          <p:cNvSpPr>
            <a:spLocks noGrp="1"/>
          </p:cNvSpPr>
          <p:nvPr>
            <p:ph type="body" sz="quarter" idx="10" hasCustomPrompt="1"/>
          </p:nvPr>
        </p:nvSpPr>
        <p:spPr>
          <a:xfrm>
            <a:off x="584669" y="2179952"/>
            <a:ext cx="5511331" cy="644850"/>
          </a:xfrm>
          <a:noFill/>
        </p:spPr>
        <p:txBody>
          <a:bodyPr wrap="square" lIns="0" rtlCol="0" anchor="ctr">
            <a:noAutofit/>
          </a:bodyPr>
          <a:lstStyle>
            <a:lvl1pPr marL="0" indent="0">
              <a:buNone/>
              <a:defRPr lang="it-IT" sz="2400" b="0" dirty="0">
                <a:solidFill>
                  <a:srgbClr val="CDA73C"/>
                </a:solidFill>
                <a:latin typeface="Arial" panose="020B0604020202020204" pitchFamily="34" charset="0"/>
                <a:cs typeface="Arial" panose="020B0604020202020204" pitchFamily="34" charset="0"/>
              </a:defRPr>
            </a:lvl1pPr>
          </a:lstStyle>
          <a:p>
            <a:pPr marL="0" lvl="0"/>
            <a:r>
              <a:rPr lang="it-IT"/>
              <a:t>Fare clic per modificare il testo</a:t>
            </a:r>
          </a:p>
        </p:txBody>
      </p:sp>
      <p:sp>
        <p:nvSpPr>
          <p:cNvPr id="5" name="Titolo 4">
            <a:extLst>
              <a:ext uri="{FF2B5EF4-FFF2-40B4-BE49-F238E27FC236}">
                <a16:creationId xmlns:a16="http://schemas.microsoft.com/office/drawing/2014/main" id="{6D580878-EF8E-B746-B8C9-C877BF1B67D8}"/>
              </a:ext>
            </a:extLst>
          </p:cNvPr>
          <p:cNvSpPr>
            <a:spLocks noGrp="1"/>
          </p:cNvSpPr>
          <p:nvPr>
            <p:ph type="title" hasCustomPrompt="1"/>
          </p:nvPr>
        </p:nvSpPr>
        <p:spPr>
          <a:xfrm>
            <a:off x="584669" y="2928067"/>
            <a:ext cx="9123218" cy="1200329"/>
          </a:xfrm>
        </p:spPr>
        <p:txBody>
          <a:bodyPr wrap="square">
            <a:spAutoFit/>
          </a:bodyPr>
          <a:lstStyle>
            <a:lvl1pPr>
              <a:defRPr lang="it-IT" sz="4000" b="1">
                <a:solidFill>
                  <a:schemeClr val="tx1">
                    <a:lumMod val="85000"/>
                    <a:lumOff val="15000"/>
                  </a:schemeClr>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
        <p:nvSpPr>
          <p:cNvPr id="4" name="Triangolo 3">
            <a:extLst>
              <a:ext uri="{FF2B5EF4-FFF2-40B4-BE49-F238E27FC236}">
                <a16:creationId xmlns:a16="http://schemas.microsoft.com/office/drawing/2014/main" id="{B332F31B-8B5E-4348-BFE2-218027F29EB9}"/>
              </a:ext>
            </a:extLst>
          </p:cNvPr>
          <p:cNvSpPr/>
          <p:nvPr userDrawn="1"/>
        </p:nvSpPr>
        <p:spPr>
          <a:xfrm rot="20210384">
            <a:off x="8111317" y="-2604198"/>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Triangolo 3">
            <a:extLst>
              <a:ext uri="{FF2B5EF4-FFF2-40B4-BE49-F238E27FC236}">
                <a16:creationId xmlns:a16="http://schemas.microsoft.com/office/drawing/2014/main" id="{D75E7B67-284F-BC4D-A238-BC02D3DF9B51}"/>
              </a:ext>
            </a:extLst>
          </p:cNvPr>
          <p:cNvSpPr/>
          <p:nvPr userDrawn="1"/>
        </p:nvSpPr>
        <p:spPr>
          <a:xfrm rot="4332893" flipV="1">
            <a:off x="3413993" y="3487389"/>
            <a:ext cx="3464570" cy="5706350"/>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657315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
        <p:nvSpPr>
          <p:cNvPr id="19" name="Triangolo 3">
            <a:extLst>
              <a:ext uri="{FF2B5EF4-FFF2-40B4-BE49-F238E27FC236}">
                <a16:creationId xmlns:a16="http://schemas.microsoft.com/office/drawing/2014/main" id="{16160AA9-8282-DA4C-909B-F790731EAD07}"/>
              </a:ext>
            </a:extLst>
          </p:cNvPr>
          <p:cNvSpPr/>
          <p:nvPr userDrawn="1"/>
        </p:nvSpPr>
        <p:spPr>
          <a:xfrm rot="16200000" flipH="1">
            <a:off x="-340004" y="1272111"/>
            <a:ext cx="5118410" cy="8430322"/>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extLst>
      <p:ext uri="{BB962C8B-B14F-4D97-AF65-F5344CB8AC3E}">
        <p14:creationId xmlns:p14="http://schemas.microsoft.com/office/powerpoint/2010/main" val="139257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843F6EDA-C372-6747-8EB0-AB6800F251A4}"/>
              </a:ext>
            </a:extLst>
          </p:cNvPr>
          <p:cNvSpPr>
            <a:spLocks noGrp="1"/>
          </p:cNvSpPr>
          <p:nvPr>
            <p:ph type="title" hasCustomPrompt="1"/>
          </p:nvPr>
        </p:nvSpPr>
        <p:spPr>
          <a:xfrm>
            <a:off x="433847" y="512273"/>
            <a:ext cx="11532865" cy="424732"/>
          </a:xfrm>
          <a:noFill/>
        </p:spPr>
        <p:txBody>
          <a:bodyPr wrap="square" lIns="0" rtlCol="0">
            <a:spAutoFit/>
          </a:bodyPr>
          <a:lstStyle>
            <a:lvl1pPr>
              <a:defRPr lang="it-IT" sz="2400" b="1" dirty="0">
                <a:solidFill>
                  <a:srgbClr val="0A2643"/>
                </a:solidFill>
                <a:latin typeface="Arial" panose="020B0604020202020204" pitchFamily="34" charset="0"/>
                <a:ea typeface="+mn-ea"/>
                <a:cs typeface="Arial" panose="020B0604020202020204" pitchFamily="34" charset="0"/>
              </a:defRPr>
            </a:lvl1pPr>
          </a:lstStyle>
          <a:p>
            <a:pPr marL="0" lvl="0" algn="just"/>
            <a:r>
              <a:rPr lang="it-IT"/>
              <a:t>FARE CLIC PER MODIFICARE LO STILE DEL TITOLO DELLO SCHEMA</a:t>
            </a:r>
          </a:p>
        </p:txBody>
      </p:sp>
      <p:sp>
        <p:nvSpPr>
          <p:cNvPr id="3" name="Segnaposto testo 2">
            <a:extLst>
              <a:ext uri="{FF2B5EF4-FFF2-40B4-BE49-F238E27FC236}">
                <a16:creationId xmlns:a16="http://schemas.microsoft.com/office/drawing/2014/main" id="{168416CD-683D-1B41-85C7-43BB3E681DAF}"/>
              </a:ext>
            </a:extLst>
          </p:cNvPr>
          <p:cNvSpPr>
            <a:spLocks noGrp="1"/>
          </p:cNvSpPr>
          <p:nvPr>
            <p:ph type="body" sz="quarter" idx="13" hasCustomPrompt="1"/>
          </p:nvPr>
        </p:nvSpPr>
        <p:spPr>
          <a:xfrm>
            <a:off x="433847" y="254521"/>
            <a:ext cx="8494999" cy="237757"/>
          </a:xfrm>
          <a:noFill/>
        </p:spPr>
        <p:txBody>
          <a:bodyPr wrap="square" lIns="0" rtlCol="0">
            <a:spAutoFit/>
          </a:bodyPr>
          <a:lstStyle>
            <a:lvl1pPr marL="0" indent="0">
              <a:buFont typeface="+mj-lt"/>
              <a:buNone/>
              <a:defRPr lang="it-IT" sz="1050" dirty="0" smtClean="0">
                <a:solidFill>
                  <a:schemeClr val="tx1">
                    <a:lumMod val="85000"/>
                    <a:lumOff val="15000"/>
                  </a:schemeClr>
                </a:solidFill>
                <a:latin typeface="Arial" panose="020B0604020202020204" pitchFamily="34" charset="0"/>
                <a:cs typeface="Arial" panose="020B0604020202020204" pitchFamily="34" charset="0"/>
              </a:defRPr>
            </a:lvl1pPr>
          </a:lstStyle>
          <a:p>
            <a:pPr marL="0" lvl="0" algn="just"/>
            <a:r>
              <a:rPr lang="it-IT"/>
              <a:t>FARE CLIC PER MODIFICARE GLI STILI DEL TESTO DELLO SCHEMA</a:t>
            </a:r>
          </a:p>
        </p:txBody>
      </p:sp>
      <p:sp>
        <p:nvSpPr>
          <p:cNvPr id="13" name="Footer Placeholder 83">
            <a:extLst>
              <a:ext uri="{FF2B5EF4-FFF2-40B4-BE49-F238E27FC236}">
                <a16:creationId xmlns:a16="http://schemas.microsoft.com/office/drawing/2014/main" id="{04D5A9D0-7D27-6043-94AF-A609E50211B4}"/>
              </a:ext>
            </a:extLst>
          </p:cNvPr>
          <p:cNvSpPr txBox="1"/>
          <p:nvPr userDrawn="1"/>
        </p:nvSpPr>
        <p:spPr>
          <a:xfrm>
            <a:off x="451474" y="6464980"/>
            <a:ext cx="4114801" cy="138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spAutoFit/>
          </a:bodyPr>
          <a:lstStyle>
            <a:lvl1pPr>
              <a:defRPr sz="900">
                <a:solidFill>
                  <a:srgbClr val="FFFFFF"/>
                </a:solidFill>
                <a:latin typeface="Graphik"/>
                <a:ea typeface="Graphik"/>
                <a:cs typeface="Graphik"/>
                <a:sym typeface="Graphik"/>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Copyright © 2021 </a:t>
            </a:r>
            <a:r>
              <a:rPr kumimoji="0" lang="it-IT"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Italia domani</a:t>
            </a: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  All rights reserved.</a:t>
            </a:r>
          </a:p>
        </p:txBody>
      </p:sp>
    </p:spTree>
    <p:extLst>
      <p:ext uri="{BB962C8B-B14F-4D97-AF65-F5344CB8AC3E}">
        <p14:creationId xmlns:p14="http://schemas.microsoft.com/office/powerpoint/2010/main" val="389771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 - Verde chiar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C4011E-D886-7447-8FA3-2B2533A055CD}"/>
              </a:ext>
            </a:extLst>
          </p:cNvPr>
          <p:cNvSpPr>
            <a:spLocks noGrp="1"/>
          </p:cNvSpPr>
          <p:nvPr>
            <p:ph type="title"/>
          </p:nvPr>
        </p:nvSpPr>
        <p:spPr/>
        <p:txBody>
          <a:bodyPr>
            <a:normAutofit/>
          </a:bodyPr>
          <a:lstStyle>
            <a:lvl1pPr>
              <a:defRPr sz="2800"/>
            </a:lvl1pPr>
          </a:lstStyle>
          <a:p>
            <a:r>
              <a:rPr lang="en-US"/>
              <a:t>Click to edit Master title style</a:t>
            </a:r>
            <a:endParaRPr lang="it-IT"/>
          </a:p>
        </p:txBody>
      </p:sp>
      <p:sp>
        <p:nvSpPr>
          <p:cNvPr id="3" name="Segnaposto contenuto 2">
            <a:extLst>
              <a:ext uri="{FF2B5EF4-FFF2-40B4-BE49-F238E27FC236}">
                <a16:creationId xmlns:a16="http://schemas.microsoft.com/office/drawing/2014/main" id="{4E95CAB5-CC0F-864D-862F-F7F04AF52565}"/>
              </a:ext>
            </a:extLst>
          </p:cNvPr>
          <p:cNvSpPr>
            <a:spLocks noGrp="1"/>
          </p:cNvSpPr>
          <p:nvPr>
            <p:ph idx="1"/>
          </p:nvPr>
        </p:nvSpPr>
        <p:spPr/>
        <p:txBody>
          <a:bodyPr/>
          <a:lstStyle/>
          <a:p>
            <a:pPr lvl="0"/>
            <a:r>
              <a:rPr lang="en-US"/>
              <a:t>Click to edit Master text styles</a:t>
            </a:r>
          </a:p>
        </p:txBody>
      </p:sp>
      <p:sp>
        <p:nvSpPr>
          <p:cNvPr id="4" name="Segnaposto data 3">
            <a:extLst>
              <a:ext uri="{FF2B5EF4-FFF2-40B4-BE49-F238E27FC236}">
                <a16:creationId xmlns:a16="http://schemas.microsoft.com/office/drawing/2014/main" id="{BA6A7959-EFE3-7248-9A14-E866956A9009}"/>
              </a:ext>
            </a:extLst>
          </p:cNvPr>
          <p:cNvSpPr>
            <a:spLocks noGrp="1"/>
          </p:cNvSpPr>
          <p:nvPr>
            <p:ph type="dt" sz="half" idx="10"/>
          </p:nvPr>
        </p:nvSpPr>
        <p:spPr/>
        <p:txBody>
          <a:bodyPr/>
          <a:lstStyle/>
          <a:p>
            <a:r>
              <a:rPr lang="it-IT"/>
              <a:t>gg mese anno</a:t>
            </a:r>
          </a:p>
        </p:txBody>
      </p:sp>
      <p:sp>
        <p:nvSpPr>
          <p:cNvPr id="5" name="Segnaposto piè di pagina 4">
            <a:extLst>
              <a:ext uri="{FF2B5EF4-FFF2-40B4-BE49-F238E27FC236}">
                <a16:creationId xmlns:a16="http://schemas.microsoft.com/office/drawing/2014/main" id="{D1FA63B7-BD28-CD49-874A-A5D23E9A555B}"/>
              </a:ext>
            </a:extLst>
          </p:cNvPr>
          <p:cNvSpPr>
            <a:spLocks noGrp="1"/>
          </p:cNvSpPr>
          <p:nvPr>
            <p:ph type="ftr" sz="quarter" idx="11"/>
          </p:nvPr>
        </p:nvSpPr>
        <p:spPr/>
        <p:txBody>
          <a:bodyPr/>
          <a:lstStyle/>
          <a:p>
            <a:r>
              <a:rPr lang="it-IT"/>
              <a:t>UO-NN-AR-NN - Diffusione limitata / Uso interno aziendale / Confidenziale / Strettamente confidenziale</a:t>
            </a:r>
          </a:p>
        </p:txBody>
      </p:sp>
      <p:sp>
        <p:nvSpPr>
          <p:cNvPr id="6" name="Segnaposto numero diapositiva 5">
            <a:extLst>
              <a:ext uri="{FF2B5EF4-FFF2-40B4-BE49-F238E27FC236}">
                <a16:creationId xmlns:a16="http://schemas.microsoft.com/office/drawing/2014/main" id="{6BCA84C4-7AEF-5D4F-8182-BC3A585233AD}"/>
              </a:ext>
            </a:extLst>
          </p:cNvPr>
          <p:cNvSpPr>
            <a:spLocks noGrp="1"/>
          </p:cNvSpPr>
          <p:nvPr>
            <p:ph type="sldNum" sz="quarter" idx="12"/>
          </p:nvPr>
        </p:nvSpPr>
        <p:spPr>
          <a:xfrm>
            <a:off x="8610600" y="6472895"/>
            <a:ext cx="2743200" cy="365125"/>
          </a:xfrm>
          <a:prstGeom prst="rect">
            <a:avLst/>
          </a:prstGeom>
        </p:spPr>
        <p:txBody>
          <a:bodyPr/>
          <a:lstStyle/>
          <a:p>
            <a:fld id="{FF908A5D-492B-5F48-8FB1-5EFA648BB77C}" type="slidenum">
              <a:rPr lang="it-IT" smtClean="0"/>
              <a:t>‹N›</a:t>
            </a:fld>
            <a:endParaRPr lang="it-IT"/>
          </a:p>
        </p:txBody>
      </p:sp>
    </p:spTree>
    <p:extLst>
      <p:ext uri="{BB962C8B-B14F-4D97-AF65-F5344CB8AC3E}">
        <p14:creationId xmlns:p14="http://schemas.microsoft.com/office/powerpoint/2010/main" val="347309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FF4AA7-51D4-6944-9A78-ECF976E1EC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3A609F7-EDAC-8F4F-989C-2BD54D126887}"/>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3FE5618-156A-F94C-AB20-A7D0BBEA4479}"/>
              </a:ext>
            </a:extLst>
          </p:cNvPr>
          <p:cNvSpPr>
            <a:spLocks noGrp="1"/>
          </p:cNvSpPr>
          <p:nvPr>
            <p:ph type="dt" sz="half" idx="10"/>
          </p:nvPr>
        </p:nvSpPr>
        <p:spPr/>
        <p:txBody>
          <a:bodyPr/>
          <a:lstStyle/>
          <a:p>
            <a:fld id="{5F48192E-6DCD-D34F-8354-8FF4168E8D7C}" type="datetimeFigureOut">
              <a:rPr lang="it-IT" smtClean="0"/>
              <a:t>19/11/21</a:t>
            </a:fld>
            <a:endParaRPr lang="it-IT"/>
          </a:p>
        </p:txBody>
      </p:sp>
      <p:sp>
        <p:nvSpPr>
          <p:cNvPr id="5" name="Segnaposto piè di pagina 4">
            <a:extLst>
              <a:ext uri="{FF2B5EF4-FFF2-40B4-BE49-F238E27FC236}">
                <a16:creationId xmlns:a16="http://schemas.microsoft.com/office/drawing/2014/main" id="{DC037B10-6122-D74B-B714-DBC26A9033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11843C-7287-FB4D-92A7-2788364BE728}"/>
              </a:ext>
            </a:extLst>
          </p:cNvPr>
          <p:cNvSpPr>
            <a:spLocks noGrp="1"/>
          </p:cNvSpPr>
          <p:nvPr>
            <p:ph type="sldNum" sz="quarter" idx="12"/>
          </p:nvPr>
        </p:nvSpPr>
        <p:spPr/>
        <p:txBody>
          <a:bodyPr/>
          <a:lstStyle/>
          <a:p>
            <a:fld id="{C0009558-F2A2-4982-9C99-31DC71FE2151}" type="slidenum">
              <a:rPr lang="it-IT" smtClean="0"/>
              <a:pPr/>
              <a:t>‹N›</a:t>
            </a:fld>
            <a:endParaRPr lang="it-IT"/>
          </a:p>
        </p:txBody>
      </p:sp>
    </p:spTree>
    <p:extLst>
      <p:ext uri="{BB962C8B-B14F-4D97-AF65-F5344CB8AC3E}">
        <p14:creationId xmlns:p14="http://schemas.microsoft.com/office/powerpoint/2010/main" val="3305713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E828-B925-4B4F-9E7C-8199B40D61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A2E4DB9E-FE41-4D5B-90BD-284EF4062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38E703D7-1DB8-4086-BC78-556D0FFF119B}"/>
              </a:ext>
            </a:extLst>
          </p:cNvPr>
          <p:cNvSpPr>
            <a:spLocks noGrp="1"/>
          </p:cNvSpPr>
          <p:nvPr>
            <p:ph type="dt" sz="half" idx="10"/>
          </p:nvPr>
        </p:nvSpPr>
        <p:spPr/>
        <p:txBody>
          <a:bodyPr/>
          <a:lstStyle/>
          <a:p>
            <a:fld id="{5AEB8CDA-9ED8-43AF-8E9E-779777C4270D}" type="datetimeFigureOut">
              <a:rPr lang="it-IT" smtClean="0"/>
              <a:t>19/11/21</a:t>
            </a:fld>
            <a:endParaRPr lang="it-IT"/>
          </a:p>
        </p:txBody>
      </p:sp>
      <p:sp>
        <p:nvSpPr>
          <p:cNvPr id="5" name="Footer Placeholder 4">
            <a:extLst>
              <a:ext uri="{FF2B5EF4-FFF2-40B4-BE49-F238E27FC236}">
                <a16:creationId xmlns:a16="http://schemas.microsoft.com/office/drawing/2014/main" id="{23C0491C-637F-4318-9B55-6A4BBD92901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6FAF3A5-5DE8-4A1F-B2E6-6480049FF97C}"/>
              </a:ext>
            </a:extLst>
          </p:cNvPr>
          <p:cNvSpPr>
            <a:spLocks noGrp="1"/>
          </p:cNvSpPr>
          <p:nvPr>
            <p:ph type="sldNum" sz="quarter" idx="12"/>
          </p:nvPr>
        </p:nvSpPr>
        <p:spPr/>
        <p:txBody>
          <a:bodyPr/>
          <a:lstStyle/>
          <a:p>
            <a:fld id="{3D09EE1B-E32F-40BF-9C8A-C23AC646C8E8}" type="slidenum">
              <a:rPr lang="it-IT" smtClean="0"/>
              <a:t>‹N›</a:t>
            </a:fld>
            <a:endParaRPr lang="it-IT"/>
          </a:p>
        </p:txBody>
      </p:sp>
    </p:spTree>
    <p:extLst>
      <p:ext uri="{BB962C8B-B14F-4D97-AF65-F5344CB8AC3E}">
        <p14:creationId xmlns:p14="http://schemas.microsoft.com/office/powerpoint/2010/main" val="213399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843F6EDA-C372-6747-8EB0-AB6800F251A4}"/>
              </a:ext>
            </a:extLst>
          </p:cNvPr>
          <p:cNvSpPr>
            <a:spLocks noGrp="1"/>
          </p:cNvSpPr>
          <p:nvPr>
            <p:ph type="title" hasCustomPrompt="1"/>
          </p:nvPr>
        </p:nvSpPr>
        <p:spPr>
          <a:xfrm>
            <a:off x="433847" y="512273"/>
            <a:ext cx="11532865" cy="424732"/>
          </a:xfrm>
          <a:noFill/>
        </p:spPr>
        <p:txBody>
          <a:bodyPr wrap="square" lIns="0" rtlCol="0">
            <a:spAutoFit/>
          </a:bodyPr>
          <a:lstStyle>
            <a:lvl1pPr>
              <a:defRPr lang="it-IT" sz="2400" b="1" dirty="0">
                <a:solidFill>
                  <a:srgbClr val="0A2643"/>
                </a:solidFill>
                <a:latin typeface="Arial" panose="020B0604020202020204" pitchFamily="34" charset="0"/>
                <a:ea typeface="+mn-ea"/>
                <a:cs typeface="Arial" panose="020B0604020202020204" pitchFamily="34" charset="0"/>
              </a:defRPr>
            </a:lvl1pPr>
          </a:lstStyle>
          <a:p>
            <a:pPr marL="0" lvl="0" algn="just"/>
            <a:r>
              <a:rPr lang="it-IT"/>
              <a:t>FARE CLIC PER MODIFICARE LO STILE DEL TITOLO DELLO SCHEMA</a:t>
            </a:r>
          </a:p>
        </p:txBody>
      </p:sp>
      <p:sp>
        <p:nvSpPr>
          <p:cNvPr id="3" name="Segnaposto testo 2">
            <a:extLst>
              <a:ext uri="{FF2B5EF4-FFF2-40B4-BE49-F238E27FC236}">
                <a16:creationId xmlns:a16="http://schemas.microsoft.com/office/drawing/2014/main" id="{168416CD-683D-1B41-85C7-43BB3E681DAF}"/>
              </a:ext>
            </a:extLst>
          </p:cNvPr>
          <p:cNvSpPr>
            <a:spLocks noGrp="1"/>
          </p:cNvSpPr>
          <p:nvPr>
            <p:ph type="body" sz="quarter" idx="13" hasCustomPrompt="1"/>
          </p:nvPr>
        </p:nvSpPr>
        <p:spPr>
          <a:xfrm>
            <a:off x="433847" y="254521"/>
            <a:ext cx="8494999" cy="237757"/>
          </a:xfrm>
          <a:noFill/>
        </p:spPr>
        <p:txBody>
          <a:bodyPr wrap="square" lIns="0" rtlCol="0">
            <a:spAutoFit/>
          </a:bodyPr>
          <a:lstStyle>
            <a:lvl1pPr marL="0" indent="0">
              <a:buFont typeface="+mj-lt"/>
              <a:buNone/>
              <a:defRPr lang="it-IT" sz="1050" dirty="0" smtClean="0">
                <a:solidFill>
                  <a:schemeClr val="tx1">
                    <a:lumMod val="85000"/>
                    <a:lumOff val="15000"/>
                  </a:schemeClr>
                </a:solidFill>
                <a:latin typeface="Arial" panose="020B0604020202020204" pitchFamily="34" charset="0"/>
                <a:cs typeface="Arial" panose="020B0604020202020204" pitchFamily="34" charset="0"/>
              </a:defRPr>
            </a:lvl1pPr>
          </a:lstStyle>
          <a:p>
            <a:pPr marL="0" lvl="0" algn="just"/>
            <a:r>
              <a:rPr lang="it-IT"/>
              <a:t>FARE CLIC PER MODIFICARE GLI STILI DEL TESTO DELLO SCHEMA</a:t>
            </a:r>
          </a:p>
        </p:txBody>
      </p:sp>
      <p:sp>
        <p:nvSpPr>
          <p:cNvPr id="13" name="Footer Placeholder 83">
            <a:extLst>
              <a:ext uri="{FF2B5EF4-FFF2-40B4-BE49-F238E27FC236}">
                <a16:creationId xmlns:a16="http://schemas.microsoft.com/office/drawing/2014/main" id="{04D5A9D0-7D27-6043-94AF-A609E50211B4}"/>
              </a:ext>
            </a:extLst>
          </p:cNvPr>
          <p:cNvSpPr txBox="1"/>
          <p:nvPr userDrawn="1"/>
        </p:nvSpPr>
        <p:spPr>
          <a:xfrm>
            <a:off x="451474" y="6464980"/>
            <a:ext cx="4114801"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FFFFFF"/>
                </a:solidFill>
                <a:latin typeface="Graphik"/>
                <a:ea typeface="Graphik"/>
                <a:cs typeface="Graphik"/>
                <a:sym typeface="Graphik"/>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Copyright © 2021 </a:t>
            </a:r>
            <a:r>
              <a:rPr kumimoji="0" lang="it-IT"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Italia domani</a:t>
            </a:r>
            <a:r>
              <a:rPr kumimoji="0" sz="900" b="0" i="0" u="none" strike="noStrike" kern="0" cap="none" spc="0" normalizeH="0" baseline="0" noProof="0">
                <a:ln>
                  <a:noFill/>
                </a:ln>
                <a:solidFill>
                  <a:srgbClr val="000000">
                    <a:lumMod val="50000"/>
                    <a:lumOff val="50000"/>
                  </a:srgbClr>
                </a:solidFill>
                <a:effectLst/>
                <a:uLnTx/>
                <a:uFillTx/>
                <a:latin typeface="Arial" panose="020B0604020202020204" pitchFamily="34" charset="0"/>
                <a:cs typeface="Arial" panose="020B0604020202020204" pitchFamily="34" charset="0"/>
                <a:sym typeface="Graphik"/>
              </a:rPr>
              <a:t>  All rights reserved.</a:t>
            </a:r>
          </a:p>
        </p:txBody>
      </p:sp>
    </p:spTree>
    <p:extLst>
      <p:ext uri="{BB962C8B-B14F-4D97-AF65-F5344CB8AC3E}">
        <p14:creationId xmlns:p14="http://schemas.microsoft.com/office/powerpoint/2010/main" val="232262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pic>
        <p:nvPicPr>
          <p:cNvPr id="5" name="Immagine 4" descr="Immagine che contiene montagna, cielo, esterni, uomo&#10;&#10;Descrizione generata automaticamente">
            <a:extLst>
              <a:ext uri="{FF2B5EF4-FFF2-40B4-BE49-F238E27FC236}">
                <a16:creationId xmlns:a16="http://schemas.microsoft.com/office/drawing/2014/main" id="{60CCCDFD-DE98-4F4E-BB2D-5A559977F57D}"/>
              </a:ext>
            </a:extLst>
          </p:cNvPr>
          <p:cNvPicPr>
            <a:picLocks noChangeAspect="1"/>
          </p:cNvPicPr>
          <p:nvPr userDrawn="1"/>
        </p:nvPicPr>
        <p:blipFill>
          <a:blip r:embed="rId2"/>
          <a:stretch>
            <a:fillRect/>
          </a:stretch>
        </p:blipFill>
        <p:spPr>
          <a:xfrm>
            <a:off x="-152401" y="-57275"/>
            <a:ext cx="12406845" cy="7007719"/>
          </a:xfrm>
          <a:prstGeom prst="rect">
            <a:avLst/>
          </a:prstGeom>
        </p:spPr>
      </p:pic>
      <p:sp>
        <p:nvSpPr>
          <p:cNvPr id="6" name="Rectangle 4">
            <a:extLst>
              <a:ext uri="{FF2B5EF4-FFF2-40B4-BE49-F238E27FC236}">
                <a16:creationId xmlns:a16="http://schemas.microsoft.com/office/drawing/2014/main" id="{37420C44-0863-4F1D-B8E8-A6171A05F533}"/>
              </a:ext>
            </a:extLst>
          </p:cNvPr>
          <p:cNvSpPr/>
          <p:nvPr userDrawn="1"/>
        </p:nvSpPr>
        <p:spPr>
          <a:xfrm>
            <a:off x="-152401" y="-57275"/>
            <a:ext cx="12393466" cy="7007719"/>
          </a:xfrm>
          <a:prstGeom prst="rect">
            <a:avLst/>
          </a:prstGeom>
          <a:solidFill>
            <a:srgbClr val="476DB6">
              <a:alpha val="74902"/>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it-IT" sz="1600">
              <a:solidFill>
                <a:schemeClr val="bg1"/>
              </a:solidFill>
            </a:endParaRPr>
          </a:p>
        </p:txBody>
      </p:sp>
      <p:sp>
        <p:nvSpPr>
          <p:cNvPr id="7" name="Segnaposto testo 5">
            <a:extLst>
              <a:ext uri="{FF2B5EF4-FFF2-40B4-BE49-F238E27FC236}">
                <a16:creationId xmlns:a16="http://schemas.microsoft.com/office/drawing/2014/main" id="{BB960975-98BC-43E7-99EE-DDC6BBC6D4F3}"/>
              </a:ext>
            </a:extLst>
          </p:cNvPr>
          <p:cNvSpPr>
            <a:spLocks noGrp="1"/>
          </p:cNvSpPr>
          <p:nvPr>
            <p:ph type="body" sz="quarter" idx="10"/>
          </p:nvPr>
        </p:nvSpPr>
        <p:spPr>
          <a:xfrm>
            <a:off x="404159" y="3825087"/>
            <a:ext cx="4992687" cy="946135"/>
          </a:xfrm>
          <a:solidFill>
            <a:schemeClr val="bg2"/>
          </a:solidFill>
        </p:spPr>
        <p:txBody>
          <a:bodyPr wrap="square" lIns="360000" rtlCol="0" anchor="ctr">
            <a:noAutofit/>
          </a:bodyPr>
          <a:lstStyle>
            <a:lvl1pPr>
              <a:defRPr lang="it-IT" sz="3600" smtClean="0">
                <a:solidFill>
                  <a:schemeClr val="tx1">
                    <a:lumMod val="85000"/>
                    <a:lumOff val="15000"/>
                  </a:schemeClr>
                </a:solidFill>
                <a:ea typeface="+mn-ea"/>
              </a:defRPr>
            </a:lvl1pPr>
            <a:lvl2pPr marL="114300" indent="0">
              <a:buNone/>
              <a:defRPr lang="it-IT" sz="1800" smtClean="0">
                <a:solidFill>
                  <a:schemeClr val="tx1"/>
                </a:solidFill>
                <a:latin typeface="+mn-lt"/>
                <a:ea typeface="+mn-ea"/>
                <a:cs typeface="+mn-cs"/>
              </a:defRPr>
            </a:lvl2pPr>
            <a:lvl3pPr>
              <a:defRPr lang="it-IT" sz="1800" smtClean="0">
                <a:solidFill>
                  <a:schemeClr val="tx1"/>
                </a:solidFill>
                <a:latin typeface="+mn-lt"/>
                <a:ea typeface="+mn-ea"/>
                <a:cs typeface="+mn-cs"/>
              </a:defRPr>
            </a:lvl3pPr>
            <a:lvl4pPr>
              <a:defRPr lang="it-IT" smtClean="0">
                <a:solidFill>
                  <a:schemeClr val="tx1"/>
                </a:solidFill>
                <a:latin typeface="+mn-lt"/>
                <a:ea typeface="+mn-ea"/>
                <a:cs typeface="+mn-cs"/>
              </a:defRPr>
            </a:lvl4pPr>
            <a:lvl5pPr>
              <a:defRPr lang="it-IT">
                <a:solidFill>
                  <a:schemeClr val="tx1"/>
                </a:solidFill>
                <a:latin typeface="+mn-lt"/>
                <a:ea typeface="+mn-ea"/>
                <a:cs typeface="+mn-cs"/>
              </a:defRPr>
            </a:lvl5pPr>
          </a:lstStyle>
          <a:p>
            <a:pPr lvl="0"/>
            <a:r>
              <a:rPr lang="it-IT"/>
              <a:t>Fare clic per modifica</a:t>
            </a:r>
          </a:p>
        </p:txBody>
      </p:sp>
      <p:sp>
        <p:nvSpPr>
          <p:cNvPr id="8" name="Segnaposto testo 5">
            <a:extLst>
              <a:ext uri="{FF2B5EF4-FFF2-40B4-BE49-F238E27FC236}">
                <a16:creationId xmlns:a16="http://schemas.microsoft.com/office/drawing/2014/main" id="{04D0533A-67FD-41AB-B27C-38D259973353}"/>
              </a:ext>
            </a:extLst>
          </p:cNvPr>
          <p:cNvSpPr>
            <a:spLocks noGrp="1"/>
          </p:cNvSpPr>
          <p:nvPr>
            <p:ph type="body" sz="quarter" idx="11" hasCustomPrompt="1"/>
          </p:nvPr>
        </p:nvSpPr>
        <p:spPr>
          <a:xfrm>
            <a:off x="429297" y="4868057"/>
            <a:ext cx="2009103" cy="688952"/>
          </a:xfrm>
          <a:solidFill>
            <a:schemeClr val="bg2"/>
          </a:solidFill>
        </p:spPr>
        <p:txBody>
          <a:bodyPr wrap="square" lIns="360000" rtlCol="0" anchor="ctr">
            <a:noAutofit/>
          </a:bodyPr>
          <a:lstStyle>
            <a:lvl1pPr>
              <a:defRPr lang="it-IT" sz="3600" b="1" dirty="0" smtClean="0">
                <a:solidFill>
                  <a:schemeClr val="tx1">
                    <a:lumMod val="85000"/>
                    <a:lumOff val="15000"/>
                  </a:schemeClr>
                </a:solidFill>
                <a:ea typeface="+mn-ea"/>
              </a:defRPr>
            </a:lvl1pPr>
          </a:lstStyle>
          <a:p>
            <a:pPr lvl="0"/>
            <a:r>
              <a:rPr lang="it-IT"/>
              <a:t>FARE</a:t>
            </a:r>
          </a:p>
        </p:txBody>
      </p:sp>
    </p:spTree>
    <p:extLst>
      <p:ext uri="{BB962C8B-B14F-4D97-AF65-F5344CB8AC3E}">
        <p14:creationId xmlns:p14="http://schemas.microsoft.com/office/powerpoint/2010/main" val="88887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478640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600" b="0" i="0" baseline="0">
              <a:solidFill>
                <a:schemeClr val="bg1"/>
              </a:solidFill>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2138101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olo 3">
            <a:extLst>
              <a:ext uri="{FF2B5EF4-FFF2-40B4-BE49-F238E27FC236}">
                <a16:creationId xmlns:a16="http://schemas.microsoft.com/office/drawing/2014/main" id="{D79B8E2C-9B9C-B242-A619-534BDAEE360B}"/>
              </a:ext>
            </a:extLst>
          </p:cNvPr>
          <p:cNvSpPr/>
          <p:nvPr userDrawn="1"/>
        </p:nvSpPr>
        <p:spPr>
          <a:xfrm>
            <a:off x="7368226" y="-154761"/>
            <a:ext cx="5118410" cy="7142157"/>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CDA73C">
              <a:alpha val="95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iangolo 3">
            <a:extLst>
              <a:ext uri="{FF2B5EF4-FFF2-40B4-BE49-F238E27FC236}">
                <a16:creationId xmlns:a16="http://schemas.microsoft.com/office/drawing/2014/main" id="{CC6AEEBF-A3F9-B449-A26C-8606B739E0B1}"/>
              </a:ext>
            </a:extLst>
          </p:cNvPr>
          <p:cNvSpPr/>
          <p:nvPr userDrawn="1"/>
        </p:nvSpPr>
        <p:spPr>
          <a:xfrm flipV="1">
            <a:off x="7516084" y="-154764"/>
            <a:ext cx="5118410" cy="7142159"/>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476DB6">
              <a:alpha val="911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9" name="Triangolo 3">
            <a:extLst>
              <a:ext uri="{FF2B5EF4-FFF2-40B4-BE49-F238E27FC236}">
                <a16:creationId xmlns:a16="http://schemas.microsoft.com/office/drawing/2014/main" id="{DFF0114B-C883-5142-A07F-2F430310A7FB}"/>
              </a:ext>
            </a:extLst>
          </p:cNvPr>
          <p:cNvSpPr/>
          <p:nvPr userDrawn="1"/>
        </p:nvSpPr>
        <p:spPr>
          <a:xfrm rot="5400000" flipH="1" flipV="1">
            <a:off x="552400" y="-707160"/>
            <a:ext cx="1707415" cy="2812213"/>
          </a:xfrm>
          <a:custGeom>
            <a:avLst/>
            <a:gdLst>
              <a:gd name="connsiteX0" fmla="*/ 0 w 8497229"/>
              <a:gd name="connsiteY0" fmla="*/ 7361170 h 7361170"/>
              <a:gd name="connsiteX1" fmla="*/ 4248615 w 8497229"/>
              <a:gd name="connsiteY1" fmla="*/ 0 h 7361170"/>
              <a:gd name="connsiteX2" fmla="*/ 8497229 w 8497229"/>
              <a:gd name="connsiteY2" fmla="*/ 7361170 h 7361170"/>
              <a:gd name="connsiteX3" fmla="*/ 0 w 8497229"/>
              <a:gd name="connsiteY3" fmla="*/ 7361170 h 7361170"/>
              <a:gd name="connsiteX0" fmla="*/ 0 w 8497229"/>
              <a:gd name="connsiteY0" fmla="*/ 5309345 h 5309345"/>
              <a:gd name="connsiteX1" fmla="*/ 1706137 w 8497229"/>
              <a:gd name="connsiteY1" fmla="*/ 0 h 5309345"/>
              <a:gd name="connsiteX2" fmla="*/ 8497229 w 8497229"/>
              <a:gd name="connsiteY2" fmla="*/ 5309345 h 5309345"/>
              <a:gd name="connsiteX3" fmla="*/ 0 w 8497229"/>
              <a:gd name="connsiteY3" fmla="*/ 5309345 h 5309345"/>
              <a:gd name="connsiteX0" fmla="*/ 0 w 6400800"/>
              <a:gd name="connsiteY0" fmla="*/ 5309345 h 5309345"/>
              <a:gd name="connsiteX1" fmla="*/ 1706137 w 6400800"/>
              <a:gd name="connsiteY1" fmla="*/ 0 h 5309345"/>
              <a:gd name="connsiteX2" fmla="*/ 6400800 w 6400800"/>
              <a:gd name="connsiteY2" fmla="*/ 135179 h 5309345"/>
              <a:gd name="connsiteX3" fmla="*/ 0 w 6400800"/>
              <a:gd name="connsiteY3" fmla="*/ 5309345 h 5309345"/>
              <a:gd name="connsiteX0" fmla="*/ 4560849 w 4694663"/>
              <a:gd name="connsiteY0" fmla="*/ 8565501 h 8565501"/>
              <a:gd name="connsiteX1" fmla="*/ 0 w 4694663"/>
              <a:gd name="connsiteY1" fmla="*/ 0 h 8565501"/>
              <a:gd name="connsiteX2" fmla="*/ 4694663 w 4694663"/>
              <a:gd name="connsiteY2" fmla="*/ 135179 h 8565501"/>
              <a:gd name="connsiteX3" fmla="*/ 4560849 w 4694663"/>
              <a:gd name="connsiteY3" fmla="*/ 8565501 h 8565501"/>
              <a:gd name="connsiteX0" fmla="*/ 4984596 w 5118410"/>
              <a:gd name="connsiteY0" fmla="*/ 8430322 h 8430322"/>
              <a:gd name="connsiteX1" fmla="*/ 0 w 5118410"/>
              <a:gd name="connsiteY1" fmla="*/ 20938 h 8430322"/>
              <a:gd name="connsiteX2" fmla="*/ 5118410 w 5118410"/>
              <a:gd name="connsiteY2" fmla="*/ 0 h 8430322"/>
              <a:gd name="connsiteX3" fmla="*/ 4984596 w 5118410"/>
              <a:gd name="connsiteY3" fmla="*/ 8430322 h 8430322"/>
            </a:gdLst>
            <a:ahLst/>
            <a:cxnLst>
              <a:cxn ang="0">
                <a:pos x="connsiteX0" y="connsiteY0"/>
              </a:cxn>
              <a:cxn ang="0">
                <a:pos x="connsiteX1" y="connsiteY1"/>
              </a:cxn>
              <a:cxn ang="0">
                <a:pos x="connsiteX2" y="connsiteY2"/>
              </a:cxn>
              <a:cxn ang="0">
                <a:pos x="connsiteX3" y="connsiteY3"/>
              </a:cxn>
            </a:cxnLst>
            <a:rect l="l" t="t" r="r" b="b"/>
            <a:pathLst>
              <a:path w="5118410" h="8430322">
                <a:moveTo>
                  <a:pt x="4984596" y="8430322"/>
                </a:moveTo>
                <a:lnTo>
                  <a:pt x="0" y="20938"/>
                </a:lnTo>
                <a:lnTo>
                  <a:pt x="5118410" y="0"/>
                </a:lnTo>
                <a:lnTo>
                  <a:pt x="4984596" y="8430322"/>
                </a:lnTo>
                <a:close/>
              </a:path>
            </a:pathLst>
          </a:cu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extLst>
      <p:ext uri="{BB962C8B-B14F-4D97-AF65-F5344CB8AC3E}">
        <p14:creationId xmlns:p14="http://schemas.microsoft.com/office/powerpoint/2010/main" val="3186115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7016CB3-B9AA-7A4A-A607-67CD2D2C1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D51F40F-55DE-8F46-B60A-0E235D582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7" name="Segnaposto numero diapositiva 5">
            <a:extLst>
              <a:ext uri="{FF2B5EF4-FFF2-40B4-BE49-F238E27FC236}">
                <a16:creationId xmlns:a16="http://schemas.microsoft.com/office/drawing/2014/main" id="{CC11CACA-3D43-6842-94A5-90E1FE5ACAA5}"/>
              </a:ext>
            </a:extLst>
          </p:cNvPr>
          <p:cNvSpPr txBox="1">
            <a:spLocks/>
          </p:cNvSpPr>
          <p:nvPr userDrawn="1"/>
        </p:nvSpPr>
        <p:spPr>
          <a:xfrm>
            <a:off x="11589431" y="6283857"/>
            <a:ext cx="360000" cy="364395"/>
          </a:xfrm>
          <a:prstGeom prst="rect">
            <a:avLst/>
          </a:prstGeom>
          <a:solidFill>
            <a:srgbClr val="F9CA4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lang="it-IT" sz="1000" b="1" kern="120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4A3629D-14CA-1049-B39F-B4DCB224B636}" type="slidenum">
              <a:rPr kumimoji="0" lang="it-IT" sz="1000" b="1" i="0" u="none" strike="noStrike" kern="1200" cap="none" spc="0" normalizeH="0" baseline="0" noProof="0" smtClean="0">
                <a:ln>
                  <a:noFill/>
                </a:ln>
                <a:solidFill>
                  <a:srgbClr val="0A264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it-IT" sz="10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22726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8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7016CB3-B9AA-7A4A-A607-67CD2D2C1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D51F40F-55DE-8F46-B60A-0E235D582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7" name="Segnaposto numero diapositiva 5">
            <a:extLst>
              <a:ext uri="{FF2B5EF4-FFF2-40B4-BE49-F238E27FC236}">
                <a16:creationId xmlns:a16="http://schemas.microsoft.com/office/drawing/2014/main" id="{CC11CACA-3D43-6842-94A5-90E1FE5ACAA5}"/>
              </a:ext>
            </a:extLst>
          </p:cNvPr>
          <p:cNvSpPr txBox="1">
            <a:spLocks/>
          </p:cNvSpPr>
          <p:nvPr userDrawn="1"/>
        </p:nvSpPr>
        <p:spPr>
          <a:xfrm>
            <a:off x="11589431" y="6251958"/>
            <a:ext cx="360000" cy="364395"/>
          </a:xfrm>
          <a:prstGeom prst="rect">
            <a:avLst/>
          </a:prstGeom>
          <a:solidFill>
            <a:srgbClr val="0A2643"/>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lang="it-IT" sz="1000" b="1" kern="120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4A3629D-14CA-1049-B39F-B4DCB224B636}" type="slidenum">
              <a:rPr kumimoji="0" lang="it-IT" sz="10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it-IT" sz="1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667824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7016CB3-B9AA-7A4A-A607-67CD2D2C1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D51F40F-55DE-8F46-B60A-0E235D582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7" name="Segnaposto numero diapositiva 5">
            <a:extLst>
              <a:ext uri="{FF2B5EF4-FFF2-40B4-BE49-F238E27FC236}">
                <a16:creationId xmlns:a16="http://schemas.microsoft.com/office/drawing/2014/main" id="{CC11CACA-3D43-6842-94A5-90E1FE5ACAA5}"/>
              </a:ext>
            </a:extLst>
          </p:cNvPr>
          <p:cNvSpPr txBox="1">
            <a:spLocks/>
          </p:cNvSpPr>
          <p:nvPr userDrawn="1"/>
        </p:nvSpPr>
        <p:spPr>
          <a:xfrm>
            <a:off x="11589431" y="6283857"/>
            <a:ext cx="360000" cy="364395"/>
          </a:xfrm>
          <a:prstGeom prst="rect">
            <a:avLst/>
          </a:prstGeom>
          <a:solidFill>
            <a:srgbClr val="F9CA4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it-IT"/>
            </a:defPPr>
            <a:lvl1pPr marL="0" algn="l" defTabSz="914400" rtl="0" eaLnBrk="1" latinLnBrk="0" hangingPunct="1">
              <a:defRPr lang="it-IT" sz="1000" b="1" kern="120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4A3629D-14CA-1049-B39F-B4DCB224B636}" type="slidenum">
              <a:rPr kumimoji="0" lang="it-IT" sz="1000" b="1" i="0" u="none" strike="noStrike" kern="1200" cap="none" spc="0" normalizeH="0" baseline="0" noProof="0" smtClean="0">
                <a:ln>
                  <a:noFill/>
                </a:ln>
                <a:solidFill>
                  <a:srgbClr val="0A264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it-IT" sz="10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898477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31.xml.rels><?xml version="1.0" encoding="UTF-8" standalone="yes"?>
<Relationships xmlns="http://schemas.openxmlformats.org/package/2006/relationships"><Relationship Id="rId3" Type="http://schemas.openxmlformats.org/officeDocument/2006/relationships/hyperlink" Target="https://www.mit.gov.it/comunicazione/news/pnrr-assegnati-28-mld-per-il-programma-pinqua-sulla-qualita-dellabitare-il-40-va"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54.sv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hyperlink" Target="https://www.mite.gov.it/pagina/pnrr-pubblicazione-decreti-economia-circolar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8" Type="http://schemas.openxmlformats.org/officeDocument/2006/relationships/hyperlink" Target="https://eur02.safelinks.protection.outlook.com/?url=https://pa.leggiditalia.it/#id%3D10LX0000756196ART319,__m%3Ddocument&amp;data=04|01|sonia.caffu@mef.gov.it|be530fcd4f334a3a77ed08d97d0b2796|a7cc9c7eb24743fdac8a83d8fe99ac09|1|0|637678309132949539|Unknown|TWFpbGZsb3d8eyJWIjoiMC4wLjAwMDAiLCJQIjoiV2luMzIiLCJBTiI6Ik1haWwiLCJXVCI6Mn0%3D|1000&amp;sdata=0gRAYyNloFrOUpqOv7tMa8BrYC8OnoSNdYaPTmdg2Lk%3D&amp;reserved=0" TargetMode="External"/><Relationship Id="rId3" Type="http://schemas.openxmlformats.org/officeDocument/2006/relationships/image" Target="../media/image73.png"/><Relationship Id="rId7" Type="http://schemas.openxmlformats.org/officeDocument/2006/relationships/hyperlink" Target="https://eur02.safelinks.protection.outlook.com/?url=https://pa.leggiditalia.it/#id%3D10LX0000143551ART168,__m%3Ddocument&amp;data=04|01|sonia.caffu@mef.gov.it|be530fcd4f334a3a77ed08d97d0b2796|a7cc9c7eb24743fdac8a83d8fe99ac09|1|0|637678309132949539|Unknown|TWFpbGZsb3d8eyJWIjoiMC4wLjAwMDAiLCJQIjoiV2luMzIiLCJBTiI6Ik1haWwiLCJXVCI6Mn0%3D|1000&amp;sdata=3R5ARIPYIYzj9qviOb9wj8j/yKb/RLxjxHdAz4BNxiE%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10" Type="http://schemas.openxmlformats.org/officeDocument/2006/relationships/image" Target="../media/image78.svg"/><Relationship Id="rId4" Type="http://schemas.openxmlformats.org/officeDocument/2006/relationships/image" Target="../media/image74.svg"/><Relationship Id="rId9"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15.svg"/></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svg"/><Relationship Id="rId3" Type="http://schemas.openxmlformats.org/officeDocument/2006/relationships/image" Target="../media/image91.svg"/><Relationship Id="rId7" Type="http://schemas.openxmlformats.org/officeDocument/2006/relationships/image" Target="../media/image95.svg"/><Relationship Id="rId12"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5" Type="http://schemas.openxmlformats.org/officeDocument/2006/relationships/image" Target="../media/image103.sv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svg"/><Relationship Id="rId14" Type="http://schemas.openxmlformats.org/officeDocument/2006/relationships/image" Target="../media/image102.png"/></Relationships>
</file>

<file path=ppt/slides/_rels/slide4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52.svg"/><Relationship Id="rId7" Type="http://schemas.openxmlformats.org/officeDocument/2006/relationships/image" Target="../media/image108.sv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2.svg"/><Relationship Id="rId5" Type="http://schemas.openxmlformats.org/officeDocument/2006/relationships/image" Target="../media/image106.sv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svg"/></Relationships>
</file>

<file path=ppt/slides/_rels/slide49.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tif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tiff"/></Relationships>
</file>

<file path=ppt/slides/_rels/slide50.xml.rels><?xml version="1.0" encoding="UTF-8" standalone="yes"?>
<Relationships xmlns="http://schemas.openxmlformats.org/package/2006/relationships"><Relationship Id="rId2" Type="http://schemas.openxmlformats.org/officeDocument/2006/relationships/image" Target="../media/image115.tif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7.tiff"/><Relationship Id="rId2" Type="http://schemas.openxmlformats.org/officeDocument/2006/relationships/image" Target="../media/image116.tif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21.svg"/><Relationship Id="rId7" Type="http://schemas.openxmlformats.org/officeDocument/2006/relationships/image" Target="../media/image95.sv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123.svg"/><Relationship Id="rId4" Type="http://schemas.openxmlformats.org/officeDocument/2006/relationships/image" Target="../media/image122.png"/><Relationship Id="rId9" Type="http://schemas.openxmlformats.org/officeDocument/2006/relationships/image" Target="../media/image125.svg"/></Relationships>
</file>

<file path=ppt/slides/_rels/slide5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svg"/><Relationship Id="rId3" Type="http://schemas.openxmlformats.org/officeDocument/2006/relationships/image" Target="../media/image131.svg"/><Relationship Id="rId7" Type="http://schemas.openxmlformats.org/officeDocument/2006/relationships/image" Target="../media/image135.svg"/><Relationship Id="rId12" Type="http://schemas.openxmlformats.org/officeDocument/2006/relationships/image" Target="../media/image140.png"/><Relationship Id="rId17" Type="http://schemas.openxmlformats.org/officeDocument/2006/relationships/image" Target="../media/image145.svg"/><Relationship Id="rId2" Type="http://schemas.openxmlformats.org/officeDocument/2006/relationships/image" Target="../media/image130.png"/><Relationship Id="rId16"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media/image139.svg"/><Relationship Id="rId5" Type="http://schemas.openxmlformats.org/officeDocument/2006/relationships/image" Target="../media/image133.svg"/><Relationship Id="rId15" Type="http://schemas.openxmlformats.org/officeDocument/2006/relationships/image" Target="../media/image143.sv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svg"/><Relationship Id="rId14" Type="http://schemas.openxmlformats.org/officeDocument/2006/relationships/image" Target="../media/image142.png"/></Relationships>
</file>

<file path=ppt/slides/_rels/slide58.xml.rels><?xml version="1.0" encoding="UTF-8" standalone="yes"?>
<Relationships xmlns="http://schemas.openxmlformats.org/package/2006/relationships"><Relationship Id="rId3" Type="http://schemas.openxmlformats.org/officeDocument/2006/relationships/image" Target="../media/image147.svg"/><Relationship Id="rId2" Type="http://schemas.openxmlformats.org/officeDocument/2006/relationships/image" Target="../media/image146.png"/><Relationship Id="rId1" Type="http://schemas.openxmlformats.org/officeDocument/2006/relationships/slideLayout" Target="../slideLayouts/slideLayout7.xml"/><Relationship Id="rId5" Type="http://schemas.openxmlformats.org/officeDocument/2006/relationships/image" Target="../media/image149.svg"/><Relationship Id="rId4" Type="http://schemas.openxmlformats.org/officeDocument/2006/relationships/image" Target="../media/image14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tiff"/><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tiff"/><Relationship Id="rId5" Type="http://schemas.openxmlformats.org/officeDocument/2006/relationships/image" Target="../media/image12.sv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svg"/><Relationship Id="rId7" Type="http://schemas.openxmlformats.org/officeDocument/2006/relationships/image" Target="../media/image155.svg"/><Relationship Id="rId2"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159.svg"/><Relationship Id="rId5" Type="http://schemas.openxmlformats.org/officeDocument/2006/relationships/image" Target="../media/image153.svg"/><Relationship Id="rId10" Type="http://schemas.openxmlformats.org/officeDocument/2006/relationships/image" Target="../media/image158.png"/><Relationship Id="rId4" Type="http://schemas.openxmlformats.org/officeDocument/2006/relationships/image" Target="../media/image152.png"/><Relationship Id="rId9" Type="http://schemas.openxmlformats.org/officeDocument/2006/relationships/image" Target="../media/image157.svg"/></Relationships>
</file>

<file path=ppt/slides/_rels/slide63.xml.rels><?xml version="1.0" encoding="UTF-8" standalone="yes"?>
<Relationships xmlns="http://schemas.openxmlformats.org/package/2006/relationships"><Relationship Id="rId8" Type="http://schemas.openxmlformats.org/officeDocument/2006/relationships/image" Target="../media/image163.svg"/><Relationship Id="rId13" Type="http://schemas.openxmlformats.org/officeDocument/2006/relationships/image" Target="../media/image168.png"/><Relationship Id="rId3" Type="http://schemas.openxmlformats.org/officeDocument/2006/relationships/image" Target="../media/image160.png"/><Relationship Id="rId7" Type="http://schemas.openxmlformats.org/officeDocument/2006/relationships/image" Target="../media/image162.png"/><Relationship Id="rId12" Type="http://schemas.openxmlformats.org/officeDocument/2006/relationships/image" Target="../media/image167.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italiadomani.gov.it/it/documenti-pnrr.html" TargetMode="External"/><Relationship Id="rId11" Type="http://schemas.openxmlformats.org/officeDocument/2006/relationships/image" Target="../media/image166.png"/><Relationship Id="rId5" Type="http://schemas.openxmlformats.org/officeDocument/2006/relationships/hyperlink" Target="https://italiadomani.gov.it/it/bandi-e-avvisi.html?orderby=%40jcr%3Acontent%2Fjcr%3Atitle&amp;sort=asc" TargetMode="External"/><Relationship Id="rId10" Type="http://schemas.openxmlformats.org/officeDocument/2006/relationships/image" Target="../media/image165.svg"/><Relationship Id="rId4" Type="http://schemas.openxmlformats.org/officeDocument/2006/relationships/image" Target="../media/image161.png"/><Relationship Id="rId9" Type="http://schemas.openxmlformats.org/officeDocument/2006/relationships/image" Target="../media/image164.png"/><Relationship Id="rId14" Type="http://schemas.openxmlformats.org/officeDocument/2006/relationships/image" Target="../media/image169.sv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C2EC-2044-324B-AFB9-22FD1EE5634E}"/>
              </a:ext>
            </a:extLst>
          </p:cNvPr>
          <p:cNvSpPr>
            <a:spLocks noGrp="1"/>
          </p:cNvSpPr>
          <p:nvPr>
            <p:ph type="title"/>
          </p:nvPr>
        </p:nvSpPr>
        <p:spPr>
          <a:xfrm>
            <a:off x="707832" y="3257550"/>
            <a:ext cx="9256466" cy="3582519"/>
          </a:xfrm>
        </p:spPr>
        <p:txBody>
          <a:bodyPr/>
          <a:lstStyle/>
          <a:p>
            <a:br>
              <a:rPr lang="it-IT" sz="3600" dirty="0"/>
            </a:br>
            <a:r>
              <a:rPr lang="it-IT" sz="3600" dirty="0"/>
              <a:t>I COMUNI E LE CITTÀ NEL PNRR:</a:t>
            </a:r>
            <a:br>
              <a:rPr lang="it-IT" sz="3600" dirty="0"/>
            </a:br>
            <a:r>
              <a:rPr lang="it-IT" sz="3600" dirty="0"/>
              <a:t>LE RISORSE E LE SFIDE</a:t>
            </a:r>
            <a:br>
              <a:rPr lang="it-IT" sz="3600" dirty="0"/>
            </a:br>
            <a:br>
              <a:rPr lang="it-IT" sz="3600" dirty="0"/>
            </a:br>
            <a:br>
              <a:rPr lang="it-IT" sz="3600" dirty="0"/>
            </a:br>
            <a:br>
              <a:rPr lang="it-IT" sz="3600" dirty="0"/>
            </a:br>
            <a:r>
              <a:rPr lang="it-IT" sz="3600" dirty="0"/>
              <a:t>			</a:t>
            </a:r>
            <a:endParaRPr lang="en-IT" sz="2400" i="1" dirty="0"/>
          </a:p>
        </p:txBody>
      </p:sp>
    </p:spTree>
    <p:extLst>
      <p:ext uri="{BB962C8B-B14F-4D97-AF65-F5344CB8AC3E}">
        <p14:creationId xmlns:p14="http://schemas.microsoft.com/office/powerpoint/2010/main" val="193194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FDB6DC-75F3-44CF-B77D-45B370EB409F}"/>
              </a:ext>
            </a:extLst>
          </p:cNvPr>
          <p:cNvSpPr/>
          <p:nvPr/>
        </p:nvSpPr>
        <p:spPr>
          <a:xfrm>
            <a:off x="0" y="1504336"/>
            <a:ext cx="12192000" cy="21228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720140F-109D-43CE-9897-0571372D4E6B}"/>
              </a:ext>
            </a:extLst>
          </p:cNvPr>
          <p:cNvSpPr>
            <a:spLocks noGrp="1"/>
          </p:cNvSpPr>
          <p:nvPr>
            <p:ph type="title"/>
          </p:nvPr>
        </p:nvSpPr>
        <p:spPr>
          <a:xfrm>
            <a:off x="433847" y="512273"/>
            <a:ext cx="11532865" cy="424732"/>
          </a:xfrm>
        </p:spPr>
        <p:txBody>
          <a:bodyPr/>
          <a:lstStyle/>
          <a:p>
            <a:r>
              <a:rPr lang="it-IT">
                <a:solidFill>
                  <a:schemeClr val="tx1"/>
                </a:solidFill>
              </a:rPr>
              <a:t>SPECIFICITÀ DEL DISPOSITIVO EUROPEO DI RIPRESA E RESILIENZA</a:t>
            </a:r>
          </a:p>
        </p:txBody>
      </p:sp>
      <p:sp>
        <p:nvSpPr>
          <p:cNvPr id="5" name="Rectangle 45">
            <a:extLst>
              <a:ext uri="{FF2B5EF4-FFF2-40B4-BE49-F238E27FC236}">
                <a16:creationId xmlns:a16="http://schemas.microsoft.com/office/drawing/2014/main" id="{E1A935D9-AA76-4F5D-BACD-638BCC08D589}"/>
              </a:ext>
            </a:extLst>
          </p:cNvPr>
          <p:cNvSpPr/>
          <p:nvPr/>
        </p:nvSpPr>
        <p:spPr>
          <a:xfrm>
            <a:off x="385763" y="976466"/>
            <a:ext cx="11344274" cy="338554"/>
          </a:xfrm>
          <a:prstGeom prst="rect">
            <a:avLst/>
          </a:prstGeom>
        </p:spPr>
        <p:txBody>
          <a:bodyPr wrap="square">
            <a:spAutoFit/>
          </a:bodyPr>
          <a:lstStyle/>
          <a:p>
            <a:pPr marL="0" marR="0" lvl="0" indent="0" algn="just" defTabSz="914400" rtl="0" eaLnBrk="1" fontAlgn="auto" latinLnBrk="0" hangingPunct="1">
              <a:lnSpc>
                <a:spcPct val="100000"/>
              </a:lnSpc>
              <a:spcBef>
                <a:spcPts val="1200"/>
              </a:spcBef>
              <a:spcAft>
                <a:spcPts val="600"/>
              </a:spcAft>
              <a:buClrTx/>
              <a:buSzTx/>
              <a:buFontTx/>
              <a:buNone/>
              <a:tabLst/>
              <a:defRPr/>
            </a:pPr>
            <a:r>
              <a:rPr kumimoji="0" lang="it-IT"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Modalità innovative</a:t>
            </a:r>
            <a:r>
              <a:rPr kumimoji="0" lang="it-IT" sz="1600"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nei rapporti finanziari tra Unione europea e Stati membri:</a:t>
            </a:r>
          </a:p>
        </p:txBody>
      </p:sp>
      <p:sp>
        <p:nvSpPr>
          <p:cNvPr id="10" name="Text Placeholder 2">
            <a:extLst>
              <a:ext uri="{FF2B5EF4-FFF2-40B4-BE49-F238E27FC236}">
                <a16:creationId xmlns:a16="http://schemas.microsoft.com/office/drawing/2014/main" id="{62EC99A4-10C7-403B-90CB-4B103E28E1B2}"/>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DISPOSITIVO RRF: uno sguardo d’insieme</a:t>
            </a:r>
            <a:endParaRPr lang="en-IT"/>
          </a:p>
        </p:txBody>
      </p:sp>
      <p:sp>
        <p:nvSpPr>
          <p:cNvPr id="12" name="Rectangle: Rounded Corners 11">
            <a:extLst>
              <a:ext uri="{FF2B5EF4-FFF2-40B4-BE49-F238E27FC236}">
                <a16:creationId xmlns:a16="http://schemas.microsoft.com/office/drawing/2014/main" id="{CDFCFA60-F178-4339-802E-16F9B02841DC}"/>
              </a:ext>
            </a:extLst>
          </p:cNvPr>
          <p:cNvSpPr/>
          <p:nvPr/>
        </p:nvSpPr>
        <p:spPr>
          <a:xfrm>
            <a:off x="4201913" y="1600295"/>
            <a:ext cx="876841" cy="80843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54D7DBF-9F87-4870-A2B8-58EC44F97269}"/>
              </a:ext>
            </a:extLst>
          </p:cNvPr>
          <p:cNvSpPr txBox="1"/>
          <p:nvPr/>
        </p:nvSpPr>
        <p:spPr>
          <a:xfrm>
            <a:off x="2943442" y="2630570"/>
            <a:ext cx="3028261" cy="738664"/>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Piani nazionali come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contratti di performance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(non programmi di spesa)</a:t>
            </a:r>
          </a:p>
        </p:txBody>
      </p:sp>
      <p:grpSp>
        <p:nvGrpSpPr>
          <p:cNvPr id="20" name="Group 40">
            <a:extLst>
              <a:ext uri="{FF2B5EF4-FFF2-40B4-BE49-F238E27FC236}">
                <a16:creationId xmlns:a16="http://schemas.microsoft.com/office/drawing/2014/main" id="{FED52AF2-5177-4064-ACAB-17C75F231CA1}"/>
              </a:ext>
            </a:extLst>
          </p:cNvPr>
          <p:cNvGrpSpPr>
            <a:grpSpLocks noChangeAspect="1"/>
          </p:cNvGrpSpPr>
          <p:nvPr/>
        </p:nvGrpSpPr>
        <p:grpSpPr bwMode="auto">
          <a:xfrm>
            <a:off x="4472486" y="1781714"/>
            <a:ext cx="335695" cy="448294"/>
            <a:chOff x="4533" y="439"/>
            <a:chExt cx="319" cy="426"/>
          </a:xfrm>
          <a:solidFill>
            <a:schemeClr val="bg1"/>
          </a:solidFill>
        </p:grpSpPr>
        <p:sp>
          <p:nvSpPr>
            <p:cNvPr id="21" name="Freeform 41">
              <a:extLst>
                <a:ext uri="{FF2B5EF4-FFF2-40B4-BE49-F238E27FC236}">
                  <a16:creationId xmlns:a16="http://schemas.microsoft.com/office/drawing/2014/main" id="{A4B1B65B-45FA-4DCB-B610-B8F411E58521}"/>
                </a:ext>
              </a:extLst>
            </p:cNvPr>
            <p:cNvSpPr>
              <a:spLocks noEditPoints="1"/>
            </p:cNvSpPr>
            <p:nvPr/>
          </p:nvSpPr>
          <p:spPr bwMode="auto">
            <a:xfrm>
              <a:off x="4533" y="439"/>
              <a:ext cx="319" cy="426"/>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3 w 216"/>
                <a:gd name="T13" fmla="*/ 1 h 288"/>
                <a:gd name="T14" fmla="*/ 215 w 216"/>
                <a:gd name="T15" fmla="*/ 73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0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5"/>
                    <a:pt x="0" y="282"/>
                  </a:cubicBezTo>
                  <a:cubicBezTo>
                    <a:pt x="0" y="6"/>
                    <a:pt x="0" y="6"/>
                    <a:pt x="0" y="6"/>
                  </a:cubicBezTo>
                  <a:cubicBezTo>
                    <a:pt x="0" y="2"/>
                    <a:pt x="3" y="0"/>
                    <a:pt x="6" y="0"/>
                  </a:cubicBezTo>
                  <a:cubicBezTo>
                    <a:pt x="138" y="0"/>
                    <a:pt x="138" y="0"/>
                    <a:pt x="138" y="0"/>
                  </a:cubicBezTo>
                  <a:cubicBezTo>
                    <a:pt x="140" y="0"/>
                    <a:pt x="142" y="0"/>
                    <a:pt x="143" y="1"/>
                  </a:cubicBezTo>
                  <a:cubicBezTo>
                    <a:pt x="215" y="73"/>
                    <a:pt x="215" y="73"/>
                    <a:pt x="215" y="73"/>
                  </a:cubicBezTo>
                  <a:cubicBezTo>
                    <a:pt x="216" y="75"/>
                    <a:pt x="216" y="76"/>
                    <a:pt x="216" y="78"/>
                  </a:cubicBezTo>
                  <a:cubicBezTo>
                    <a:pt x="216" y="282"/>
                    <a:pt x="216" y="282"/>
                    <a:pt x="216" y="282"/>
                  </a:cubicBezTo>
                  <a:cubicBezTo>
                    <a:pt x="216" y="285"/>
                    <a:pt x="214" y="288"/>
                    <a:pt x="210" y="288"/>
                  </a:cubicBezTo>
                  <a:close/>
                  <a:moveTo>
                    <a:pt x="12" y="276"/>
                  </a:moveTo>
                  <a:cubicBezTo>
                    <a:pt x="204" y="276"/>
                    <a:pt x="204" y="276"/>
                    <a:pt x="204" y="276"/>
                  </a:cubicBezTo>
                  <a:cubicBezTo>
                    <a:pt x="204" y="80"/>
                    <a:pt x="204" y="80"/>
                    <a:pt x="204" y="80"/>
                  </a:cubicBezTo>
                  <a:cubicBezTo>
                    <a:pt x="136" y="12"/>
                    <a:pt x="136" y="12"/>
                    <a:pt x="136" y="12"/>
                  </a:cubicBezTo>
                  <a:cubicBezTo>
                    <a:pt x="12" y="12"/>
                    <a:pt x="12" y="12"/>
                    <a:pt x="12" y="12"/>
                  </a:cubicBezTo>
                  <a:lnTo>
                    <a:pt x="12" y="27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2" name="Freeform 42">
              <a:extLst>
                <a:ext uri="{FF2B5EF4-FFF2-40B4-BE49-F238E27FC236}">
                  <a16:creationId xmlns:a16="http://schemas.microsoft.com/office/drawing/2014/main" id="{4B253B7C-7998-439D-AF43-AFADE27E65BE}"/>
                </a:ext>
              </a:extLst>
            </p:cNvPr>
            <p:cNvSpPr>
              <a:spLocks/>
            </p:cNvSpPr>
            <p:nvPr/>
          </p:nvSpPr>
          <p:spPr bwMode="auto">
            <a:xfrm>
              <a:off x="4728" y="439"/>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3" name="Freeform 43">
              <a:extLst>
                <a:ext uri="{FF2B5EF4-FFF2-40B4-BE49-F238E27FC236}">
                  <a16:creationId xmlns:a16="http://schemas.microsoft.com/office/drawing/2014/main" id="{AD2A6B26-75C9-4379-AFB5-A73A399EB260}"/>
                </a:ext>
              </a:extLst>
            </p:cNvPr>
            <p:cNvSpPr>
              <a:spLocks/>
            </p:cNvSpPr>
            <p:nvPr/>
          </p:nvSpPr>
          <p:spPr bwMode="auto">
            <a:xfrm>
              <a:off x="4604" y="563"/>
              <a:ext cx="97" cy="18"/>
            </a:xfrm>
            <a:custGeom>
              <a:avLst/>
              <a:gdLst>
                <a:gd name="T0" fmla="*/ 60 w 66"/>
                <a:gd name="T1" fmla="*/ 12 h 12"/>
                <a:gd name="T2" fmla="*/ 6 w 66"/>
                <a:gd name="T3" fmla="*/ 12 h 12"/>
                <a:gd name="T4" fmla="*/ 0 w 66"/>
                <a:gd name="T5" fmla="*/ 6 h 12"/>
                <a:gd name="T6" fmla="*/ 6 w 66"/>
                <a:gd name="T7" fmla="*/ 0 h 12"/>
                <a:gd name="T8" fmla="*/ 60 w 66"/>
                <a:gd name="T9" fmla="*/ 0 h 12"/>
                <a:gd name="T10" fmla="*/ 66 w 66"/>
                <a:gd name="T11" fmla="*/ 6 h 12"/>
                <a:gd name="T12" fmla="*/ 60 w 6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6" h="12">
                  <a:moveTo>
                    <a:pt x="60" y="12"/>
                  </a:moveTo>
                  <a:cubicBezTo>
                    <a:pt x="6" y="12"/>
                    <a:pt x="6" y="12"/>
                    <a:pt x="6" y="12"/>
                  </a:cubicBezTo>
                  <a:cubicBezTo>
                    <a:pt x="3" y="12"/>
                    <a:pt x="0" y="9"/>
                    <a:pt x="0" y="6"/>
                  </a:cubicBezTo>
                  <a:cubicBezTo>
                    <a:pt x="0" y="2"/>
                    <a:pt x="3" y="0"/>
                    <a:pt x="6" y="0"/>
                  </a:cubicBezTo>
                  <a:cubicBezTo>
                    <a:pt x="60" y="0"/>
                    <a:pt x="60" y="0"/>
                    <a:pt x="60" y="0"/>
                  </a:cubicBezTo>
                  <a:cubicBezTo>
                    <a:pt x="64" y="0"/>
                    <a:pt x="66" y="2"/>
                    <a:pt x="66" y="6"/>
                  </a:cubicBezTo>
                  <a:cubicBezTo>
                    <a:pt x="66" y="9"/>
                    <a:pt x="64" y="12"/>
                    <a:pt x="60"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4" name="Freeform 44">
              <a:extLst>
                <a:ext uri="{FF2B5EF4-FFF2-40B4-BE49-F238E27FC236}">
                  <a16:creationId xmlns:a16="http://schemas.microsoft.com/office/drawing/2014/main" id="{FD290D41-3B71-4368-808A-A2BDEFE421C0}"/>
                </a:ext>
              </a:extLst>
            </p:cNvPr>
            <p:cNvSpPr>
              <a:spLocks/>
            </p:cNvSpPr>
            <p:nvPr/>
          </p:nvSpPr>
          <p:spPr bwMode="auto">
            <a:xfrm>
              <a:off x="4604" y="617"/>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5" name="Freeform 45">
              <a:extLst>
                <a:ext uri="{FF2B5EF4-FFF2-40B4-BE49-F238E27FC236}">
                  <a16:creationId xmlns:a16="http://schemas.microsoft.com/office/drawing/2014/main" id="{401A1EEA-1698-4BDD-AEA7-F245226B57DF}"/>
                </a:ext>
              </a:extLst>
            </p:cNvPr>
            <p:cNvSpPr>
              <a:spLocks/>
            </p:cNvSpPr>
            <p:nvPr/>
          </p:nvSpPr>
          <p:spPr bwMode="auto">
            <a:xfrm>
              <a:off x="4604" y="670"/>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6" name="Freeform 46">
              <a:extLst>
                <a:ext uri="{FF2B5EF4-FFF2-40B4-BE49-F238E27FC236}">
                  <a16:creationId xmlns:a16="http://schemas.microsoft.com/office/drawing/2014/main" id="{CD4E1326-8A32-40E1-A758-5764AE1ADC7B}"/>
                </a:ext>
              </a:extLst>
            </p:cNvPr>
            <p:cNvSpPr>
              <a:spLocks/>
            </p:cNvSpPr>
            <p:nvPr/>
          </p:nvSpPr>
          <p:spPr bwMode="auto">
            <a:xfrm>
              <a:off x="4604" y="723"/>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7" name="Freeform 47">
              <a:extLst>
                <a:ext uri="{FF2B5EF4-FFF2-40B4-BE49-F238E27FC236}">
                  <a16:creationId xmlns:a16="http://schemas.microsoft.com/office/drawing/2014/main" id="{A7F391C2-7487-4A21-BA4D-044FF1B36210}"/>
                </a:ext>
              </a:extLst>
            </p:cNvPr>
            <p:cNvSpPr>
              <a:spLocks/>
            </p:cNvSpPr>
            <p:nvPr/>
          </p:nvSpPr>
          <p:spPr bwMode="auto">
            <a:xfrm>
              <a:off x="4604" y="776"/>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13" name="Rectangle: Rounded Corners 12">
            <a:extLst>
              <a:ext uri="{FF2B5EF4-FFF2-40B4-BE49-F238E27FC236}">
                <a16:creationId xmlns:a16="http://schemas.microsoft.com/office/drawing/2014/main" id="{E2FF97E1-A246-4155-97D3-D9DEB0CAE8E6}"/>
              </a:ext>
            </a:extLst>
          </p:cNvPr>
          <p:cNvSpPr/>
          <p:nvPr/>
        </p:nvSpPr>
        <p:spPr>
          <a:xfrm>
            <a:off x="7048734" y="1600295"/>
            <a:ext cx="876841" cy="80843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D090936-D2E5-4A87-9365-B7AA609A1C4D}"/>
              </a:ext>
            </a:extLst>
          </p:cNvPr>
          <p:cNvSpPr txBox="1"/>
          <p:nvPr/>
        </p:nvSpPr>
        <p:spPr>
          <a:xfrm>
            <a:off x="5764658" y="2630570"/>
            <a:ext cx="3028261" cy="954107"/>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Ambizione di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trasformare l’economia dell’UE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ancor più che mitigare l'impatto della crisi economica</a:t>
            </a:r>
          </a:p>
        </p:txBody>
      </p:sp>
      <p:grpSp>
        <p:nvGrpSpPr>
          <p:cNvPr id="28" name="Group 60">
            <a:extLst>
              <a:ext uri="{FF2B5EF4-FFF2-40B4-BE49-F238E27FC236}">
                <a16:creationId xmlns:a16="http://schemas.microsoft.com/office/drawing/2014/main" id="{85039E82-5CDC-4D84-8C93-6305FE70A780}"/>
              </a:ext>
            </a:extLst>
          </p:cNvPr>
          <p:cNvGrpSpPr>
            <a:grpSpLocks noChangeAspect="1"/>
          </p:cNvGrpSpPr>
          <p:nvPr/>
        </p:nvGrpSpPr>
        <p:grpSpPr bwMode="auto">
          <a:xfrm>
            <a:off x="7274280" y="1788405"/>
            <a:ext cx="447020" cy="436527"/>
            <a:chOff x="6726" y="600"/>
            <a:chExt cx="426" cy="416"/>
          </a:xfrm>
          <a:solidFill>
            <a:schemeClr val="bg1"/>
          </a:solidFill>
        </p:grpSpPr>
        <p:sp>
          <p:nvSpPr>
            <p:cNvPr id="29" name="Freeform 61">
              <a:extLst>
                <a:ext uri="{FF2B5EF4-FFF2-40B4-BE49-F238E27FC236}">
                  <a16:creationId xmlns:a16="http://schemas.microsoft.com/office/drawing/2014/main" id="{110AD0CD-E859-49AF-BB03-AE5466E08C07}"/>
                </a:ext>
              </a:extLst>
            </p:cNvPr>
            <p:cNvSpPr>
              <a:spLocks/>
            </p:cNvSpPr>
            <p:nvPr/>
          </p:nvSpPr>
          <p:spPr bwMode="auto">
            <a:xfrm>
              <a:off x="6726" y="999"/>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0" name="Freeform 62">
              <a:extLst>
                <a:ext uri="{FF2B5EF4-FFF2-40B4-BE49-F238E27FC236}">
                  <a16:creationId xmlns:a16="http://schemas.microsoft.com/office/drawing/2014/main" id="{EF3DFFC7-4F2B-4B97-B370-9C8A68E93ACF}"/>
                </a:ext>
              </a:extLst>
            </p:cNvPr>
            <p:cNvSpPr>
              <a:spLocks noEditPoints="1"/>
            </p:cNvSpPr>
            <p:nvPr/>
          </p:nvSpPr>
          <p:spPr bwMode="auto">
            <a:xfrm>
              <a:off x="6744" y="912"/>
              <a:ext cx="71" cy="104"/>
            </a:xfrm>
            <a:custGeom>
              <a:avLst/>
              <a:gdLst>
                <a:gd name="T0" fmla="*/ 42 w 48"/>
                <a:gd name="T1" fmla="*/ 72 h 72"/>
                <a:gd name="T2" fmla="*/ 6 w 48"/>
                <a:gd name="T3" fmla="*/ 72 h 72"/>
                <a:gd name="T4" fmla="*/ 0 w 48"/>
                <a:gd name="T5" fmla="*/ 66 h 72"/>
                <a:gd name="T6" fmla="*/ 0 w 48"/>
                <a:gd name="T7" fmla="*/ 6 h 72"/>
                <a:gd name="T8" fmla="*/ 6 w 48"/>
                <a:gd name="T9" fmla="*/ 0 h 72"/>
                <a:gd name="T10" fmla="*/ 42 w 48"/>
                <a:gd name="T11" fmla="*/ 0 h 72"/>
                <a:gd name="T12" fmla="*/ 48 w 48"/>
                <a:gd name="T13" fmla="*/ 6 h 72"/>
                <a:gd name="T14" fmla="*/ 48 w 48"/>
                <a:gd name="T15" fmla="*/ 66 h 72"/>
                <a:gd name="T16" fmla="*/ 42 w 48"/>
                <a:gd name="T17" fmla="*/ 72 h 72"/>
                <a:gd name="T18" fmla="*/ 12 w 48"/>
                <a:gd name="T19" fmla="*/ 60 h 72"/>
                <a:gd name="T20" fmla="*/ 36 w 48"/>
                <a:gd name="T21" fmla="*/ 60 h 72"/>
                <a:gd name="T22" fmla="*/ 36 w 48"/>
                <a:gd name="T23" fmla="*/ 12 h 72"/>
                <a:gd name="T24" fmla="*/ 12 w 48"/>
                <a:gd name="T25" fmla="*/ 12 h 72"/>
                <a:gd name="T26" fmla="*/ 12 w 48"/>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2">
                  <a:moveTo>
                    <a:pt x="42" y="72"/>
                  </a:moveTo>
                  <a:cubicBezTo>
                    <a:pt x="6" y="72"/>
                    <a:pt x="6" y="72"/>
                    <a:pt x="6" y="72"/>
                  </a:cubicBezTo>
                  <a:cubicBezTo>
                    <a:pt x="2" y="72"/>
                    <a:pt x="0" y="70"/>
                    <a:pt x="0" y="66"/>
                  </a:cubicBezTo>
                  <a:cubicBezTo>
                    <a:pt x="0" y="6"/>
                    <a:pt x="0" y="6"/>
                    <a:pt x="0" y="6"/>
                  </a:cubicBezTo>
                  <a:cubicBezTo>
                    <a:pt x="0" y="3"/>
                    <a:pt x="2" y="0"/>
                    <a:pt x="6" y="0"/>
                  </a:cubicBezTo>
                  <a:cubicBezTo>
                    <a:pt x="42" y="0"/>
                    <a:pt x="42" y="0"/>
                    <a:pt x="42" y="0"/>
                  </a:cubicBezTo>
                  <a:cubicBezTo>
                    <a:pt x="45" y="0"/>
                    <a:pt x="48" y="3"/>
                    <a:pt x="48" y="6"/>
                  </a:cubicBezTo>
                  <a:cubicBezTo>
                    <a:pt x="48" y="66"/>
                    <a:pt x="48" y="66"/>
                    <a:pt x="48" y="66"/>
                  </a:cubicBezTo>
                  <a:cubicBezTo>
                    <a:pt x="48" y="70"/>
                    <a:pt x="45" y="72"/>
                    <a:pt x="42" y="72"/>
                  </a:cubicBezTo>
                  <a:close/>
                  <a:moveTo>
                    <a:pt x="12" y="60"/>
                  </a:moveTo>
                  <a:cubicBezTo>
                    <a:pt x="36" y="60"/>
                    <a:pt x="36" y="60"/>
                    <a:pt x="36" y="60"/>
                  </a:cubicBezTo>
                  <a:cubicBezTo>
                    <a:pt x="36" y="12"/>
                    <a:pt x="36" y="12"/>
                    <a:pt x="36" y="12"/>
                  </a:cubicBezTo>
                  <a:cubicBezTo>
                    <a:pt x="12" y="12"/>
                    <a:pt x="12" y="12"/>
                    <a:pt x="12" y="12"/>
                  </a:cubicBezTo>
                  <a:lnTo>
                    <a:pt x="12" y="6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1" name="Freeform 63">
              <a:extLst>
                <a:ext uri="{FF2B5EF4-FFF2-40B4-BE49-F238E27FC236}">
                  <a16:creationId xmlns:a16="http://schemas.microsoft.com/office/drawing/2014/main" id="{1D47A0F8-FB0E-4438-8057-8D9F550C65B3}"/>
                </a:ext>
              </a:extLst>
            </p:cNvPr>
            <p:cNvSpPr>
              <a:spLocks noEditPoints="1"/>
            </p:cNvSpPr>
            <p:nvPr/>
          </p:nvSpPr>
          <p:spPr bwMode="auto">
            <a:xfrm>
              <a:off x="6850" y="826"/>
              <a:ext cx="71" cy="190"/>
            </a:xfrm>
            <a:custGeom>
              <a:avLst/>
              <a:gdLst>
                <a:gd name="T0" fmla="*/ 42 w 48"/>
                <a:gd name="T1" fmla="*/ 132 h 132"/>
                <a:gd name="T2" fmla="*/ 6 w 48"/>
                <a:gd name="T3" fmla="*/ 132 h 132"/>
                <a:gd name="T4" fmla="*/ 0 w 48"/>
                <a:gd name="T5" fmla="*/ 126 h 132"/>
                <a:gd name="T6" fmla="*/ 0 w 48"/>
                <a:gd name="T7" fmla="*/ 6 h 132"/>
                <a:gd name="T8" fmla="*/ 6 w 48"/>
                <a:gd name="T9" fmla="*/ 0 h 132"/>
                <a:gd name="T10" fmla="*/ 42 w 48"/>
                <a:gd name="T11" fmla="*/ 0 h 132"/>
                <a:gd name="T12" fmla="*/ 48 w 48"/>
                <a:gd name="T13" fmla="*/ 6 h 132"/>
                <a:gd name="T14" fmla="*/ 48 w 48"/>
                <a:gd name="T15" fmla="*/ 126 h 132"/>
                <a:gd name="T16" fmla="*/ 42 w 48"/>
                <a:gd name="T17" fmla="*/ 132 h 132"/>
                <a:gd name="T18" fmla="*/ 12 w 48"/>
                <a:gd name="T19" fmla="*/ 120 h 132"/>
                <a:gd name="T20" fmla="*/ 36 w 48"/>
                <a:gd name="T21" fmla="*/ 120 h 132"/>
                <a:gd name="T22" fmla="*/ 36 w 48"/>
                <a:gd name="T23" fmla="*/ 12 h 132"/>
                <a:gd name="T24" fmla="*/ 12 w 48"/>
                <a:gd name="T25" fmla="*/ 12 h 132"/>
                <a:gd name="T26" fmla="*/ 12 w 48"/>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32">
                  <a:moveTo>
                    <a:pt x="42" y="132"/>
                  </a:moveTo>
                  <a:cubicBezTo>
                    <a:pt x="6" y="132"/>
                    <a:pt x="6" y="132"/>
                    <a:pt x="6" y="132"/>
                  </a:cubicBezTo>
                  <a:cubicBezTo>
                    <a:pt x="2" y="132"/>
                    <a:pt x="0" y="130"/>
                    <a:pt x="0" y="126"/>
                  </a:cubicBezTo>
                  <a:cubicBezTo>
                    <a:pt x="0" y="6"/>
                    <a:pt x="0" y="6"/>
                    <a:pt x="0" y="6"/>
                  </a:cubicBezTo>
                  <a:cubicBezTo>
                    <a:pt x="0" y="3"/>
                    <a:pt x="2" y="0"/>
                    <a:pt x="6" y="0"/>
                  </a:cubicBezTo>
                  <a:cubicBezTo>
                    <a:pt x="42" y="0"/>
                    <a:pt x="42" y="0"/>
                    <a:pt x="42" y="0"/>
                  </a:cubicBezTo>
                  <a:cubicBezTo>
                    <a:pt x="45" y="0"/>
                    <a:pt x="48" y="3"/>
                    <a:pt x="48" y="6"/>
                  </a:cubicBezTo>
                  <a:cubicBezTo>
                    <a:pt x="48" y="126"/>
                    <a:pt x="48" y="126"/>
                    <a:pt x="48" y="126"/>
                  </a:cubicBezTo>
                  <a:cubicBezTo>
                    <a:pt x="48" y="130"/>
                    <a:pt x="45" y="132"/>
                    <a:pt x="42" y="132"/>
                  </a:cubicBezTo>
                  <a:close/>
                  <a:moveTo>
                    <a:pt x="12" y="120"/>
                  </a:moveTo>
                  <a:cubicBezTo>
                    <a:pt x="36" y="120"/>
                    <a:pt x="36" y="120"/>
                    <a:pt x="36" y="120"/>
                  </a:cubicBezTo>
                  <a:cubicBezTo>
                    <a:pt x="36" y="12"/>
                    <a:pt x="36" y="12"/>
                    <a:pt x="36" y="12"/>
                  </a:cubicBezTo>
                  <a:cubicBezTo>
                    <a:pt x="12" y="12"/>
                    <a:pt x="12" y="12"/>
                    <a:pt x="12" y="12"/>
                  </a:cubicBezTo>
                  <a:lnTo>
                    <a:pt x="12" y="12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2" name="Freeform 64">
              <a:extLst>
                <a:ext uri="{FF2B5EF4-FFF2-40B4-BE49-F238E27FC236}">
                  <a16:creationId xmlns:a16="http://schemas.microsoft.com/office/drawing/2014/main" id="{4DA1E3D6-C55E-40EA-AD06-B15C88F31685}"/>
                </a:ext>
              </a:extLst>
            </p:cNvPr>
            <p:cNvSpPr>
              <a:spLocks noEditPoints="1"/>
            </p:cNvSpPr>
            <p:nvPr/>
          </p:nvSpPr>
          <p:spPr bwMode="auto">
            <a:xfrm>
              <a:off x="6957" y="860"/>
              <a:ext cx="71" cy="156"/>
            </a:xfrm>
            <a:custGeom>
              <a:avLst/>
              <a:gdLst>
                <a:gd name="T0" fmla="*/ 42 w 48"/>
                <a:gd name="T1" fmla="*/ 108 h 108"/>
                <a:gd name="T2" fmla="*/ 6 w 48"/>
                <a:gd name="T3" fmla="*/ 108 h 108"/>
                <a:gd name="T4" fmla="*/ 0 w 48"/>
                <a:gd name="T5" fmla="*/ 102 h 108"/>
                <a:gd name="T6" fmla="*/ 0 w 48"/>
                <a:gd name="T7" fmla="*/ 6 h 108"/>
                <a:gd name="T8" fmla="*/ 6 w 48"/>
                <a:gd name="T9" fmla="*/ 0 h 108"/>
                <a:gd name="T10" fmla="*/ 42 w 48"/>
                <a:gd name="T11" fmla="*/ 0 h 108"/>
                <a:gd name="T12" fmla="*/ 48 w 48"/>
                <a:gd name="T13" fmla="*/ 6 h 108"/>
                <a:gd name="T14" fmla="*/ 48 w 48"/>
                <a:gd name="T15" fmla="*/ 102 h 108"/>
                <a:gd name="T16" fmla="*/ 42 w 48"/>
                <a:gd name="T17" fmla="*/ 108 h 108"/>
                <a:gd name="T18" fmla="*/ 12 w 48"/>
                <a:gd name="T19" fmla="*/ 96 h 108"/>
                <a:gd name="T20" fmla="*/ 36 w 48"/>
                <a:gd name="T21" fmla="*/ 96 h 108"/>
                <a:gd name="T22" fmla="*/ 36 w 48"/>
                <a:gd name="T23" fmla="*/ 12 h 108"/>
                <a:gd name="T24" fmla="*/ 12 w 48"/>
                <a:gd name="T25" fmla="*/ 12 h 108"/>
                <a:gd name="T26" fmla="*/ 12 w 48"/>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8">
                  <a:moveTo>
                    <a:pt x="42" y="108"/>
                  </a:moveTo>
                  <a:cubicBezTo>
                    <a:pt x="6" y="108"/>
                    <a:pt x="6" y="108"/>
                    <a:pt x="6" y="108"/>
                  </a:cubicBezTo>
                  <a:cubicBezTo>
                    <a:pt x="2" y="108"/>
                    <a:pt x="0" y="106"/>
                    <a:pt x="0" y="102"/>
                  </a:cubicBezTo>
                  <a:cubicBezTo>
                    <a:pt x="0" y="6"/>
                    <a:pt x="0" y="6"/>
                    <a:pt x="0" y="6"/>
                  </a:cubicBezTo>
                  <a:cubicBezTo>
                    <a:pt x="0" y="3"/>
                    <a:pt x="2" y="0"/>
                    <a:pt x="6" y="0"/>
                  </a:cubicBezTo>
                  <a:cubicBezTo>
                    <a:pt x="42" y="0"/>
                    <a:pt x="42" y="0"/>
                    <a:pt x="42" y="0"/>
                  </a:cubicBezTo>
                  <a:cubicBezTo>
                    <a:pt x="45" y="0"/>
                    <a:pt x="48" y="3"/>
                    <a:pt x="48" y="6"/>
                  </a:cubicBezTo>
                  <a:cubicBezTo>
                    <a:pt x="48" y="102"/>
                    <a:pt x="48" y="102"/>
                    <a:pt x="48" y="102"/>
                  </a:cubicBezTo>
                  <a:cubicBezTo>
                    <a:pt x="48" y="106"/>
                    <a:pt x="45" y="108"/>
                    <a:pt x="42" y="108"/>
                  </a:cubicBezTo>
                  <a:close/>
                  <a:moveTo>
                    <a:pt x="12" y="96"/>
                  </a:moveTo>
                  <a:cubicBezTo>
                    <a:pt x="36" y="96"/>
                    <a:pt x="36" y="96"/>
                    <a:pt x="36" y="96"/>
                  </a:cubicBezTo>
                  <a:cubicBezTo>
                    <a:pt x="36" y="12"/>
                    <a:pt x="36" y="12"/>
                    <a:pt x="36" y="12"/>
                  </a:cubicBezTo>
                  <a:cubicBezTo>
                    <a:pt x="12" y="12"/>
                    <a:pt x="12" y="12"/>
                    <a:pt x="12" y="12"/>
                  </a:cubicBezTo>
                  <a:lnTo>
                    <a:pt x="12" y="9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3" name="Freeform 65">
              <a:extLst>
                <a:ext uri="{FF2B5EF4-FFF2-40B4-BE49-F238E27FC236}">
                  <a16:creationId xmlns:a16="http://schemas.microsoft.com/office/drawing/2014/main" id="{A0F16F94-AC1D-465E-90A9-A89D2ECB2D1D}"/>
                </a:ext>
              </a:extLst>
            </p:cNvPr>
            <p:cNvSpPr>
              <a:spLocks noEditPoints="1"/>
            </p:cNvSpPr>
            <p:nvPr/>
          </p:nvSpPr>
          <p:spPr bwMode="auto">
            <a:xfrm>
              <a:off x="7063" y="739"/>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2" y="192"/>
                    <a:pt x="0" y="190"/>
                    <a:pt x="0" y="186"/>
                  </a:cubicBezTo>
                  <a:cubicBezTo>
                    <a:pt x="0" y="6"/>
                    <a:pt x="0" y="6"/>
                    <a:pt x="0" y="6"/>
                  </a:cubicBezTo>
                  <a:cubicBezTo>
                    <a:pt x="0" y="3"/>
                    <a:pt x="2" y="0"/>
                    <a:pt x="6" y="0"/>
                  </a:cubicBezTo>
                  <a:cubicBezTo>
                    <a:pt x="42" y="0"/>
                    <a:pt x="42" y="0"/>
                    <a:pt x="42" y="0"/>
                  </a:cubicBezTo>
                  <a:cubicBezTo>
                    <a:pt x="45" y="0"/>
                    <a:pt x="48" y="3"/>
                    <a:pt x="48" y="6"/>
                  </a:cubicBezTo>
                  <a:cubicBezTo>
                    <a:pt x="48" y="186"/>
                    <a:pt x="48" y="186"/>
                    <a:pt x="48" y="186"/>
                  </a:cubicBezTo>
                  <a:cubicBezTo>
                    <a:pt x="48" y="190"/>
                    <a:pt x="45"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4" name="Freeform 66">
              <a:extLst>
                <a:ext uri="{FF2B5EF4-FFF2-40B4-BE49-F238E27FC236}">
                  <a16:creationId xmlns:a16="http://schemas.microsoft.com/office/drawing/2014/main" id="{4478643E-40A3-402F-97B8-E3764CADF3FC}"/>
                </a:ext>
              </a:extLst>
            </p:cNvPr>
            <p:cNvSpPr>
              <a:spLocks noEditPoints="1"/>
            </p:cNvSpPr>
            <p:nvPr/>
          </p:nvSpPr>
          <p:spPr bwMode="auto">
            <a:xfrm>
              <a:off x="6753" y="774"/>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5" name="Freeform 67">
              <a:extLst>
                <a:ext uri="{FF2B5EF4-FFF2-40B4-BE49-F238E27FC236}">
                  <a16:creationId xmlns:a16="http://schemas.microsoft.com/office/drawing/2014/main" id="{E3906C5C-10C8-46AD-8B9D-19535052A4C2}"/>
                </a:ext>
              </a:extLst>
            </p:cNvPr>
            <p:cNvSpPr>
              <a:spLocks noEditPoints="1"/>
            </p:cNvSpPr>
            <p:nvPr/>
          </p:nvSpPr>
          <p:spPr bwMode="auto">
            <a:xfrm>
              <a:off x="6859" y="687"/>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6" name="Freeform 68">
              <a:extLst>
                <a:ext uri="{FF2B5EF4-FFF2-40B4-BE49-F238E27FC236}">
                  <a16:creationId xmlns:a16="http://schemas.microsoft.com/office/drawing/2014/main" id="{179DA628-7ABF-4BF7-9372-F573B588B838}"/>
                </a:ext>
              </a:extLst>
            </p:cNvPr>
            <p:cNvSpPr>
              <a:spLocks noEditPoints="1"/>
            </p:cNvSpPr>
            <p:nvPr/>
          </p:nvSpPr>
          <p:spPr bwMode="auto">
            <a:xfrm>
              <a:off x="6966" y="722"/>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7" name="Freeform 69">
              <a:extLst>
                <a:ext uri="{FF2B5EF4-FFF2-40B4-BE49-F238E27FC236}">
                  <a16:creationId xmlns:a16="http://schemas.microsoft.com/office/drawing/2014/main" id="{B2921E8B-B3FF-444F-BA58-F35121C1CFD1}"/>
                </a:ext>
              </a:extLst>
            </p:cNvPr>
            <p:cNvSpPr>
              <a:spLocks noEditPoints="1"/>
            </p:cNvSpPr>
            <p:nvPr/>
          </p:nvSpPr>
          <p:spPr bwMode="auto">
            <a:xfrm>
              <a:off x="7072" y="600"/>
              <a:ext cx="54"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8" name="Freeform 70">
              <a:extLst>
                <a:ext uri="{FF2B5EF4-FFF2-40B4-BE49-F238E27FC236}">
                  <a16:creationId xmlns:a16="http://schemas.microsoft.com/office/drawing/2014/main" id="{28842F68-CA81-4928-BEDA-664BB944CFED}"/>
                </a:ext>
              </a:extLst>
            </p:cNvPr>
            <p:cNvSpPr>
              <a:spLocks/>
            </p:cNvSpPr>
            <p:nvPr/>
          </p:nvSpPr>
          <p:spPr bwMode="auto">
            <a:xfrm>
              <a:off x="6782" y="714"/>
              <a:ext cx="99" cy="84"/>
            </a:xfrm>
            <a:custGeom>
              <a:avLst/>
              <a:gdLst>
                <a:gd name="T0" fmla="*/ 7 w 67"/>
                <a:gd name="T1" fmla="*/ 58 h 58"/>
                <a:gd name="T2" fmla="*/ 2 w 67"/>
                <a:gd name="T3" fmla="*/ 56 h 58"/>
                <a:gd name="T4" fmla="*/ 3 w 67"/>
                <a:gd name="T5" fmla="*/ 47 h 58"/>
                <a:gd name="T6" fmla="*/ 57 w 67"/>
                <a:gd name="T7" fmla="*/ 3 h 58"/>
                <a:gd name="T8" fmla="*/ 65 w 67"/>
                <a:gd name="T9" fmla="*/ 3 h 58"/>
                <a:gd name="T10" fmla="*/ 64 w 67"/>
                <a:gd name="T11" fmla="*/ 12 h 58"/>
                <a:gd name="T12" fmla="*/ 11 w 67"/>
                <a:gd name="T13" fmla="*/ 56 h 58"/>
                <a:gd name="T14" fmla="*/ 7 w 6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8">
                  <a:moveTo>
                    <a:pt x="7" y="58"/>
                  </a:moveTo>
                  <a:cubicBezTo>
                    <a:pt x="5" y="58"/>
                    <a:pt x="3" y="57"/>
                    <a:pt x="2" y="56"/>
                  </a:cubicBezTo>
                  <a:cubicBezTo>
                    <a:pt x="0" y="53"/>
                    <a:pt x="0" y="49"/>
                    <a:pt x="3" y="47"/>
                  </a:cubicBezTo>
                  <a:cubicBezTo>
                    <a:pt x="57" y="3"/>
                    <a:pt x="57" y="3"/>
                    <a:pt x="57" y="3"/>
                  </a:cubicBezTo>
                  <a:cubicBezTo>
                    <a:pt x="59" y="0"/>
                    <a:pt x="63" y="1"/>
                    <a:pt x="65" y="3"/>
                  </a:cubicBezTo>
                  <a:cubicBezTo>
                    <a:pt x="67" y="6"/>
                    <a:pt x="67" y="10"/>
                    <a:pt x="64" y="12"/>
                  </a:cubicBezTo>
                  <a:cubicBezTo>
                    <a:pt x="11" y="56"/>
                    <a:pt x="11" y="56"/>
                    <a:pt x="11" y="56"/>
                  </a:cubicBezTo>
                  <a:cubicBezTo>
                    <a:pt x="10" y="57"/>
                    <a:pt x="8" y="58"/>
                    <a:pt x="7" y="5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9" name="Freeform 71">
              <a:extLst>
                <a:ext uri="{FF2B5EF4-FFF2-40B4-BE49-F238E27FC236}">
                  <a16:creationId xmlns:a16="http://schemas.microsoft.com/office/drawing/2014/main" id="{500D6F39-D8F5-46CB-86DF-72BD453EAAEB}"/>
                </a:ext>
              </a:extLst>
            </p:cNvPr>
            <p:cNvSpPr>
              <a:spLocks/>
            </p:cNvSpPr>
            <p:nvPr/>
          </p:nvSpPr>
          <p:spPr bwMode="auto">
            <a:xfrm>
              <a:off x="6892" y="708"/>
              <a:ext cx="93" cy="44"/>
            </a:xfrm>
            <a:custGeom>
              <a:avLst/>
              <a:gdLst>
                <a:gd name="T0" fmla="*/ 57 w 63"/>
                <a:gd name="T1" fmla="*/ 30 h 30"/>
                <a:gd name="T2" fmla="*/ 55 w 63"/>
                <a:gd name="T3" fmla="*/ 29 h 30"/>
                <a:gd name="T4" fmla="*/ 5 w 63"/>
                <a:gd name="T5" fmla="*/ 13 h 30"/>
                <a:gd name="T6" fmla="*/ 1 w 63"/>
                <a:gd name="T7" fmla="*/ 5 h 30"/>
                <a:gd name="T8" fmla="*/ 9 w 63"/>
                <a:gd name="T9" fmla="*/ 2 h 30"/>
                <a:gd name="T10" fmla="*/ 58 w 63"/>
                <a:gd name="T11" fmla="*/ 18 h 30"/>
                <a:gd name="T12" fmla="*/ 62 w 63"/>
                <a:gd name="T13" fmla="*/ 26 h 30"/>
                <a:gd name="T14" fmla="*/ 57 w 6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0">
                  <a:moveTo>
                    <a:pt x="57" y="30"/>
                  </a:moveTo>
                  <a:cubicBezTo>
                    <a:pt x="56" y="30"/>
                    <a:pt x="55" y="30"/>
                    <a:pt x="55" y="29"/>
                  </a:cubicBezTo>
                  <a:cubicBezTo>
                    <a:pt x="5" y="13"/>
                    <a:pt x="5" y="13"/>
                    <a:pt x="5" y="13"/>
                  </a:cubicBezTo>
                  <a:cubicBezTo>
                    <a:pt x="2" y="12"/>
                    <a:pt x="0" y="8"/>
                    <a:pt x="1" y="5"/>
                  </a:cubicBezTo>
                  <a:cubicBezTo>
                    <a:pt x="2" y="2"/>
                    <a:pt x="6" y="0"/>
                    <a:pt x="9" y="2"/>
                  </a:cubicBezTo>
                  <a:cubicBezTo>
                    <a:pt x="58" y="18"/>
                    <a:pt x="58" y="18"/>
                    <a:pt x="58" y="18"/>
                  </a:cubicBezTo>
                  <a:cubicBezTo>
                    <a:pt x="62" y="19"/>
                    <a:pt x="63" y="23"/>
                    <a:pt x="62" y="26"/>
                  </a:cubicBezTo>
                  <a:cubicBezTo>
                    <a:pt x="61" y="28"/>
                    <a:pt x="59" y="30"/>
                    <a:pt x="57" y="30"/>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0" name="Freeform 72">
              <a:extLst>
                <a:ext uri="{FF2B5EF4-FFF2-40B4-BE49-F238E27FC236}">
                  <a16:creationId xmlns:a16="http://schemas.microsoft.com/office/drawing/2014/main" id="{5BB5850C-C193-4D95-9B9E-8582C507C21E}"/>
                </a:ext>
              </a:extLst>
            </p:cNvPr>
            <p:cNvSpPr>
              <a:spLocks/>
            </p:cNvSpPr>
            <p:nvPr/>
          </p:nvSpPr>
          <p:spPr bwMode="auto">
            <a:xfrm>
              <a:off x="6994" y="630"/>
              <a:ext cx="103" cy="113"/>
            </a:xfrm>
            <a:custGeom>
              <a:avLst/>
              <a:gdLst>
                <a:gd name="T0" fmla="*/ 6 w 70"/>
                <a:gd name="T1" fmla="*/ 78 h 78"/>
                <a:gd name="T2" fmla="*/ 3 w 70"/>
                <a:gd name="T3" fmla="*/ 77 h 78"/>
                <a:gd name="T4" fmla="*/ 2 w 70"/>
                <a:gd name="T5" fmla="*/ 68 h 78"/>
                <a:gd name="T6" fmla="*/ 58 w 70"/>
                <a:gd name="T7" fmla="*/ 3 h 78"/>
                <a:gd name="T8" fmla="*/ 67 w 70"/>
                <a:gd name="T9" fmla="*/ 2 h 78"/>
                <a:gd name="T10" fmla="*/ 67 w 70"/>
                <a:gd name="T11" fmla="*/ 10 h 78"/>
                <a:gd name="T12" fmla="*/ 11 w 70"/>
                <a:gd name="T13" fmla="*/ 76 h 78"/>
                <a:gd name="T14" fmla="*/ 6 w 7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 y="78"/>
                  </a:moveTo>
                  <a:cubicBezTo>
                    <a:pt x="5" y="78"/>
                    <a:pt x="4" y="78"/>
                    <a:pt x="3" y="77"/>
                  </a:cubicBezTo>
                  <a:cubicBezTo>
                    <a:pt x="0" y="75"/>
                    <a:pt x="0" y="71"/>
                    <a:pt x="2" y="68"/>
                  </a:cubicBezTo>
                  <a:cubicBezTo>
                    <a:pt x="58" y="3"/>
                    <a:pt x="58" y="3"/>
                    <a:pt x="58" y="3"/>
                  </a:cubicBezTo>
                  <a:cubicBezTo>
                    <a:pt x="60" y="0"/>
                    <a:pt x="64" y="0"/>
                    <a:pt x="67" y="2"/>
                  </a:cubicBezTo>
                  <a:cubicBezTo>
                    <a:pt x="69" y="4"/>
                    <a:pt x="70" y="8"/>
                    <a:pt x="67" y="10"/>
                  </a:cubicBezTo>
                  <a:cubicBezTo>
                    <a:pt x="11" y="76"/>
                    <a:pt x="11" y="76"/>
                    <a:pt x="11" y="76"/>
                  </a:cubicBezTo>
                  <a:cubicBezTo>
                    <a:pt x="10" y="78"/>
                    <a:pt x="8" y="78"/>
                    <a:pt x="6" y="7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7" name="Rectangle: Rounded Corners 6">
            <a:extLst>
              <a:ext uri="{FF2B5EF4-FFF2-40B4-BE49-F238E27FC236}">
                <a16:creationId xmlns:a16="http://schemas.microsoft.com/office/drawing/2014/main" id="{31C21614-5A1B-402C-950E-DB4ADD2A5EA9}"/>
              </a:ext>
            </a:extLst>
          </p:cNvPr>
          <p:cNvSpPr/>
          <p:nvPr/>
        </p:nvSpPr>
        <p:spPr>
          <a:xfrm>
            <a:off x="1485001" y="1600295"/>
            <a:ext cx="876841" cy="80843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33FCFAD-5F60-4016-9EE9-0FEBA9E7D20B}"/>
              </a:ext>
            </a:extLst>
          </p:cNvPr>
          <p:cNvSpPr txBox="1"/>
          <p:nvPr/>
        </p:nvSpPr>
        <p:spPr>
          <a:xfrm>
            <a:off x="252419" y="2630570"/>
            <a:ext cx="3028261" cy="738664"/>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Prestiti da un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debito comune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(diversi rispetto a SURE o MES)</a:t>
            </a:r>
          </a:p>
        </p:txBody>
      </p:sp>
      <p:grpSp>
        <p:nvGrpSpPr>
          <p:cNvPr id="41" name="Group 193">
            <a:extLst>
              <a:ext uri="{FF2B5EF4-FFF2-40B4-BE49-F238E27FC236}">
                <a16:creationId xmlns:a16="http://schemas.microsoft.com/office/drawing/2014/main" id="{F3C3D6EF-A2A7-4E4B-B603-D1A132986A3D}"/>
              </a:ext>
            </a:extLst>
          </p:cNvPr>
          <p:cNvGrpSpPr>
            <a:grpSpLocks noChangeAspect="1"/>
          </p:cNvGrpSpPr>
          <p:nvPr/>
        </p:nvGrpSpPr>
        <p:grpSpPr bwMode="auto">
          <a:xfrm>
            <a:off x="1698485" y="1786713"/>
            <a:ext cx="449872" cy="420093"/>
            <a:chOff x="1560" y="3234"/>
            <a:chExt cx="423" cy="395"/>
          </a:xfrm>
          <a:solidFill>
            <a:schemeClr val="bg1"/>
          </a:solidFill>
        </p:grpSpPr>
        <p:sp>
          <p:nvSpPr>
            <p:cNvPr id="42" name="Freeform 194">
              <a:extLst>
                <a:ext uri="{FF2B5EF4-FFF2-40B4-BE49-F238E27FC236}">
                  <a16:creationId xmlns:a16="http://schemas.microsoft.com/office/drawing/2014/main" id="{A1011563-88CF-423C-8471-DCC5CAEC99CF}"/>
                </a:ext>
              </a:extLst>
            </p:cNvPr>
            <p:cNvSpPr>
              <a:spLocks noEditPoints="1"/>
            </p:cNvSpPr>
            <p:nvPr/>
          </p:nvSpPr>
          <p:spPr bwMode="auto">
            <a:xfrm>
              <a:off x="1560" y="323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3" name="Freeform 195">
              <a:extLst>
                <a:ext uri="{FF2B5EF4-FFF2-40B4-BE49-F238E27FC236}">
                  <a16:creationId xmlns:a16="http://schemas.microsoft.com/office/drawing/2014/main" id="{9F8B6731-34A5-4C6D-9E93-CC87C6C1B8B6}"/>
                </a:ext>
              </a:extLst>
            </p:cNvPr>
            <p:cNvSpPr>
              <a:spLocks/>
            </p:cNvSpPr>
            <p:nvPr/>
          </p:nvSpPr>
          <p:spPr bwMode="auto">
            <a:xfrm>
              <a:off x="1689"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4" name="Freeform 196">
              <a:extLst>
                <a:ext uri="{FF2B5EF4-FFF2-40B4-BE49-F238E27FC236}">
                  <a16:creationId xmlns:a16="http://schemas.microsoft.com/office/drawing/2014/main" id="{E69DA99B-8D27-413F-94E7-2DE225611491}"/>
                </a:ext>
              </a:extLst>
            </p:cNvPr>
            <p:cNvSpPr>
              <a:spLocks/>
            </p:cNvSpPr>
            <p:nvPr/>
          </p:nvSpPr>
          <p:spPr bwMode="auto">
            <a:xfrm>
              <a:off x="1597"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5" name="Freeform 197">
              <a:extLst>
                <a:ext uri="{FF2B5EF4-FFF2-40B4-BE49-F238E27FC236}">
                  <a16:creationId xmlns:a16="http://schemas.microsoft.com/office/drawing/2014/main" id="{CA5DC683-4A58-4E93-B8E9-DD47B73AD2CB}"/>
                </a:ext>
              </a:extLst>
            </p:cNvPr>
            <p:cNvSpPr>
              <a:spLocks noEditPoints="1"/>
            </p:cNvSpPr>
            <p:nvPr/>
          </p:nvSpPr>
          <p:spPr bwMode="auto">
            <a:xfrm>
              <a:off x="1597" y="3288"/>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6" name="Freeform 198">
              <a:extLst>
                <a:ext uri="{FF2B5EF4-FFF2-40B4-BE49-F238E27FC236}">
                  <a16:creationId xmlns:a16="http://schemas.microsoft.com/office/drawing/2014/main" id="{69014EF6-07DE-45ED-B8BA-80E88D696342}"/>
                </a:ext>
              </a:extLst>
            </p:cNvPr>
            <p:cNvSpPr>
              <a:spLocks/>
            </p:cNvSpPr>
            <p:nvPr/>
          </p:nvSpPr>
          <p:spPr bwMode="auto">
            <a:xfrm>
              <a:off x="1725"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7" name="Freeform 199">
              <a:extLst>
                <a:ext uri="{FF2B5EF4-FFF2-40B4-BE49-F238E27FC236}">
                  <a16:creationId xmlns:a16="http://schemas.microsoft.com/office/drawing/2014/main" id="{0AB47097-BD7A-49EE-8012-822BD84EE3D6}"/>
                </a:ext>
              </a:extLst>
            </p:cNvPr>
            <p:cNvSpPr>
              <a:spLocks/>
            </p:cNvSpPr>
            <p:nvPr/>
          </p:nvSpPr>
          <p:spPr bwMode="auto">
            <a:xfrm>
              <a:off x="1633"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8" name="Freeform 200">
              <a:extLst>
                <a:ext uri="{FF2B5EF4-FFF2-40B4-BE49-F238E27FC236}">
                  <a16:creationId xmlns:a16="http://schemas.microsoft.com/office/drawing/2014/main" id="{EC99E8DE-E4DE-4F18-9245-EC3B3789A157}"/>
                </a:ext>
              </a:extLst>
            </p:cNvPr>
            <p:cNvSpPr>
              <a:spLocks noEditPoints="1"/>
            </p:cNvSpPr>
            <p:nvPr/>
          </p:nvSpPr>
          <p:spPr bwMode="auto">
            <a:xfrm>
              <a:off x="1578" y="3342"/>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9" name="Freeform 201">
              <a:extLst>
                <a:ext uri="{FF2B5EF4-FFF2-40B4-BE49-F238E27FC236}">
                  <a16:creationId xmlns:a16="http://schemas.microsoft.com/office/drawing/2014/main" id="{553C28FA-6B5B-4D11-AA13-43AFA21D22EF}"/>
                </a:ext>
              </a:extLst>
            </p:cNvPr>
            <p:cNvSpPr>
              <a:spLocks/>
            </p:cNvSpPr>
            <p:nvPr/>
          </p:nvSpPr>
          <p:spPr bwMode="auto">
            <a:xfrm>
              <a:off x="1707"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0" name="Freeform 202">
              <a:extLst>
                <a:ext uri="{FF2B5EF4-FFF2-40B4-BE49-F238E27FC236}">
                  <a16:creationId xmlns:a16="http://schemas.microsoft.com/office/drawing/2014/main" id="{A112B618-2B3D-4E62-A509-BAC4CC8918C6}"/>
                </a:ext>
              </a:extLst>
            </p:cNvPr>
            <p:cNvSpPr>
              <a:spLocks/>
            </p:cNvSpPr>
            <p:nvPr/>
          </p:nvSpPr>
          <p:spPr bwMode="auto">
            <a:xfrm>
              <a:off x="1615"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1" name="Freeform 203">
              <a:extLst>
                <a:ext uri="{FF2B5EF4-FFF2-40B4-BE49-F238E27FC236}">
                  <a16:creationId xmlns:a16="http://schemas.microsoft.com/office/drawing/2014/main" id="{B11B830D-FE47-417F-AA4C-79E7BE91E5ED}"/>
                </a:ext>
              </a:extLst>
            </p:cNvPr>
            <p:cNvSpPr>
              <a:spLocks noEditPoints="1"/>
            </p:cNvSpPr>
            <p:nvPr/>
          </p:nvSpPr>
          <p:spPr bwMode="auto">
            <a:xfrm>
              <a:off x="1560" y="3396"/>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2" name="Freeform 204">
              <a:extLst>
                <a:ext uri="{FF2B5EF4-FFF2-40B4-BE49-F238E27FC236}">
                  <a16:creationId xmlns:a16="http://schemas.microsoft.com/office/drawing/2014/main" id="{D44A9786-0F9A-4BDD-9F81-E0DBF802BE2D}"/>
                </a:ext>
              </a:extLst>
            </p:cNvPr>
            <p:cNvSpPr>
              <a:spLocks/>
            </p:cNvSpPr>
            <p:nvPr/>
          </p:nvSpPr>
          <p:spPr bwMode="auto">
            <a:xfrm>
              <a:off x="1689"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3" name="Freeform 205">
              <a:extLst>
                <a:ext uri="{FF2B5EF4-FFF2-40B4-BE49-F238E27FC236}">
                  <a16:creationId xmlns:a16="http://schemas.microsoft.com/office/drawing/2014/main" id="{042425A5-4302-46EE-8C1F-ED6F3C86E773}"/>
                </a:ext>
              </a:extLst>
            </p:cNvPr>
            <p:cNvSpPr>
              <a:spLocks/>
            </p:cNvSpPr>
            <p:nvPr/>
          </p:nvSpPr>
          <p:spPr bwMode="auto">
            <a:xfrm>
              <a:off x="1597"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4" name="Freeform 206">
              <a:extLst>
                <a:ext uri="{FF2B5EF4-FFF2-40B4-BE49-F238E27FC236}">
                  <a16:creationId xmlns:a16="http://schemas.microsoft.com/office/drawing/2014/main" id="{049D1B67-679D-4F2B-B17F-515DAAB1CD4E}"/>
                </a:ext>
              </a:extLst>
            </p:cNvPr>
            <p:cNvSpPr>
              <a:spLocks noEditPoints="1"/>
            </p:cNvSpPr>
            <p:nvPr/>
          </p:nvSpPr>
          <p:spPr bwMode="auto">
            <a:xfrm>
              <a:off x="1578"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5" name="Freeform 207">
              <a:extLst>
                <a:ext uri="{FF2B5EF4-FFF2-40B4-BE49-F238E27FC236}">
                  <a16:creationId xmlns:a16="http://schemas.microsoft.com/office/drawing/2014/main" id="{08E96EC6-399B-48B7-97D2-9E85C30945A6}"/>
                </a:ext>
              </a:extLst>
            </p:cNvPr>
            <p:cNvSpPr>
              <a:spLocks/>
            </p:cNvSpPr>
            <p:nvPr/>
          </p:nvSpPr>
          <p:spPr bwMode="auto">
            <a:xfrm>
              <a:off x="1707"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6" name="Freeform 208">
              <a:extLst>
                <a:ext uri="{FF2B5EF4-FFF2-40B4-BE49-F238E27FC236}">
                  <a16:creationId xmlns:a16="http://schemas.microsoft.com/office/drawing/2014/main" id="{CBE820A0-F19B-4EA8-B656-2AD5E30CA9E0}"/>
                </a:ext>
              </a:extLst>
            </p:cNvPr>
            <p:cNvSpPr>
              <a:spLocks/>
            </p:cNvSpPr>
            <p:nvPr/>
          </p:nvSpPr>
          <p:spPr bwMode="auto">
            <a:xfrm>
              <a:off x="1615"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7" name="Freeform 209">
              <a:extLst>
                <a:ext uri="{FF2B5EF4-FFF2-40B4-BE49-F238E27FC236}">
                  <a16:creationId xmlns:a16="http://schemas.microsoft.com/office/drawing/2014/main" id="{EDF9212B-C2D1-4FFB-81DE-78ADDCEC7A56}"/>
                </a:ext>
              </a:extLst>
            </p:cNvPr>
            <p:cNvSpPr>
              <a:spLocks noEditPoints="1"/>
            </p:cNvSpPr>
            <p:nvPr/>
          </p:nvSpPr>
          <p:spPr bwMode="auto">
            <a:xfrm>
              <a:off x="1560"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8" name="Freeform 210">
              <a:extLst>
                <a:ext uri="{FF2B5EF4-FFF2-40B4-BE49-F238E27FC236}">
                  <a16:creationId xmlns:a16="http://schemas.microsoft.com/office/drawing/2014/main" id="{9FB0F99C-0709-4F2B-AA6C-348ADECFED1D}"/>
                </a:ext>
              </a:extLst>
            </p:cNvPr>
            <p:cNvSpPr>
              <a:spLocks/>
            </p:cNvSpPr>
            <p:nvPr/>
          </p:nvSpPr>
          <p:spPr bwMode="auto">
            <a:xfrm>
              <a:off x="1689"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9" name="Freeform 211">
              <a:extLst>
                <a:ext uri="{FF2B5EF4-FFF2-40B4-BE49-F238E27FC236}">
                  <a16:creationId xmlns:a16="http://schemas.microsoft.com/office/drawing/2014/main" id="{7091A61C-7607-4E2D-B59B-E3D32C626DD7}"/>
                </a:ext>
              </a:extLst>
            </p:cNvPr>
            <p:cNvSpPr>
              <a:spLocks/>
            </p:cNvSpPr>
            <p:nvPr/>
          </p:nvSpPr>
          <p:spPr bwMode="auto">
            <a:xfrm>
              <a:off x="1597"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0" name="Freeform 212">
              <a:extLst>
                <a:ext uri="{FF2B5EF4-FFF2-40B4-BE49-F238E27FC236}">
                  <a16:creationId xmlns:a16="http://schemas.microsoft.com/office/drawing/2014/main" id="{E7229C47-5012-48F9-8A9A-9AB773E4A00A}"/>
                </a:ext>
              </a:extLst>
            </p:cNvPr>
            <p:cNvSpPr>
              <a:spLocks noEditPoints="1"/>
            </p:cNvSpPr>
            <p:nvPr/>
          </p:nvSpPr>
          <p:spPr bwMode="auto">
            <a:xfrm>
              <a:off x="1578"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1" name="Freeform 213">
              <a:extLst>
                <a:ext uri="{FF2B5EF4-FFF2-40B4-BE49-F238E27FC236}">
                  <a16:creationId xmlns:a16="http://schemas.microsoft.com/office/drawing/2014/main" id="{57EA246A-B37F-497E-8F73-23623E078C1B}"/>
                </a:ext>
              </a:extLst>
            </p:cNvPr>
            <p:cNvSpPr>
              <a:spLocks/>
            </p:cNvSpPr>
            <p:nvPr/>
          </p:nvSpPr>
          <p:spPr bwMode="auto">
            <a:xfrm>
              <a:off x="1707"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2" name="Freeform 214">
              <a:extLst>
                <a:ext uri="{FF2B5EF4-FFF2-40B4-BE49-F238E27FC236}">
                  <a16:creationId xmlns:a16="http://schemas.microsoft.com/office/drawing/2014/main" id="{C57E37DC-020C-4210-AC09-763C11075C2B}"/>
                </a:ext>
              </a:extLst>
            </p:cNvPr>
            <p:cNvSpPr>
              <a:spLocks/>
            </p:cNvSpPr>
            <p:nvPr/>
          </p:nvSpPr>
          <p:spPr bwMode="auto">
            <a:xfrm>
              <a:off x="1615"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3" name="Freeform 215">
              <a:extLst>
                <a:ext uri="{FF2B5EF4-FFF2-40B4-BE49-F238E27FC236}">
                  <a16:creationId xmlns:a16="http://schemas.microsoft.com/office/drawing/2014/main" id="{72D2C2A3-8E02-451D-AF1B-4B886FE6E2AB}"/>
                </a:ext>
              </a:extLst>
            </p:cNvPr>
            <p:cNvSpPr>
              <a:spLocks noEditPoints="1"/>
            </p:cNvSpPr>
            <p:nvPr/>
          </p:nvSpPr>
          <p:spPr bwMode="auto">
            <a:xfrm>
              <a:off x="1781"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4" name="Freeform 216">
              <a:extLst>
                <a:ext uri="{FF2B5EF4-FFF2-40B4-BE49-F238E27FC236}">
                  <a16:creationId xmlns:a16="http://schemas.microsoft.com/office/drawing/2014/main" id="{9B56F402-99C0-4BD4-B3DD-BB6A2C87F5BB}"/>
                </a:ext>
              </a:extLst>
            </p:cNvPr>
            <p:cNvSpPr>
              <a:spLocks/>
            </p:cNvSpPr>
            <p:nvPr/>
          </p:nvSpPr>
          <p:spPr bwMode="auto">
            <a:xfrm>
              <a:off x="1817"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5" name="Freeform 217">
              <a:extLst>
                <a:ext uri="{FF2B5EF4-FFF2-40B4-BE49-F238E27FC236}">
                  <a16:creationId xmlns:a16="http://schemas.microsoft.com/office/drawing/2014/main" id="{8BCC9804-25A6-4C9C-805C-9D65AC0F83B4}"/>
                </a:ext>
              </a:extLst>
            </p:cNvPr>
            <p:cNvSpPr>
              <a:spLocks/>
            </p:cNvSpPr>
            <p:nvPr/>
          </p:nvSpPr>
          <p:spPr bwMode="auto">
            <a:xfrm>
              <a:off x="1909"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6" name="Freeform 218">
              <a:extLst>
                <a:ext uri="{FF2B5EF4-FFF2-40B4-BE49-F238E27FC236}">
                  <a16:creationId xmlns:a16="http://schemas.microsoft.com/office/drawing/2014/main" id="{82764385-C73E-4DDF-8407-72BBB52A8BB5}"/>
                </a:ext>
              </a:extLst>
            </p:cNvPr>
            <p:cNvSpPr>
              <a:spLocks noEditPoints="1"/>
            </p:cNvSpPr>
            <p:nvPr/>
          </p:nvSpPr>
          <p:spPr bwMode="auto">
            <a:xfrm>
              <a:off x="1799"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7" name="Freeform 219">
              <a:extLst>
                <a:ext uri="{FF2B5EF4-FFF2-40B4-BE49-F238E27FC236}">
                  <a16:creationId xmlns:a16="http://schemas.microsoft.com/office/drawing/2014/main" id="{9964CDF7-F88F-49D6-B551-EA36199D14FD}"/>
                </a:ext>
              </a:extLst>
            </p:cNvPr>
            <p:cNvSpPr>
              <a:spLocks/>
            </p:cNvSpPr>
            <p:nvPr/>
          </p:nvSpPr>
          <p:spPr bwMode="auto">
            <a:xfrm>
              <a:off x="1836"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8" name="Freeform 220">
              <a:extLst>
                <a:ext uri="{FF2B5EF4-FFF2-40B4-BE49-F238E27FC236}">
                  <a16:creationId xmlns:a16="http://schemas.microsoft.com/office/drawing/2014/main" id="{D7512351-B28F-49F0-BC0E-FA44507CBA38}"/>
                </a:ext>
              </a:extLst>
            </p:cNvPr>
            <p:cNvSpPr>
              <a:spLocks/>
            </p:cNvSpPr>
            <p:nvPr/>
          </p:nvSpPr>
          <p:spPr bwMode="auto">
            <a:xfrm>
              <a:off x="1928"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9" name="Freeform 221">
              <a:extLst>
                <a:ext uri="{FF2B5EF4-FFF2-40B4-BE49-F238E27FC236}">
                  <a16:creationId xmlns:a16="http://schemas.microsoft.com/office/drawing/2014/main" id="{4F78B8F8-BE52-4C96-A94F-9875DE9C6D6E}"/>
                </a:ext>
              </a:extLst>
            </p:cNvPr>
            <p:cNvSpPr>
              <a:spLocks noEditPoints="1"/>
            </p:cNvSpPr>
            <p:nvPr/>
          </p:nvSpPr>
          <p:spPr bwMode="auto">
            <a:xfrm>
              <a:off x="1781"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0" name="Freeform 222">
              <a:extLst>
                <a:ext uri="{FF2B5EF4-FFF2-40B4-BE49-F238E27FC236}">
                  <a16:creationId xmlns:a16="http://schemas.microsoft.com/office/drawing/2014/main" id="{F219E7CD-2529-4711-A2CD-BC035B4E93BA}"/>
                </a:ext>
              </a:extLst>
            </p:cNvPr>
            <p:cNvSpPr>
              <a:spLocks/>
            </p:cNvSpPr>
            <p:nvPr/>
          </p:nvSpPr>
          <p:spPr bwMode="auto">
            <a:xfrm>
              <a:off x="1817"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1" name="Freeform 223">
              <a:extLst>
                <a:ext uri="{FF2B5EF4-FFF2-40B4-BE49-F238E27FC236}">
                  <a16:creationId xmlns:a16="http://schemas.microsoft.com/office/drawing/2014/main" id="{DCCAAFD9-2084-4B35-9AE8-BDECAE6DF05C}"/>
                </a:ext>
              </a:extLst>
            </p:cNvPr>
            <p:cNvSpPr>
              <a:spLocks/>
            </p:cNvSpPr>
            <p:nvPr/>
          </p:nvSpPr>
          <p:spPr bwMode="auto">
            <a:xfrm>
              <a:off x="1909"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95" name="Rectangle: Rounded Corners 94">
            <a:extLst>
              <a:ext uri="{FF2B5EF4-FFF2-40B4-BE49-F238E27FC236}">
                <a16:creationId xmlns:a16="http://schemas.microsoft.com/office/drawing/2014/main" id="{EBDCCA24-FE41-4064-80AC-FEC35F48B729}"/>
              </a:ext>
            </a:extLst>
          </p:cNvPr>
          <p:cNvSpPr/>
          <p:nvPr/>
        </p:nvSpPr>
        <p:spPr>
          <a:xfrm>
            <a:off x="9955023" y="1600295"/>
            <a:ext cx="876841" cy="80843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0EB3C733-EE60-4EE3-9365-8B6ED570B3D5}"/>
              </a:ext>
            </a:extLst>
          </p:cNvPr>
          <p:cNvSpPr txBox="1"/>
          <p:nvPr/>
        </p:nvSpPr>
        <p:spPr>
          <a:xfrm>
            <a:off x="8670947" y="2630570"/>
            <a:ext cx="3028261" cy="738664"/>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Accento sulla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capacità di dimostrare risultati tangibili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 sufficientemente rilevanti</a:t>
            </a:r>
          </a:p>
        </p:txBody>
      </p:sp>
      <p:grpSp>
        <p:nvGrpSpPr>
          <p:cNvPr id="75" name="Group 81">
            <a:extLst>
              <a:ext uri="{FF2B5EF4-FFF2-40B4-BE49-F238E27FC236}">
                <a16:creationId xmlns:a16="http://schemas.microsoft.com/office/drawing/2014/main" id="{13EE2235-9EFE-40A2-8F2D-33FBD3676C03}"/>
              </a:ext>
            </a:extLst>
          </p:cNvPr>
          <p:cNvGrpSpPr>
            <a:grpSpLocks noChangeAspect="1"/>
          </p:cNvGrpSpPr>
          <p:nvPr/>
        </p:nvGrpSpPr>
        <p:grpSpPr bwMode="auto">
          <a:xfrm>
            <a:off x="10163898" y="1811767"/>
            <a:ext cx="438496" cy="391174"/>
            <a:chOff x="2400" y="1718"/>
            <a:chExt cx="427" cy="428"/>
          </a:xfrm>
          <a:solidFill>
            <a:schemeClr val="bg1"/>
          </a:solidFill>
        </p:grpSpPr>
        <p:sp>
          <p:nvSpPr>
            <p:cNvPr id="76" name="Freeform 82">
              <a:extLst>
                <a:ext uri="{FF2B5EF4-FFF2-40B4-BE49-F238E27FC236}">
                  <a16:creationId xmlns:a16="http://schemas.microsoft.com/office/drawing/2014/main" id="{9386A85C-AD9F-45D2-8A36-A880AA84F71A}"/>
                </a:ext>
              </a:extLst>
            </p:cNvPr>
            <p:cNvSpPr>
              <a:spLocks/>
            </p:cNvSpPr>
            <p:nvPr/>
          </p:nvSpPr>
          <p:spPr bwMode="auto">
            <a:xfrm>
              <a:off x="2400" y="1844"/>
              <a:ext cx="427"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5" y="0"/>
                    <a:pt x="288" y="3"/>
                    <a:pt x="288" y="6"/>
                  </a:cubicBezTo>
                  <a:cubicBezTo>
                    <a:pt x="288" y="9"/>
                    <a:pt x="285" y="12"/>
                    <a:pt x="282"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7" name="Freeform 83">
              <a:extLst>
                <a:ext uri="{FF2B5EF4-FFF2-40B4-BE49-F238E27FC236}">
                  <a16:creationId xmlns:a16="http://schemas.microsoft.com/office/drawing/2014/main" id="{0FCD179D-0403-48EF-B307-F6A88D7BDD1B}"/>
                </a:ext>
              </a:extLst>
            </p:cNvPr>
            <p:cNvSpPr>
              <a:spLocks noEditPoints="1"/>
            </p:cNvSpPr>
            <p:nvPr/>
          </p:nvSpPr>
          <p:spPr bwMode="auto">
            <a:xfrm>
              <a:off x="2400" y="1719"/>
              <a:ext cx="427" cy="427"/>
            </a:xfrm>
            <a:custGeom>
              <a:avLst/>
              <a:gdLst>
                <a:gd name="T0" fmla="*/ 144 w 288"/>
                <a:gd name="T1" fmla="*/ 288 h 288"/>
                <a:gd name="T2" fmla="*/ 139 w 288"/>
                <a:gd name="T3" fmla="*/ 285 h 288"/>
                <a:gd name="T4" fmla="*/ 1 w 288"/>
                <a:gd name="T5" fmla="*/ 93 h 288"/>
                <a:gd name="T6" fmla="*/ 1 w 288"/>
                <a:gd name="T7" fmla="*/ 86 h 288"/>
                <a:gd name="T8" fmla="*/ 61 w 288"/>
                <a:gd name="T9" fmla="*/ 2 h 288"/>
                <a:gd name="T10" fmla="*/ 66 w 288"/>
                <a:gd name="T11" fmla="*/ 0 h 288"/>
                <a:gd name="T12" fmla="*/ 222 w 288"/>
                <a:gd name="T13" fmla="*/ 0 h 288"/>
                <a:gd name="T14" fmla="*/ 227 w 288"/>
                <a:gd name="T15" fmla="*/ 2 h 288"/>
                <a:gd name="T16" fmla="*/ 287 w 288"/>
                <a:gd name="T17" fmla="*/ 86 h 288"/>
                <a:gd name="T18" fmla="*/ 287 w 288"/>
                <a:gd name="T19" fmla="*/ 93 h 288"/>
                <a:gd name="T20" fmla="*/ 149 w 288"/>
                <a:gd name="T21" fmla="*/ 285 h 288"/>
                <a:gd name="T22" fmla="*/ 144 w 288"/>
                <a:gd name="T23" fmla="*/ 288 h 288"/>
                <a:gd name="T24" fmla="*/ 13 w 288"/>
                <a:gd name="T25" fmla="*/ 90 h 288"/>
                <a:gd name="T26" fmla="*/ 144 w 288"/>
                <a:gd name="T27" fmla="*/ 272 h 288"/>
                <a:gd name="T28" fmla="*/ 275 w 288"/>
                <a:gd name="T29" fmla="*/ 90 h 288"/>
                <a:gd name="T30" fmla="*/ 219 w 288"/>
                <a:gd name="T31" fmla="*/ 12 h 288"/>
                <a:gd name="T32" fmla="*/ 69 w 288"/>
                <a:gd name="T33" fmla="*/ 12 h 288"/>
                <a:gd name="T34" fmla="*/ 13 w 288"/>
                <a:gd name="T35" fmla="*/ 9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8">
                  <a:moveTo>
                    <a:pt x="144" y="288"/>
                  </a:moveTo>
                  <a:cubicBezTo>
                    <a:pt x="142" y="288"/>
                    <a:pt x="140" y="287"/>
                    <a:pt x="139" y="285"/>
                  </a:cubicBezTo>
                  <a:cubicBezTo>
                    <a:pt x="1" y="93"/>
                    <a:pt x="1" y="93"/>
                    <a:pt x="1" y="93"/>
                  </a:cubicBezTo>
                  <a:cubicBezTo>
                    <a:pt x="0" y="91"/>
                    <a:pt x="0" y="88"/>
                    <a:pt x="1" y="86"/>
                  </a:cubicBezTo>
                  <a:cubicBezTo>
                    <a:pt x="61" y="2"/>
                    <a:pt x="61" y="2"/>
                    <a:pt x="61" y="2"/>
                  </a:cubicBezTo>
                  <a:cubicBezTo>
                    <a:pt x="62" y="1"/>
                    <a:pt x="64" y="0"/>
                    <a:pt x="66" y="0"/>
                  </a:cubicBezTo>
                  <a:cubicBezTo>
                    <a:pt x="222" y="0"/>
                    <a:pt x="222" y="0"/>
                    <a:pt x="222" y="0"/>
                  </a:cubicBezTo>
                  <a:cubicBezTo>
                    <a:pt x="224" y="0"/>
                    <a:pt x="226" y="1"/>
                    <a:pt x="227" y="2"/>
                  </a:cubicBezTo>
                  <a:cubicBezTo>
                    <a:pt x="287" y="86"/>
                    <a:pt x="287" y="86"/>
                    <a:pt x="287" y="86"/>
                  </a:cubicBezTo>
                  <a:cubicBezTo>
                    <a:pt x="288" y="88"/>
                    <a:pt x="288" y="91"/>
                    <a:pt x="287" y="93"/>
                  </a:cubicBezTo>
                  <a:cubicBezTo>
                    <a:pt x="149" y="285"/>
                    <a:pt x="149" y="285"/>
                    <a:pt x="149" y="285"/>
                  </a:cubicBezTo>
                  <a:cubicBezTo>
                    <a:pt x="148" y="287"/>
                    <a:pt x="146" y="288"/>
                    <a:pt x="144" y="288"/>
                  </a:cubicBezTo>
                  <a:close/>
                  <a:moveTo>
                    <a:pt x="13" y="90"/>
                  </a:moveTo>
                  <a:cubicBezTo>
                    <a:pt x="144" y="272"/>
                    <a:pt x="144" y="272"/>
                    <a:pt x="144" y="272"/>
                  </a:cubicBezTo>
                  <a:cubicBezTo>
                    <a:pt x="275" y="90"/>
                    <a:pt x="275" y="90"/>
                    <a:pt x="275" y="90"/>
                  </a:cubicBezTo>
                  <a:cubicBezTo>
                    <a:pt x="219" y="12"/>
                    <a:pt x="219" y="12"/>
                    <a:pt x="219" y="12"/>
                  </a:cubicBezTo>
                  <a:cubicBezTo>
                    <a:pt x="69" y="12"/>
                    <a:pt x="69" y="12"/>
                    <a:pt x="69" y="12"/>
                  </a:cubicBezTo>
                  <a:lnTo>
                    <a:pt x="13" y="9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8" name="Freeform 84">
              <a:extLst>
                <a:ext uri="{FF2B5EF4-FFF2-40B4-BE49-F238E27FC236}">
                  <a16:creationId xmlns:a16="http://schemas.microsoft.com/office/drawing/2014/main" id="{E3916E0B-2EFD-4958-9216-E9CE50FD8819}"/>
                </a:ext>
              </a:extLst>
            </p:cNvPr>
            <p:cNvSpPr>
              <a:spLocks noEditPoints="1"/>
            </p:cNvSpPr>
            <p:nvPr/>
          </p:nvSpPr>
          <p:spPr bwMode="auto">
            <a:xfrm>
              <a:off x="2525" y="1718"/>
              <a:ext cx="177" cy="428"/>
            </a:xfrm>
            <a:custGeom>
              <a:avLst/>
              <a:gdLst>
                <a:gd name="T0" fmla="*/ 60 w 120"/>
                <a:gd name="T1" fmla="*/ 289 h 289"/>
                <a:gd name="T2" fmla="*/ 54 w 120"/>
                <a:gd name="T3" fmla="*/ 284 h 289"/>
                <a:gd name="T4" fmla="*/ 0 w 120"/>
                <a:gd name="T5" fmla="*/ 92 h 289"/>
                <a:gd name="T6" fmla="*/ 1 w 120"/>
                <a:gd name="T7" fmla="*/ 88 h 289"/>
                <a:gd name="T8" fmla="*/ 55 w 120"/>
                <a:gd name="T9" fmla="*/ 4 h 289"/>
                <a:gd name="T10" fmla="*/ 65 w 120"/>
                <a:gd name="T11" fmla="*/ 4 h 289"/>
                <a:gd name="T12" fmla="*/ 119 w 120"/>
                <a:gd name="T13" fmla="*/ 88 h 289"/>
                <a:gd name="T14" fmla="*/ 120 w 120"/>
                <a:gd name="T15" fmla="*/ 92 h 289"/>
                <a:gd name="T16" fmla="*/ 66 w 120"/>
                <a:gd name="T17" fmla="*/ 284 h 289"/>
                <a:gd name="T18" fmla="*/ 60 w 120"/>
                <a:gd name="T19" fmla="*/ 289 h 289"/>
                <a:gd name="T20" fmla="*/ 13 w 120"/>
                <a:gd name="T21" fmla="*/ 92 h 289"/>
                <a:gd name="T22" fmla="*/ 60 w 120"/>
                <a:gd name="T23" fmla="*/ 261 h 289"/>
                <a:gd name="T24" fmla="*/ 108 w 120"/>
                <a:gd name="T25" fmla="*/ 92 h 289"/>
                <a:gd name="T26" fmla="*/ 60 w 120"/>
                <a:gd name="T27" fmla="*/ 18 h 289"/>
                <a:gd name="T28" fmla="*/ 13 w 120"/>
                <a:gd name="T29" fmla="*/ 9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289">
                  <a:moveTo>
                    <a:pt x="60" y="289"/>
                  </a:moveTo>
                  <a:cubicBezTo>
                    <a:pt x="57" y="289"/>
                    <a:pt x="55" y="287"/>
                    <a:pt x="54" y="284"/>
                  </a:cubicBezTo>
                  <a:cubicBezTo>
                    <a:pt x="0" y="92"/>
                    <a:pt x="0" y="92"/>
                    <a:pt x="0" y="92"/>
                  </a:cubicBezTo>
                  <a:cubicBezTo>
                    <a:pt x="0" y="91"/>
                    <a:pt x="0" y="89"/>
                    <a:pt x="1" y="88"/>
                  </a:cubicBezTo>
                  <a:cubicBezTo>
                    <a:pt x="55" y="4"/>
                    <a:pt x="55" y="4"/>
                    <a:pt x="55" y="4"/>
                  </a:cubicBezTo>
                  <a:cubicBezTo>
                    <a:pt x="57" y="0"/>
                    <a:pt x="63" y="0"/>
                    <a:pt x="65" y="4"/>
                  </a:cubicBezTo>
                  <a:cubicBezTo>
                    <a:pt x="119" y="88"/>
                    <a:pt x="119" y="88"/>
                    <a:pt x="119" y="88"/>
                  </a:cubicBezTo>
                  <a:cubicBezTo>
                    <a:pt x="120" y="89"/>
                    <a:pt x="120" y="91"/>
                    <a:pt x="120" y="92"/>
                  </a:cubicBezTo>
                  <a:cubicBezTo>
                    <a:pt x="66" y="284"/>
                    <a:pt x="66" y="284"/>
                    <a:pt x="66" y="284"/>
                  </a:cubicBezTo>
                  <a:cubicBezTo>
                    <a:pt x="65" y="287"/>
                    <a:pt x="63" y="289"/>
                    <a:pt x="60" y="289"/>
                  </a:cubicBezTo>
                  <a:close/>
                  <a:moveTo>
                    <a:pt x="13" y="92"/>
                  </a:moveTo>
                  <a:cubicBezTo>
                    <a:pt x="60" y="261"/>
                    <a:pt x="60" y="261"/>
                    <a:pt x="60" y="261"/>
                  </a:cubicBezTo>
                  <a:cubicBezTo>
                    <a:pt x="108" y="92"/>
                    <a:pt x="108" y="92"/>
                    <a:pt x="108" y="92"/>
                  </a:cubicBezTo>
                  <a:cubicBezTo>
                    <a:pt x="60" y="18"/>
                    <a:pt x="60" y="18"/>
                    <a:pt x="60" y="18"/>
                  </a:cubicBezTo>
                  <a:lnTo>
                    <a:pt x="13" y="92"/>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9" name="Freeform 85">
              <a:extLst>
                <a:ext uri="{FF2B5EF4-FFF2-40B4-BE49-F238E27FC236}">
                  <a16:creationId xmlns:a16="http://schemas.microsoft.com/office/drawing/2014/main" id="{EE3C3997-C47D-4CA1-A405-96059B18C29A}"/>
                </a:ext>
              </a:extLst>
            </p:cNvPr>
            <p:cNvSpPr>
              <a:spLocks/>
            </p:cNvSpPr>
            <p:nvPr/>
          </p:nvSpPr>
          <p:spPr bwMode="auto">
            <a:xfrm>
              <a:off x="2488" y="1718"/>
              <a:ext cx="56" cy="143"/>
            </a:xfrm>
            <a:custGeom>
              <a:avLst/>
              <a:gdLst>
                <a:gd name="T0" fmla="*/ 31 w 38"/>
                <a:gd name="T1" fmla="*/ 97 h 97"/>
                <a:gd name="T2" fmla="*/ 25 w 38"/>
                <a:gd name="T3" fmla="*/ 92 h 97"/>
                <a:gd name="T4" fmla="*/ 1 w 38"/>
                <a:gd name="T5" fmla="*/ 8 h 97"/>
                <a:gd name="T6" fmla="*/ 5 w 38"/>
                <a:gd name="T7" fmla="*/ 1 h 97"/>
                <a:gd name="T8" fmla="*/ 13 w 38"/>
                <a:gd name="T9" fmla="*/ 5 h 97"/>
                <a:gd name="T10" fmla="*/ 37 w 38"/>
                <a:gd name="T11" fmla="*/ 89 h 97"/>
                <a:gd name="T12" fmla="*/ 33 w 38"/>
                <a:gd name="T13" fmla="*/ 97 h 97"/>
                <a:gd name="T14" fmla="*/ 31 w 38"/>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7">
                  <a:moveTo>
                    <a:pt x="31" y="97"/>
                  </a:moveTo>
                  <a:cubicBezTo>
                    <a:pt x="28" y="97"/>
                    <a:pt x="26" y="95"/>
                    <a:pt x="25" y="92"/>
                  </a:cubicBezTo>
                  <a:cubicBezTo>
                    <a:pt x="1" y="8"/>
                    <a:pt x="1" y="8"/>
                    <a:pt x="1" y="8"/>
                  </a:cubicBezTo>
                  <a:cubicBezTo>
                    <a:pt x="0" y="5"/>
                    <a:pt x="2" y="2"/>
                    <a:pt x="5" y="1"/>
                  </a:cubicBezTo>
                  <a:cubicBezTo>
                    <a:pt x="9" y="0"/>
                    <a:pt x="12" y="2"/>
                    <a:pt x="13" y="5"/>
                  </a:cubicBezTo>
                  <a:cubicBezTo>
                    <a:pt x="37" y="89"/>
                    <a:pt x="37" y="89"/>
                    <a:pt x="37" y="89"/>
                  </a:cubicBezTo>
                  <a:cubicBezTo>
                    <a:pt x="38" y="92"/>
                    <a:pt x="36" y="96"/>
                    <a:pt x="33" y="97"/>
                  </a:cubicBezTo>
                  <a:cubicBezTo>
                    <a:pt x="32" y="97"/>
                    <a:pt x="32" y="97"/>
                    <a:pt x="31" y="97"/>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0" name="Freeform 86">
              <a:extLst>
                <a:ext uri="{FF2B5EF4-FFF2-40B4-BE49-F238E27FC236}">
                  <a16:creationId xmlns:a16="http://schemas.microsoft.com/office/drawing/2014/main" id="{FAD9BCF1-C5F0-4234-A560-DD7BF622F6AD}"/>
                </a:ext>
              </a:extLst>
            </p:cNvPr>
            <p:cNvSpPr>
              <a:spLocks/>
            </p:cNvSpPr>
            <p:nvPr/>
          </p:nvSpPr>
          <p:spPr bwMode="auto">
            <a:xfrm>
              <a:off x="2683" y="1718"/>
              <a:ext cx="56" cy="143"/>
            </a:xfrm>
            <a:custGeom>
              <a:avLst/>
              <a:gdLst>
                <a:gd name="T0" fmla="*/ 7 w 38"/>
                <a:gd name="T1" fmla="*/ 97 h 97"/>
                <a:gd name="T2" fmla="*/ 5 w 38"/>
                <a:gd name="T3" fmla="*/ 97 h 97"/>
                <a:gd name="T4" fmla="*/ 1 w 38"/>
                <a:gd name="T5" fmla="*/ 89 h 97"/>
                <a:gd name="T6" fmla="*/ 25 w 38"/>
                <a:gd name="T7" fmla="*/ 5 h 97"/>
                <a:gd name="T8" fmla="*/ 33 w 38"/>
                <a:gd name="T9" fmla="*/ 1 h 97"/>
                <a:gd name="T10" fmla="*/ 37 w 38"/>
                <a:gd name="T11" fmla="*/ 8 h 97"/>
                <a:gd name="T12" fmla="*/ 13 w 38"/>
                <a:gd name="T13" fmla="*/ 92 h 97"/>
                <a:gd name="T14" fmla="*/ 7 w 38"/>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7">
                  <a:moveTo>
                    <a:pt x="7" y="97"/>
                  </a:moveTo>
                  <a:cubicBezTo>
                    <a:pt x="6" y="97"/>
                    <a:pt x="6" y="97"/>
                    <a:pt x="5" y="97"/>
                  </a:cubicBezTo>
                  <a:cubicBezTo>
                    <a:pt x="2" y="96"/>
                    <a:pt x="0" y="92"/>
                    <a:pt x="1" y="89"/>
                  </a:cubicBezTo>
                  <a:cubicBezTo>
                    <a:pt x="25" y="5"/>
                    <a:pt x="25" y="5"/>
                    <a:pt x="25" y="5"/>
                  </a:cubicBezTo>
                  <a:cubicBezTo>
                    <a:pt x="26" y="2"/>
                    <a:pt x="30" y="0"/>
                    <a:pt x="33" y="1"/>
                  </a:cubicBezTo>
                  <a:cubicBezTo>
                    <a:pt x="36" y="2"/>
                    <a:pt x="38" y="5"/>
                    <a:pt x="37" y="8"/>
                  </a:cubicBezTo>
                  <a:cubicBezTo>
                    <a:pt x="13" y="92"/>
                    <a:pt x="13" y="92"/>
                    <a:pt x="13" y="92"/>
                  </a:cubicBezTo>
                  <a:cubicBezTo>
                    <a:pt x="12" y="95"/>
                    <a:pt x="10" y="97"/>
                    <a:pt x="7" y="97"/>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112" name="Rectangle 45">
            <a:extLst>
              <a:ext uri="{FF2B5EF4-FFF2-40B4-BE49-F238E27FC236}">
                <a16:creationId xmlns:a16="http://schemas.microsoft.com/office/drawing/2014/main" id="{2527261E-A9B9-4423-AE01-AE1DC8877662}"/>
              </a:ext>
            </a:extLst>
          </p:cNvPr>
          <p:cNvSpPr/>
          <p:nvPr/>
        </p:nvSpPr>
        <p:spPr>
          <a:xfrm>
            <a:off x="2340576" y="4278604"/>
            <a:ext cx="8092675" cy="1631216"/>
          </a:xfrm>
          <a:prstGeom prst="rect">
            <a:avLst/>
          </a:prstGeom>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accent4">
                    <a:lumMod val="10000"/>
                  </a:schemeClr>
                </a:solidFill>
                <a:effectLst/>
                <a:uLnTx/>
                <a:uFillTx/>
                <a:latin typeface="Arial" panose="020B0604020202020204" pitchFamily="34" charset="0"/>
                <a:ea typeface="+mn-ea"/>
                <a:cs typeface="Arial" panose="020B0604020202020204" pitchFamily="34" charset="0"/>
              </a:rPr>
              <a:t>L’Italia si è impegnata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ex ante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 realizzare milestone e target </a:t>
            </a:r>
            <a:r>
              <a:rPr kumimoji="0" lang="it-IT" sz="1400" b="0" i="0" u="none" strike="noStrike" kern="1200" cap="none" spc="0" normalizeH="0" baseline="0" noProof="0">
                <a:ln>
                  <a:noFill/>
                </a:ln>
                <a:solidFill>
                  <a:schemeClr val="accent4">
                    <a:lumMod val="10000"/>
                  </a:schemeClr>
                </a:solidFill>
                <a:effectLst/>
                <a:uLnTx/>
                <a:uFillTx/>
                <a:latin typeface="Arial" panose="020B0604020202020204" pitchFamily="34" charset="0"/>
                <a:ea typeface="+mn-ea"/>
                <a:cs typeface="Arial" panose="020B0604020202020204" pitchFamily="34" charset="0"/>
              </a:rPr>
              <a:t>(M&amp;T)</a:t>
            </a:r>
            <a:r>
              <a:rPr kumimoji="0" lang="it-IT" sz="14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associati a riforme e investimenti entro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scadenze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err="1">
                <a:ln>
                  <a:noFill/>
                </a:ln>
                <a:solidFill>
                  <a:srgbClr val="DCDEDD">
                    <a:lumMod val="10000"/>
                  </a:srgbClr>
                </a:solidFill>
                <a:effectLst/>
                <a:uLnTx/>
                <a:uFillTx/>
                <a:latin typeface="Arial" panose="020B0604020202020204" pitchFamily="34" charset="0"/>
                <a:ea typeface="+mn-ea"/>
                <a:cs typeface="Arial" panose="020B0604020202020204" pitchFamily="34" charset="0"/>
              </a:rPr>
              <a:t>pre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 fissate, </a:t>
            </a:r>
            <a:r>
              <a:rPr kumimoji="0" lang="it-IT" sz="1400" b="0" i="0" u="none" strike="noStrike" kern="1200" cap="none" spc="0" normalizeH="0" baseline="0" noProof="0">
                <a:ln>
                  <a:noFill/>
                </a:ln>
                <a:solidFill>
                  <a:schemeClr val="accent4">
                    <a:lumMod val="10000"/>
                  </a:schemeClr>
                </a:solidFill>
                <a:effectLst/>
                <a:uLnTx/>
                <a:uFillTx/>
                <a:latin typeface="Arial" panose="020B0604020202020204" pitchFamily="34" charset="0"/>
                <a:ea typeface="+mn-ea"/>
                <a:cs typeface="Arial" panose="020B0604020202020204" pitchFamily="34" charset="0"/>
              </a:rPr>
              <a:t>tutte entro giugno 2026</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600" b="0" i="0" u="none" strike="noStrike" kern="1200" cap="none" spc="0" normalizeH="0" baseline="0" noProof="0">
              <a:ln>
                <a:noFill/>
              </a:ln>
              <a:solidFill>
                <a:schemeClr val="accent4">
                  <a:lumMod val="10000"/>
                </a:schemeClr>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chemeClr val="accent4">
                    <a:lumMod val="10000"/>
                  </a:schemeClr>
                </a:solidFill>
                <a:effectLst/>
                <a:uLnTx/>
                <a:uFillTx/>
                <a:latin typeface="Arial" panose="020B0604020202020204" pitchFamily="34" charset="0"/>
                <a:ea typeface="+mn-ea"/>
                <a:cs typeface="Arial" panose="020B0604020202020204" pitchFamily="34" charset="0"/>
              </a:rPr>
              <a:t>E’ stata valutata la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corrispondenza</a:t>
            </a:r>
            <a:r>
              <a:rPr kumimoji="0" lang="it-IT" sz="14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coerenza</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tra finanziamenti richiesti e target </a:t>
            </a:r>
            <a:r>
              <a:rPr kumimoji="0" lang="it-IT" sz="1400" b="0" i="0" u="none" strike="noStrike" kern="1200" cap="none" spc="0" normalizeH="0" baseline="0" noProof="0" err="1">
                <a:ln>
                  <a:noFill/>
                </a:ln>
                <a:solidFill>
                  <a:srgbClr val="DCDEDD">
                    <a:lumMod val="10000"/>
                  </a:srgbClr>
                </a:solidFill>
                <a:effectLst/>
                <a:uLnTx/>
                <a:uFillTx/>
                <a:latin typeface="Arial" panose="020B0604020202020204" pitchFamily="34" charset="0"/>
                <a:ea typeface="+mn-ea"/>
                <a:cs typeface="Arial" panose="020B0604020202020204" pitchFamily="34" charset="0"/>
              </a:rPr>
              <a:t>pre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-fissato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La CE autorizza gli esborsi sulla base del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soddisfacente adempimento</a:t>
            </a:r>
            <a:r>
              <a:rPr kumimoji="0" lang="it-IT" sz="1400" b="0"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di insiemi di M&amp;T che riflettono i progressi compiuti (e non alla spesa erogata)</a:t>
            </a:r>
          </a:p>
        </p:txBody>
      </p:sp>
      <p:sp>
        <p:nvSpPr>
          <p:cNvPr id="113" name="TextBox 112">
            <a:extLst>
              <a:ext uri="{FF2B5EF4-FFF2-40B4-BE49-F238E27FC236}">
                <a16:creationId xmlns:a16="http://schemas.microsoft.com/office/drawing/2014/main" id="{23D827F7-9B97-4BA9-9D20-586D85D619D0}"/>
              </a:ext>
            </a:extLst>
          </p:cNvPr>
          <p:cNvSpPr txBox="1"/>
          <p:nvPr/>
        </p:nvSpPr>
        <p:spPr>
          <a:xfrm>
            <a:off x="385763" y="3838389"/>
            <a:ext cx="1077432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Inoltre, essendo i programmi finanziati con RRF </a:t>
            </a: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programmi di performance </a:t>
            </a:r>
            <a:r>
              <a:rPr kumimoji="0" lang="it-IT" sz="140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 non di spesa):</a:t>
            </a:r>
          </a:p>
        </p:txBody>
      </p:sp>
      <p:grpSp>
        <p:nvGrpSpPr>
          <p:cNvPr id="117" name="Group 4">
            <a:extLst>
              <a:ext uri="{FF2B5EF4-FFF2-40B4-BE49-F238E27FC236}">
                <a16:creationId xmlns:a16="http://schemas.microsoft.com/office/drawing/2014/main" id="{44AFB1E6-F551-403A-B1AE-D41871C6A72F}"/>
              </a:ext>
            </a:extLst>
          </p:cNvPr>
          <p:cNvGrpSpPr>
            <a:grpSpLocks noChangeAspect="1"/>
          </p:cNvGrpSpPr>
          <p:nvPr/>
        </p:nvGrpSpPr>
        <p:grpSpPr bwMode="auto">
          <a:xfrm>
            <a:off x="2357098" y="4369511"/>
            <a:ext cx="330442" cy="329529"/>
            <a:chOff x="380" y="473"/>
            <a:chExt cx="362" cy="361"/>
          </a:xfrm>
          <a:solidFill>
            <a:schemeClr val="tx2"/>
          </a:solidFill>
        </p:grpSpPr>
        <p:sp>
          <p:nvSpPr>
            <p:cNvPr id="118" name="Freeform 5">
              <a:extLst>
                <a:ext uri="{FF2B5EF4-FFF2-40B4-BE49-F238E27FC236}">
                  <a16:creationId xmlns:a16="http://schemas.microsoft.com/office/drawing/2014/main" id="{9990151F-6D8A-4497-8093-32163BB29CEE}"/>
                </a:ext>
              </a:extLst>
            </p:cNvPr>
            <p:cNvSpPr>
              <a:spLocks noEditPoints="1"/>
            </p:cNvSpPr>
            <p:nvPr/>
          </p:nvSpPr>
          <p:spPr bwMode="auto">
            <a:xfrm>
              <a:off x="545" y="473"/>
              <a:ext cx="197" cy="197"/>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9" name="Freeform 6">
              <a:extLst>
                <a:ext uri="{FF2B5EF4-FFF2-40B4-BE49-F238E27FC236}">
                  <a16:creationId xmlns:a16="http://schemas.microsoft.com/office/drawing/2014/main" id="{E7A70AD0-12F5-4B1F-94F4-FBACB1AC5E95}"/>
                </a:ext>
              </a:extLst>
            </p:cNvPr>
            <p:cNvSpPr>
              <a:spLocks/>
            </p:cNvSpPr>
            <p:nvPr/>
          </p:nvSpPr>
          <p:spPr bwMode="auto">
            <a:xfrm>
              <a:off x="435" y="528"/>
              <a:ext cx="252" cy="251"/>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0" name="Freeform 7">
              <a:extLst>
                <a:ext uri="{FF2B5EF4-FFF2-40B4-BE49-F238E27FC236}">
                  <a16:creationId xmlns:a16="http://schemas.microsoft.com/office/drawing/2014/main" id="{48DFDB73-6EBA-4C1C-8E3E-736DB4D847F1}"/>
                </a:ext>
              </a:extLst>
            </p:cNvPr>
            <p:cNvSpPr>
              <a:spLocks/>
            </p:cNvSpPr>
            <p:nvPr/>
          </p:nvSpPr>
          <p:spPr bwMode="auto">
            <a:xfrm>
              <a:off x="490" y="583"/>
              <a:ext cx="142" cy="141"/>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1" name="Freeform 8">
              <a:extLst>
                <a:ext uri="{FF2B5EF4-FFF2-40B4-BE49-F238E27FC236}">
                  <a16:creationId xmlns:a16="http://schemas.microsoft.com/office/drawing/2014/main" id="{FEEA686B-E5CC-4343-8B0A-2D77080E579F}"/>
                </a:ext>
              </a:extLst>
            </p:cNvPr>
            <p:cNvSpPr>
              <a:spLocks/>
            </p:cNvSpPr>
            <p:nvPr/>
          </p:nvSpPr>
          <p:spPr bwMode="auto">
            <a:xfrm>
              <a:off x="380" y="473"/>
              <a:ext cx="362" cy="361"/>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35" name="Group 78">
            <a:extLst>
              <a:ext uri="{FF2B5EF4-FFF2-40B4-BE49-F238E27FC236}">
                <a16:creationId xmlns:a16="http://schemas.microsoft.com/office/drawing/2014/main" id="{84543678-62C4-4000-9EB8-E6BDC20E2AB5}"/>
              </a:ext>
            </a:extLst>
          </p:cNvPr>
          <p:cNvGrpSpPr>
            <a:grpSpLocks noChangeAspect="1"/>
          </p:cNvGrpSpPr>
          <p:nvPr/>
        </p:nvGrpSpPr>
        <p:grpSpPr bwMode="auto">
          <a:xfrm>
            <a:off x="2355607" y="5458856"/>
            <a:ext cx="333425" cy="333425"/>
            <a:chOff x="2403" y="1721"/>
            <a:chExt cx="425" cy="425"/>
          </a:xfrm>
          <a:solidFill>
            <a:schemeClr val="tx2"/>
          </a:solidFill>
        </p:grpSpPr>
        <p:sp>
          <p:nvSpPr>
            <p:cNvPr id="136" name="Freeform 79">
              <a:extLst>
                <a:ext uri="{FF2B5EF4-FFF2-40B4-BE49-F238E27FC236}">
                  <a16:creationId xmlns:a16="http://schemas.microsoft.com/office/drawing/2014/main" id="{2943E996-D06F-46E9-B031-3032A45356AF}"/>
                </a:ext>
              </a:extLst>
            </p:cNvPr>
            <p:cNvSpPr>
              <a:spLocks/>
            </p:cNvSpPr>
            <p:nvPr/>
          </p:nvSpPr>
          <p:spPr bwMode="auto">
            <a:xfrm>
              <a:off x="2403" y="1965"/>
              <a:ext cx="169" cy="181"/>
            </a:xfrm>
            <a:custGeom>
              <a:avLst/>
              <a:gdLst>
                <a:gd name="T0" fmla="*/ 69 w 114"/>
                <a:gd name="T1" fmla="*/ 123 h 123"/>
                <a:gd name="T2" fmla="*/ 68 w 114"/>
                <a:gd name="T3" fmla="*/ 123 h 123"/>
                <a:gd name="T4" fmla="*/ 63 w 114"/>
                <a:gd name="T5" fmla="*/ 119 h 123"/>
                <a:gd name="T6" fmla="*/ 49 w 114"/>
                <a:gd name="T7" fmla="*/ 79 h 123"/>
                <a:gd name="T8" fmla="*/ 8 w 114"/>
                <a:gd name="T9" fmla="*/ 86 h 123"/>
                <a:gd name="T10" fmla="*/ 2 w 114"/>
                <a:gd name="T11" fmla="*/ 84 h 123"/>
                <a:gd name="T12" fmla="*/ 2 w 114"/>
                <a:gd name="T13" fmla="*/ 77 h 123"/>
                <a:gd name="T14" fmla="*/ 46 w 114"/>
                <a:gd name="T15" fmla="*/ 0 h 123"/>
                <a:gd name="T16" fmla="*/ 57 w 114"/>
                <a:gd name="T17" fmla="*/ 6 h 123"/>
                <a:gd name="T18" fmla="*/ 18 w 114"/>
                <a:gd name="T19" fmla="*/ 72 h 123"/>
                <a:gd name="T20" fmla="*/ 52 w 114"/>
                <a:gd name="T21" fmla="*/ 67 h 123"/>
                <a:gd name="T22" fmla="*/ 59 w 114"/>
                <a:gd name="T23" fmla="*/ 71 h 123"/>
                <a:gd name="T24" fmla="*/ 70 w 114"/>
                <a:gd name="T25" fmla="*/ 103 h 123"/>
                <a:gd name="T26" fmla="*/ 103 w 114"/>
                <a:gd name="T27" fmla="*/ 47 h 123"/>
                <a:gd name="T28" fmla="*/ 114 w 114"/>
                <a:gd name="T29" fmla="*/ 54 h 123"/>
                <a:gd name="T30" fmla="*/ 74 w 114"/>
                <a:gd name="T31" fmla="*/ 120 h 123"/>
                <a:gd name="T32" fmla="*/ 69 w 114"/>
                <a:gd name="T33"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23">
                  <a:moveTo>
                    <a:pt x="69" y="123"/>
                  </a:moveTo>
                  <a:cubicBezTo>
                    <a:pt x="69" y="123"/>
                    <a:pt x="69" y="123"/>
                    <a:pt x="68" y="123"/>
                  </a:cubicBezTo>
                  <a:cubicBezTo>
                    <a:pt x="66" y="122"/>
                    <a:pt x="64" y="121"/>
                    <a:pt x="63" y="119"/>
                  </a:cubicBezTo>
                  <a:cubicBezTo>
                    <a:pt x="49" y="79"/>
                    <a:pt x="49" y="79"/>
                    <a:pt x="49" y="79"/>
                  </a:cubicBezTo>
                  <a:cubicBezTo>
                    <a:pt x="8" y="86"/>
                    <a:pt x="8" y="86"/>
                    <a:pt x="8" y="86"/>
                  </a:cubicBezTo>
                  <a:cubicBezTo>
                    <a:pt x="6" y="87"/>
                    <a:pt x="3" y="86"/>
                    <a:pt x="2" y="84"/>
                  </a:cubicBezTo>
                  <a:cubicBezTo>
                    <a:pt x="1" y="82"/>
                    <a:pt x="0" y="79"/>
                    <a:pt x="2" y="77"/>
                  </a:cubicBezTo>
                  <a:cubicBezTo>
                    <a:pt x="46" y="0"/>
                    <a:pt x="46" y="0"/>
                    <a:pt x="46" y="0"/>
                  </a:cubicBezTo>
                  <a:cubicBezTo>
                    <a:pt x="57" y="6"/>
                    <a:pt x="57" y="6"/>
                    <a:pt x="57" y="6"/>
                  </a:cubicBezTo>
                  <a:cubicBezTo>
                    <a:pt x="18" y="72"/>
                    <a:pt x="18" y="72"/>
                    <a:pt x="18" y="72"/>
                  </a:cubicBezTo>
                  <a:cubicBezTo>
                    <a:pt x="52" y="67"/>
                    <a:pt x="52" y="67"/>
                    <a:pt x="52" y="67"/>
                  </a:cubicBezTo>
                  <a:cubicBezTo>
                    <a:pt x="55" y="66"/>
                    <a:pt x="58" y="68"/>
                    <a:pt x="59" y="71"/>
                  </a:cubicBezTo>
                  <a:cubicBezTo>
                    <a:pt x="70" y="103"/>
                    <a:pt x="70" y="103"/>
                    <a:pt x="70" y="103"/>
                  </a:cubicBezTo>
                  <a:cubicBezTo>
                    <a:pt x="103" y="47"/>
                    <a:pt x="103" y="47"/>
                    <a:pt x="103" y="47"/>
                  </a:cubicBezTo>
                  <a:cubicBezTo>
                    <a:pt x="114" y="54"/>
                    <a:pt x="114" y="54"/>
                    <a:pt x="114" y="54"/>
                  </a:cubicBezTo>
                  <a:cubicBezTo>
                    <a:pt x="74" y="120"/>
                    <a:pt x="74" y="120"/>
                    <a:pt x="74" y="120"/>
                  </a:cubicBezTo>
                  <a:cubicBezTo>
                    <a:pt x="73" y="122"/>
                    <a:pt x="71" y="123"/>
                    <a:pt x="69" y="123"/>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7" name="Freeform 80">
              <a:extLst>
                <a:ext uri="{FF2B5EF4-FFF2-40B4-BE49-F238E27FC236}">
                  <a16:creationId xmlns:a16="http://schemas.microsoft.com/office/drawing/2014/main" id="{57448B3A-3297-4C11-862F-9DE67175F98E}"/>
                </a:ext>
              </a:extLst>
            </p:cNvPr>
            <p:cNvSpPr>
              <a:spLocks/>
            </p:cNvSpPr>
            <p:nvPr/>
          </p:nvSpPr>
          <p:spPr bwMode="auto">
            <a:xfrm>
              <a:off x="2661" y="1968"/>
              <a:ext cx="167" cy="178"/>
            </a:xfrm>
            <a:custGeom>
              <a:avLst/>
              <a:gdLst>
                <a:gd name="T0" fmla="*/ 45 w 113"/>
                <a:gd name="T1" fmla="*/ 121 h 121"/>
                <a:gd name="T2" fmla="*/ 39 w 113"/>
                <a:gd name="T3" fmla="*/ 118 h 121"/>
                <a:gd name="T4" fmla="*/ 0 w 113"/>
                <a:gd name="T5" fmla="*/ 52 h 121"/>
                <a:gd name="T6" fmla="*/ 10 w 113"/>
                <a:gd name="T7" fmla="*/ 46 h 121"/>
                <a:gd name="T8" fmla="*/ 43 w 113"/>
                <a:gd name="T9" fmla="*/ 101 h 121"/>
                <a:gd name="T10" fmla="*/ 55 w 113"/>
                <a:gd name="T11" fmla="*/ 69 h 121"/>
                <a:gd name="T12" fmla="*/ 62 w 113"/>
                <a:gd name="T13" fmla="*/ 65 h 121"/>
                <a:gd name="T14" fmla="*/ 95 w 113"/>
                <a:gd name="T15" fmla="*/ 70 h 121"/>
                <a:gd name="T16" fmla="*/ 58 w 113"/>
                <a:gd name="T17" fmla="*/ 6 h 121"/>
                <a:gd name="T18" fmla="*/ 68 w 113"/>
                <a:gd name="T19" fmla="*/ 0 h 121"/>
                <a:gd name="T20" fmla="*/ 112 w 113"/>
                <a:gd name="T21" fmla="*/ 75 h 121"/>
                <a:gd name="T22" fmla="*/ 112 w 113"/>
                <a:gd name="T23" fmla="*/ 82 h 121"/>
                <a:gd name="T24" fmla="*/ 106 w 113"/>
                <a:gd name="T25" fmla="*/ 84 h 121"/>
                <a:gd name="T26" fmla="*/ 65 w 113"/>
                <a:gd name="T27" fmla="*/ 77 h 121"/>
                <a:gd name="T28" fmla="*/ 50 w 113"/>
                <a:gd name="T29" fmla="*/ 117 h 121"/>
                <a:gd name="T30" fmla="*/ 45 w 113"/>
                <a:gd name="T31" fmla="*/ 121 h 121"/>
                <a:gd name="T32" fmla="*/ 45 w 113"/>
                <a:gd name="T3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1">
                  <a:moveTo>
                    <a:pt x="45" y="121"/>
                  </a:moveTo>
                  <a:cubicBezTo>
                    <a:pt x="43" y="121"/>
                    <a:pt x="41" y="120"/>
                    <a:pt x="39" y="118"/>
                  </a:cubicBezTo>
                  <a:cubicBezTo>
                    <a:pt x="0" y="52"/>
                    <a:pt x="0" y="52"/>
                    <a:pt x="0" y="52"/>
                  </a:cubicBezTo>
                  <a:cubicBezTo>
                    <a:pt x="10" y="46"/>
                    <a:pt x="10" y="46"/>
                    <a:pt x="10" y="46"/>
                  </a:cubicBezTo>
                  <a:cubicBezTo>
                    <a:pt x="43" y="101"/>
                    <a:pt x="43" y="101"/>
                    <a:pt x="43" y="101"/>
                  </a:cubicBezTo>
                  <a:cubicBezTo>
                    <a:pt x="55" y="69"/>
                    <a:pt x="55" y="69"/>
                    <a:pt x="55" y="69"/>
                  </a:cubicBezTo>
                  <a:cubicBezTo>
                    <a:pt x="56" y="66"/>
                    <a:pt x="59" y="64"/>
                    <a:pt x="62" y="65"/>
                  </a:cubicBezTo>
                  <a:cubicBezTo>
                    <a:pt x="95" y="70"/>
                    <a:pt x="95" y="70"/>
                    <a:pt x="95" y="70"/>
                  </a:cubicBezTo>
                  <a:cubicBezTo>
                    <a:pt x="58" y="6"/>
                    <a:pt x="58" y="6"/>
                    <a:pt x="58" y="6"/>
                  </a:cubicBezTo>
                  <a:cubicBezTo>
                    <a:pt x="68" y="0"/>
                    <a:pt x="68" y="0"/>
                    <a:pt x="68" y="0"/>
                  </a:cubicBezTo>
                  <a:cubicBezTo>
                    <a:pt x="112" y="75"/>
                    <a:pt x="112" y="75"/>
                    <a:pt x="112" y="75"/>
                  </a:cubicBezTo>
                  <a:cubicBezTo>
                    <a:pt x="113" y="77"/>
                    <a:pt x="113" y="80"/>
                    <a:pt x="112" y="82"/>
                  </a:cubicBezTo>
                  <a:cubicBezTo>
                    <a:pt x="110" y="84"/>
                    <a:pt x="108" y="85"/>
                    <a:pt x="106" y="84"/>
                  </a:cubicBezTo>
                  <a:cubicBezTo>
                    <a:pt x="65" y="77"/>
                    <a:pt x="65" y="77"/>
                    <a:pt x="65" y="77"/>
                  </a:cubicBezTo>
                  <a:cubicBezTo>
                    <a:pt x="50" y="117"/>
                    <a:pt x="50" y="117"/>
                    <a:pt x="50" y="117"/>
                  </a:cubicBezTo>
                  <a:cubicBezTo>
                    <a:pt x="49" y="119"/>
                    <a:pt x="48" y="120"/>
                    <a:pt x="45" y="121"/>
                  </a:cubicBezTo>
                  <a:cubicBezTo>
                    <a:pt x="45" y="121"/>
                    <a:pt x="45" y="121"/>
                    <a:pt x="45" y="121"/>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8" name="Freeform 81">
              <a:extLst>
                <a:ext uri="{FF2B5EF4-FFF2-40B4-BE49-F238E27FC236}">
                  <a16:creationId xmlns:a16="http://schemas.microsoft.com/office/drawing/2014/main" id="{D9B057C3-410C-426C-9AC1-68A362CBF695}"/>
                </a:ext>
              </a:extLst>
            </p:cNvPr>
            <p:cNvSpPr>
              <a:spLocks noEditPoints="1"/>
            </p:cNvSpPr>
            <p:nvPr/>
          </p:nvSpPr>
          <p:spPr bwMode="auto">
            <a:xfrm>
              <a:off x="2449" y="1721"/>
              <a:ext cx="338" cy="337"/>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12 h 228"/>
                <a:gd name="T12" fmla="*/ 12 w 228"/>
                <a:gd name="T13" fmla="*/ 114 h 228"/>
                <a:gd name="T14" fmla="*/ 114 w 228"/>
                <a:gd name="T15" fmla="*/ 216 h 228"/>
                <a:gd name="T16" fmla="*/ 216 w 228"/>
                <a:gd name="T17" fmla="*/ 114 h 228"/>
                <a:gd name="T18" fmla="*/ 114 w 228"/>
                <a:gd name="T19"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1" y="228"/>
                    <a:pt x="0" y="176"/>
                    <a:pt x="0" y="114"/>
                  </a:cubicBezTo>
                  <a:cubicBezTo>
                    <a:pt x="0" y="51"/>
                    <a:pt x="51" y="0"/>
                    <a:pt x="114" y="0"/>
                  </a:cubicBezTo>
                  <a:cubicBezTo>
                    <a:pt x="177" y="0"/>
                    <a:pt x="228" y="51"/>
                    <a:pt x="228" y="114"/>
                  </a:cubicBezTo>
                  <a:cubicBezTo>
                    <a:pt x="228" y="176"/>
                    <a:pt x="177" y="228"/>
                    <a:pt x="114" y="228"/>
                  </a:cubicBezTo>
                  <a:close/>
                  <a:moveTo>
                    <a:pt x="114" y="12"/>
                  </a:moveTo>
                  <a:cubicBezTo>
                    <a:pt x="58" y="12"/>
                    <a:pt x="12" y="57"/>
                    <a:pt x="12" y="114"/>
                  </a:cubicBezTo>
                  <a:cubicBezTo>
                    <a:pt x="12" y="170"/>
                    <a:pt x="58" y="216"/>
                    <a:pt x="114" y="216"/>
                  </a:cubicBezTo>
                  <a:cubicBezTo>
                    <a:pt x="170" y="216"/>
                    <a:pt x="216" y="170"/>
                    <a:pt x="216" y="114"/>
                  </a:cubicBezTo>
                  <a:cubicBezTo>
                    <a:pt x="216" y="57"/>
                    <a:pt x="170" y="12"/>
                    <a:pt x="114" y="12"/>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9" name="Freeform 82">
              <a:extLst>
                <a:ext uri="{FF2B5EF4-FFF2-40B4-BE49-F238E27FC236}">
                  <a16:creationId xmlns:a16="http://schemas.microsoft.com/office/drawing/2014/main" id="{587CF20F-B73F-401A-BDB7-B794077C922F}"/>
                </a:ext>
              </a:extLst>
            </p:cNvPr>
            <p:cNvSpPr>
              <a:spLocks/>
            </p:cNvSpPr>
            <p:nvPr/>
          </p:nvSpPr>
          <p:spPr bwMode="auto">
            <a:xfrm>
              <a:off x="2541" y="1823"/>
              <a:ext cx="154" cy="130"/>
            </a:xfrm>
            <a:custGeom>
              <a:avLst/>
              <a:gdLst>
                <a:gd name="T0" fmla="*/ 38 w 104"/>
                <a:gd name="T1" fmla="*/ 88 h 88"/>
                <a:gd name="T2" fmla="*/ 34 w 104"/>
                <a:gd name="T3" fmla="*/ 87 h 88"/>
                <a:gd name="T4" fmla="*/ 2 w 104"/>
                <a:gd name="T5" fmla="*/ 55 h 88"/>
                <a:gd name="T6" fmla="*/ 2 w 104"/>
                <a:gd name="T7" fmla="*/ 46 h 88"/>
                <a:gd name="T8" fmla="*/ 10 w 104"/>
                <a:gd name="T9" fmla="*/ 46 h 88"/>
                <a:gd name="T10" fmla="*/ 38 w 104"/>
                <a:gd name="T11" fmla="*/ 73 h 88"/>
                <a:gd name="T12" fmla="*/ 93 w 104"/>
                <a:gd name="T13" fmla="*/ 3 h 88"/>
                <a:gd name="T14" fmla="*/ 101 w 104"/>
                <a:gd name="T15" fmla="*/ 2 h 88"/>
                <a:gd name="T16" fmla="*/ 102 w 104"/>
                <a:gd name="T17" fmla="*/ 11 h 88"/>
                <a:gd name="T18" fmla="*/ 43 w 104"/>
                <a:gd name="T19" fmla="*/ 86 h 88"/>
                <a:gd name="T20" fmla="*/ 38 w 104"/>
                <a:gd name="T21" fmla="*/ 88 h 88"/>
                <a:gd name="T22" fmla="*/ 38 w 104"/>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88">
                  <a:moveTo>
                    <a:pt x="38" y="88"/>
                  </a:moveTo>
                  <a:cubicBezTo>
                    <a:pt x="36" y="88"/>
                    <a:pt x="35" y="88"/>
                    <a:pt x="34" y="87"/>
                  </a:cubicBezTo>
                  <a:cubicBezTo>
                    <a:pt x="2" y="55"/>
                    <a:pt x="2" y="55"/>
                    <a:pt x="2" y="55"/>
                  </a:cubicBezTo>
                  <a:cubicBezTo>
                    <a:pt x="0" y="52"/>
                    <a:pt x="0" y="49"/>
                    <a:pt x="2" y="46"/>
                  </a:cubicBezTo>
                  <a:cubicBezTo>
                    <a:pt x="4" y="44"/>
                    <a:pt x="8" y="44"/>
                    <a:pt x="10" y="46"/>
                  </a:cubicBezTo>
                  <a:cubicBezTo>
                    <a:pt x="38" y="73"/>
                    <a:pt x="38" y="73"/>
                    <a:pt x="38" y="73"/>
                  </a:cubicBezTo>
                  <a:cubicBezTo>
                    <a:pt x="93" y="3"/>
                    <a:pt x="93" y="3"/>
                    <a:pt x="93" y="3"/>
                  </a:cubicBezTo>
                  <a:cubicBezTo>
                    <a:pt x="95" y="1"/>
                    <a:pt x="99" y="0"/>
                    <a:pt x="101" y="2"/>
                  </a:cubicBezTo>
                  <a:cubicBezTo>
                    <a:pt x="104" y="4"/>
                    <a:pt x="104" y="8"/>
                    <a:pt x="102" y="11"/>
                  </a:cubicBezTo>
                  <a:cubicBezTo>
                    <a:pt x="43" y="86"/>
                    <a:pt x="43" y="86"/>
                    <a:pt x="43" y="86"/>
                  </a:cubicBezTo>
                  <a:cubicBezTo>
                    <a:pt x="42" y="87"/>
                    <a:pt x="40" y="88"/>
                    <a:pt x="38" y="88"/>
                  </a:cubicBezTo>
                  <a:cubicBezTo>
                    <a:pt x="38" y="88"/>
                    <a:pt x="38" y="88"/>
                    <a:pt x="38" y="88"/>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40" name="Group 158">
            <a:extLst>
              <a:ext uri="{FF2B5EF4-FFF2-40B4-BE49-F238E27FC236}">
                <a16:creationId xmlns:a16="http://schemas.microsoft.com/office/drawing/2014/main" id="{330A710C-7F15-42BD-907A-DA88DE8D3E2A}"/>
              </a:ext>
            </a:extLst>
          </p:cNvPr>
          <p:cNvGrpSpPr>
            <a:grpSpLocks noChangeAspect="1"/>
          </p:cNvGrpSpPr>
          <p:nvPr/>
        </p:nvGrpSpPr>
        <p:grpSpPr bwMode="auto">
          <a:xfrm>
            <a:off x="2329592" y="4928133"/>
            <a:ext cx="385454" cy="362509"/>
            <a:chOff x="4473" y="3018"/>
            <a:chExt cx="420" cy="395"/>
          </a:xfrm>
          <a:solidFill>
            <a:schemeClr val="tx2"/>
          </a:solidFill>
        </p:grpSpPr>
        <p:sp>
          <p:nvSpPr>
            <p:cNvPr id="141" name="Freeform 159">
              <a:extLst>
                <a:ext uri="{FF2B5EF4-FFF2-40B4-BE49-F238E27FC236}">
                  <a16:creationId xmlns:a16="http://schemas.microsoft.com/office/drawing/2014/main" id="{0B631B03-6196-4793-8322-9FB74E1CBEC1}"/>
                </a:ext>
              </a:extLst>
            </p:cNvPr>
            <p:cNvSpPr>
              <a:spLocks/>
            </p:cNvSpPr>
            <p:nvPr/>
          </p:nvSpPr>
          <p:spPr bwMode="auto">
            <a:xfrm>
              <a:off x="4648" y="3058"/>
              <a:ext cx="72" cy="54"/>
            </a:xfrm>
            <a:custGeom>
              <a:avLst/>
              <a:gdLst>
                <a:gd name="T0" fmla="*/ 9 w 49"/>
                <a:gd name="T1" fmla="*/ 17 h 37"/>
                <a:gd name="T2" fmla="*/ 5 w 49"/>
                <a:gd name="T3" fmla="*/ 15 h 37"/>
                <a:gd name="T4" fmla="*/ 1 w 49"/>
                <a:gd name="T5" fmla="*/ 17 h 37"/>
                <a:gd name="T6" fmla="*/ 0 w 49"/>
                <a:gd name="T7" fmla="*/ 20 h 37"/>
                <a:gd name="T8" fmla="*/ 1 w 49"/>
                <a:gd name="T9" fmla="*/ 24 h 37"/>
                <a:gd name="T10" fmla="*/ 12 w 49"/>
                <a:gd name="T11" fmla="*/ 35 h 37"/>
                <a:gd name="T12" fmla="*/ 16 w 49"/>
                <a:gd name="T13" fmla="*/ 37 h 37"/>
                <a:gd name="T14" fmla="*/ 19 w 49"/>
                <a:gd name="T15" fmla="*/ 35 h 37"/>
                <a:gd name="T16" fmla="*/ 47 w 49"/>
                <a:gd name="T17" fmla="*/ 10 h 37"/>
                <a:gd name="T18" fmla="*/ 47 w 49"/>
                <a:gd name="T19" fmla="*/ 3 h 37"/>
                <a:gd name="T20" fmla="*/ 40 w 49"/>
                <a:gd name="T21" fmla="*/ 2 h 37"/>
                <a:gd name="T22" fmla="*/ 16 w 49"/>
                <a:gd name="T23" fmla="*/ 24 h 37"/>
                <a:gd name="T24" fmla="*/ 9 w 49"/>
                <a:gd name="T25"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7">
                  <a:moveTo>
                    <a:pt x="9" y="17"/>
                  </a:moveTo>
                  <a:cubicBezTo>
                    <a:pt x="8" y="16"/>
                    <a:pt x="7" y="15"/>
                    <a:pt x="5" y="15"/>
                  </a:cubicBezTo>
                  <a:cubicBezTo>
                    <a:pt x="4" y="15"/>
                    <a:pt x="2" y="16"/>
                    <a:pt x="1" y="17"/>
                  </a:cubicBezTo>
                  <a:cubicBezTo>
                    <a:pt x="0" y="18"/>
                    <a:pt x="0" y="19"/>
                    <a:pt x="0" y="20"/>
                  </a:cubicBezTo>
                  <a:cubicBezTo>
                    <a:pt x="0" y="22"/>
                    <a:pt x="0" y="23"/>
                    <a:pt x="1" y="24"/>
                  </a:cubicBezTo>
                  <a:cubicBezTo>
                    <a:pt x="12" y="35"/>
                    <a:pt x="12" y="35"/>
                    <a:pt x="12" y="35"/>
                  </a:cubicBezTo>
                  <a:cubicBezTo>
                    <a:pt x="13" y="36"/>
                    <a:pt x="14" y="37"/>
                    <a:pt x="16" y="37"/>
                  </a:cubicBezTo>
                  <a:cubicBezTo>
                    <a:pt x="17" y="37"/>
                    <a:pt x="18" y="36"/>
                    <a:pt x="19" y="35"/>
                  </a:cubicBezTo>
                  <a:cubicBezTo>
                    <a:pt x="47" y="10"/>
                    <a:pt x="47" y="10"/>
                    <a:pt x="47" y="10"/>
                  </a:cubicBezTo>
                  <a:cubicBezTo>
                    <a:pt x="49" y="8"/>
                    <a:pt x="49" y="5"/>
                    <a:pt x="47" y="3"/>
                  </a:cubicBezTo>
                  <a:cubicBezTo>
                    <a:pt x="45" y="0"/>
                    <a:pt x="42" y="0"/>
                    <a:pt x="40" y="2"/>
                  </a:cubicBezTo>
                  <a:cubicBezTo>
                    <a:pt x="16" y="24"/>
                    <a:pt x="16" y="24"/>
                    <a:pt x="16" y="24"/>
                  </a:cubicBezTo>
                  <a:lnTo>
                    <a:pt x="9" y="17"/>
                  </a:ln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2" name="Freeform 160">
              <a:extLst>
                <a:ext uri="{FF2B5EF4-FFF2-40B4-BE49-F238E27FC236}">
                  <a16:creationId xmlns:a16="http://schemas.microsoft.com/office/drawing/2014/main" id="{4D404E2B-8FE9-4570-BFE7-3F74EBD72578}"/>
                </a:ext>
              </a:extLst>
            </p:cNvPr>
            <p:cNvSpPr>
              <a:spLocks/>
            </p:cNvSpPr>
            <p:nvPr/>
          </p:nvSpPr>
          <p:spPr bwMode="auto">
            <a:xfrm>
              <a:off x="4509" y="3191"/>
              <a:ext cx="74" cy="53"/>
            </a:xfrm>
            <a:custGeom>
              <a:avLst/>
              <a:gdLst>
                <a:gd name="T0" fmla="*/ 9 w 50"/>
                <a:gd name="T1" fmla="*/ 17 h 36"/>
                <a:gd name="T2" fmla="*/ 6 w 50"/>
                <a:gd name="T3" fmla="*/ 15 h 36"/>
                <a:gd name="T4" fmla="*/ 2 w 50"/>
                <a:gd name="T5" fmla="*/ 17 h 36"/>
                <a:gd name="T6" fmla="*/ 0 w 50"/>
                <a:gd name="T7" fmla="*/ 20 h 36"/>
                <a:gd name="T8" fmla="*/ 2 w 50"/>
                <a:gd name="T9" fmla="*/ 24 h 36"/>
                <a:gd name="T10" fmla="*/ 13 w 50"/>
                <a:gd name="T11" fmla="*/ 35 h 36"/>
                <a:gd name="T12" fmla="*/ 16 w 50"/>
                <a:gd name="T13" fmla="*/ 36 h 36"/>
                <a:gd name="T14" fmla="*/ 20 w 50"/>
                <a:gd name="T15" fmla="*/ 35 h 36"/>
                <a:gd name="T16" fmla="*/ 48 w 50"/>
                <a:gd name="T17" fmla="*/ 10 h 36"/>
                <a:gd name="T18" fmla="*/ 48 w 50"/>
                <a:gd name="T19" fmla="*/ 2 h 36"/>
                <a:gd name="T20" fmla="*/ 40 w 50"/>
                <a:gd name="T21" fmla="*/ 2 h 36"/>
                <a:gd name="T22" fmla="*/ 17 w 50"/>
                <a:gd name="T23" fmla="*/ 24 h 36"/>
                <a:gd name="T24" fmla="*/ 9 w 50"/>
                <a:gd name="T2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6">
                  <a:moveTo>
                    <a:pt x="9" y="17"/>
                  </a:moveTo>
                  <a:cubicBezTo>
                    <a:pt x="8" y="16"/>
                    <a:pt x="7" y="15"/>
                    <a:pt x="6" y="15"/>
                  </a:cubicBezTo>
                  <a:cubicBezTo>
                    <a:pt x="4" y="15"/>
                    <a:pt x="3" y="16"/>
                    <a:pt x="2" y="17"/>
                  </a:cubicBezTo>
                  <a:cubicBezTo>
                    <a:pt x="1" y="18"/>
                    <a:pt x="0" y="19"/>
                    <a:pt x="0" y="20"/>
                  </a:cubicBezTo>
                  <a:cubicBezTo>
                    <a:pt x="0" y="22"/>
                    <a:pt x="1" y="23"/>
                    <a:pt x="2" y="24"/>
                  </a:cubicBezTo>
                  <a:cubicBezTo>
                    <a:pt x="13" y="35"/>
                    <a:pt x="13" y="35"/>
                    <a:pt x="13" y="35"/>
                  </a:cubicBezTo>
                  <a:cubicBezTo>
                    <a:pt x="14" y="36"/>
                    <a:pt x="15" y="36"/>
                    <a:pt x="16" y="36"/>
                  </a:cubicBezTo>
                  <a:cubicBezTo>
                    <a:pt x="18" y="36"/>
                    <a:pt x="19" y="36"/>
                    <a:pt x="20" y="35"/>
                  </a:cubicBezTo>
                  <a:cubicBezTo>
                    <a:pt x="48" y="10"/>
                    <a:pt x="48" y="10"/>
                    <a:pt x="48" y="10"/>
                  </a:cubicBezTo>
                  <a:cubicBezTo>
                    <a:pt x="50" y="8"/>
                    <a:pt x="50" y="5"/>
                    <a:pt x="48" y="2"/>
                  </a:cubicBezTo>
                  <a:cubicBezTo>
                    <a:pt x="46" y="0"/>
                    <a:pt x="43" y="0"/>
                    <a:pt x="40" y="2"/>
                  </a:cubicBezTo>
                  <a:cubicBezTo>
                    <a:pt x="17" y="24"/>
                    <a:pt x="17" y="24"/>
                    <a:pt x="17" y="24"/>
                  </a:cubicBezTo>
                  <a:lnTo>
                    <a:pt x="9" y="17"/>
                  </a:ln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3" name="Freeform 161">
              <a:extLst>
                <a:ext uri="{FF2B5EF4-FFF2-40B4-BE49-F238E27FC236}">
                  <a16:creationId xmlns:a16="http://schemas.microsoft.com/office/drawing/2014/main" id="{9B6B0759-A866-45A2-81CC-EA5CFEB7579C}"/>
                </a:ext>
              </a:extLst>
            </p:cNvPr>
            <p:cNvSpPr>
              <a:spLocks/>
            </p:cNvSpPr>
            <p:nvPr/>
          </p:nvSpPr>
          <p:spPr bwMode="auto">
            <a:xfrm>
              <a:off x="4648" y="3318"/>
              <a:ext cx="72" cy="54"/>
            </a:xfrm>
            <a:custGeom>
              <a:avLst/>
              <a:gdLst>
                <a:gd name="T0" fmla="*/ 9 w 49"/>
                <a:gd name="T1" fmla="*/ 16 h 36"/>
                <a:gd name="T2" fmla="*/ 5 w 49"/>
                <a:gd name="T3" fmla="*/ 15 h 36"/>
                <a:gd name="T4" fmla="*/ 1 w 49"/>
                <a:gd name="T5" fmla="*/ 16 h 36"/>
                <a:gd name="T6" fmla="*/ 0 w 49"/>
                <a:gd name="T7" fmla="*/ 20 h 36"/>
                <a:gd name="T8" fmla="*/ 1 w 49"/>
                <a:gd name="T9" fmla="*/ 24 h 36"/>
                <a:gd name="T10" fmla="*/ 12 w 49"/>
                <a:gd name="T11" fmla="*/ 34 h 36"/>
                <a:gd name="T12" fmla="*/ 16 w 49"/>
                <a:gd name="T13" fmla="*/ 36 h 36"/>
                <a:gd name="T14" fmla="*/ 19 w 49"/>
                <a:gd name="T15" fmla="*/ 35 h 36"/>
                <a:gd name="T16" fmla="*/ 47 w 49"/>
                <a:gd name="T17" fmla="*/ 10 h 36"/>
                <a:gd name="T18" fmla="*/ 47 w 49"/>
                <a:gd name="T19" fmla="*/ 2 h 36"/>
                <a:gd name="T20" fmla="*/ 40 w 49"/>
                <a:gd name="T21" fmla="*/ 2 h 36"/>
                <a:gd name="T22" fmla="*/ 16 w 49"/>
                <a:gd name="T23" fmla="*/ 23 h 36"/>
                <a:gd name="T24" fmla="*/ 9 w 49"/>
                <a:gd name="T25"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6">
                  <a:moveTo>
                    <a:pt x="9" y="16"/>
                  </a:moveTo>
                  <a:cubicBezTo>
                    <a:pt x="8" y="15"/>
                    <a:pt x="7" y="15"/>
                    <a:pt x="5" y="15"/>
                  </a:cubicBezTo>
                  <a:cubicBezTo>
                    <a:pt x="4" y="15"/>
                    <a:pt x="2" y="15"/>
                    <a:pt x="1" y="16"/>
                  </a:cubicBezTo>
                  <a:cubicBezTo>
                    <a:pt x="0" y="17"/>
                    <a:pt x="0" y="19"/>
                    <a:pt x="0" y="20"/>
                  </a:cubicBezTo>
                  <a:cubicBezTo>
                    <a:pt x="0" y="21"/>
                    <a:pt x="0" y="23"/>
                    <a:pt x="1" y="24"/>
                  </a:cubicBezTo>
                  <a:cubicBezTo>
                    <a:pt x="12" y="34"/>
                    <a:pt x="12" y="34"/>
                    <a:pt x="12" y="34"/>
                  </a:cubicBezTo>
                  <a:cubicBezTo>
                    <a:pt x="13" y="35"/>
                    <a:pt x="14" y="36"/>
                    <a:pt x="16" y="36"/>
                  </a:cubicBezTo>
                  <a:cubicBezTo>
                    <a:pt x="17" y="36"/>
                    <a:pt x="18" y="36"/>
                    <a:pt x="19" y="35"/>
                  </a:cubicBezTo>
                  <a:cubicBezTo>
                    <a:pt x="47" y="10"/>
                    <a:pt x="47" y="10"/>
                    <a:pt x="47" y="10"/>
                  </a:cubicBezTo>
                  <a:cubicBezTo>
                    <a:pt x="49" y="8"/>
                    <a:pt x="49" y="4"/>
                    <a:pt x="47" y="2"/>
                  </a:cubicBezTo>
                  <a:cubicBezTo>
                    <a:pt x="45" y="0"/>
                    <a:pt x="42" y="0"/>
                    <a:pt x="40" y="2"/>
                  </a:cubicBezTo>
                  <a:cubicBezTo>
                    <a:pt x="16" y="23"/>
                    <a:pt x="16" y="23"/>
                    <a:pt x="16" y="23"/>
                  </a:cubicBezTo>
                  <a:lnTo>
                    <a:pt x="9" y="16"/>
                  </a:ln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4" name="Freeform 162">
              <a:extLst>
                <a:ext uri="{FF2B5EF4-FFF2-40B4-BE49-F238E27FC236}">
                  <a16:creationId xmlns:a16="http://schemas.microsoft.com/office/drawing/2014/main" id="{6AD390EB-9196-462E-9CCE-DB96E74A06AC}"/>
                </a:ext>
              </a:extLst>
            </p:cNvPr>
            <p:cNvSpPr>
              <a:spLocks noEditPoints="1"/>
            </p:cNvSpPr>
            <p:nvPr/>
          </p:nvSpPr>
          <p:spPr bwMode="auto">
            <a:xfrm>
              <a:off x="4473" y="3018"/>
              <a:ext cx="420" cy="395"/>
            </a:xfrm>
            <a:custGeom>
              <a:avLst/>
              <a:gdLst>
                <a:gd name="T0" fmla="*/ 267 w 284"/>
                <a:gd name="T1" fmla="*/ 168 h 267"/>
                <a:gd name="T2" fmla="*/ 234 w 284"/>
                <a:gd name="T3" fmla="*/ 90 h 267"/>
                <a:gd name="T4" fmla="*/ 198 w 284"/>
                <a:gd name="T5" fmla="*/ 163 h 267"/>
                <a:gd name="T6" fmla="*/ 171 w 284"/>
                <a:gd name="T7" fmla="*/ 186 h 267"/>
                <a:gd name="T8" fmla="*/ 112 w 284"/>
                <a:gd name="T9" fmla="*/ 187 h 267"/>
                <a:gd name="T10" fmla="*/ 111 w 284"/>
                <a:gd name="T11" fmla="*/ 187 h 267"/>
                <a:gd name="T12" fmla="*/ 86 w 284"/>
                <a:gd name="T13" fmla="*/ 162 h 267"/>
                <a:gd name="T14" fmla="*/ 86 w 284"/>
                <a:gd name="T15" fmla="*/ 106 h 267"/>
                <a:gd name="T16" fmla="*/ 114 w 284"/>
                <a:gd name="T17" fmla="*/ 81 h 267"/>
                <a:gd name="T18" fmla="*/ 174 w 284"/>
                <a:gd name="T19" fmla="*/ 78 h 267"/>
                <a:gd name="T20" fmla="*/ 142 w 284"/>
                <a:gd name="T21" fmla="*/ 0 h 267"/>
                <a:gd name="T22" fmla="*/ 106 w 284"/>
                <a:gd name="T23" fmla="*/ 73 h 267"/>
                <a:gd name="T24" fmla="*/ 78 w 284"/>
                <a:gd name="T25" fmla="*/ 99 h 267"/>
                <a:gd name="T26" fmla="*/ 50 w 284"/>
                <a:gd name="T27" fmla="*/ 89 h 267"/>
                <a:gd name="T28" fmla="*/ 18 w 284"/>
                <a:gd name="T29" fmla="*/ 167 h 267"/>
                <a:gd name="T30" fmla="*/ 78 w 284"/>
                <a:gd name="T31" fmla="*/ 170 h 267"/>
                <a:gd name="T32" fmla="*/ 78 w 284"/>
                <a:gd name="T33" fmla="*/ 170 h 267"/>
                <a:gd name="T34" fmla="*/ 104 w 284"/>
                <a:gd name="T35" fmla="*/ 196 h 267"/>
                <a:gd name="T36" fmla="*/ 142 w 284"/>
                <a:gd name="T37" fmla="*/ 267 h 267"/>
                <a:gd name="T38" fmla="*/ 179 w 284"/>
                <a:gd name="T39" fmla="*/ 194 h 267"/>
                <a:gd name="T40" fmla="*/ 206 w 284"/>
                <a:gd name="T41" fmla="*/ 171 h 267"/>
                <a:gd name="T42" fmla="*/ 234 w 284"/>
                <a:gd name="T43" fmla="*/ 181 h 267"/>
                <a:gd name="T44" fmla="*/ 142 w 284"/>
                <a:gd name="T45" fmla="*/ 11 h 267"/>
                <a:gd name="T46" fmla="*/ 177 w 284"/>
                <a:gd name="T47" fmla="*/ 46 h 267"/>
                <a:gd name="T48" fmla="*/ 142 w 284"/>
                <a:gd name="T49" fmla="*/ 80 h 267"/>
                <a:gd name="T50" fmla="*/ 108 w 284"/>
                <a:gd name="T51" fmla="*/ 46 h 267"/>
                <a:gd name="T52" fmla="*/ 75 w 284"/>
                <a:gd name="T53" fmla="*/ 159 h 267"/>
                <a:gd name="T54" fmla="*/ 25 w 284"/>
                <a:gd name="T55" fmla="*/ 159 h 267"/>
                <a:gd name="T56" fmla="*/ 50 w 284"/>
                <a:gd name="T57" fmla="*/ 100 h 267"/>
                <a:gd name="T58" fmla="*/ 85 w 284"/>
                <a:gd name="T59" fmla="*/ 134 h 267"/>
                <a:gd name="T60" fmla="*/ 167 w 284"/>
                <a:gd name="T61" fmla="*/ 246 h 267"/>
                <a:gd name="T62" fmla="*/ 142 w 284"/>
                <a:gd name="T63" fmla="*/ 256 h 267"/>
                <a:gd name="T64" fmla="*/ 108 w 284"/>
                <a:gd name="T65" fmla="*/ 221 h 267"/>
                <a:gd name="T66" fmla="*/ 142 w 284"/>
                <a:gd name="T67" fmla="*/ 186 h 267"/>
                <a:gd name="T68" fmla="*/ 177 w 284"/>
                <a:gd name="T69" fmla="*/ 221 h 267"/>
                <a:gd name="T70" fmla="*/ 200 w 284"/>
                <a:gd name="T71" fmla="*/ 136 h 267"/>
                <a:gd name="T72" fmla="*/ 234 w 284"/>
                <a:gd name="T73" fmla="*/ 101 h 267"/>
                <a:gd name="T74" fmla="*/ 259 w 284"/>
                <a:gd name="T75" fmla="*/ 160 h 267"/>
                <a:gd name="T76" fmla="*/ 210 w 284"/>
                <a:gd name="T77" fmla="*/ 16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4" h="267">
                  <a:moveTo>
                    <a:pt x="234" y="181"/>
                  </a:moveTo>
                  <a:cubicBezTo>
                    <a:pt x="247" y="181"/>
                    <a:pt x="258" y="176"/>
                    <a:pt x="267" y="168"/>
                  </a:cubicBezTo>
                  <a:cubicBezTo>
                    <a:pt x="284" y="150"/>
                    <a:pt x="284" y="121"/>
                    <a:pt x="267" y="103"/>
                  </a:cubicBezTo>
                  <a:cubicBezTo>
                    <a:pt x="258" y="95"/>
                    <a:pt x="247" y="90"/>
                    <a:pt x="234" y="90"/>
                  </a:cubicBezTo>
                  <a:cubicBezTo>
                    <a:pt x="222" y="90"/>
                    <a:pt x="211" y="95"/>
                    <a:pt x="202" y="103"/>
                  </a:cubicBezTo>
                  <a:cubicBezTo>
                    <a:pt x="186" y="119"/>
                    <a:pt x="185" y="145"/>
                    <a:pt x="198" y="163"/>
                  </a:cubicBezTo>
                  <a:cubicBezTo>
                    <a:pt x="198" y="163"/>
                    <a:pt x="198" y="163"/>
                    <a:pt x="198" y="163"/>
                  </a:cubicBezTo>
                  <a:cubicBezTo>
                    <a:pt x="171" y="186"/>
                    <a:pt x="171" y="186"/>
                    <a:pt x="171" y="186"/>
                  </a:cubicBezTo>
                  <a:cubicBezTo>
                    <a:pt x="170" y="186"/>
                    <a:pt x="170" y="186"/>
                    <a:pt x="170" y="186"/>
                  </a:cubicBezTo>
                  <a:cubicBezTo>
                    <a:pt x="153" y="172"/>
                    <a:pt x="129" y="173"/>
                    <a:pt x="112" y="187"/>
                  </a:cubicBezTo>
                  <a:cubicBezTo>
                    <a:pt x="112" y="187"/>
                    <a:pt x="112" y="187"/>
                    <a:pt x="112" y="187"/>
                  </a:cubicBezTo>
                  <a:cubicBezTo>
                    <a:pt x="111" y="187"/>
                    <a:pt x="111" y="187"/>
                    <a:pt x="111" y="187"/>
                  </a:cubicBezTo>
                  <a:cubicBezTo>
                    <a:pt x="86" y="162"/>
                    <a:pt x="86" y="162"/>
                    <a:pt x="86" y="162"/>
                  </a:cubicBezTo>
                  <a:cubicBezTo>
                    <a:pt x="86" y="162"/>
                    <a:pt x="86" y="162"/>
                    <a:pt x="86" y="162"/>
                  </a:cubicBezTo>
                  <a:cubicBezTo>
                    <a:pt x="99" y="146"/>
                    <a:pt x="99" y="123"/>
                    <a:pt x="86" y="107"/>
                  </a:cubicBezTo>
                  <a:cubicBezTo>
                    <a:pt x="86" y="106"/>
                    <a:pt x="86" y="106"/>
                    <a:pt x="86" y="106"/>
                  </a:cubicBezTo>
                  <a:cubicBezTo>
                    <a:pt x="114" y="81"/>
                    <a:pt x="114" y="81"/>
                    <a:pt x="114" y="81"/>
                  </a:cubicBezTo>
                  <a:cubicBezTo>
                    <a:pt x="114" y="81"/>
                    <a:pt x="114" y="81"/>
                    <a:pt x="114" y="81"/>
                  </a:cubicBezTo>
                  <a:cubicBezTo>
                    <a:pt x="122" y="88"/>
                    <a:pt x="132" y="91"/>
                    <a:pt x="142" y="91"/>
                  </a:cubicBezTo>
                  <a:cubicBezTo>
                    <a:pt x="154" y="91"/>
                    <a:pt x="166" y="86"/>
                    <a:pt x="174" y="78"/>
                  </a:cubicBezTo>
                  <a:cubicBezTo>
                    <a:pt x="192" y="60"/>
                    <a:pt x="192" y="31"/>
                    <a:pt x="174" y="14"/>
                  </a:cubicBezTo>
                  <a:cubicBezTo>
                    <a:pt x="166" y="5"/>
                    <a:pt x="154" y="0"/>
                    <a:pt x="142" y="0"/>
                  </a:cubicBezTo>
                  <a:cubicBezTo>
                    <a:pt x="130" y="0"/>
                    <a:pt x="119" y="5"/>
                    <a:pt x="110" y="14"/>
                  </a:cubicBezTo>
                  <a:cubicBezTo>
                    <a:pt x="94" y="30"/>
                    <a:pt x="92" y="55"/>
                    <a:pt x="106" y="73"/>
                  </a:cubicBezTo>
                  <a:cubicBezTo>
                    <a:pt x="106" y="74"/>
                    <a:pt x="106" y="74"/>
                    <a:pt x="106" y="74"/>
                  </a:cubicBezTo>
                  <a:cubicBezTo>
                    <a:pt x="78" y="99"/>
                    <a:pt x="78" y="99"/>
                    <a:pt x="78" y="99"/>
                  </a:cubicBezTo>
                  <a:cubicBezTo>
                    <a:pt x="78" y="99"/>
                    <a:pt x="78" y="99"/>
                    <a:pt x="78" y="99"/>
                  </a:cubicBezTo>
                  <a:cubicBezTo>
                    <a:pt x="70" y="92"/>
                    <a:pt x="60" y="89"/>
                    <a:pt x="50" y="89"/>
                  </a:cubicBezTo>
                  <a:cubicBezTo>
                    <a:pt x="38" y="89"/>
                    <a:pt x="26" y="94"/>
                    <a:pt x="18" y="102"/>
                  </a:cubicBezTo>
                  <a:cubicBezTo>
                    <a:pt x="0" y="120"/>
                    <a:pt x="0" y="149"/>
                    <a:pt x="18" y="167"/>
                  </a:cubicBezTo>
                  <a:cubicBezTo>
                    <a:pt x="26" y="175"/>
                    <a:pt x="38" y="180"/>
                    <a:pt x="50" y="180"/>
                  </a:cubicBezTo>
                  <a:cubicBezTo>
                    <a:pt x="60" y="180"/>
                    <a:pt x="70" y="176"/>
                    <a:pt x="78" y="170"/>
                  </a:cubicBezTo>
                  <a:cubicBezTo>
                    <a:pt x="78" y="170"/>
                    <a:pt x="78" y="170"/>
                    <a:pt x="78" y="170"/>
                  </a:cubicBezTo>
                  <a:cubicBezTo>
                    <a:pt x="78" y="170"/>
                    <a:pt x="78" y="170"/>
                    <a:pt x="78" y="170"/>
                  </a:cubicBezTo>
                  <a:cubicBezTo>
                    <a:pt x="105" y="196"/>
                    <a:pt x="105" y="196"/>
                    <a:pt x="105" y="196"/>
                  </a:cubicBezTo>
                  <a:cubicBezTo>
                    <a:pt x="104" y="196"/>
                    <a:pt x="104" y="196"/>
                    <a:pt x="104" y="196"/>
                  </a:cubicBezTo>
                  <a:cubicBezTo>
                    <a:pt x="92" y="214"/>
                    <a:pt x="95" y="238"/>
                    <a:pt x="110" y="253"/>
                  </a:cubicBezTo>
                  <a:cubicBezTo>
                    <a:pt x="119" y="262"/>
                    <a:pt x="130" y="267"/>
                    <a:pt x="142" y="267"/>
                  </a:cubicBezTo>
                  <a:cubicBezTo>
                    <a:pt x="154" y="267"/>
                    <a:pt x="166" y="262"/>
                    <a:pt x="174" y="253"/>
                  </a:cubicBezTo>
                  <a:cubicBezTo>
                    <a:pt x="190" y="237"/>
                    <a:pt x="192" y="212"/>
                    <a:pt x="179" y="194"/>
                  </a:cubicBezTo>
                  <a:cubicBezTo>
                    <a:pt x="178" y="194"/>
                    <a:pt x="178" y="194"/>
                    <a:pt x="178" y="194"/>
                  </a:cubicBezTo>
                  <a:cubicBezTo>
                    <a:pt x="206" y="171"/>
                    <a:pt x="206" y="171"/>
                    <a:pt x="206" y="171"/>
                  </a:cubicBezTo>
                  <a:cubicBezTo>
                    <a:pt x="206" y="171"/>
                    <a:pt x="206" y="171"/>
                    <a:pt x="206" y="171"/>
                  </a:cubicBezTo>
                  <a:cubicBezTo>
                    <a:pt x="214" y="178"/>
                    <a:pt x="224" y="181"/>
                    <a:pt x="234" y="181"/>
                  </a:cubicBezTo>
                  <a:close/>
                  <a:moveTo>
                    <a:pt x="118" y="21"/>
                  </a:moveTo>
                  <a:cubicBezTo>
                    <a:pt x="124" y="15"/>
                    <a:pt x="133" y="11"/>
                    <a:pt x="142" y="11"/>
                  </a:cubicBezTo>
                  <a:cubicBezTo>
                    <a:pt x="152" y="11"/>
                    <a:pt x="160" y="15"/>
                    <a:pt x="167" y="21"/>
                  </a:cubicBezTo>
                  <a:cubicBezTo>
                    <a:pt x="173" y="28"/>
                    <a:pt x="177" y="36"/>
                    <a:pt x="177" y="46"/>
                  </a:cubicBezTo>
                  <a:cubicBezTo>
                    <a:pt x="177" y="55"/>
                    <a:pt x="173" y="64"/>
                    <a:pt x="167" y="70"/>
                  </a:cubicBezTo>
                  <a:cubicBezTo>
                    <a:pt x="160" y="77"/>
                    <a:pt x="152" y="80"/>
                    <a:pt x="142" y="80"/>
                  </a:cubicBezTo>
                  <a:cubicBezTo>
                    <a:pt x="133" y="80"/>
                    <a:pt x="124" y="77"/>
                    <a:pt x="118" y="70"/>
                  </a:cubicBezTo>
                  <a:cubicBezTo>
                    <a:pt x="111" y="64"/>
                    <a:pt x="108" y="55"/>
                    <a:pt x="108" y="46"/>
                  </a:cubicBezTo>
                  <a:cubicBezTo>
                    <a:pt x="108" y="36"/>
                    <a:pt x="111" y="28"/>
                    <a:pt x="118" y="21"/>
                  </a:cubicBezTo>
                  <a:close/>
                  <a:moveTo>
                    <a:pt x="75" y="159"/>
                  </a:moveTo>
                  <a:cubicBezTo>
                    <a:pt x="68" y="166"/>
                    <a:pt x="59" y="169"/>
                    <a:pt x="50" y="169"/>
                  </a:cubicBezTo>
                  <a:cubicBezTo>
                    <a:pt x="41" y="169"/>
                    <a:pt x="32" y="166"/>
                    <a:pt x="25" y="159"/>
                  </a:cubicBezTo>
                  <a:cubicBezTo>
                    <a:pt x="12" y="145"/>
                    <a:pt x="12" y="123"/>
                    <a:pt x="25" y="110"/>
                  </a:cubicBezTo>
                  <a:cubicBezTo>
                    <a:pt x="32" y="103"/>
                    <a:pt x="41" y="100"/>
                    <a:pt x="50" y="100"/>
                  </a:cubicBezTo>
                  <a:cubicBezTo>
                    <a:pt x="59" y="100"/>
                    <a:pt x="68" y="103"/>
                    <a:pt x="75" y="110"/>
                  </a:cubicBezTo>
                  <a:cubicBezTo>
                    <a:pt x="81" y="116"/>
                    <a:pt x="85" y="125"/>
                    <a:pt x="85" y="134"/>
                  </a:cubicBezTo>
                  <a:cubicBezTo>
                    <a:pt x="85" y="144"/>
                    <a:pt x="81" y="152"/>
                    <a:pt x="75" y="159"/>
                  </a:cubicBezTo>
                  <a:close/>
                  <a:moveTo>
                    <a:pt x="167" y="246"/>
                  </a:moveTo>
                  <a:cubicBezTo>
                    <a:pt x="167" y="246"/>
                    <a:pt x="167" y="246"/>
                    <a:pt x="167" y="246"/>
                  </a:cubicBezTo>
                  <a:cubicBezTo>
                    <a:pt x="160" y="252"/>
                    <a:pt x="152" y="256"/>
                    <a:pt x="142" y="256"/>
                  </a:cubicBezTo>
                  <a:cubicBezTo>
                    <a:pt x="133" y="256"/>
                    <a:pt x="124" y="252"/>
                    <a:pt x="118" y="246"/>
                  </a:cubicBezTo>
                  <a:cubicBezTo>
                    <a:pt x="111" y="239"/>
                    <a:pt x="108" y="230"/>
                    <a:pt x="108" y="221"/>
                  </a:cubicBezTo>
                  <a:cubicBezTo>
                    <a:pt x="108" y="212"/>
                    <a:pt x="111" y="203"/>
                    <a:pt x="118" y="197"/>
                  </a:cubicBezTo>
                  <a:cubicBezTo>
                    <a:pt x="124" y="190"/>
                    <a:pt x="133" y="186"/>
                    <a:pt x="142" y="186"/>
                  </a:cubicBezTo>
                  <a:cubicBezTo>
                    <a:pt x="152" y="186"/>
                    <a:pt x="160" y="190"/>
                    <a:pt x="167" y="197"/>
                  </a:cubicBezTo>
                  <a:cubicBezTo>
                    <a:pt x="173" y="203"/>
                    <a:pt x="177" y="212"/>
                    <a:pt x="177" y="221"/>
                  </a:cubicBezTo>
                  <a:cubicBezTo>
                    <a:pt x="177" y="230"/>
                    <a:pt x="173" y="239"/>
                    <a:pt x="167" y="246"/>
                  </a:cubicBezTo>
                  <a:close/>
                  <a:moveTo>
                    <a:pt x="200" y="136"/>
                  </a:moveTo>
                  <a:cubicBezTo>
                    <a:pt x="200" y="126"/>
                    <a:pt x="203" y="118"/>
                    <a:pt x="210" y="111"/>
                  </a:cubicBezTo>
                  <a:cubicBezTo>
                    <a:pt x="216" y="104"/>
                    <a:pt x="225" y="101"/>
                    <a:pt x="234" y="101"/>
                  </a:cubicBezTo>
                  <a:cubicBezTo>
                    <a:pt x="244" y="101"/>
                    <a:pt x="252" y="104"/>
                    <a:pt x="259" y="111"/>
                  </a:cubicBezTo>
                  <a:cubicBezTo>
                    <a:pt x="273" y="125"/>
                    <a:pt x="273" y="147"/>
                    <a:pt x="259" y="160"/>
                  </a:cubicBezTo>
                  <a:cubicBezTo>
                    <a:pt x="252" y="167"/>
                    <a:pt x="244" y="170"/>
                    <a:pt x="234" y="170"/>
                  </a:cubicBezTo>
                  <a:cubicBezTo>
                    <a:pt x="225" y="170"/>
                    <a:pt x="216" y="167"/>
                    <a:pt x="210" y="160"/>
                  </a:cubicBezTo>
                  <a:cubicBezTo>
                    <a:pt x="203" y="154"/>
                    <a:pt x="200" y="145"/>
                    <a:pt x="200" y="136"/>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5" name="Freeform 163">
              <a:extLst>
                <a:ext uri="{FF2B5EF4-FFF2-40B4-BE49-F238E27FC236}">
                  <a16:creationId xmlns:a16="http://schemas.microsoft.com/office/drawing/2014/main" id="{E8DE0043-581C-4829-9E81-AA2A07349CAA}"/>
                </a:ext>
              </a:extLst>
            </p:cNvPr>
            <p:cNvSpPr>
              <a:spLocks noEditPoints="1"/>
            </p:cNvSpPr>
            <p:nvPr/>
          </p:nvSpPr>
          <p:spPr bwMode="auto">
            <a:xfrm>
              <a:off x="4782" y="3187"/>
              <a:ext cx="76" cy="71"/>
            </a:xfrm>
            <a:custGeom>
              <a:avLst/>
              <a:gdLst>
                <a:gd name="T0" fmla="*/ 36 w 51"/>
                <a:gd name="T1" fmla="*/ 0 h 48"/>
                <a:gd name="T2" fmla="*/ 26 w 51"/>
                <a:gd name="T3" fmla="*/ 3 h 48"/>
                <a:gd name="T4" fmla="*/ 25 w 51"/>
                <a:gd name="T5" fmla="*/ 3 h 48"/>
                <a:gd name="T6" fmla="*/ 25 w 51"/>
                <a:gd name="T7" fmla="*/ 3 h 48"/>
                <a:gd name="T8" fmla="*/ 15 w 51"/>
                <a:gd name="T9" fmla="*/ 0 h 48"/>
                <a:gd name="T10" fmla="*/ 0 w 51"/>
                <a:gd name="T11" fmla="*/ 17 h 48"/>
                <a:gd name="T12" fmla="*/ 25 w 51"/>
                <a:gd name="T13" fmla="*/ 48 h 48"/>
                <a:gd name="T14" fmla="*/ 51 w 51"/>
                <a:gd name="T15" fmla="*/ 17 h 48"/>
                <a:gd name="T16" fmla="*/ 36 w 51"/>
                <a:gd name="T17" fmla="*/ 0 h 48"/>
                <a:gd name="T18" fmla="*/ 26 w 51"/>
                <a:gd name="T19" fmla="*/ 36 h 48"/>
                <a:gd name="T20" fmla="*/ 25 w 51"/>
                <a:gd name="T21" fmla="*/ 37 h 48"/>
                <a:gd name="T22" fmla="*/ 25 w 51"/>
                <a:gd name="T23" fmla="*/ 36 h 48"/>
                <a:gd name="T24" fmla="*/ 11 w 51"/>
                <a:gd name="T25" fmla="*/ 17 h 48"/>
                <a:gd name="T26" fmla="*/ 15 w 51"/>
                <a:gd name="T27" fmla="*/ 11 h 48"/>
                <a:gd name="T28" fmla="*/ 20 w 51"/>
                <a:gd name="T29" fmla="*/ 13 h 48"/>
                <a:gd name="T30" fmla="*/ 20 w 51"/>
                <a:gd name="T31" fmla="*/ 13 h 48"/>
                <a:gd name="T32" fmla="*/ 25 w 51"/>
                <a:gd name="T33" fmla="*/ 18 h 48"/>
                <a:gd name="T34" fmla="*/ 31 w 51"/>
                <a:gd name="T35" fmla="*/ 13 h 48"/>
                <a:gd name="T36" fmla="*/ 31 w 51"/>
                <a:gd name="T37" fmla="*/ 13 h 48"/>
                <a:gd name="T38" fmla="*/ 36 w 51"/>
                <a:gd name="T39" fmla="*/ 11 h 48"/>
                <a:gd name="T40" fmla="*/ 40 w 51"/>
                <a:gd name="T41" fmla="*/ 17 h 48"/>
                <a:gd name="T42" fmla="*/ 26 w 51"/>
                <a:gd name="T43"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48">
                  <a:moveTo>
                    <a:pt x="36" y="0"/>
                  </a:moveTo>
                  <a:cubicBezTo>
                    <a:pt x="32" y="0"/>
                    <a:pt x="29" y="1"/>
                    <a:pt x="26" y="3"/>
                  </a:cubicBezTo>
                  <a:cubicBezTo>
                    <a:pt x="25" y="3"/>
                    <a:pt x="25" y="3"/>
                    <a:pt x="25" y="3"/>
                  </a:cubicBezTo>
                  <a:cubicBezTo>
                    <a:pt x="25" y="3"/>
                    <a:pt x="25" y="3"/>
                    <a:pt x="25" y="3"/>
                  </a:cubicBezTo>
                  <a:cubicBezTo>
                    <a:pt x="22" y="1"/>
                    <a:pt x="19" y="0"/>
                    <a:pt x="15" y="0"/>
                  </a:cubicBezTo>
                  <a:cubicBezTo>
                    <a:pt x="4" y="0"/>
                    <a:pt x="0" y="9"/>
                    <a:pt x="0" y="17"/>
                  </a:cubicBezTo>
                  <a:cubicBezTo>
                    <a:pt x="0" y="31"/>
                    <a:pt x="18" y="48"/>
                    <a:pt x="25" y="48"/>
                  </a:cubicBezTo>
                  <a:cubicBezTo>
                    <a:pt x="33" y="48"/>
                    <a:pt x="51" y="31"/>
                    <a:pt x="51" y="17"/>
                  </a:cubicBezTo>
                  <a:cubicBezTo>
                    <a:pt x="51" y="9"/>
                    <a:pt x="46" y="0"/>
                    <a:pt x="36" y="0"/>
                  </a:cubicBezTo>
                  <a:close/>
                  <a:moveTo>
                    <a:pt x="26" y="36"/>
                  </a:moveTo>
                  <a:cubicBezTo>
                    <a:pt x="25" y="37"/>
                    <a:pt x="25" y="37"/>
                    <a:pt x="25" y="37"/>
                  </a:cubicBezTo>
                  <a:cubicBezTo>
                    <a:pt x="25" y="36"/>
                    <a:pt x="25" y="36"/>
                    <a:pt x="25" y="36"/>
                  </a:cubicBezTo>
                  <a:cubicBezTo>
                    <a:pt x="21" y="34"/>
                    <a:pt x="11" y="24"/>
                    <a:pt x="11" y="17"/>
                  </a:cubicBezTo>
                  <a:cubicBezTo>
                    <a:pt x="11" y="17"/>
                    <a:pt x="11" y="11"/>
                    <a:pt x="15" y="11"/>
                  </a:cubicBezTo>
                  <a:cubicBezTo>
                    <a:pt x="19" y="11"/>
                    <a:pt x="20" y="12"/>
                    <a:pt x="20" y="13"/>
                  </a:cubicBezTo>
                  <a:cubicBezTo>
                    <a:pt x="20" y="13"/>
                    <a:pt x="20" y="13"/>
                    <a:pt x="20" y="13"/>
                  </a:cubicBezTo>
                  <a:cubicBezTo>
                    <a:pt x="21" y="16"/>
                    <a:pt x="23" y="18"/>
                    <a:pt x="25" y="18"/>
                  </a:cubicBezTo>
                  <a:cubicBezTo>
                    <a:pt x="28" y="18"/>
                    <a:pt x="30" y="16"/>
                    <a:pt x="31" y="13"/>
                  </a:cubicBezTo>
                  <a:cubicBezTo>
                    <a:pt x="31" y="13"/>
                    <a:pt x="31" y="13"/>
                    <a:pt x="31" y="13"/>
                  </a:cubicBezTo>
                  <a:cubicBezTo>
                    <a:pt x="31" y="13"/>
                    <a:pt x="32" y="11"/>
                    <a:pt x="36" y="11"/>
                  </a:cubicBezTo>
                  <a:cubicBezTo>
                    <a:pt x="40" y="11"/>
                    <a:pt x="40" y="16"/>
                    <a:pt x="40" y="17"/>
                  </a:cubicBezTo>
                  <a:cubicBezTo>
                    <a:pt x="40" y="24"/>
                    <a:pt x="30" y="34"/>
                    <a:pt x="26" y="36"/>
                  </a:cubicBezTo>
                  <a:close/>
                </a:path>
              </a:pathLst>
            </a:custGeom>
            <a:grpFill/>
            <a:ln>
              <a:solidFill>
                <a:schemeClr val="tx2"/>
              </a:solidFill>
              <a:headEnd/>
              <a:tailEnd/>
            </a:ln>
          </p:spPr>
          <p:style>
            <a:lnRef idx="2">
              <a:schemeClr val="accent1"/>
            </a:lnRef>
            <a:fillRef idx="1">
              <a:schemeClr val="lt1"/>
            </a:fillRef>
            <a:effectRef idx="0">
              <a:schemeClr val="accent1"/>
            </a:effectRef>
            <a:fontRef idx="minor">
              <a:schemeClr val="dk1"/>
            </a:fontRef>
          </p:style>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8823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3847" y="512273"/>
            <a:ext cx="11532865" cy="424732"/>
          </a:xfrm>
        </p:spPr>
        <p:txBody>
          <a:bodyPr/>
          <a:lstStyle/>
          <a:p>
            <a:r>
              <a:rPr lang="it-IT">
                <a:latin typeface="Arial"/>
                <a:cs typeface="Arial"/>
              </a:rPr>
              <a:t>PNRR: TRAGUARDI &amp; OBIETTIVI</a:t>
            </a:r>
            <a:endParaRPr lang="it-IT"/>
          </a:p>
        </p:txBody>
      </p:sp>
      <p:sp>
        <p:nvSpPr>
          <p:cNvPr id="4" name="Text Placeholder 2">
            <a:extLst>
              <a:ext uri="{FF2B5EF4-FFF2-40B4-BE49-F238E27FC236}">
                <a16:creationId xmlns:a16="http://schemas.microsoft.com/office/drawing/2014/main" id="{D60D1C5C-C0FC-4629-BFE9-5744DA4FE889}"/>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graphicFrame>
        <p:nvGraphicFramePr>
          <p:cNvPr id="5" name="Grafico 4">
            <a:extLst>
              <a:ext uri="{FF2B5EF4-FFF2-40B4-BE49-F238E27FC236}">
                <a16:creationId xmlns:a16="http://schemas.microsoft.com/office/drawing/2014/main" id="{F536E08D-628D-46E1-9883-94B9A190F1B5}"/>
              </a:ext>
            </a:extLst>
          </p:cNvPr>
          <p:cNvGraphicFramePr>
            <a:graphicFrameLocks/>
          </p:cNvGraphicFramePr>
          <p:nvPr>
            <p:extLst>
              <p:ext uri="{D42A27DB-BD31-4B8C-83A1-F6EECF244321}">
                <p14:modId xmlns:p14="http://schemas.microsoft.com/office/powerpoint/2010/main" val="2092716379"/>
              </p:ext>
            </p:extLst>
          </p:nvPr>
        </p:nvGraphicFramePr>
        <p:xfrm>
          <a:off x="696736" y="2196810"/>
          <a:ext cx="10347984" cy="383362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6">
            <a:extLst>
              <a:ext uri="{FF2B5EF4-FFF2-40B4-BE49-F238E27FC236}">
                <a16:creationId xmlns:a16="http://schemas.microsoft.com/office/drawing/2014/main" id="{37E2F62A-3AB9-447F-A236-8A412A8DEB01}"/>
              </a:ext>
            </a:extLst>
          </p:cNvPr>
          <p:cNvSpPr txBox="1">
            <a:spLocks/>
          </p:cNvSpPr>
          <p:nvPr/>
        </p:nvSpPr>
        <p:spPr>
          <a:xfrm>
            <a:off x="874322" y="5606825"/>
            <a:ext cx="1581037" cy="507831"/>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it-IT" sz="1100" b="1" i="0" u="none" strike="noStrike" kern="1200" cap="none" spc="0" normalizeH="0" baseline="0" noProof="0" dirty="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Digitalizzazione, innovazione, competitività e cultura</a:t>
            </a:r>
          </a:p>
        </p:txBody>
      </p:sp>
      <p:sp>
        <p:nvSpPr>
          <p:cNvPr id="7" name="TextBox 57">
            <a:extLst>
              <a:ext uri="{FF2B5EF4-FFF2-40B4-BE49-F238E27FC236}">
                <a16:creationId xmlns:a16="http://schemas.microsoft.com/office/drawing/2014/main" id="{67B9B4E3-FCBB-4E5B-B63F-27E7D2AAF973}"/>
              </a:ext>
            </a:extLst>
          </p:cNvPr>
          <p:cNvSpPr txBox="1">
            <a:spLocks/>
          </p:cNvSpPr>
          <p:nvPr/>
        </p:nvSpPr>
        <p:spPr>
          <a:xfrm>
            <a:off x="2750678" y="5606825"/>
            <a:ext cx="1178702" cy="677108"/>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1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Rivoluzione verde e transizione ecologica</a:t>
            </a:r>
          </a:p>
        </p:txBody>
      </p:sp>
      <p:sp>
        <p:nvSpPr>
          <p:cNvPr id="8" name="TextBox 57">
            <a:extLst>
              <a:ext uri="{FF2B5EF4-FFF2-40B4-BE49-F238E27FC236}">
                <a16:creationId xmlns:a16="http://schemas.microsoft.com/office/drawing/2014/main" id="{F1EB9033-C77C-49E3-8753-4A53A454EF70}"/>
              </a:ext>
            </a:extLst>
          </p:cNvPr>
          <p:cNvSpPr txBox="1">
            <a:spLocks/>
          </p:cNvSpPr>
          <p:nvPr/>
        </p:nvSpPr>
        <p:spPr>
          <a:xfrm>
            <a:off x="4345571" y="5606825"/>
            <a:ext cx="1202287" cy="507831"/>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1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Infrastrutture per una mobilità sostenibile</a:t>
            </a:r>
          </a:p>
        </p:txBody>
      </p:sp>
      <p:sp>
        <p:nvSpPr>
          <p:cNvPr id="9" name="TextBox 57">
            <a:extLst>
              <a:ext uri="{FF2B5EF4-FFF2-40B4-BE49-F238E27FC236}">
                <a16:creationId xmlns:a16="http://schemas.microsoft.com/office/drawing/2014/main" id="{57704727-D0B2-47FE-B12B-6F1788E57F19}"/>
              </a:ext>
            </a:extLst>
          </p:cNvPr>
          <p:cNvSpPr txBox="1">
            <a:spLocks/>
          </p:cNvSpPr>
          <p:nvPr/>
        </p:nvSpPr>
        <p:spPr>
          <a:xfrm>
            <a:off x="6142867" y="5606825"/>
            <a:ext cx="1178702" cy="338554"/>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1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Istruzione e ricerca</a:t>
            </a:r>
          </a:p>
        </p:txBody>
      </p:sp>
      <p:sp>
        <p:nvSpPr>
          <p:cNvPr id="10" name="TextBox 57">
            <a:extLst>
              <a:ext uri="{FF2B5EF4-FFF2-40B4-BE49-F238E27FC236}">
                <a16:creationId xmlns:a16="http://schemas.microsoft.com/office/drawing/2014/main" id="{0A8D16C2-B7DC-4E0A-B404-768B7D571916}"/>
              </a:ext>
            </a:extLst>
          </p:cNvPr>
          <p:cNvSpPr txBox="1">
            <a:spLocks/>
          </p:cNvSpPr>
          <p:nvPr/>
        </p:nvSpPr>
        <p:spPr>
          <a:xfrm>
            <a:off x="7790657" y="5606825"/>
            <a:ext cx="1178702" cy="338554"/>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1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Inclusione e coesione</a:t>
            </a:r>
          </a:p>
        </p:txBody>
      </p:sp>
      <p:sp>
        <p:nvSpPr>
          <p:cNvPr id="11" name="TextBox 57">
            <a:extLst>
              <a:ext uri="{FF2B5EF4-FFF2-40B4-BE49-F238E27FC236}">
                <a16:creationId xmlns:a16="http://schemas.microsoft.com/office/drawing/2014/main" id="{F75FFCBE-11A0-46FA-A963-CDEE61D7298D}"/>
              </a:ext>
            </a:extLst>
          </p:cNvPr>
          <p:cNvSpPr txBox="1">
            <a:spLocks/>
          </p:cNvSpPr>
          <p:nvPr/>
        </p:nvSpPr>
        <p:spPr>
          <a:xfrm>
            <a:off x="9546407" y="5606825"/>
            <a:ext cx="1178702" cy="169277"/>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1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Salute</a:t>
            </a:r>
          </a:p>
        </p:txBody>
      </p:sp>
      <p:sp>
        <p:nvSpPr>
          <p:cNvPr id="12" name="Rectangle 376">
            <a:extLst>
              <a:ext uri="{FF2B5EF4-FFF2-40B4-BE49-F238E27FC236}">
                <a16:creationId xmlns:a16="http://schemas.microsoft.com/office/drawing/2014/main" id="{B827EE70-AD4B-412E-A40F-E2791251EC11}"/>
              </a:ext>
            </a:extLst>
          </p:cNvPr>
          <p:cNvSpPr/>
          <p:nvPr/>
        </p:nvSpPr>
        <p:spPr>
          <a:xfrm>
            <a:off x="1302426" y="1089568"/>
            <a:ext cx="4063784" cy="584775"/>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TRAGUARDI</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rappresenta un risultato</a:t>
            </a:r>
            <a:r>
              <a:rPr kumimoji="0" lang="it-IT" sz="1200" b="0"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qualitativo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oggettivamente</a:t>
            </a:r>
            <a:r>
              <a:rPr kumimoji="0" lang="it-IT" sz="1200" b="0"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verificabile</a:t>
            </a:r>
            <a:r>
              <a:rPr kumimoji="0" lang="it-IT" sz="1200" b="0"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nell’ambito </a:t>
            </a:r>
            <a:r>
              <a:rPr kumimoji="0" lang="it-IT" sz="12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dell'attuazione</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degli interventi</a:t>
            </a:r>
          </a:p>
        </p:txBody>
      </p:sp>
      <p:sp>
        <p:nvSpPr>
          <p:cNvPr id="13" name="Rectangle 382">
            <a:extLst>
              <a:ext uri="{FF2B5EF4-FFF2-40B4-BE49-F238E27FC236}">
                <a16:creationId xmlns:a16="http://schemas.microsoft.com/office/drawing/2014/main" id="{EA447FAE-85EB-469E-8916-E0C5A7899197}"/>
              </a:ext>
            </a:extLst>
          </p:cNvPr>
          <p:cNvSpPr/>
          <p:nvPr/>
        </p:nvSpPr>
        <p:spPr>
          <a:xfrm>
            <a:off x="6871865" y="1089568"/>
            <a:ext cx="4508559" cy="584775"/>
          </a:xfrm>
          <a:prstGeom prst="rect">
            <a:avLst/>
          </a:prstGeom>
        </p:spPr>
        <p:txBody>
          <a:bodyPr wrap="square" lIns="0" tIns="0" rIns="0" bIns="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CDA73C"/>
                </a:solidFill>
                <a:effectLst/>
                <a:uLnTx/>
                <a:uFillTx/>
                <a:latin typeface="Arial" panose="020B0604020202020204" pitchFamily="34" charset="0"/>
                <a:ea typeface="+mn-ea"/>
                <a:cs typeface="Arial" panose="020B0604020202020204" pitchFamily="34" charset="0"/>
              </a:rPr>
              <a:t>OBIETTIVI</a:t>
            </a:r>
            <a:r>
              <a:rPr kumimoji="0" lang="it-IT" sz="12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rappresenta un risultato </a:t>
            </a:r>
            <a:r>
              <a:rPr kumimoji="0" lang="it-IT" sz="1200" b="1" i="0" u="none" strike="noStrike" kern="1200" cap="none" spc="0" normalizeH="0" baseline="0" noProof="0" dirty="0">
                <a:ln>
                  <a:noFill/>
                </a:ln>
                <a:solidFill>
                  <a:srgbClr val="CDA73C"/>
                </a:solidFill>
                <a:effectLst/>
                <a:uLnTx/>
                <a:uFillTx/>
                <a:latin typeface="Arial" panose="020B0604020202020204" pitchFamily="34" charset="0"/>
                <a:ea typeface="+mn-ea"/>
                <a:cs typeface="Arial" panose="020B0604020202020204" pitchFamily="34" charset="0"/>
              </a:rPr>
              <a:t>quantitativo</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it-IT" sz="1200" b="1" i="0" u="none" strike="noStrike" kern="1200" cap="none" spc="0" normalizeH="0" baseline="0" noProof="0" dirty="0">
                <a:ln>
                  <a:noFill/>
                </a:ln>
                <a:solidFill>
                  <a:srgbClr val="CDA73C"/>
                </a:solidFill>
                <a:effectLst/>
                <a:uLnTx/>
                <a:uFillTx/>
                <a:latin typeface="Arial" panose="020B0604020202020204" pitchFamily="34" charset="0"/>
                <a:ea typeface="+mn-ea"/>
                <a:cs typeface="Arial" panose="020B0604020202020204" pitchFamily="34" charset="0"/>
              </a:rPr>
              <a:t>concreto</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oggettivamente </a:t>
            </a:r>
            <a:r>
              <a:rPr kumimoji="0" lang="it-IT" sz="1200" b="1" i="0" u="none" strike="noStrike" kern="1200" cap="none" spc="0" normalizeH="0" baseline="0" noProof="0" dirty="0">
                <a:ln>
                  <a:noFill/>
                </a:ln>
                <a:solidFill>
                  <a:srgbClr val="CDA73C"/>
                </a:solidFill>
                <a:effectLst/>
                <a:uLnTx/>
                <a:uFillTx/>
                <a:latin typeface="Arial" panose="020B0604020202020204" pitchFamily="34" charset="0"/>
                <a:ea typeface="+mn-ea"/>
                <a:cs typeface="Arial" panose="020B0604020202020204" pitchFamily="34" charset="0"/>
              </a:rPr>
              <a:t>verificabile</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nell’ambito dell'</a:t>
            </a:r>
            <a:r>
              <a:rPr kumimoji="0" lang="it-IT" sz="1200" b="1" i="0" u="none" strike="noStrike" kern="1200" cap="none" spc="0" normalizeH="0" baseline="0" noProof="0" dirty="0">
                <a:ln>
                  <a:noFill/>
                </a:ln>
                <a:solidFill>
                  <a:srgbClr val="CDA73C"/>
                </a:solidFill>
                <a:effectLst/>
                <a:uLnTx/>
                <a:uFillTx/>
                <a:latin typeface="Arial" panose="020B0604020202020204" pitchFamily="34" charset="0"/>
                <a:ea typeface="+mn-ea"/>
                <a:cs typeface="Arial" panose="020B0604020202020204" pitchFamily="34" charset="0"/>
              </a:rPr>
              <a:t>attuazione</a:t>
            </a:r>
            <a:r>
              <a:rPr kumimoji="0" lang="it-IT"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degli interventi</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645">
            <a:extLst>
              <a:ext uri="{FF2B5EF4-FFF2-40B4-BE49-F238E27FC236}">
                <a16:creationId xmlns:a16="http://schemas.microsoft.com/office/drawing/2014/main" id="{1A48E3E0-BAD3-44B7-8DAF-4BAD8CAFEB00}"/>
              </a:ext>
            </a:extLst>
          </p:cNvPr>
          <p:cNvSpPr txBox="1"/>
          <p:nvPr/>
        </p:nvSpPr>
        <p:spPr>
          <a:xfrm>
            <a:off x="338335" y="1935582"/>
            <a:ext cx="11609064"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2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Si rappresenta di seguito una</a:t>
            </a:r>
            <a:r>
              <a:rPr kumimoji="0" lang="it-IT" sz="1400" b="1" i="0" u="none" strike="noStrike" kern="0" cap="none" spc="-2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it-IT" sz="1400" b="1" i="0" u="none" strike="noStrike" kern="0" cap="none" spc="-2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panoramica</a:t>
            </a:r>
            <a:r>
              <a:rPr kumimoji="0" lang="it-IT" sz="1400" b="1" i="0" u="none" strike="noStrike" kern="0" cap="none" spc="-2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it-IT" sz="1400" b="0" i="0" u="none" strike="noStrike" kern="0" cap="none" spc="-2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complessiva di Traguardi &amp; Obiettivi (T&amp;O) EU previsti per ciascuna Missione del PNRR </a:t>
            </a:r>
            <a:endParaRPr kumimoji="0" lang="en-US" sz="1400" b="0" i="0" u="none" strike="noStrike" kern="0" cap="none" spc="-2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nvGrpSpPr>
          <p:cNvPr id="15" name="Group 515">
            <a:extLst>
              <a:ext uri="{FF2B5EF4-FFF2-40B4-BE49-F238E27FC236}">
                <a16:creationId xmlns:a16="http://schemas.microsoft.com/office/drawing/2014/main" id="{D14DD79C-51D6-49F8-B0F2-C09663CFE015}"/>
              </a:ext>
            </a:extLst>
          </p:cNvPr>
          <p:cNvGrpSpPr/>
          <p:nvPr/>
        </p:nvGrpSpPr>
        <p:grpSpPr>
          <a:xfrm>
            <a:off x="5862149" y="1120251"/>
            <a:ext cx="707325" cy="666905"/>
            <a:chOff x="3468483" y="2355825"/>
            <a:chExt cx="643938" cy="642158"/>
          </a:xfrm>
          <a:solidFill>
            <a:srgbClr val="CDA73C"/>
          </a:solidFill>
        </p:grpSpPr>
        <p:sp>
          <p:nvSpPr>
            <p:cNvPr id="16" name="Freeform 5">
              <a:extLst>
                <a:ext uri="{FF2B5EF4-FFF2-40B4-BE49-F238E27FC236}">
                  <a16:creationId xmlns:a16="http://schemas.microsoft.com/office/drawing/2014/main" id="{65280511-FC91-4F0C-AA25-309F658E7797}"/>
                </a:ext>
              </a:extLst>
            </p:cNvPr>
            <p:cNvSpPr>
              <a:spLocks noEditPoints="1"/>
            </p:cNvSpPr>
            <p:nvPr/>
          </p:nvSpPr>
          <p:spPr bwMode="auto">
            <a:xfrm>
              <a:off x="3761991" y="2355825"/>
              <a:ext cx="350430" cy="350430"/>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Freeform 6">
              <a:extLst>
                <a:ext uri="{FF2B5EF4-FFF2-40B4-BE49-F238E27FC236}">
                  <a16:creationId xmlns:a16="http://schemas.microsoft.com/office/drawing/2014/main" id="{A75DB1F1-F8EA-4D18-ADF8-B571C08279D6}"/>
                </a:ext>
              </a:extLst>
            </p:cNvPr>
            <p:cNvSpPr>
              <a:spLocks/>
            </p:cNvSpPr>
            <p:nvPr/>
          </p:nvSpPr>
          <p:spPr bwMode="auto">
            <a:xfrm>
              <a:off x="3566319" y="2453661"/>
              <a:ext cx="448266" cy="446487"/>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reeform 7">
              <a:extLst>
                <a:ext uri="{FF2B5EF4-FFF2-40B4-BE49-F238E27FC236}">
                  <a16:creationId xmlns:a16="http://schemas.microsoft.com/office/drawing/2014/main" id="{B69FD7CA-7FAB-455B-BB44-B8158CDE2B68}"/>
                </a:ext>
              </a:extLst>
            </p:cNvPr>
            <p:cNvSpPr>
              <a:spLocks/>
            </p:cNvSpPr>
            <p:nvPr/>
          </p:nvSpPr>
          <p:spPr bwMode="auto">
            <a:xfrm>
              <a:off x="3664155" y="2551496"/>
              <a:ext cx="252594" cy="250815"/>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reeform 8">
              <a:extLst>
                <a:ext uri="{FF2B5EF4-FFF2-40B4-BE49-F238E27FC236}">
                  <a16:creationId xmlns:a16="http://schemas.microsoft.com/office/drawing/2014/main" id="{1B1ED549-4082-4F63-BB50-B081B1A56DE0}"/>
                </a:ext>
              </a:extLst>
            </p:cNvPr>
            <p:cNvSpPr>
              <a:spLocks/>
            </p:cNvSpPr>
            <p:nvPr/>
          </p:nvSpPr>
          <p:spPr bwMode="auto">
            <a:xfrm>
              <a:off x="3468483" y="2355825"/>
              <a:ext cx="643938" cy="642158"/>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0" name="Group 49">
            <a:extLst>
              <a:ext uri="{FF2B5EF4-FFF2-40B4-BE49-F238E27FC236}">
                <a16:creationId xmlns:a16="http://schemas.microsoft.com/office/drawing/2014/main" id="{14208917-1531-4026-A2E6-9252FE931E69}"/>
              </a:ext>
            </a:extLst>
          </p:cNvPr>
          <p:cNvGrpSpPr>
            <a:grpSpLocks noChangeAspect="1"/>
          </p:cNvGrpSpPr>
          <p:nvPr/>
        </p:nvGrpSpPr>
        <p:grpSpPr bwMode="auto">
          <a:xfrm>
            <a:off x="465304" y="1158505"/>
            <a:ext cx="521015" cy="594846"/>
            <a:chOff x="6566" y="437"/>
            <a:chExt cx="374" cy="427"/>
          </a:xfrm>
          <a:solidFill>
            <a:srgbClr val="476DB6"/>
          </a:solidFill>
        </p:grpSpPr>
        <p:sp>
          <p:nvSpPr>
            <p:cNvPr id="21" name="Freeform 50">
              <a:extLst>
                <a:ext uri="{FF2B5EF4-FFF2-40B4-BE49-F238E27FC236}">
                  <a16:creationId xmlns:a16="http://schemas.microsoft.com/office/drawing/2014/main" id="{D41A47A8-E88E-48A1-913F-2BD103E1E045}"/>
                </a:ext>
              </a:extLst>
            </p:cNvPr>
            <p:cNvSpPr>
              <a:spLocks noEditPoints="1"/>
            </p:cNvSpPr>
            <p:nvPr/>
          </p:nvSpPr>
          <p:spPr bwMode="auto">
            <a:xfrm>
              <a:off x="6601" y="455"/>
              <a:ext cx="339" cy="231"/>
            </a:xfrm>
            <a:custGeom>
              <a:avLst/>
              <a:gdLst>
                <a:gd name="T0" fmla="*/ 222 w 229"/>
                <a:gd name="T1" fmla="*/ 156 h 156"/>
                <a:gd name="T2" fmla="*/ 6 w 229"/>
                <a:gd name="T3" fmla="*/ 156 h 156"/>
                <a:gd name="T4" fmla="*/ 0 w 229"/>
                <a:gd name="T5" fmla="*/ 150 h 156"/>
                <a:gd name="T6" fmla="*/ 0 w 229"/>
                <a:gd name="T7" fmla="*/ 6 h 156"/>
                <a:gd name="T8" fmla="*/ 6 w 229"/>
                <a:gd name="T9" fmla="*/ 0 h 156"/>
                <a:gd name="T10" fmla="*/ 222 w 229"/>
                <a:gd name="T11" fmla="*/ 0 h 156"/>
                <a:gd name="T12" fmla="*/ 228 w 229"/>
                <a:gd name="T13" fmla="*/ 4 h 156"/>
                <a:gd name="T14" fmla="*/ 226 w 229"/>
                <a:gd name="T15" fmla="*/ 11 h 156"/>
                <a:gd name="T16" fmla="*/ 142 w 229"/>
                <a:gd name="T17" fmla="*/ 78 h 156"/>
                <a:gd name="T18" fmla="*/ 226 w 229"/>
                <a:gd name="T19" fmla="*/ 145 h 156"/>
                <a:gd name="T20" fmla="*/ 228 w 229"/>
                <a:gd name="T21" fmla="*/ 152 h 156"/>
                <a:gd name="T22" fmla="*/ 222 w 229"/>
                <a:gd name="T23" fmla="*/ 156 h 156"/>
                <a:gd name="T24" fmla="*/ 12 w 229"/>
                <a:gd name="T25" fmla="*/ 144 h 156"/>
                <a:gd name="T26" fmla="*/ 205 w 229"/>
                <a:gd name="T27" fmla="*/ 144 h 156"/>
                <a:gd name="T28" fmla="*/ 129 w 229"/>
                <a:gd name="T29" fmla="*/ 83 h 156"/>
                <a:gd name="T30" fmla="*/ 126 w 229"/>
                <a:gd name="T31" fmla="*/ 78 h 156"/>
                <a:gd name="T32" fmla="*/ 129 w 229"/>
                <a:gd name="T33" fmla="*/ 73 h 156"/>
                <a:gd name="T34" fmla="*/ 205 w 229"/>
                <a:gd name="T35" fmla="*/ 12 h 156"/>
                <a:gd name="T36" fmla="*/ 12 w 229"/>
                <a:gd name="T37" fmla="*/ 12 h 156"/>
                <a:gd name="T38" fmla="*/ 12 w 229"/>
                <a:gd name="T39"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156">
                  <a:moveTo>
                    <a:pt x="222" y="156"/>
                  </a:moveTo>
                  <a:cubicBezTo>
                    <a:pt x="6" y="156"/>
                    <a:pt x="6" y="156"/>
                    <a:pt x="6" y="156"/>
                  </a:cubicBezTo>
                  <a:cubicBezTo>
                    <a:pt x="3" y="156"/>
                    <a:pt x="0" y="153"/>
                    <a:pt x="0" y="150"/>
                  </a:cubicBezTo>
                  <a:cubicBezTo>
                    <a:pt x="0" y="6"/>
                    <a:pt x="0" y="6"/>
                    <a:pt x="0" y="6"/>
                  </a:cubicBezTo>
                  <a:cubicBezTo>
                    <a:pt x="0" y="3"/>
                    <a:pt x="3" y="0"/>
                    <a:pt x="6" y="0"/>
                  </a:cubicBezTo>
                  <a:cubicBezTo>
                    <a:pt x="222" y="0"/>
                    <a:pt x="222" y="0"/>
                    <a:pt x="222" y="0"/>
                  </a:cubicBezTo>
                  <a:cubicBezTo>
                    <a:pt x="225" y="0"/>
                    <a:pt x="227" y="2"/>
                    <a:pt x="228" y="4"/>
                  </a:cubicBezTo>
                  <a:cubicBezTo>
                    <a:pt x="229" y="6"/>
                    <a:pt x="228" y="9"/>
                    <a:pt x="226" y="11"/>
                  </a:cubicBezTo>
                  <a:cubicBezTo>
                    <a:pt x="142" y="78"/>
                    <a:pt x="142" y="78"/>
                    <a:pt x="142" y="78"/>
                  </a:cubicBezTo>
                  <a:cubicBezTo>
                    <a:pt x="226" y="145"/>
                    <a:pt x="226" y="145"/>
                    <a:pt x="226" y="145"/>
                  </a:cubicBezTo>
                  <a:cubicBezTo>
                    <a:pt x="228" y="147"/>
                    <a:pt x="229" y="150"/>
                    <a:pt x="228" y="152"/>
                  </a:cubicBezTo>
                  <a:cubicBezTo>
                    <a:pt x="227" y="154"/>
                    <a:pt x="225" y="156"/>
                    <a:pt x="222" y="156"/>
                  </a:cubicBezTo>
                  <a:close/>
                  <a:moveTo>
                    <a:pt x="12" y="144"/>
                  </a:moveTo>
                  <a:cubicBezTo>
                    <a:pt x="205" y="144"/>
                    <a:pt x="205" y="144"/>
                    <a:pt x="205" y="144"/>
                  </a:cubicBezTo>
                  <a:cubicBezTo>
                    <a:pt x="129" y="83"/>
                    <a:pt x="129" y="83"/>
                    <a:pt x="129" y="83"/>
                  </a:cubicBezTo>
                  <a:cubicBezTo>
                    <a:pt x="127" y="82"/>
                    <a:pt x="126" y="80"/>
                    <a:pt x="126" y="78"/>
                  </a:cubicBezTo>
                  <a:cubicBezTo>
                    <a:pt x="126" y="76"/>
                    <a:pt x="127" y="74"/>
                    <a:pt x="129" y="73"/>
                  </a:cubicBezTo>
                  <a:cubicBezTo>
                    <a:pt x="205" y="12"/>
                    <a:pt x="205" y="12"/>
                    <a:pt x="205"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76DB6"/>
                </a:solidFill>
                <a:effectLst/>
                <a:uLnTx/>
                <a:uFillTx/>
                <a:latin typeface="Arial" charset="0"/>
                <a:ea typeface="+mn-ea"/>
                <a:cs typeface="Arial" charset="0"/>
              </a:endParaRPr>
            </a:p>
          </p:txBody>
        </p:sp>
        <p:sp>
          <p:nvSpPr>
            <p:cNvPr id="22" name="Freeform 51">
              <a:extLst>
                <a:ext uri="{FF2B5EF4-FFF2-40B4-BE49-F238E27FC236}">
                  <a16:creationId xmlns:a16="http://schemas.microsoft.com/office/drawing/2014/main" id="{058B6D89-8274-49A1-900F-AAF5CC5C2F36}"/>
                </a:ext>
              </a:extLst>
            </p:cNvPr>
            <p:cNvSpPr>
              <a:spLocks/>
            </p:cNvSpPr>
            <p:nvPr/>
          </p:nvSpPr>
          <p:spPr bwMode="auto">
            <a:xfrm>
              <a:off x="6566" y="437"/>
              <a:ext cx="18" cy="427"/>
            </a:xfrm>
            <a:custGeom>
              <a:avLst/>
              <a:gdLst>
                <a:gd name="T0" fmla="*/ 6 w 12"/>
                <a:gd name="T1" fmla="*/ 288 h 288"/>
                <a:gd name="T2" fmla="*/ 0 w 12"/>
                <a:gd name="T3" fmla="*/ 282 h 288"/>
                <a:gd name="T4" fmla="*/ 0 w 12"/>
                <a:gd name="T5" fmla="*/ 6 h 288"/>
                <a:gd name="T6" fmla="*/ 6 w 12"/>
                <a:gd name="T7" fmla="*/ 0 h 288"/>
                <a:gd name="T8" fmla="*/ 12 w 12"/>
                <a:gd name="T9" fmla="*/ 6 h 288"/>
                <a:gd name="T10" fmla="*/ 12 w 12"/>
                <a:gd name="T11" fmla="*/ 282 h 288"/>
                <a:gd name="T12" fmla="*/ 6 w 12"/>
                <a:gd name="T13" fmla="*/ 288 h 288"/>
              </a:gdLst>
              <a:ahLst/>
              <a:cxnLst>
                <a:cxn ang="0">
                  <a:pos x="T0" y="T1"/>
                </a:cxn>
                <a:cxn ang="0">
                  <a:pos x="T2" y="T3"/>
                </a:cxn>
                <a:cxn ang="0">
                  <a:pos x="T4" y="T5"/>
                </a:cxn>
                <a:cxn ang="0">
                  <a:pos x="T6" y="T7"/>
                </a:cxn>
                <a:cxn ang="0">
                  <a:pos x="T8" y="T9"/>
                </a:cxn>
                <a:cxn ang="0">
                  <a:pos x="T10" y="T11"/>
                </a:cxn>
                <a:cxn ang="0">
                  <a:pos x="T12" y="T13"/>
                </a:cxn>
              </a:cxnLst>
              <a:rect l="0" t="0" r="r" b="b"/>
              <a:pathLst>
                <a:path w="12" h="288">
                  <a:moveTo>
                    <a:pt x="6" y="288"/>
                  </a:moveTo>
                  <a:cubicBezTo>
                    <a:pt x="3" y="288"/>
                    <a:pt x="0" y="285"/>
                    <a:pt x="0" y="282"/>
                  </a:cubicBezTo>
                  <a:cubicBezTo>
                    <a:pt x="0" y="6"/>
                    <a:pt x="0" y="6"/>
                    <a:pt x="0" y="6"/>
                  </a:cubicBezTo>
                  <a:cubicBezTo>
                    <a:pt x="0" y="3"/>
                    <a:pt x="3" y="0"/>
                    <a:pt x="6" y="0"/>
                  </a:cubicBezTo>
                  <a:cubicBezTo>
                    <a:pt x="10" y="0"/>
                    <a:pt x="12" y="3"/>
                    <a:pt x="12" y="6"/>
                  </a:cubicBezTo>
                  <a:cubicBezTo>
                    <a:pt x="12" y="282"/>
                    <a:pt x="12" y="282"/>
                    <a:pt x="12" y="282"/>
                  </a:cubicBezTo>
                  <a:cubicBezTo>
                    <a:pt x="12" y="285"/>
                    <a:pt x="10" y="288"/>
                    <a:pt x="6"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76DB6"/>
                </a:solidFill>
                <a:effectLst/>
                <a:uLnTx/>
                <a:uFillTx/>
                <a:latin typeface="Arial" charset="0"/>
                <a:ea typeface="+mn-ea"/>
                <a:cs typeface="Arial" charset="0"/>
              </a:endParaRPr>
            </a:p>
          </p:txBody>
        </p:sp>
      </p:grpSp>
    </p:spTree>
    <p:extLst>
      <p:ext uri="{BB962C8B-B14F-4D97-AF65-F5344CB8AC3E}">
        <p14:creationId xmlns:p14="http://schemas.microsoft.com/office/powerpoint/2010/main" val="1880904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3847" y="512273"/>
            <a:ext cx="11532865" cy="424732"/>
          </a:xfrm>
        </p:spPr>
        <p:txBody>
          <a:bodyPr/>
          <a:lstStyle/>
          <a:p>
            <a:r>
              <a:rPr lang="it-IT">
                <a:latin typeface="Arial"/>
                <a:cs typeface="Arial"/>
              </a:rPr>
              <a:t>PNRR: TRAGUARDI &amp; OBIETTIVI</a:t>
            </a:r>
            <a:endParaRPr lang="it-IT"/>
          </a:p>
        </p:txBody>
      </p:sp>
      <p:sp>
        <p:nvSpPr>
          <p:cNvPr id="4" name="Text Placeholder 2">
            <a:extLst>
              <a:ext uri="{FF2B5EF4-FFF2-40B4-BE49-F238E27FC236}">
                <a16:creationId xmlns:a16="http://schemas.microsoft.com/office/drawing/2014/main" id="{D60D1C5C-C0FC-4629-BFE9-5744DA4FE889}"/>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graphicFrame>
        <p:nvGraphicFramePr>
          <p:cNvPr id="5" name="Grafico 4">
            <a:extLst>
              <a:ext uri="{FF2B5EF4-FFF2-40B4-BE49-F238E27FC236}">
                <a16:creationId xmlns:a16="http://schemas.microsoft.com/office/drawing/2014/main" id="{CFFA467C-8F1F-4118-8575-637EA07DFCFC}"/>
              </a:ext>
            </a:extLst>
          </p:cNvPr>
          <p:cNvGraphicFramePr>
            <a:graphicFrameLocks/>
          </p:cNvGraphicFramePr>
          <p:nvPr>
            <p:extLst>
              <p:ext uri="{D42A27DB-BD31-4B8C-83A1-F6EECF244321}">
                <p14:modId xmlns:p14="http://schemas.microsoft.com/office/powerpoint/2010/main" val="2436987951"/>
              </p:ext>
            </p:extLst>
          </p:nvPr>
        </p:nvGraphicFramePr>
        <p:xfrm>
          <a:off x="799672" y="2034283"/>
          <a:ext cx="10592656" cy="4037744"/>
        </p:xfrm>
        <a:graphic>
          <a:graphicData uri="http://schemas.openxmlformats.org/drawingml/2006/chart">
            <c:chart xmlns:c="http://schemas.openxmlformats.org/drawingml/2006/chart" xmlns:r="http://schemas.openxmlformats.org/officeDocument/2006/relationships" r:id="rId2"/>
          </a:graphicData>
        </a:graphic>
      </p:graphicFrame>
      <p:sp>
        <p:nvSpPr>
          <p:cNvPr id="6" name="Segnaposto testo 4">
            <a:extLst>
              <a:ext uri="{FF2B5EF4-FFF2-40B4-BE49-F238E27FC236}">
                <a16:creationId xmlns:a16="http://schemas.microsoft.com/office/drawing/2014/main" id="{2CA963DF-C3B9-42F2-AE8D-B485E56B21FD}"/>
              </a:ext>
            </a:extLst>
          </p:cNvPr>
          <p:cNvSpPr txBox="1">
            <a:spLocks/>
          </p:cNvSpPr>
          <p:nvPr/>
        </p:nvSpPr>
        <p:spPr>
          <a:xfrm>
            <a:off x="384393" y="926096"/>
            <a:ext cx="11421602" cy="126282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defRPr/>
            </a:pPr>
            <a:r>
              <a:rPr kumimoji="0" lang="it-IT" sz="1400" b="0" i="0" u="none" strike="noStrike" kern="1200" cap="none" spc="0" normalizeH="0" baseline="0" noProof="0" dirty="0">
                <a:ln>
                  <a:noFill/>
                </a:ln>
                <a:solidFill>
                  <a:srgbClr val="000000"/>
                </a:solidFill>
                <a:effectLst/>
                <a:uLnTx/>
                <a:uFillTx/>
                <a:latin typeface="Arial"/>
                <a:ea typeface="+mn-ea"/>
                <a:cs typeface="Arial"/>
              </a:rPr>
              <a:t>L’Italia potrà richiedere ed ottenere dalla CE i </a:t>
            </a:r>
            <a:r>
              <a:rPr kumimoji="0" lang="it-IT" sz="1400" b="1" i="0" u="none" strike="noStrike" kern="1200" cap="none" spc="0" normalizeH="0" baseline="0" noProof="0" dirty="0">
                <a:ln>
                  <a:noFill/>
                </a:ln>
                <a:solidFill>
                  <a:srgbClr val="476DB6"/>
                </a:solidFill>
                <a:effectLst/>
                <a:uLnTx/>
                <a:uFillTx/>
                <a:latin typeface="Arial"/>
                <a:ea typeface="+mn-ea"/>
                <a:cs typeface="Arial"/>
              </a:rPr>
              <a:t>finanziamenti</a:t>
            </a:r>
            <a:r>
              <a:rPr kumimoji="0" lang="it-IT" sz="1400" b="0" i="0" u="none" strike="noStrike" kern="1200" cap="none" spc="0" normalizeH="0" baseline="0" noProof="0" dirty="0">
                <a:ln>
                  <a:noFill/>
                </a:ln>
                <a:solidFill>
                  <a:srgbClr val="000000"/>
                </a:solidFill>
                <a:effectLst/>
                <a:uLnTx/>
                <a:uFillTx/>
                <a:latin typeface="Arial"/>
                <a:ea typeface="+mn-ea"/>
                <a:cs typeface="Arial"/>
              </a:rPr>
              <a:t> spettanti su </a:t>
            </a:r>
            <a:r>
              <a:rPr kumimoji="0" lang="it-IT" sz="1400" b="1" i="0" u="none" strike="noStrike" kern="1200" cap="none" spc="0" normalizeH="0" baseline="0" noProof="0" dirty="0">
                <a:ln>
                  <a:noFill/>
                </a:ln>
                <a:solidFill>
                  <a:srgbClr val="476DB6"/>
                </a:solidFill>
                <a:effectLst/>
                <a:uLnTx/>
                <a:uFillTx/>
                <a:latin typeface="Arial"/>
                <a:ea typeface="+mn-ea"/>
                <a:cs typeface="Arial"/>
              </a:rPr>
              <a:t>base semestrale </a:t>
            </a:r>
            <a:r>
              <a:rPr kumimoji="0" lang="it-IT" sz="1400" b="0" i="0" u="none" strike="noStrike" kern="1200" cap="none" spc="0" normalizeH="0" baseline="0" noProof="0" dirty="0">
                <a:ln>
                  <a:noFill/>
                </a:ln>
                <a:solidFill>
                  <a:srgbClr val="000000"/>
                </a:solidFill>
                <a:effectLst/>
                <a:uLnTx/>
                <a:uFillTx/>
                <a:latin typeface="Arial"/>
                <a:ea typeface="+mn-ea"/>
                <a:cs typeface="Arial"/>
              </a:rPr>
              <a:t>solo a fronte dell’effettivo </a:t>
            </a:r>
            <a:r>
              <a:rPr kumimoji="0" lang="it-IT" sz="1400" b="1" i="0" u="none" strike="noStrike" kern="1200" cap="none" spc="0" normalizeH="0" baseline="0" noProof="0" dirty="0">
                <a:ln>
                  <a:noFill/>
                </a:ln>
                <a:solidFill>
                  <a:srgbClr val="476DB6"/>
                </a:solidFill>
                <a:effectLst/>
                <a:uLnTx/>
                <a:uFillTx/>
                <a:latin typeface="Arial"/>
                <a:ea typeface="+mn-ea"/>
                <a:cs typeface="Arial"/>
              </a:rPr>
              <a:t>conseguimento</a:t>
            </a:r>
            <a:r>
              <a:rPr kumimoji="0" lang="it-IT" sz="1400" b="0" i="0" u="none" strike="noStrike" kern="1200" cap="none" spc="0" normalizeH="0" baseline="0" noProof="0" dirty="0">
                <a:ln>
                  <a:noFill/>
                </a:ln>
                <a:solidFill>
                  <a:srgbClr val="000000"/>
                </a:solidFill>
                <a:effectLst/>
                <a:uLnTx/>
                <a:uFillTx/>
                <a:latin typeface="Arial"/>
                <a:ea typeface="+mn-ea"/>
                <a:cs typeface="Arial"/>
              </a:rPr>
              <a:t> dei </a:t>
            </a:r>
            <a:r>
              <a:rPr kumimoji="0" lang="it-IT" sz="1400" b="1" i="0" u="none" strike="noStrike" kern="1200" cap="none" spc="0" normalizeH="0" baseline="0" noProof="0" dirty="0">
                <a:ln>
                  <a:noFill/>
                </a:ln>
                <a:solidFill>
                  <a:srgbClr val="476DB6"/>
                </a:solidFill>
                <a:effectLst/>
                <a:uLnTx/>
                <a:uFillTx/>
                <a:latin typeface="Arial"/>
                <a:ea typeface="+mn-ea"/>
                <a:cs typeface="Arial"/>
              </a:rPr>
              <a:t>traguardi</a:t>
            </a:r>
            <a:r>
              <a:rPr kumimoji="0" lang="it-IT" sz="1400" b="1" i="0" u="none" strike="noStrike" kern="1200" cap="none" spc="0" normalizeH="0" baseline="0" noProof="0" dirty="0">
                <a:ln>
                  <a:noFill/>
                </a:ln>
                <a:solidFill>
                  <a:srgbClr val="000000"/>
                </a:solidFill>
                <a:effectLst/>
                <a:uLnTx/>
                <a:uFillTx/>
                <a:latin typeface="Arial"/>
                <a:ea typeface="+mn-ea"/>
                <a:cs typeface="Arial"/>
              </a:rPr>
              <a:t> </a:t>
            </a:r>
            <a:r>
              <a:rPr kumimoji="0" lang="it-IT" sz="1400" b="0" i="0" u="none" strike="noStrike" kern="1200" cap="none" spc="0" normalizeH="0" baseline="0" noProof="0" dirty="0">
                <a:ln>
                  <a:noFill/>
                </a:ln>
                <a:solidFill>
                  <a:srgbClr val="000000"/>
                </a:solidFill>
                <a:effectLst/>
                <a:uLnTx/>
                <a:uFillTx/>
                <a:latin typeface="Arial"/>
                <a:ea typeface="+mn-ea"/>
                <a:cs typeface="Arial"/>
              </a:rPr>
              <a:t>e degli </a:t>
            </a:r>
            <a:r>
              <a:rPr kumimoji="0" lang="it-IT" sz="1400" b="1" i="0" u="none" strike="noStrike" kern="1200" cap="none" spc="0" normalizeH="0" baseline="0" noProof="0" dirty="0">
                <a:ln>
                  <a:noFill/>
                </a:ln>
                <a:solidFill>
                  <a:srgbClr val="476DB6"/>
                </a:solidFill>
                <a:effectLst/>
                <a:uLnTx/>
                <a:uFillTx/>
                <a:latin typeface="Arial"/>
                <a:ea typeface="+mn-ea"/>
                <a:cs typeface="Arial"/>
              </a:rPr>
              <a:t>obiettivi intermedi</a:t>
            </a:r>
            <a:r>
              <a:rPr kumimoji="0" lang="it-IT" sz="1400" b="0" i="0" u="none" strike="noStrike" kern="1200" cap="none" spc="0" normalizeH="0" baseline="0" noProof="0" dirty="0">
                <a:ln>
                  <a:noFill/>
                </a:ln>
                <a:solidFill>
                  <a:srgbClr val="000000"/>
                </a:solidFill>
                <a:effectLst/>
                <a:uLnTx/>
                <a:uFillTx/>
                <a:latin typeface="Arial"/>
                <a:ea typeface="+mn-ea"/>
                <a:cs typeface="Arial"/>
              </a:rPr>
              <a:t>, </a:t>
            </a:r>
            <a:r>
              <a:rPr kumimoji="0" lang="it-IT" sz="1400" b="0" i="0" u="none" strike="noStrike" kern="1200" cap="none" spc="0" normalizeH="0" baseline="0" noProof="0" dirty="0">
                <a:ln>
                  <a:noFill/>
                </a:ln>
                <a:solidFill>
                  <a:srgbClr val="262626"/>
                </a:solidFill>
                <a:effectLst/>
                <a:uLnTx/>
                <a:uFillTx/>
                <a:latin typeface="Arial"/>
                <a:ea typeface="+mn-ea"/>
                <a:cs typeface="Arial"/>
              </a:rPr>
              <a:t>secondo una sequenza temporale predefinita e concordata con le Istituzioni europee, che impone tempi di realizzazione stringenti, molto più </a:t>
            </a:r>
            <a:r>
              <a:rPr kumimoji="0" lang="it-IT" sz="1400" b="0" i="0" u="none" strike="noStrike" kern="1200" cap="none" spc="0" normalizeH="0" baseline="0" noProof="0" dirty="0">
                <a:ln>
                  <a:noFill/>
                </a:ln>
                <a:solidFill>
                  <a:srgbClr val="000000"/>
                </a:solidFill>
                <a:effectLst/>
                <a:uLnTx/>
                <a:uFillTx/>
                <a:latin typeface="Arial"/>
                <a:ea typeface="+mn-ea"/>
                <a:cs typeface="Arial"/>
              </a:rPr>
              <a:t>rapidi di quelli usuali.</a:t>
            </a:r>
            <a:r>
              <a:rPr lang="it-IT" sz="1400" dirty="0">
                <a:solidFill>
                  <a:srgbClr val="000000"/>
                </a:solidFill>
                <a:latin typeface="Arial"/>
                <a:cs typeface="Arial"/>
              </a:rPr>
              <a:t> In aggiunta a questi ultimi, sono previsti anche specifici traguardi intermedi definiti a livello nazionale con l'obiettivo di monitorare l'avanzamento del Piano.</a:t>
            </a:r>
            <a:endParaRPr lang="it-IT" sz="1400" dirty="0">
              <a:latin typeface="Calibri"/>
              <a:cs typeface="Calibri"/>
            </a:endParaRPr>
          </a:p>
          <a:p>
            <a:pPr marL="0" indent="0" algn="just">
              <a:lnSpc>
                <a:spcPct val="100000"/>
              </a:lnSpc>
              <a:spcBef>
                <a:spcPts val="0"/>
              </a:spcBef>
              <a:buNone/>
              <a:defRPr/>
            </a:pPr>
            <a:r>
              <a:rPr kumimoji="0" lang="it-IT" sz="1400" b="0" i="0" u="none" strike="noStrike" kern="1200" cap="none" spc="0" normalizeH="0" baseline="0" noProof="0" dirty="0">
                <a:ln>
                  <a:noFill/>
                </a:ln>
                <a:solidFill>
                  <a:srgbClr val="000000"/>
                </a:solidFill>
                <a:effectLst/>
                <a:uLnTx/>
                <a:uFillTx/>
                <a:latin typeface="Arial"/>
                <a:ea typeface="+mn-ea"/>
                <a:cs typeface="Arial"/>
              </a:rPr>
              <a:t>Si riporta di seguito un </a:t>
            </a:r>
            <a:r>
              <a:rPr kumimoji="0" lang="it-IT" sz="1400" b="1" i="0" u="none" strike="noStrike" kern="1200" cap="none" spc="0" normalizeH="0" baseline="0" noProof="0" dirty="0">
                <a:ln>
                  <a:noFill/>
                </a:ln>
                <a:solidFill>
                  <a:srgbClr val="476DB6"/>
                </a:solidFill>
                <a:effectLst/>
                <a:uLnTx/>
                <a:uFillTx/>
                <a:latin typeface="Arial"/>
                <a:ea typeface="+mn-ea"/>
                <a:cs typeface="Arial"/>
              </a:rPr>
              <a:t>quadro sintetico degli obiettivi quantitativi </a:t>
            </a:r>
            <a:r>
              <a:rPr kumimoji="0" lang="it-IT" sz="1400" b="0" i="0" u="none" strike="noStrike" kern="1200" cap="none" spc="0" normalizeH="0" baseline="0" noProof="0" dirty="0">
                <a:ln>
                  <a:noFill/>
                </a:ln>
                <a:solidFill>
                  <a:srgbClr val="000000"/>
                </a:solidFill>
                <a:effectLst/>
                <a:uLnTx/>
                <a:uFillTx/>
                <a:latin typeface="Arial"/>
                <a:ea typeface="+mn-ea"/>
                <a:cs typeface="Arial"/>
              </a:rPr>
              <a:t>e dei </a:t>
            </a:r>
            <a:r>
              <a:rPr kumimoji="0" lang="it-IT" sz="1400" b="1" i="0" u="none" strike="noStrike" kern="1200" cap="none" spc="0" normalizeH="0" baseline="0" noProof="0" dirty="0">
                <a:ln>
                  <a:noFill/>
                </a:ln>
                <a:solidFill>
                  <a:srgbClr val="476DB6"/>
                </a:solidFill>
                <a:effectLst/>
                <a:uLnTx/>
                <a:uFillTx/>
                <a:latin typeface="Arial"/>
                <a:ea typeface="+mn-ea"/>
                <a:cs typeface="Arial"/>
              </a:rPr>
              <a:t>traguardi intermedi</a:t>
            </a:r>
            <a:r>
              <a:rPr lang="it-IT" sz="1400" b="1" dirty="0">
                <a:solidFill>
                  <a:srgbClr val="476DB6"/>
                </a:solidFill>
                <a:latin typeface="Arial"/>
                <a:cs typeface="Arial"/>
              </a:rPr>
              <a:t> UE</a:t>
            </a:r>
            <a:r>
              <a:rPr kumimoji="0" lang="it-IT" sz="1400" b="0" i="0" u="none" strike="noStrike" kern="1200" cap="none" spc="0" normalizeH="0" baseline="0" noProof="0" dirty="0">
                <a:ln>
                  <a:noFill/>
                </a:ln>
                <a:solidFill>
                  <a:srgbClr val="000000"/>
                </a:solidFill>
                <a:effectLst/>
                <a:uLnTx/>
                <a:uFillTx/>
                <a:latin typeface="Arial"/>
                <a:ea typeface="+mn-ea"/>
                <a:cs typeface="Arial"/>
              </a:rPr>
              <a:t>, suddivisi per annualità.</a:t>
            </a:r>
            <a:endParaRPr lang="it-IT" sz="24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40698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438BE98A-C911-45A3-BED1-4AF6411A0AFD}"/>
              </a:ext>
            </a:extLst>
          </p:cNvPr>
          <p:cNvSpPr/>
          <p:nvPr/>
        </p:nvSpPr>
        <p:spPr>
          <a:xfrm>
            <a:off x="8075498" y="2228715"/>
            <a:ext cx="3366007" cy="394880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 name="Rectangle 41">
            <a:extLst>
              <a:ext uri="{FF2B5EF4-FFF2-40B4-BE49-F238E27FC236}">
                <a16:creationId xmlns:a16="http://schemas.microsoft.com/office/drawing/2014/main" id="{7F8C5D5C-9B60-4C8F-90F9-6C4F7FFC0CFD}"/>
              </a:ext>
            </a:extLst>
          </p:cNvPr>
          <p:cNvSpPr/>
          <p:nvPr/>
        </p:nvSpPr>
        <p:spPr>
          <a:xfrm>
            <a:off x="4412995" y="2228715"/>
            <a:ext cx="3366007" cy="394880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olo 1"/>
          <p:cNvSpPr>
            <a:spLocks noGrp="1"/>
          </p:cNvSpPr>
          <p:nvPr>
            <p:ph type="title"/>
          </p:nvPr>
        </p:nvSpPr>
        <p:spPr/>
        <p:txBody>
          <a:bodyPr/>
          <a:lstStyle/>
          <a:p>
            <a:r>
              <a:rPr lang="it-IT">
                <a:latin typeface="Arial"/>
                <a:cs typeface="Arial"/>
              </a:rPr>
              <a:t>PNRR: TRAGUARDI &amp; OBIETTIVI – Implicazioni per gli Enti Territoriali</a:t>
            </a:r>
            <a:endParaRPr lang="it-IT"/>
          </a:p>
        </p:txBody>
      </p:sp>
      <p:sp>
        <p:nvSpPr>
          <p:cNvPr id="3" name="Segnaposto testo 2"/>
          <p:cNvSpPr>
            <a:spLocks noGrp="1"/>
          </p:cNvSpPr>
          <p:nvPr>
            <p:ph type="body" sz="quarter" idx="13"/>
          </p:nvPr>
        </p:nvSpPr>
        <p:spPr/>
        <p:txBody>
          <a:bodyPr/>
          <a:lstStyle/>
          <a:p>
            <a:r>
              <a:rPr lang="it-IT">
                <a:latin typeface="Arial"/>
                <a:cs typeface="Arial"/>
              </a:rPr>
              <a:t>IL PIANO NAZIONALE DI RIPRESA E RESILIENZA: uno sguardo d’insieme</a:t>
            </a:r>
            <a:endParaRPr lang="en-IT"/>
          </a:p>
          <a:p>
            <a:endParaRPr lang="it-IT"/>
          </a:p>
        </p:txBody>
      </p:sp>
      <p:sp>
        <p:nvSpPr>
          <p:cNvPr id="6" name="Rectangle 41">
            <a:extLst>
              <a:ext uri="{FF2B5EF4-FFF2-40B4-BE49-F238E27FC236}">
                <a16:creationId xmlns:a16="http://schemas.microsoft.com/office/drawing/2014/main" id="{502B51BD-C3F9-469B-8C05-2FD05770DFA6}"/>
              </a:ext>
            </a:extLst>
          </p:cNvPr>
          <p:cNvSpPr/>
          <p:nvPr/>
        </p:nvSpPr>
        <p:spPr>
          <a:xfrm>
            <a:off x="712380" y="2228716"/>
            <a:ext cx="3366007" cy="39488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Freeform: Shape 6">
            <a:extLst>
              <a:ext uri="{FF2B5EF4-FFF2-40B4-BE49-F238E27FC236}">
                <a16:creationId xmlns:a16="http://schemas.microsoft.com/office/drawing/2014/main" id="{FA031E85-CEE3-4B07-B048-A21C2541A1CA}"/>
              </a:ext>
            </a:extLst>
          </p:cNvPr>
          <p:cNvSpPr/>
          <p:nvPr/>
        </p:nvSpPr>
        <p:spPr>
          <a:xfrm>
            <a:off x="0" y="1434435"/>
            <a:ext cx="12191999" cy="712484"/>
          </a:xfrm>
          <a:custGeom>
            <a:avLst/>
            <a:gdLst>
              <a:gd name="connsiteX0" fmla="*/ 0 w 6636244"/>
              <a:gd name="connsiteY0" fmla="*/ 337281 h 2717089"/>
              <a:gd name="connsiteX1" fmla="*/ 2380342 w 6636244"/>
              <a:gd name="connsiteY1" fmla="*/ 46995 h 2717089"/>
              <a:gd name="connsiteX2" fmla="*/ 4194628 w 6636244"/>
              <a:gd name="connsiteY2" fmla="*/ 1208138 h 2717089"/>
              <a:gd name="connsiteX3" fmla="*/ 6125028 w 6636244"/>
              <a:gd name="connsiteY3" fmla="*/ 351795 h 2717089"/>
              <a:gd name="connsiteX4" fmla="*/ 6574971 w 6636244"/>
              <a:gd name="connsiteY4" fmla="*/ 2514424 h 2717089"/>
              <a:gd name="connsiteX5" fmla="*/ 5050971 w 6636244"/>
              <a:gd name="connsiteY5" fmla="*/ 2586995 h 2717089"/>
              <a:gd name="connsiteX6" fmla="*/ 2830285 w 6636244"/>
              <a:gd name="connsiteY6" fmla="*/ 2180595 h 2717089"/>
              <a:gd name="connsiteX7" fmla="*/ 1378857 w 6636244"/>
              <a:gd name="connsiteY7" fmla="*/ 1875795 h 2717089"/>
              <a:gd name="connsiteX8" fmla="*/ 304800 w 6636244"/>
              <a:gd name="connsiteY8" fmla="*/ 1991910 h 2717089"/>
              <a:gd name="connsiteX0" fmla="*/ 0 w 6636244"/>
              <a:gd name="connsiteY0" fmla="*/ 185026 h 2564834"/>
              <a:gd name="connsiteX1" fmla="*/ 2368813 w 6636244"/>
              <a:gd name="connsiteY1" fmla="*/ 93464 h 2564834"/>
              <a:gd name="connsiteX2" fmla="*/ 4194628 w 6636244"/>
              <a:gd name="connsiteY2" fmla="*/ 1055883 h 2564834"/>
              <a:gd name="connsiteX3" fmla="*/ 6125028 w 6636244"/>
              <a:gd name="connsiteY3" fmla="*/ 199540 h 2564834"/>
              <a:gd name="connsiteX4" fmla="*/ 6574971 w 6636244"/>
              <a:gd name="connsiteY4" fmla="*/ 2362169 h 2564834"/>
              <a:gd name="connsiteX5" fmla="*/ 5050971 w 6636244"/>
              <a:gd name="connsiteY5" fmla="*/ 2434740 h 2564834"/>
              <a:gd name="connsiteX6" fmla="*/ 2830285 w 6636244"/>
              <a:gd name="connsiteY6" fmla="*/ 2028340 h 2564834"/>
              <a:gd name="connsiteX7" fmla="*/ 1378857 w 6636244"/>
              <a:gd name="connsiteY7" fmla="*/ 1723540 h 2564834"/>
              <a:gd name="connsiteX8" fmla="*/ 304800 w 6636244"/>
              <a:gd name="connsiteY8" fmla="*/ 1839655 h 2564834"/>
              <a:gd name="connsiteX0" fmla="*/ 0 w 6642206"/>
              <a:gd name="connsiteY0" fmla="*/ 154039 h 2533847"/>
              <a:gd name="connsiteX1" fmla="*/ 2368813 w 6642206"/>
              <a:gd name="connsiteY1" fmla="*/ 62477 h 2533847"/>
              <a:gd name="connsiteX2" fmla="*/ 3929457 w 6642206"/>
              <a:gd name="connsiteY2" fmla="*/ 573251 h 2533847"/>
              <a:gd name="connsiteX3" fmla="*/ 6125028 w 6642206"/>
              <a:gd name="connsiteY3" fmla="*/ 168553 h 2533847"/>
              <a:gd name="connsiteX4" fmla="*/ 6574971 w 6642206"/>
              <a:gd name="connsiteY4" fmla="*/ 2331182 h 2533847"/>
              <a:gd name="connsiteX5" fmla="*/ 5050971 w 6642206"/>
              <a:gd name="connsiteY5" fmla="*/ 2403753 h 2533847"/>
              <a:gd name="connsiteX6" fmla="*/ 2830285 w 6642206"/>
              <a:gd name="connsiteY6" fmla="*/ 1997353 h 2533847"/>
              <a:gd name="connsiteX7" fmla="*/ 1378857 w 6642206"/>
              <a:gd name="connsiteY7" fmla="*/ 1692553 h 2533847"/>
              <a:gd name="connsiteX8" fmla="*/ 304800 w 6642206"/>
              <a:gd name="connsiteY8" fmla="*/ 1808668 h 2533847"/>
              <a:gd name="connsiteX0" fmla="*/ 0 w 6601108"/>
              <a:gd name="connsiteY0" fmla="*/ 203715 h 2594689"/>
              <a:gd name="connsiteX1" fmla="*/ 2368813 w 6601108"/>
              <a:gd name="connsiteY1" fmla="*/ 112153 h 2594689"/>
              <a:gd name="connsiteX2" fmla="*/ 3929457 w 6601108"/>
              <a:gd name="connsiteY2" fmla="*/ 622927 h 2594689"/>
              <a:gd name="connsiteX3" fmla="*/ 5859857 w 6601108"/>
              <a:gd name="connsiteY3" fmla="*/ 61659 h 2594689"/>
              <a:gd name="connsiteX4" fmla="*/ 6574971 w 6601108"/>
              <a:gd name="connsiteY4" fmla="*/ 2380858 h 2594689"/>
              <a:gd name="connsiteX5" fmla="*/ 5050971 w 6601108"/>
              <a:gd name="connsiteY5" fmla="*/ 2453429 h 2594689"/>
              <a:gd name="connsiteX6" fmla="*/ 2830285 w 6601108"/>
              <a:gd name="connsiteY6" fmla="*/ 2047029 h 2594689"/>
              <a:gd name="connsiteX7" fmla="*/ 1378857 w 6601108"/>
              <a:gd name="connsiteY7" fmla="*/ 1742229 h 2594689"/>
              <a:gd name="connsiteX8" fmla="*/ 304800 w 6601108"/>
              <a:gd name="connsiteY8" fmla="*/ 1858344 h 2594689"/>
              <a:gd name="connsiteX0" fmla="*/ 0 w 6601108"/>
              <a:gd name="connsiteY0" fmla="*/ 204052 h 2595026"/>
              <a:gd name="connsiteX1" fmla="*/ 2120936 w 6601108"/>
              <a:gd name="connsiteY1" fmla="*/ 148622 h 2595026"/>
              <a:gd name="connsiteX2" fmla="*/ 3929457 w 6601108"/>
              <a:gd name="connsiteY2" fmla="*/ 623264 h 2595026"/>
              <a:gd name="connsiteX3" fmla="*/ 5859857 w 6601108"/>
              <a:gd name="connsiteY3" fmla="*/ 61996 h 2595026"/>
              <a:gd name="connsiteX4" fmla="*/ 6574971 w 6601108"/>
              <a:gd name="connsiteY4" fmla="*/ 2381195 h 2595026"/>
              <a:gd name="connsiteX5" fmla="*/ 5050971 w 6601108"/>
              <a:gd name="connsiteY5" fmla="*/ 2453766 h 2595026"/>
              <a:gd name="connsiteX6" fmla="*/ 2830285 w 6601108"/>
              <a:gd name="connsiteY6" fmla="*/ 2047366 h 2595026"/>
              <a:gd name="connsiteX7" fmla="*/ 1378857 w 6601108"/>
              <a:gd name="connsiteY7" fmla="*/ 1742566 h 2595026"/>
              <a:gd name="connsiteX8" fmla="*/ 304800 w 6601108"/>
              <a:gd name="connsiteY8" fmla="*/ 1858681 h 2595026"/>
              <a:gd name="connsiteX0" fmla="*/ 0 w 6601108"/>
              <a:gd name="connsiteY0" fmla="*/ 209890 h 2600864"/>
              <a:gd name="connsiteX1" fmla="*/ 2080584 w 6601108"/>
              <a:gd name="connsiteY1" fmla="*/ 34022 h 2600864"/>
              <a:gd name="connsiteX2" fmla="*/ 3929457 w 6601108"/>
              <a:gd name="connsiteY2" fmla="*/ 629102 h 2600864"/>
              <a:gd name="connsiteX3" fmla="*/ 5859857 w 6601108"/>
              <a:gd name="connsiteY3" fmla="*/ 67834 h 2600864"/>
              <a:gd name="connsiteX4" fmla="*/ 6574971 w 6601108"/>
              <a:gd name="connsiteY4" fmla="*/ 2387033 h 2600864"/>
              <a:gd name="connsiteX5" fmla="*/ 5050971 w 6601108"/>
              <a:gd name="connsiteY5" fmla="*/ 2459604 h 2600864"/>
              <a:gd name="connsiteX6" fmla="*/ 2830285 w 6601108"/>
              <a:gd name="connsiteY6" fmla="*/ 2053204 h 2600864"/>
              <a:gd name="connsiteX7" fmla="*/ 1378857 w 6601108"/>
              <a:gd name="connsiteY7" fmla="*/ 1748404 h 2600864"/>
              <a:gd name="connsiteX8" fmla="*/ 304800 w 6601108"/>
              <a:gd name="connsiteY8" fmla="*/ 1864519 h 2600864"/>
              <a:gd name="connsiteX0" fmla="*/ 0 w 6601108"/>
              <a:gd name="connsiteY0" fmla="*/ 254343 h 2645317"/>
              <a:gd name="connsiteX1" fmla="*/ 1625181 w 6601108"/>
              <a:gd name="connsiteY1" fmla="*/ 24278 h 2645317"/>
              <a:gd name="connsiteX2" fmla="*/ 3929457 w 6601108"/>
              <a:gd name="connsiteY2" fmla="*/ 673555 h 2645317"/>
              <a:gd name="connsiteX3" fmla="*/ 5859857 w 6601108"/>
              <a:gd name="connsiteY3" fmla="*/ 112287 h 2645317"/>
              <a:gd name="connsiteX4" fmla="*/ 6574971 w 6601108"/>
              <a:gd name="connsiteY4" fmla="*/ 2431486 h 2645317"/>
              <a:gd name="connsiteX5" fmla="*/ 5050971 w 6601108"/>
              <a:gd name="connsiteY5" fmla="*/ 2504057 h 2645317"/>
              <a:gd name="connsiteX6" fmla="*/ 2830285 w 6601108"/>
              <a:gd name="connsiteY6" fmla="*/ 2097657 h 2645317"/>
              <a:gd name="connsiteX7" fmla="*/ 1378857 w 6601108"/>
              <a:gd name="connsiteY7" fmla="*/ 1792857 h 2645317"/>
              <a:gd name="connsiteX8" fmla="*/ 304800 w 6601108"/>
              <a:gd name="connsiteY8" fmla="*/ 1908972 h 2645317"/>
              <a:gd name="connsiteX0" fmla="*/ 0 w 6604463"/>
              <a:gd name="connsiteY0" fmla="*/ 252698 h 2643672"/>
              <a:gd name="connsiteX1" fmla="*/ 1625181 w 6604463"/>
              <a:gd name="connsiteY1" fmla="*/ 22633 h 2643672"/>
              <a:gd name="connsiteX2" fmla="*/ 3531701 w 6604463"/>
              <a:gd name="connsiteY2" fmla="*/ 647822 h 2643672"/>
              <a:gd name="connsiteX3" fmla="*/ 5859857 w 6604463"/>
              <a:gd name="connsiteY3" fmla="*/ 110642 h 2643672"/>
              <a:gd name="connsiteX4" fmla="*/ 6574971 w 6604463"/>
              <a:gd name="connsiteY4" fmla="*/ 2429841 h 2643672"/>
              <a:gd name="connsiteX5" fmla="*/ 5050971 w 6604463"/>
              <a:gd name="connsiteY5" fmla="*/ 2502412 h 2643672"/>
              <a:gd name="connsiteX6" fmla="*/ 2830285 w 6604463"/>
              <a:gd name="connsiteY6" fmla="*/ 2096012 h 2643672"/>
              <a:gd name="connsiteX7" fmla="*/ 1378857 w 6604463"/>
              <a:gd name="connsiteY7" fmla="*/ 1791212 h 2643672"/>
              <a:gd name="connsiteX8" fmla="*/ 304800 w 6604463"/>
              <a:gd name="connsiteY8" fmla="*/ 1907327 h 2643672"/>
              <a:gd name="connsiteX0" fmla="*/ 0 w 6591533"/>
              <a:gd name="connsiteY0" fmla="*/ 252698 h 2642380"/>
              <a:gd name="connsiteX1" fmla="*/ 1625181 w 6591533"/>
              <a:gd name="connsiteY1" fmla="*/ 22633 h 2642380"/>
              <a:gd name="connsiteX2" fmla="*/ 3531701 w 6591533"/>
              <a:gd name="connsiteY2" fmla="*/ 647822 h 2642380"/>
              <a:gd name="connsiteX3" fmla="*/ 5715742 w 6591533"/>
              <a:gd name="connsiteY3" fmla="*/ 128708 h 2642380"/>
              <a:gd name="connsiteX4" fmla="*/ 6574971 w 6591533"/>
              <a:gd name="connsiteY4" fmla="*/ 2429841 h 2642380"/>
              <a:gd name="connsiteX5" fmla="*/ 5050971 w 6591533"/>
              <a:gd name="connsiteY5" fmla="*/ 2502412 h 2642380"/>
              <a:gd name="connsiteX6" fmla="*/ 2830285 w 6591533"/>
              <a:gd name="connsiteY6" fmla="*/ 2096012 h 2642380"/>
              <a:gd name="connsiteX7" fmla="*/ 1378857 w 6591533"/>
              <a:gd name="connsiteY7" fmla="*/ 1791212 h 2642380"/>
              <a:gd name="connsiteX8" fmla="*/ 304800 w 6591533"/>
              <a:gd name="connsiteY8" fmla="*/ 1907327 h 2642380"/>
              <a:gd name="connsiteX0" fmla="*/ 0 w 5790018"/>
              <a:gd name="connsiteY0" fmla="*/ 252698 h 2597507"/>
              <a:gd name="connsiteX1" fmla="*/ 1625181 w 5790018"/>
              <a:gd name="connsiteY1" fmla="*/ 22633 h 2597507"/>
              <a:gd name="connsiteX2" fmla="*/ 3531701 w 5790018"/>
              <a:gd name="connsiteY2" fmla="*/ 647822 h 2597507"/>
              <a:gd name="connsiteX3" fmla="*/ 5715742 w 5790018"/>
              <a:gd name="connsiteY3" fmla="*/ 128708 h 2597507"/>
              <a:gd name="connsiteX4" fmla="*/ 5050971 w 5790018"/>
              <a:gd name="connsiteY4" fmla="*/ 2502412 h 2597507"/>
              <a:gd name="connsiteX5" fmla="*/ 2830285 w 5790018"/>
              <a:gd name="connsiteY5" fmla="*/ 2096012 h 2597507"/>
              <a:gd name="connsiteX6" fmla="*/ 1378857 w 5790018"/>
              <a:gd name="connsiteY6" fmla="*/ 1791212 h 2597507"/>
              <a:gd name="connsiteX7" fmla="*/ 304800 w 5790018"/>
              <a:gd name="connsiteY7" fmla="*/ 1907327 h 2597507"/>
              <a:gd name="connsiteX0" fmla="*/ 0 w 5821267"/>
              <a:gd name="connsiteY0" fmla="*/ 252698 h 2555686"/>
              <a:gd name="connsiteX1" fmla="*/ 1625181 w 5821267"/>
              <a:gd name="connsiteY1" fmla="*/ 22633 h 2555686"/>
              <a:gd name="connsiteX2" fmla="*/ 3531701 w 5821267"/>
              <a:gd name="connsiteY2" fmla="*/ 647822 h 2555686"/>
              <a:gd name="connsiteX3" fmla="*/ 5715742 w 5821267"/>
              <a:gd name="connsiteY3" fmla="*/ 128708 h 2555686"/>
              <a:gd name="connsiteX4" fmla="*/ 5050971 w 5821267"/>
              <a:gd name="connsiteY4" fmla="*/ 2502412 h 2555686"/>
              <a:gd name="connsiteX5" fmla="*/ 1378857 w 5821267"/>
              <a:gd name="connsiteY5" fmla="*/ 1791212 h 2555686"/>
              <a:gd name="connsiteX6" fmla="*/ 304800 w 5821267"/>
              <a:gd name="connsiteY6" fmla="*/ 1907327 h 2555686"/>
              <a:gd name="connsiteX0" fmla="*/ 0 w 5856379"/>
              <a:gd name="connsiteY0" fmla="*/ 252698 h 2569982"/>
              <a:gd name="connsiteX1" fmla="*/ 1625181 w 5856379"/>
              <a:gd name="connsiteY1" fmla="*/ 22633 h 2569982"/>
              <a:gd name="connsiteX2" fmla="*/ 3531701 w 5856379"/>
              <a:gd name="connsiteY2" fmla="*/ 647822 h 2569982"/>
              <a:gd name="connsiteX3" fmla="*/ 5715742 w 5856379"/>
              <a:gd name="connsiteY3" fmla="*/ 128708 h 2569982"/>
              <a:gd name="connsiteX4" fmla="*/ 5050971 w 5856379"/>
              <a:gd name="connsiteY4" fmla="*/ 2502412 h 2569982"/>
              <a:gd name="connsiteX5" fmla="*/ 304800 w 5856379"/>
              <a:gd name="connsiteY5" fmla="*/ 1907327 h 2569982"/>
              <a:gd name="connsiteX0" fmla="*/ 0 w 5856379"/>
              <a:gd name="connsiteY0" fmla="*/ 252698 h 2502412"/>
              <a:gd name="connsiteX1" fmla="*/ 1625181 w 5856379"/>
              <a:gd name="connsiteY1" fmla="*/ 22633 h 2502412"/>
              <a:gd name="connsiteX2" fmla="*/ 3531701 w 5856379"/>
              <a:gd name="connsiteY2" fmla="*/ 647822 h 2502412"/>
              <a:gd name="connsiteX3" fmla="*/ 5715742 w 5856379"/>
              <a:gd name="connsiteY3" fmla="*/ 128708 h 2502412"/>
              <a:gd name="connsiteX4" fmla="*/ 5050971 w 5856379"/>
              <a:gd name="connsiteY4" fmla="*/ 2502412 h 2502412"/>
              <a:gd name="connsiteX0" fmla="*/ 0 w 5715742"/>
              <a:gd name="connsiteY0" fmla="*/ 252698 h 648095"/>
              <a:gd name="connsiteX1" fmla="*/ 1625181 w 5715742"/>
              <a:gd name="connsiteY1" fmla="*/ 22633 h 648095"/>
              <a:gd name="connsiteX2" fmla="*/ 3531701 w 5715742"/>
              <a:gd name="connsiteY2" fmla="*/ 647822 h 648095"/>
              <a:gd name="connsiteX3" fmla="*/ 5715742 w 5715742"/>
              <a:gd name="connsiteY3" fmla="*/ 128708 h 648095"/>
              <a:gd name="connsiteX0" fmla="*/ 0 w 6269143"/>
              <a:gd name="connsiteY0" fmla="*/ 252698 h 648708"/>
              <a:gd name="connsiteX1" fmla="*/ 1625181 w 6269143"/>
              <a:gd name="connsiteY1" fmla="*/ 22633 h 648708"/>
              <a:gd name="connsiteX2" fmla="*/ 3531701 w 6269143"/>
              <a:gd name="connsiteY2" fmla="*/ 647822 h 648708"/>
              <a:gd name="connsiteX3" fmla="*/ 6269143 w 6269143"/>
              <a:gd name="connsiteY3" fmla="*/ 206993 h 648708"/>
              <a:gd name="connsiteX0" fmla="*/ 0 w 6269143"/>
              <a:gd name="connsiteY0" fmla="*/ 252288 h 642282"/>
              <a:gd name="connsiteX1" fmla="*/ 1625181 w 6269143"/>
              <a:gd name="connsiteY1" fmla="*/ 22223 h 642282"/>
              <a:gd name="connsiteX2" fmla="*/ 3785343 w 6269143"/>
              <a:gd name="connsiteY2" fmla="*/ 641390 h 642282"/>
              <a:gd name="connsiteX3" fmla="*/ 6269143 w 6269143"/>
              <a:gd name="connsiteY3" fmla="*/ 206583 h 642282"/>
              <a:gd name="connsiteX0" fmla="*/ 0 w 6269143"/>
              <a:gd name="connsiteY0" fmla="*/ 252288 h 642282"/>
              <a:gd name="connsiteX1" fmla="*/ 1752002 w 6269143"/>
              <a:gd name="connsiteY1" fmla="*/ 22223 h 642282"/>
              <a:gd name="connsiteX2" fmla="*/ 3785343 w 6269143"/>
              <a:gd name="connsiteY2" fmla="*/ 641390 h 642282"/>
              <a:gd name="connsiteX3" fmla="*/ 6269143 w 6269143"/>
              <a:gd name="connsiteY3" fmla="*/ 206583 h 642282"/>
            </a:gdLst>
            <a:ahLst/>
            <a:cxnLst>
              <a:cxn ang="0">
                <a:pos x="connsiteX0" y="connsiteY0"/>
              </a:cxn>
              <a:cxn ang="0">
                <a:pos x="connsiteX1" y="connsiteY1"/>
              </a:cxn>
              <a:cxn ang="0">
                <a:pos x="connsiteX2" y="connsiteY2"/>
              </a:cxn>
              <a:cxn ang="0">
                <a:pos x="connsiteX3" y="connsiteY3"/>
              </a:cxn>
            </a:cxnLst>
            <a:rect l="l" t="t" r="r" b="b"/>
            <a:pathLst>
              <a:path w="6269143" h="642282">
                <a:moveTo>
                  <a:pt x="0" y="252288"/>
                </a:moveTo>
                <a:cubicBezTo>
                  <a:pt x="840618" y="34573"/>
                  <a:pt x="1121112" y="-42627"/>
                  <a:pt x="1752002" y="22223"/>
                </a:cubicBezTo>
                <a:cubicBezTo>
                  <a:pt x="2382892" y="87073"/>
                  <a:pt x="3032486" y="610663"/>
                  <a:pt x="3785343" y="641390"/>
                </a:cubicBezTo>
                <a:cubicBezTo>
                  <a:pt x="4538200" y="672117"/>
                  <a:pt x="6015931" y="-102515"/>
                  <a:pt x="6269143" y="206583"/>
                </a:cubicBezTo>
              </a:path>
            </a:pathLst>
          </a:custGeom>
          <a:noFill/>
          <a:ln w="28575">
            <a:solidFill>
              <a:srgbClr val="476DB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8" name="Google Shape;164;p10">
            <a:extLst>
              <a:ext uri="{FF2B5EF4-FFF2-40B4-BE49-F238E27FC236}">
                <a16:creationId xmlns:a16="http://schemas.microsoft.com/office/drawing/2014/main" id="{E39F4C86-E586-4655-9FA2-2A099BE4F074}"/>
              </a:ext>
            </a:extLst>
          </p:cNvPr>
          <p:cNvSpPr/>
          <p:nvPr/>
        </p:nvSpPr>
        <p:spPr>
          <a:xfrm>
            <a:off x="1958002" y="1212533"/>
            <a:ext cx="901941"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Google Shape;164;p10">
            <a:extLst>
              <a:ext uri="{FF2B5EF4-FFF2-40B4-BE49-F238E27FC236}">
                <a16:creationId xmlns:a16="http://schemas.microsoft.com/office/drawing/2014/main" id="{2B310CBD-8734-42E8-A219-29960CC8C085}"/>
              </a:ext>
            </a:extLst>
          </p:cNvPr>
          <p:cNvSpPr/>
          <p:nvPr/>
        </p:nvSpPr>
        <p:spPr>
          <a:xfrm>
            <a:off x="9245286" y="1212533"/>
            <a:ext cx="901941"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0" name="Group 163">
            <a:extLst>
              <a:ext uri="{FF2B5EF4-FFF2-40B4-BE49-F238E27FC236}">
                <a16:creationId xmlns:a16="http://schemas.microsoft.com/office/drawing/2014/main" id="{31B54D24-7C26-4B1D-B002-69A4F4C768D2}"/>
              </a:ext>
            </a:extLst>
          </p:cNvPr>
          <p:cNvGrpSpPr>
            <a:grpSpLocks noChangeAspect="1"/>
          </p:cNvGrpSpPr>
          <p:nvPr/>
        </p:nvGrpSpPr>
        <p:grpSpPr bwMode="auto">
          <a:xfrm>
            <a:off x="9508387" y="1434165"/>
            <a:ext cx="375738" cy="486650"/>
            <a:chOff x="4709" y="3202"/>
            <a:chExt cx="332" cy="430"/>
          </a:xfrm>
          <a:solidFill>
            <a:srgbClr val="476DB6"/>
          </a:solidFill>
        </p:grpSpPr>
        <p:sp>
          <p:nvSpPr>
            <p:cNvPr id="11" name="Freeform 167">
              <a:extLst>
                <a:ext uri="{FF2B5EF4-FFF2-40B4-BE49-F238E27FC236}">
                  <a16:creationId xmlns:a16="http://schemas.microsoft.com/office/drawing/2014/main" id="{94AA9B4F-280E-458E-8ABB-349CB016AF0F}"/>
                </a:ext>
              </a:extLst>
            </p:cNvPr>
            <p:cNvSpPr>
              <a:spLocks noEditPoints="1"/>
            </p:cNvSpPr>
            <p:nvPr/>
          </p:nvSpPr>
          <p:spPr bwMode="auto">
            <a:xfrm>
              <a:off x="4709" y="3202"/>
              <a:ext cx="332" cy="430"/>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2 w 216"/>
                <a:gd name="T13" fmla="*/ 2 h 288"/>
                <a:gd name="T14" fmla="*/ 214 w 216"/>
                <a:gd name="T15" fmla="*/ 74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1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6"/>
                    <a:pt x="0" y="282"/>
                  </a:cubicBezTo>
                  <a:cubicBezTo>
                    <a:pt x="0" y="6"/>
                    <a:pt x="0" y="6"/>
                    <a:pt x="0" y="6"/>
                  </a:cubicBezTo>
                  <a:cubicBezTo>
                    <a:pt x="0" y="3"/>
                    <a:pt x="3" y="0"/>
                    <a:pt x="6" y="0"/>
                  </a:cubicBezTo>
                  <a:cubicBezTo>
                    <a:pt x="138" y="0"/>
                    <a:pt x="138" y="0"/>
                    <a:pt x="138" y="0"/>
                  </a:cubicBezTo>
                  <a:cubicBezTo>
                    <a:pt x="140" y="0"/>
                    <a:pt x="141" y="1"/>
                    <a:pt x="142" y="2"/>
                  </a:cubicBezTo>
                  <a:cubicBezTo>
                    <a:pt x="214" y="74"/>
                    <a:pt x="214" y="74"/>
                    <a:pt x="214" y="74"/>
                  </a:cubicBezTo>
                  <a:cubicBezTo>
                    <a:pt x="216" y="75"/>
                    <a:pt x="216" y="77"/>
                    <a:pt x="216" y="78"/>
                  </a:cubicBezTo>
                  <a:cubicBezTo>
                    <a:pt x="216" y="282"/>
                    <a:pt x="216" y="282"/>
                    <a:pt x="216" y="282"/>
                  </a:cubicBezTo>
                  <a:cubicBezTo>
                    <a:pt x="216" y="286"/>
                    <a:pt x="214" y="288"/>
                    <a:pt x="210" y="288"/>
                  </a:cubicBezTo>
                  <a:close/>
                  <a:moveTo>
                    <a:pt x="12" y="276"/>
                  </a:moveTo>
                  <a:cubicBezTo>
                    <a:pt x="204" y="276"/>
                    <a:pt x="204" y="276"/>
                    <a:pt x="204" y="276"/>
                  </a:cubicBezTo>
                  <a:cubicBezTo>
                    <a:pt x="204" y="81"/>
                    <a:pt x="204" y="81"/>
                    <a:pt x="204" y="81"/>
                  </a:cubicBezTo>
                  <a:cubicBezTo>
                    <a:pt x="136" y="12"/>
                    <a:pt x="136" y="12"/>
                    <a:pt x="136" y="12"/>
                  </a:cubicBezTo>
                  <a:cubicBezTo>
                    <a:pt x="12" y="12"/>
                    <a:pt x="12" y="12"/>
                    <a:pt x="12" y="12"/>
                  </a:cubicBezTo>
                  <a:lnTo>
                    <a:pt x="12" y="276"/>
                  </a:ln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 name="Freeform 168">
              <a:extLst>
                <a:ext uri="{FF2B5EF4-FFF2-40B4-BE49-F238E27FC236}">
                  <a16:creationId xmlns:a16="http://schemas.microsoft.com/office/drawing/2014/main" id="{1220A5BB-B1B1-445F-8942-9FD2944E181A}"/>
                </a:ext>
              </a:extLst>
            </p:cNvPr>
            <p:cNvSpPr>
              <a:spLocks/>
            </p:cNvSpPr>
            <p:nvPr/>
          </p:nvSpPr>
          <p:spPr bwMode="auto">
            <a:xfrm>
              <a:off x="4912" y="3202"/>
              <a:ext cx="129" cy="125"/>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2"/>
                    <a:pt x="0" y="78"/>
                  </a:cubicBezTo>
                  <a:cubicBezTo>
                    <a:pt x="0" y="6"/>
                    <a:pt x="0" y="6"/>
                    <a:pt x="0" y="6"/>
                  </a:cubicBezTo>
                  <a:cubicBezTo>
                    <a:pt x="0" y="3"/>
                    <a:pt x="3" y="0"/>
                    <a:pt x="6" y="0"/>
                  </a:cubicBezTo>
                  <a:cubicBezTo>
                    <a:pt x="10" y="0"/>
                    <a:pt x="12" y="3"/>
                    <a:pt x="12" y="6"/>
                  </a:cubicBezTo>
                  <a:cubicBezTo>
                    <a:pt x="12" y="72"/>
                    <a:pt x="12" y="72"/>
                    <a:pt x="12" y="72"/>
                  </a:cubicBezTo>
                  <a:cubicBezTo>
                    <a:pt x="78" y="72"/>
                    <a:pt x="78" y="72"/>
                    <a:pt x="78" y="72"/>
                  </a:cubicBezTo>
                  <a:cubicBezTo>
                    <a:pt x="82" y="72"/>
                    <a:pt x="84" y="75"/>
                    <a:pt x="84" y="78"/>
                  </a:cubicBezTo>
                  <a:cubicBezTo>
                    <a:pt x="84" y="82"/>
                    <a:pt x="82" y="84"/>
                    <a:pt x="78" y="84"/>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3" name="Freeform 169">
              <a:extLst>
                <a:ext uri="{FF2B5EF4-FFF2-40B4-BE49-F238E27FC236}">
                  <a16:creationId xmlns:a16="http://schemas.microsoft.com/office/drawing/2014/main" id="{A417623C-2C52-42BB-8144-22E7BD46D81D}"/>
                </a:ext>
              </a:extLst>
            </p:cNvPr>
            <p:cNvSpPr>
              <a:spLocks/>
            </p:cNvSpPr>
            <p:nvPr/>
          </p:nvSpPr>
          <p:spPr bwMode="auto">
            <a:xfrm>
              <a:off x="4766" y="3489"/>
              <a:ext cx="219" cy="18"/>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4" name="Freeform 170">
              <a:extLst>
                <a:ext uri="{FF2B5EF4-FFF2-40B4-BE49-F238E27FC236}">
                  <a16:creationId xmlns:a16="http://schemas.microsoft.com/office/drawing/2014/main" id="{D0E14783-048D-4A3E-9F82-4ABF4787FB7A}"/>
                </a:ext>
              </a:extLst>
            </p:cNvPr>
            <p:cNvSpPr>
              <a:spLocks/>
            </p:cNvSpPr>
            <p:nvPr/>
          </p:nvSpPr>
          <p:spPr bwMode="auto">
            <a:xfrm>
              <a:off x="4875" y="3453"/>
              <a:ext cx="110"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5" name="Freeform 171">
              <a:extLst>
                <a:ext uri="{FF2B5EF4-FFF2-40B4-BE49-F238E27FC236}">
                  <a16:creationId xmlns:a16="http://schemas.microsoft.com/office/drawing/2014/main" id="{1C2110BC-92C0-4394-801C-4E06A0841185}"/>
                </a:ext>
              </a:extLst>
            </p:cNvPr>
            <p:cNvSpPr>
              <a:spLocks/>
            </p:cNvSpPr>
            <p:nvPr/>
          </p:nvSpPr>
          <p:spPr bwMode="auto">
            <a:xfrm>
              <a:off x="4912" y="3417"/>
              <a:ext cx="73"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10"/>
                    <a:pt x="0" y="6"/>
                  </a:cubicBezTo>
                  <a:cubicBezTo>
                    <a:pt x="0" y="3"/>
                    <a:pt x="3" y="0"/>
                    <a:pt x="6" y="0"/>
                  </a:cubicBezTo>
                  <a:cubicBezTo>
                    <a:pt x="42" y="0"/>
                    <a:pt x="42" y="0"/>
                    <a:pt x="42" y="0"/>
                  </a:cubicBezTo>
                  <a:cubicBezTo>
                    <a:pt x="46" y="0"/>
                    <a:pt x="48" y="3"/>
                    <a:pt x="48" y="6"/>
                  </a:cubicBezTo>
                  <a:cubicBezTo>
                    <a:pt x="48" y="10"/>
                    <a:pt x="46" y="12"/>
                    <a:pt x="42"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6" name="Freeform 172">
              <a:extLst>
                <a:ext uri="{FF2B5EF4-FFF2-40B4-BE49-F238E27FC236}">
                  <a16:creationId xmlns:a16="http://schemas.microsoft.com/office/drawing/2014/main" id="{01DAF349-AFD0-46A6-AFFC-4EF44B5D4333}"/>
                </a:ext>
              </a:extLst>
            </p:cNvPr>
            <p:cNvSpPr>
              <a:spLocks/>
            </p:cNvSpPr>
            <p:nvPr/>
          </p:nvSpPr>
          <p:spPr bwMode="auto">
            <a:xfrm>
              <a:off x="4912" y="3381"/>
              <a:ext cx="73"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10"/>
                    <a:pt x="0" y="6"/>
                  </a:cubicBezTo>
                  <a:cubicBezTo>
                    <a:pt x="0" y="3"/>
                    <a:pt x="3" y="0"/>
                    <a:pt x="6" y="0"/>
                  </a:cubicBezTo>
                  <a:cubicBezTo>
                    <a:pt x="42" y="0"/>
                    <a:pt x="42" y="0"/>
                    <a:pt x="42" y="0"/>
                  </a:cubicBezTo>
                  <a:cubicBezTo>
                    <a:pt x="46" y="0"/>
                    <a:pt x="48" y="3"/>
                    <a:pt x="48" y="6"/>
                  </a:cubicBezTo>
                  <a:cubicBezTo>
                    <a:pt x="48" y="10"/>
                    <a:pt x="46" y="12"/>
                    <a:pt x="42"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7" name="Freeform 173">
              <a:extLst>
                <a:ext uri="{FF2B5EF4-FFF2-40B4-BE49-F238E27FC236}">
                  <a16:creationId xmlns:a16="http://schemas.microsoft.com/office/drawing/2014/main" id="{B1F40386-9A35-4540-A4DA-1853FD15A66F}"/>
                </a:ext>
              </a:extLst>
            </p:cNvPr>
            <p:cNvSpPr>
              <a:spLocks/>
            </p:cNvSpPr>
            <p:nvPr/>
          </p:nvSpPr>
          <p:spPr bwMode="auto">
            <a:xfrm>
              <a:off x="4766" y="3525"/>
              <a:ext cx="219" cy="17"/>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Freeform 174">
              <a:extLst>
                <a:ext uri="{FF2B5EF4-FFF2-40B4-BE49-F238E27FC236}">
                  <a16:creationId xmlns:a16="http://schemas.microsoft.com/office/drawing/2014/main" id="{4AC74770-5890-43A2-B2A3-D6B145BD9584}"/>
                </a:ext>
              </a:extLst>
            </p:cNvPr>
            <p:cNvSpPr>
              <a:spLocks/>
            </p:cNvSpPr>
            <p:nvPr/>
          </p:nvSpPr>
          <p:spPr bwMode="auto">
            <a:xfrm>
              <a:off x="4766" y="3560"/>
              <a:ext cx="219" cy="18"/>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9" name="TextBox 18">
            <a:extLst>
              <a:ext uri="{FF2B5EF4-FFF2-40B4-BE49-F238E27FC236}">
                <a16:creationId xmlns:a16="http://schemas.microsoft.com/office/drawing/2014/main" id="{43CBEB56-F024-45EC-8424-D70C0E3BDDA7}"/>
              </a:ext>
            </a:extLst>
          </p:cNvPr>
          <p:cNvSpPr txBox="1"/>
          <p:nvPr/>
        </p:nvSpPr>
        <p:spPr>
          <a:xfrm>
            <a:off x="9314124" y="1402420"/>
            <a:ext cx="647650" cy="123614"/>
          </a:xfrm>
          <a:prstGeom prst="rect">
            <a:avLst/>
          </a:prstGeom>
          <a:ln>
            <a:noFill/>
          </a:ln>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p>
        </p:txBody>
      </p:sp>
      <p:sp>
        <p:nvSpPr>
          <p:cNvPr id="31" name="Google Shape;164;p10">
            <a:extLst>
              <a:ext uri="{FF2B5EF4-FFF2-40B4-BE49-F238E27FC236}">
                <a16:creationId xmlns:a16="http://schemas.microsoft.com/office/drawing/2014/main" id="{9BBBED37-15AC-4981-93C7-531D77D240F1}"/>
              </a:ext>
            </a:extLst>
          </p:cNvPr>
          <p:cNvSpPr/>
          <p:nvPr/>
        </p:nvSpPr>
        <p:spPr>
          <a:xfrm>
            <a:off x="5677572" y="1212533"/>
            <a:ext cx="901941"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6" name="TextBox 277">
            <a:extLst>
              <a:ext uri="{FF2B5EF4-FFF2-40B4-BE49-F238E27FC236}">
                <a16:creationId xmlns:a16="http://schemas.microsoft.com/office/drawing/2014/main" id="{9EA8A4F1-397E-4CC5-9ACA-4A55101F2D8E}"/>
              </a:ext>
            </a:extLst>
          </p:cNvPr>
          <p:cNvSpPr txBox="1"/>
          <p:nvPr/>
        </p:nvSpPr>
        <p:spPr>
          <a:xfrm>
            <a:off x="826330" y="2233188"/>
            <a:ext cx="3165285" cy="35509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Al momento della </a:t>
            </a:r>
            <a:r>
              <a:rPr kumimoji="0" lang="it-IT" sz="1400" b="1" i="0" u="none" strike="noStrike" kern="1200" cap="none" spc="0" normalizeH="0" baseline="0" noProof="0">
                <a:ln>
                  <a:noFill/>
                </a:ln>
                <a:solidFill>
                  <a:schemeClr val="bg2"/>
                </a:solidFill>
                <a:effectLst/>
                <a:uLnTx/>
                <a:uFillTx/>
                <a:latin typeface="Arial" panose="020B0604020202020204" pitchFamily="34" charset="0"/>
                <a:ea typeface="Open Sans Light" panose="020B0306030504020204" pitchFamily="34" charset="0"/>
                <a:cs typeface="Arial" panose="020B0604020202020204" pitchFamily="34" charset="0"/>
              </a:rPr>
              <a:t>richiesta di finanziamento</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(e della richiesta del CUP), oltre al costo del progetto va indicato quanto si prevede di realizzare secondo la stessa metrica del target, per es.: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numero di km costruiti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numero di beneficiari di borse di studio (per sesso)</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metri quadri di spazi efficientati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numero di nuovi posti disponibili in asilo nido</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etc.</a:t>
            </a:r>
          </a:p>
        </p:txBody>
      </p:sp>
      <p:pic>
        <p:nvPicPr>
          <p:cNvPr id="42" name="Graphic 41" descr="Transfer1 outline">
            <a:extLst>
              <a:ext uri="{FF2B5EF4-FFF2-40B4-BE49-F238E27FC236}">
                <a16:creationId xmlns:a16="http://schemas.microsoft.com/office/drawing/2014/main" id="{786E8760-D130-49B9-B7B2-B9D812C7C7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3019" y="1321537"/>
            <a:ext cx="711906" cy="711906"/>
          </a:xfrm>
          <a:prstGeom prst="rect">
            <a:avLst/>
          </a:prstGeom>
        </p:spPr>
      </p:pic>
      <p:sp>
        <p:nvSpPr>
          <p:cNvPr id="27" name="TextBox 277">
            <a:extLst>
              <a:ext uri="{FF2B5EF4-FFF2-40B4-BE49-F238E27FC236}">
                <a16:creationId xmlns:a16="http://schemas.microsoft.com/office/drawing/2014/main" id="{2ACF3BF2-5D7E-4BA8-B8F7-BCF62991092A}"/>
              </a:ext>
            </a:extLst>
          </p:cNvPr>
          <p:cNvSpPr txBox="1"/>
          <p:nvPr/>
        </p:nvSpPr>
        <p:spPr>
          <a:xfrm>
            <a:off x="4439571" y="2313060"/>
            <a:ext cx="3165285" cy="297130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La </a:t>
            </a:r>
            <a:r>
              <a:rPr kumimoji="0" lang="it-IT" sz="1400" b="1" i="0" u="none" strike="noStrike" kern="1200" cap="none" spc="0" normalizeH="0" baseline="0" noProof="0">
                <a:ln>
                  <a:noFill/>
                </a:ln>
                <a:solidFill>
                  <a:schemeClr val="bg2"/>
                </a:solidFill>
                <a:effectLst/>
                <a:uLnTx/>
                <a:uFillTx/>
                <a:latin typeface="Arial" panose="020B0604020202020204" pitchFamily="34" charset="0"/>
                <a:ea typeface="Open Sans Light" panose="020B0306030504020204" pitchFamily="34" charset="0"/>
                <a:cs typeface="Arial" panose="020B0604020202020204" pitchFamily="34" charset="0"/>
              </a:rPr>
              <a:t>tempistica dell’attuazione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è nella maggior parte dei casi dettata dalle milestones della misura, che si configurano come per es.: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a:solidFill>
                  <a:srgbClr val="0A2542"/>
                </a:solidFill>
                <a:latin typeface="Arial" panose="020B0604020202020204" pitchFamily="34" charset="0"/>
                <a:cs typeface="Arial" panose="020B0604020202020204" pitchFamily="34" charset="0"/>
              </a:rPr>
              <a:t>a</a:t>
            </a:r>
            <a:r>
              <a:rPr kumimoji="0" lang="it-IT" sz="1400" b="0" i="0" u="none" strike="noStrike" kern="1200" cap="none" spc="0" normalizeH="0" baseline="0" noProof="0" err="1">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ggiudicazione</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di tutti i contratti pubblici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a:solidFill>
                  <a:srgbClr val="0A2542"/>
                </a:solidFill>
                <a:latin typeface="Arial" panose="020B0604020202020204" pitchFamily="34" charset="0"/>
                <a:cs typeface="Arial" panose="020B0604020202020204" pitchFamily="34" charset="0"/>
              </a:rPr>
              <a:t>c</a:t>
            </a:r>
            <a:r>
              <a:rPr kumimoji="0" lang="it-IT" sz="1400" b="0" i="0" u="none" strike="noStrike" kern="1200" cap="none" spc="0" normalizeH="0" baseline="0" noProof="0" err="1">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ompletamento</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di una percentuale del totale dei progetti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a:solidFill>
                  <a:srgbClr val="0A2542"/>
                </a:solidFill>
                <a:latin typeface="Arial" panose="020B0604020202020204" pitchFamily="34" charset="0"/>
                <a:cs typeface="Arial" panose="020B0604020202020204" pitchFamily="34" charset="0"/>
              </a:rPr>
              <a:t>e</a:t>
            </a:r>
            <a:r>
              <a:rPr kumimoji="0" lang="it-IT" sz="1400" b="0" i="0" u="none" strike="noStrike" kern="1200" cap="none" spc="0" normalizeH="0" baseline="0" noProof="0" err="1">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tc</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28" name="TextBox 277">
            <a:extLst>
              <a:ext uri="{FF2B5EF4-FFF2-40B4-BE49-F238E27FC236}">
                <a16:creationId xmlns:a16="http://schemas.microsoft.com/office/drawing/2014/main" id="{F15894CC-AD83-4231-8769-E390E725198C}"/>
              </a:ext>
            </a:extLst>
          </p:cNvPr>
          <p:cNvSpPr txBox="1"/>
          <p:nvPr/>
        </p:nvSpPr>
        <p:spPr>
          <a:xfrm>
            <a:off x="8113614" y="2313060"/>
            <a:ext cx="3165285" cy="32265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Milestone e target sono oggetti complessi, non si limitato alla verifica di una tappa procedurale compiuta o alla misurazione di una realizzazione fisica, ma prevedono diversi </a:t>
            </a:r>
            <a:r>
              <a:rPr kumimoji="0" lang="it-IT" sz="1400" b="1" i="0" u="none" strike="noStrike" kern="1200" cap="none" spc="0" normalizeH="0" baseline="0" noProof="0">
                <a:ln>
                  <a:noFill/>
                </a:ln>
                <a:solidFill>
                  <a:schemeClr val="bg2"/>
                </a:solidFill>
                <a:effectLst/>
                <a:uLnTx/>
                <a:uFillTx/>
                <a:latin typeface="Arial" panose="020B0604020202020204" pitchFamily="34" charset="0"/>
                <a:ea typeface="Open Sans Light" panose="020B0306030504020204" pitchFamily="34" charset="0"/>
                <a:cs typeface="Arial" panose="020B0604020202020204" pitchFamily="34" charset="0"/>
              </a:rPr>
              <a:t>requisiti </a:t>
            </a:r>
            <a:r>
              <a:rPr kumimoji="0" lang="it-IT" sz="1400" i="0" u="none" strike="noStrike" kern="1200" cap="none" spc="0" normalizeH="0" baseline="0" noProof="0">
                <a:ln>
                  <a:noFill/>
                </a:ln>
                <a:solidFill>
                  <a:schemeClr val="tx1"/>
                </a:solidFill>
                <a:effectLst/>
                <a:uLnTx/>
                <a:uFillTx/>
                <a:latin typeface="Arial" panose="020B0604020202020204" pitchFamily="34" charset="0"/>
                <a:ea typeface="Open Sans Light" panose="020B0306030504020204" pitchFamily="34" charset="0"/>
                <a:cs typeface="Arial" panose="020B0604020202020204" pitchFamily="34" charset="0"/>
              </a:rPr>
              <a:t>che condizionano i criteri di selezione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degli interventi: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a:solidFill>
                  <a:schemeClr val="tx1"/>
                </a:solidFill>
                <a:latin typeface="Arial" panose="020B0604020202020204" pitchFamily="34" charset="0"/>
                <a:ea typeface="+mn-ea"/>
                <a:cs typeface="Arial" panose="020B0604020202020204" pitchFamily="34" charset="0"/>
              </a:rPr>
              <a:t>s</a:t>
            </a:r>
            <a:r>
              <a:rPr kumimoji="0" lang="it-IT" sz="1400" b="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ulle</a:t>
            </a: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caratteristiche delle opere o dei beneficiari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sulla</a:t>
            </a:r>
            <a:r>
              <a:rPr lang="it-IT" sz="1400">
                <a:solidFill>
                  <a:schemeClr val="tx1"/>
                </a:solidFill>
                <a:latin typeface="Arial" panose="020B0604020202020204" pitchFamily="34" charset="0"/>
                <a:ea typeface="+mn-ea"/>
                <a:cs typeface="Arial" panose="020B0604020202020204" pitchFamily="34" charset="0"/>
              </a:rPr>
              <a:t> </a:t>
            </a: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localizzazione degli interventi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a:solidFill>
                  <a:schemeClr val="tx1"/>
                </a:solidFill>
                <a:latin typeface="Arial" panose="020B0604020202020204" pitchFamily="34" charset="0"/>
                <a:ea typeface="+mn-ea"/>
                <a:cs typeface="Arial" panose="020B0604020202020204" pitchFamily="34" charset="0"/>
              </a:rPr>
              <a:t>s</a:t>
            </a:r>
            <a:r>
              <a:rPr kumimoji="0" lang="it-IT" sz="1400" b="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ul</a:t>
            </a: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DNSH</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400">
                <a:solidFill>
                  <a:schemeClr val="tx1"/>
                </a:solidFill>
                <a:latin typeface="Arial" panose="020B0604020202020204" pitchFamily="34" charset="0"/>
                <a:ea typeface="+mn-ea"/>
                <a:cs typeface="Arial" panose="020B0604020202020204" pitchFamily="34" charset="0"/>
              </a:rPr>
              <a:t>s</a:t>
            </a:r>
            <a:r>
              <a:rPr kumimoji="0" lang="it-IT" sz="1400" b="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ul</a:t>
            </a: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tagging climatico/digitale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it-IT"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etc.</a:t>
            </a:r>
          </a:p>
        </p:txBody>
      </p:sp>
      <p:pic>
        <p:nvPicPr>
          <p:cNvPr id="20" name="Graphic 19" descr="Stopwatch 75% outline">
            <a:extLst>
              <a:ext uri="{FF2B5EF4-FFF2-40B4-BE49-F238E27FC236}">
                <a16:creationId xmlns:a16="http://schemas.microsoft.com/office/drawing/2014/main" id="{9532D9FA-C11E-4DC2-BEF8-3DEA8235070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0691" y="1299639"/>
            <a:ext cx="755703" cy="755703"/>
          </a:xfrm>
          <a:prstGeom prst="rect">
            <a:avLst/>
          </a:prstGeom>
        </p:spPr>
      </p:pic>
    </p:spTree>
    <p:extLst>
      <p:ext uri="{BB962C8B-B14F-4D97-AF65-F5344CB8AC3E}">
        <p14:creationId xmlns:p14="http://schemas.microsoft.com/office/powerpoint/2010/main" val="214616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77B89197-6559-4CAF-96DB-F289BBDCFDDD}"/>
              </a:ext>
            </a:extLst>
          </p:cNvPr>
          <p:cNvSpPr/>
          <p:nvPr/>
        </p:nvSpPr>
        <p:spPr>
          <a:xfrm>
            <a:off x="0" y="3682891"/>
            <a:ext cx="12192000" cy="1984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54CBE39-9A7A-4F4B-B6D6-DADB7D8A1A64}"/>
              </a:ext>
            </a:extLst>
          </p:cNvPr>
          <p:cNvSpPr/>
          <p:nvPr/>
        </p:nvSpPr>
        <p:spPr>
          <a:xfrm>
            <a:off x="0" y="1740571"/>
            <a:ext cx="12192000" cy="1259620"/>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720140F-109D-43CE-9897-0571372D4E6B}"/>
              </a:ext>
            </a:extLst>
          </p:cNvPr>
          <p:cNvSpPr>
            <a:spLocks noGrp="1"/>
          </p:cNvSpPr>
          <p:nvPr>
            <p:ph type="title"/>
          </p:nvPr>
        </p:nvSpPr>
        <p:spPr>
          <a:xfrm>
            <a:off x="433847" y="512273"/>
            <a:ext cx="11532865" cy="424732"/>
          </a:xfrm>
        </p:spPr>
        <p:txBody>
          <a:bodyPr/>
          <a:lstStyle/>
          <a:p>
            <a:r>
              <a:rPr lang="it-IT">
                <a:solidFill>
                  <a:schemeClr val="tx1"/>
                </a:solidFill>
              </a:rPr>
              <a:t>FOCUS: NON ARRECARE UN DANNO SIGNIFICATIVO</a:t>
            </a:r>
          </a:p>
        </p:txBody>
      </p:sp>
      <p:sp>
        <p:nvSpPr>
          <p:cNvPr id="5" name="Rectangle 45">
            <a:extLst>
              <a:ext uri="{FF2B5EF4-FFF2-40B4-BE49-F238E27FC236}">
                <a16:creationId xmlns:a16="http://schemas.microsoft.com/office/drawing/2014/main" id="{D446A0D0-767E-4D3D-9E40-4CA4BE416CE5}"/>
              </a:ext>
            </a:extLst>
          </p:cNvPr>
          <p:cNvSpPr/>
          <p:nvPr/>
        </p:nvSpPr>
        <p:spPr>
          <a:xfrm>
            <a:off x="376698" y="957000"/>
            <a:ext cx="11532865"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Tutte le misure del PNRR devono soddisfare il principio di </a:t>
            </a: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non arrecare danno significativo agli obiettivi ambientali</a:t>
            </a: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(DNSH), con riferimento al sistema di tassonomia delle attività ecosostenibili indicato all’articolo 17 del Regolamento (UE) 2020/852.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1257300" marR="0" lvl="2"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Nella fase di predisposizione</a:t>
            </a:r>
            <a:r>
              <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la conformità DNSH è illustrata per ogni singola misura tramite delle schede di auto-valutazione standardizzate. </a:t>
            </a:r>
          </a:p>
          <a:p>
            <a:pPr marL="1257300" marR="0" lvl="2"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1257300" marR="0" lvl="2"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Nella fase attuativa</a:t>
            </a:r>
            <a:r>
              <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è necessario dimostrare che il DNSH è effettivamente rispettato in sede, sia di rendicontazione, sia di verifica e controllo della spesa.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Per assicurare il DSNH, le Amministrazioni titolari di interventi del PNRR:</a:t>
            </a:r>
          </a:p>
        </p:txBody>
      </p:sp>
      <p:sp>
        <p:nvSpPr>
          <p:cNvPr id="7" name="Text Placeholder 2">
            <a:extLst>
              <a:ext uri="{FF2B5EF4-FFF2-40B4-BE49-F238E27FC236}">
                <a16:creationId xmlns:a16="http://schemas.microsoft.com/office/drawing/2014/main" id="{FAE67DCA-3133-4F20-A1A6-E016F609CDD1}"/>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a:ea typeface="+mn-ea"/>
                <a:cs typeface="Arial"/>
              </a:rPr>
              <a:t>IL PIANO NAZIONALE DI RIPRESA E RESILIENZA: uno sguardo d’insieme</a:t>
            </a:r>
            <a:endPar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20" name="Group 78">
            <a:extLst>
              <a:ext uri="{FF2B5EF4-FFF2-40B4-BE49-F238E27FC236}">
                <a16:creationId xmlns:a16="http://schemas.microsoft.com/office/drawing/2014/main" id="{649D4554-22AB-4446-BE43-971F9C0A5956}"/>
              </a:ext>
            </a:extLst>
          </p:cNvPr>
          <p:cNvGrpSpPr>
            <a:grpSpLocks noChangeAspect="1"/>
          </p:cNvGrpSpPr>
          <p:nvPr/>
        </p:nvGrpSpPr>
        <p:grpSpPr bwMode="auto">
          <a:xfrm>
            <a:off x="572293" y="2082099"/>
            <a:ext cx="369200" cy="491500"/>
            <a:chOff x="5561" y="440"/>
            <a:chExt cx="320" cy="426"/>
          </a:xfrm>
          <a:solidFill>
            <a:schemeClr val="bg1"/>
          </a:solidFill>
        </p:grpSpPr>
        <p:sp>
          <p:nvSpPr>
            <p:cNvPr id="21" name="Freeform 79">
              <a:extLst>
                <a:ext uri="{FF2B5EF4-FFF2-40B4-BE49-F238E27FC236}">
                  <a16:creationId xmlns:a16="http://schemas.microsoft.com/office/drawing/2014/main" id="{10572E96-BD39-46FB-AA91-2B8CD02FCE8A}"/>
                </a:ext>
              </a:extLst>
            </p:cNvPr>
            <p:cNvSpPr>
              <a:spLocks noEditPoints="1"/>
            </p:cNvSpPr>
            <p:nvPr/>
          </p:nvSpPr>
          <p:spPr bwMode="auto">
            <a:xfrm>
              <a:off x="5561" y="440"/>
              <a:ext cx="320" cy="426"/>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2 w 216"/>
                <a:gd name="T13" fmla="*/ 2 h 288"/>
                <a:gd name="T14" fmla="*/ 214 w 216"/>
                <a:gd name="T15" fmla="*/ 74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1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6"/>
                    <a:pt x="0" y="282"/>
                  </a:cubicBezTo>
                  <a:cubicBezTo>
                    <a:pt x="0" y="6"/>
                    <a:pt x="0" y="6"/>
                    <a:pt x="0" y="6"/>
                  </a:cubicBezTo>
                  <a:cubicBezTo>
                    <a:pt x="0" y="3"/>
                    <a:pt x="3" y="0"/>
                    <a:pt x="6" y="0"/>
                  </a:cubicBezTo>
                  <a:cubicBezTo>
                    <a:pt x="138" y="0"/>
                    <a:pt x="138" y="0"/>
                    <a:pt x="138" y="0"/>
                  </a:cubicBezTo>
                  <a:cubicBezTo>
                    <a:pt x="140" y="0"/>
                    <a:pt x="141" y="1"/>
                    <a:pt x="142" y="2"/>
                  </a:cubicBezTo>
                  <a:cubicBezTo>
                    <a:pt x="214" y="74"/>
                    <a:pt x="214" y="74"/>
                    <a:pt x="214" y="74"/>
                  </a:cubicBezTo>
                  <a:cubicBezTo>
                    <a:pt x="216" y="75"/>
                    <a:pt x="216" y="77"/>
                    <a:pt x="216" y="78"/>
                  </a:cubicBezTo>
                  <a:cubicBezTo>
                    <a:pt x="216" y="282"/>
                    <a:pt x="216" y="282"/>
                    <a:pt x="216" y="282"/>
                  </a:cubicBezTo>
                  <a:cubicBezTo>
                    <a:pt x="216" y="286"/>
                    <a:pt x="214" y="288"/>
                    <a:pt x="210" y="288"/>
                  </a:cubicBezTo>
                  <a:close/>
                  <a:moveTo>
                    <a:pt x="12" y="276"/>
                  </a:moveTo>
                  <a:cubicBezTo>
                    <a:pt x="204" y="276"/>
                    <a:pt x="204" y="276"/>
                    <a:pt x="204" y="276"/>
                  </a:cubicBezTo>
                  <a:cubicBezTo>
                    <a:pt x="204" y="81"/>
                    <a:pt x="204" y="81"/>
                    <a:pt x="204" y="81"/>
                  </a:cubicBezTo>
                  <a:cubicBezTo>
                    <a:pt x="136" y="12"/>
                    <a:pt x="136" y="12"/>
                    <a:pt x="136" y="12"/>
                  </a:cubicBezTo>
                  <a:cubicBezTo>
                    <a:pt x="12" y="12"/>
                    <a:pt x="12" y="12"/>
                    <a:pt x="12" y="12"/>
                  </a:cubicBezTo>
                  <a:lnTo>
                    <a:pt x="12" y="27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2" name="Freeform 80">
              <a:extLst>
                <a:ext uri="{FF2B5EF4-FFF2-40B4-BE49-F238E27FC236}">
                  <a16:creationId xmlns:a16="http://schemas.microsoft.com/office/drawing/2014/main" id="{93706586-7827-49AB-B7C8-08095712F86F}"/>
                </a:ext>
              </a:extLst>
            </p:cNvPr>
            <p:cNvSpPr>
              <a:spLocks/>
            </p:cNvSpPr>
            <p:nvPr/>
          </p:nvSpPr>
          <p:spPr bwMode="auto">
            <a:xfrm>
              <a:off x="5757" y="440"/>
              <a:ext cx="124" cy="125"/>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2"/>
                    <a:pt x="0" y="78"/>
                  </a:cubicBezTo>
                  <a:cubicBezTo>
                    <a:pt x="0" y="6"/>
                    <a:pt x="0" y="6"/>
                    <a:pt x="0" y="6"/>
                  </a:cubicBezTo>
                  <a:cubicBezTo>
                    <a:pt x="0" y="3"/>
                    <a:pt x="3" y="0"/>
                    <a:pt x="6" y="0"/>
                  </a:cubicBezTo>
                  <a:cubicBezTo>
                    <a:pt x="10" y="0"/>
                    <a:pt x="12" y="3"/>
                    <a:pt x="12" y="6"/>
                  </a:cubicBezTo>
                  <a:cubicBezTo>
                    <a:pt x="12" y="72"/>
                    <a:pt x="12" y="72"/>
                    <a:pt x="12" y="72"/>
                  </a:cubicBezTo>
                  <a:cubicBezTo>
                    <a:pt x="78" y="72"/>
                    <a:pt x="78" y="72"/>
                    <a:pt x="78" y="72"/>
                  </a:cubicBezTo>
                  <a:cubicBezTo>
                    <a:pt x="82" y="72"/>
                    <a:pt x="84" y="75"/>
                    <a:pt x="84" y="78"/>
                  </a:cubicBezTo>
                  <a:cubicBezTo>
                    <a:pt x="84" y="82"/>
                    <a:pt x="82" y="84"/>
                    <a:pt x="78" y="84"/>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3" name="Freeform 81">
              <a:extLst>
                <a:ext uri="{FF2B5EF4-FFF2-40B4-BE49-F238E27FC236}">
                  <a16:creationId xmlns:a16="http://schemas.microsoft.com/office/drawing/2014/main" id="{215EFF2D-C50A-4BFF-A864-32DDC3FE4646}"/>
                </a:ext>
              </a:extLst>
            </p:cNvPr>
            <p:cNvSpPr>
              <a:spLocks/>
            </p:cNvSpPr>
            <p:nvPr/>
          </p:nvSpPr>
          <p:spPr bwMode="auto">
            <a:xfrm>
              <a:off x="5721" y="618"/>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4" name="Freeform 82">
              <a:extLst>
                <a:ext uri="{FF2B5EF4-FFF2-40B4-BE49-F238E27FC236}">
                  <a16:creationId xmlns:a16="http://schemas.microsoft.com/office/drawing/2014/main" id="{0E813E3F-7950-4013-9B40-E9CCD2B7658A}"/>
                </a:ext>
              </a:extLst>
            </p:cNvPr>
            <p:cNvSpPr>
              <a:spLocks/>
            </p:cNvSpPr>
            <p:nvPr/>
          </p:nvSpPr>
          <p:spPr bwMode="auto">
            <a:xfrm>
              <a:off x="5721" y="689"/>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5" name="Freeform 83">
              <a:extLst>
                <a:ext uri="{FF2B5EF4-FFF2-40B4-BE49-F238E27FC236}">
                  <a16:creationId xmlns:a16="http://schemas.microsoft.com/office/drawing/2014/main" id="{9950DBDD-E016-4529-9154-C660CAC67082}"/>
                </a:ext>
              </a:extLst>
            </p:cNvPr>
            <p:cNvSpPr>
              <a:spLocks/>
            </p:cNvSpPr>
            <p:nvPr/>
          </p:nvSpPr>
          <p:spPr bwMode="auto">
            <a:xfrm>
              <a:off x="5721" y="760"/>
              <a:ext cx="89" cy="17"/>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8" y="0"/>
                    <a:pt x="60" y="3"/>
                    <a:pt x="60" y="6"/>
                  </a:cubicBezTo>
                  <a:cubicBezTo>
                    <a:pt x="60" y="10"/>
                    <a:pt x="58" y="12"/>
                    <a:pt x="5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6" name="Freeform 84">
              <a:extLst>
                <a:ext uri="{FF2B5EF4-FFF2-40B4-BE49-F238E27FC236}">
                  <a16:creationId xmlns:a16="http://schemas.microsoft.com/office/drawing/2014/main" id="{DFE2220A-BEBD-446B-B7AC-57DCEE28E532}"/>
                </a:ext>
              </a:extLst>
            </p:cNvPr>
            <p:cNvSpPr>
              <a:spLocks/>
            </p:cNvSpPr>
            <p:nvPr/>
          </p:nvSpPr>
          <p:spPr bwMode="auto">
            <a:xfrm>
              <a:off x="5614" y="582"/>
              <a:ext cx="91" cy="62"/>
            </a:xfrm>
            <a:custGeom>
              <a:avLst/>
              <a:gdLst>
                <a:gd name="T0" fmla="*/ 24 w 61"/>
                <a:gd name="T1" fmla="*/ 42 h 42"/>
                <a:gd name="T2" fmla="*/ 20 w 61"/>
                <a:gd name="T3" fmla="*/ 41 h 42"/>
                <a:gd name="T4" fmla="*/ 2 w 61"/>
                <a:gd name="T5" fmla="*/ 23 h 42"/>
                <a:gd name="T6" fmla="*/ 2 w 61"/>
                <a:gd name="T7" fmla="*/ 14 h 42"/>
                <a:gd name="T8" fmla="*/ 10 w 61"/>
                <a:gd name="T9" fmla="*/ 14 h 42"/>
                <a:gd name="T10" fmla="*/ 24 w 61"/>
                <a:gd name="T11" fmla="*/ 28 h 42"/>
                <a:gd name="T12" fmla="*/ 50 w 61"/>
                <a:gd name="T13" fmla="*/ 2 h 42"/>
                <a:gd name="T14" fmla="*/ 58 w 61"/>
                <a:gd name="T15" fmla="*/ 2 h 42"/>
                <a:gd name="T16" fmla="*/ 58 w 61"/>
                <a:gd name="T17" fmla="*/ 11 h 42"/>
                <a:gd name="T18" fmla="*/ 28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4" y="12"/>
                    <a:pt x="8" y="12"/>
                    <a:pt x="10" y="14"/>
                  </a:cubicBezTo>
                  <a:cubicBezTo>
                    <a:pt x="24" y="28"/>
                    <a:pt x="24" y="28"/>
                    <a:pt x="24" y="28"/>
                  </a:cubicBezTo>
                  <a:cubicBezTo>
                    <a:pt x="50" y="2"/>
                    <a:pt x="50" y="2"/>
                    <a:pt x="50" y="2"/>
                  </a:cubicBezTo>
                  <a:cubicBezTo>
                    <a:pt x="52" y="0"/>
                    <a:pt x="56" y="0"/>
                    <a:pt x="58" y="2"/>
                  </a:cubicBezTo>
                  <a:cubicBezTo>
                    <a:pt x="61" y="5"/>
                    <a:pt x="61" y="8"/>
                    <a:pt x="58" y="11"/>
                  </a:cubicBezTo>
                  <a:cubicBezTo>
                    <a:pt x="28" y="41"/>
                    <a:pt x="28" y="41"/>
                    <a:pt x="28" y="41"/>
                  </a:cubicBezTo>
                  <a:cubicBezTo>
                    <a:pt x="27" y="42"/>
                    <a:pt x="26" y="42"/>
                    <a:pt x="24" y="4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7" name="Freeform 85">
              <a:extLst>
                <a:ext uri="{FF2B5EF4-FFF2-40B4-BE49-F238E27FC236}">
                  <a16:creationId xmlns:a16="http://schemas.microsoft.com/office/drawing/2014/main" id="{15CF5DB1-19AF-4E24-A4AE-E8F4FB09E4E2}"/>
                </a:ext>
              </a:extLst>
            </p:cNvPr>
            <p:cNvSpPr>
              <a:spLocks/>
            </p:cNvSpPr>
            <p:nvPr/>
          </p:nvSpPr>
          <p:spPr bwMode="auto">
            <a:xfrm>
              <a:off x="5614" y="653"/>
              <a:ext cx="91" cy="62"/>
            </a:xfrm>
            <a:custGeom>
              <a:avLst/>
              <a:gdLst>
                <a:gd name="T0" fmla="*/ 24 w 61"/>
                <a:gd name="T1" fmla="*/ 42 h 42"/>
                <a:gd name="T2" fmla="*/ 20 w 61"/>
                <a:gd name="T3" fmla="*/ 41 h 42"/>
                <a:gd name="T4" fmla="*/ 2 w 61"/>
                <a:gd name="T5" fmla="*/ 23 h 42"/>
                <a:gd name="T6" fmla="*/ 2 w 61"/>
                <a:gd name="T7" fmla="*/ 14 h 42"/>
                <a:gd name="T8" fmla="*/ 10 w 61"/>
                <a:gd name="T9" fmla="*/ 14 h 42"/>
                <a:gd name="T10" fmla="*/ 24 w 61"/>
                <a:gd name="T11" fmla="*/ 28 h 42"/>
                <a:gd name="T12" fmla="*/ 50 w 61"/>
                <a:gd name="T13" fmla="*/ 2 h 42"/>
                <a:gd name="T14" fmla="*/ 58 w 61"/>
                <a:gd name="T15" fmla="*/ 2 h 42"/>
                <a:gd name="T16" fmla="*/ 58 w 61"/>
                <a:gd name="T17" fmla="*/ 11 h 42"/>
                <a:gd name="T18" fmla="*/ 28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4" y="12"/>
                    <a:pt x="8" y="12"/>
                    <a:pt x="10" y="14"/>
                  </a:cubicBezTo>
                  <a:cubicBezTo>
                    <a:pt x="24" y="28"/>
                    <a:pt x="24" y="28"/>
                    <a:pt x="24" y="28"/>
                  </a:cubicBezTo>
                  <a:cubicBezTo>
                    <a:pt x="50" y="2"/>
                    <a:pt x="50" y="2"/>
                    <a:pt x="50" y="2"/>
                  </a:cubicBezTo>
                  <a:cubicBezTo>
                    <a:pt x="52" y="0"/>
                    <a:pt x="56" y="0"/>
                    <a:pt x="58" y="2"/>
                  </a:cubicBezTo>
                  <a:cubicBezTo>
                    <a:pt x="61" y="5"/>
                    <a:pt x="61" y="8"/>
                    <a:pt x="58" y="11"/>
                  </a:cubicBezTo>
                  <a:cubicBezTo>
                    <a:pt x="28" y="41"/>
                    <a:pt x="28" y="41"/>
                    <a:pt x="28" y="41"/>
                  </a:cubicBezTo>
                  <a:cubicBezTo>
                    <a:pt x="27" y="42"/>
                    <a:pt x="26" y="42"/>
                    <a:pt x="24" y="4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8" name="Freeform 86">
              <a:extLst>
                <a:ext uri="{FF2B5EF4-FFF2-40B4-BE49-F238E27FC236}">
                  <a16:creationId xmlns:a16="http://schemas.microsoft.com/office/drawing/2014/main" id="{D5ABFDB9-6388-4B16-9A3F-794607E91298}"/>
                </a:ext>
              </a:extLst>
            </p:cNvPr>
            <p:cNvSpPr>
              <a:spLocks/>
            </p:cNvSpPr>
            <p:nvPr/>
          </p:nvSpPr>
          <p:spPr bwMode="auto">
            <a:xfrm>
              <a:off x="5614" y="724"/>
              <a:ext cx="91" cy="62"/>
            </a:xfrm>
            <a:custGeom>
              <a:avLst/>
              <a:gdLst>
                <a:gd name="T0" fmla="*/ 24 w 61"/>
                <a:gd name="T1" fmla="*/ 42 h 42"/>
                <a:gd name="T2" fmla="*/ 20 w 61"/>
                <a:gd name="T3" fmla="*/ 41 h 42"/>
                <a:gd name="T4" fmla="*/ 2 w 61"/>
                <a:gd name="T5" fmla="*/ 23 h 42"/>
                <a:gd name="T6" fmla="*/ 2 w 61"/>
                <a:gd name="T7" fmla="*/ 14 h 42"/>
                <a:gd name="T8" fmla="*/ 10 w 61"/>
                <a:gd name="T9" fmla="*/ 14 h 42"/>
                <a:gd name="T10" fmla="*/ 24 w 61"/>
                <a:gd name="T11" fmla="*/ 28 h 42"/>
                <a:gd name="T12" fmla="*/ 50 w 61"/>
                <a:gd name="T13" fmla="*/ 2 h 42"/>
                <a:gd name="T14" fmla="*/ 58 w 61"/>
                <a:gd name="T15" fmla="*/ 2 h 42"/>
                <a:gd name="T16" fmla="*/ 58 w 61"/>
                <a:gd name="T17" fmla="*/ 11 h 42"/>
                <a:gd name="T18" fmla="*/ 28 w 61"/>
                <a:gd name="T19" fmla="*/ 41 h 42"/>
                <a:gd name="T20" fmla="*/ 24 w 61"/>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2">
                  <a:moveTo>
                    <a:pt x="24" y="42"/>
                  </a:moveTo>
                  <a:cubicBezTo>
                    <a:pt x="23" y="42"/>
                    <a:pt x="21" y="42"/>
                    <a:pt x="20" y="41"/>
                  </a:cubicBezTo>
                  <a:cubicBezTo>
                    <a:pt x="2" y="23"/>
                    <a:pt x="2" y="23"/>
                    <a:pt x="2" y="23"/>
                  </a:cubicBezTo>
                  <a:cubicBezTo>
                    <a:pt x="0" y="20"/>
                    <a:pt x="0" y="17"/>
                    <a:pt x="2" y="14"/>
                  </a:cubicBezTo>
                  <a:cubicBezTo>
                    <a:pt x="4" y="12"/>
                    <a:pt x="8" y="12"/>
                    <a:pt x="10" y="14"/>
                  </a:cubicBezTo>
                  <a:cubicBezTo>
                    <a:pt x="24" y="28"/>
                    <a:pt x="24" y="28"/>
                    <a:pt x="24" y="28"/>
                  </a:cubicBezTo>
                  <a:cubicBezTo>
                    <a:pt x="50" y="2"/>
                    <a:pt x="50" y="2"/>
                    <a:pt x="50" y="2"/>
                  </a:cubicBezTo>
                  <a:cubicBezTo>
                    <a:pt x="52" y="0"/>
                    <a:pt x="56" y="0"/>
                    <a:pt x="58" y="2"/>
                  </a:cubicBezTo>
                  <a:cubicBezTo>
                    <a:pt x="61" y="5"/>
                    <a:pt x="61" y="8"/>
                    <a:pt x="58" y="11"/>
                  </a:cubicBezTo>
                  <a:cubicBezTo>
                    <a:pt x="28" y="41"/>
                    <a:pt x="28" y="41"/>
                    <a:pt x="28" y="41"/>
                  </a:cubicBezTo>
                  <a:cubicBezTo>
                    <a:pt x="27" y="42"/>
                    <a:pt x="26" y="42"/>
                    <a:pt x="24" y="4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68" name="TextBox 67">
            <a:extLst>
              <a:ext uri="{FF2B5EF4-FFF2-40B4-BE49-F238E27FC236}">
                <a16:creationId xmlns:a16="http://schemas.microsoft.com/office/drawing/2014/main" id="{C7218A5A-133A-4FDE-8F84-5E0B5FDAC903}"/>
              </a:ext>
            </a:extLst>
          </p:cNvPr>
          <p:cNvSpPr txBox="1"/>
          <p:nvPr/>
        </p:nvSpPr>
        <p:spPr>
          <a:xfrm>
            <a:off x="100476" y="3716038"/>
            <a:ext cx="11753673" cy="1815882"/>
          </a:xfrm>
          <a:prstGeom prst="rect">
            <a:avLst/>
          </a:prstGeom>
          <a:noFill/>
        </p:spPr>
        <p:txBody>
          <a:bodyPr wrap="square">
            <a:spAutoFit/>
          </a:bodyPr>
          <a:lstStyle/>
          <a:p>
            <a:pPr marL="642938"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Indirizzano, a monte del processo, gli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interventi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in maniera che essi siano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conformi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inserendo gli opportuni richiami e indicazioni specifiche nell’ambito degli atti programmatici di propria competenza, tramite per esempio l’adozione di liste di esclusione e/o criteri di selezione utili negli avvisi per il finanziamento di progetti;</a:t>
            </a:r>
          </a:p>
          <a:p>
            <a:pPr marL="642938"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642938"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Adottano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criteri conformi nelle gare di appalto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per assicurare una progettazione e realizzazione adeguata;</a:t>
            </a:r>
          </a:p>
          <a:p>
            <a:pPr marL="642938"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642938"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Raccolgono le informazioni necessarie per la rendicontazione di ogni singola milestone e target il rispetto; delle condizioni collegate al principio del DSNH e la documentazione necessaria per eventuali controlli.</a:t>
            </a:r>
            <a:endParaRPr kumimoji="0" lang="it-IT"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693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EC9F19C1-1820-4667-A072-65D4779FE195}"/>
              </a:ext>
            </a:extLst>
          </p:cNvPr>
          <p:cNvSpPr/>
          <p:nvPr/>
        </p:nvSpPr>
        <p:spPr>
          <a:xfrm rot="16200000">
            <a:off x="4892189" y="-1816667"/>
            <a:ext cx="2445248" cy="1087737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6" name="Connettore diritto 15"/>
          <p:cNvCxnSpPr>
            <a:cxnSpLocks/>
          </p:cNvCxnSpPr>
          <p:nvPr/>
        </p:nvCxnSpPr>
        <p:spPr>
          <a:xfrm>
            <a:off x="5417808" y="2591129"/>
            <a:ext cx="1215" cy="10313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9" name="Rectangle: Top Corners Rounded 38">
            <a:extLst>
              <a:ext uri="{FF2B5EF4-FFF2-40B4-BE49-F238E27FC236}">
                <a16:creationId xmlns:a16="http://schemas.microsoft.com/office/drawing/2014/main" id="{291E812D-8FAE-43BF-8F28-5D9974626052}"/>
              </a:ext>
            </a:extLst>
          </p:cNvPr>
          <p:cNvSpPr/>
          <p:nvPr/>
        </p:nvSpPr>
        <p:spPr>
          <a:xfrm rot="16200000">
            <a:off x="5287101" y="-50661"/>
            <a:ext cx="1721934" cy="10877372"/>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Top Corners Rounded 76">
            <a:extLst>
              <a:ext uri="{FF2B5EF4-FFF2-40B4-BE49-F238E27FC236}">
                <a16:creationId xmlns:a16="http://schemas.microsoft.com/office/drawing/2014/main" id="{D1563FA8-987A-D14B-AC1D-4CD7B178D3E9}"/>
              </a:ext>
            </a:extLst>
          </p:cNvPr>
          <p:cNvSpPr/>
          <p:nvPr/>
        </p:nvSpPr>
        <p:spPr>
          <a:xfrm rot="16200000">
            <a:off x="321788" y="3587532"/>
            <a:ext cx="1703559" cy="363518"/>
          </a:xfrm>
          <a:prstGeom prst="round2SameRect">
            <a:avLst>
              <a:gd name="adj1" fmla="val 16667"/>
              <a:gd name="adj2"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PRESIDIO E COORDINAMENTO</a:t>
            </a:r>
            <a:endParaRPr kumimoji="0" lang="en-US"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1" name="Rectangle: Rounded Corners 93">
            <a:extLst>
              <a:ext uri="{FF2B5EF4-FFF2-40B4-BE49-F238E27FC236}">
                <a16:creationId xmlns:a16="http://schemas.microsoft.com/office/drawing/2014/main" id="{428E8198-C5CD-0242-AF19-E2DE0768BC68}"/>
              </a:ext>
            </a:extLst>
          </p:cNvPr>
          <p:cNvSpPr/>
          <p:nvPr/>
        </p:nvSpPr>
        <p:spPr>
          <a:xfrm>
            <a:off x="2433271" y="3851803"/>
            <a:ext cx="1777966" cy="405146"/>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UNITÀ DI AUDIT </a:t>
            </a:r>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Rectangle: Rounded Corners 95">
            <a:extLst>
              <a:ext uri="{FF2B5EF4-FFF2-40B4-BE49-F238E27FC236}">
                <a16:creationId xmlns:a16="http://schemas.microsoft.com/office/drawing/2014/main" id="{38CA1AAC-C22A-D040-8492-3A48D4C8F71E}"/>
              </a:ext>
            </a:extLst>
          </p:cNvPr>
          <p:cNvSpPr/>
          <p:nvPr/>
        </p:nvSpPr>
        <p:spPr>
          <a:xfrm>
            <a:off x="7439227" y="3851803"/>
            <a:ext cx="2886522" cy="412843"/>
          </a:xfrm>
          <a:prstGeom prst="round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UNITA’ DI MISSIONE PER LA VALUTAZIONE</a:t>
            </a:r>
          </a:p>
        </p:txBody>
      </p:sp>
      <p:cxnSp>
        <p:nvCxnSpPr>
          <p:cNvPr id="44" name="Straight Connector 96">
            <a:extLst>
              <a:ext uri="{FF2B5EF4-FFF2-40B4-BE49-F238E27FC236}">
                <a16:creationId xmlns:a16="http://schemas.microsoft.com/office/drawing/2014/main" id="{F3A494B8-9B65-894A-90F3-D35D8595331C}"/>
              </a:ext>
            </a:extLst>
          </p:cNvPr>
          <p:cNvCxnSpPr>
            <a:cxnSpLocks/>
          </p:cNvCxnSpPr>
          <p:nvPr/>
        </p:nvCxnSpPr>
        <p:spPr>
          <a:xfrm>
            <a:off x="6208356" y="4075090"/>
            <a:ext cx="1275556" cy="427"/>
          </a:xfrm>
          <a:prstGeom prst="line">
            <a:avLst/>
          </a:prstGeom>
          <a:ln>
            <a:solidFill>
              <a:srgbClr val="22408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Top Corners Rounded 139">
            <a:extLst>
              <a:ext uri="{FF2B5EF4-FFF2-40B4-BE49-F238E27FC236}">
                <a16:creationId xmlns:a16="http://schemas.microsoft.com/office/drawing/2014/main" id="{DAC47607-19D6-ED40-AAB1-A66913DCB103}"/>
              </a:ext>
            </a:extLst>
          </p:cNvPr>
          <p:cNvSpPr/>
          <p:nvPr/>
        </p:nvSpPr>
        <p:spPr>
          <a:xfrm rot="16200000">
            <a:off x="426121" y="5254093"/>
            <a:ext cx="1494892" cy="197305"/>
          </a:xfrm>
          <a:prstGeom prst="round2SameRect">
            <a:avLst>
              <a:gd name="adj1" fmla="val 16667"/>
              <a:gd name="adj2"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ATTUAZIONE</a:t>
            </a:r>
            <a:endParaRPr kumimoji="0" lang="en-US"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cxnSp>
        <p:nvCxnSpPr>
          <p:cNvPr id="47" name="Connector: Elbow 1046">
            <a:extLst>
              <a:ext uri="{FF2B5EF4-FFF2-40B4-BE49-F238E27FC236}">
                <a16:creationId xmlns:a16="http://schemas.microsoft.com/office/drawing/2014/main" id="{F5CE1C99-0504-C840-8BC3-D0F0FEDA93F0}"/>
              </a:ext>
            </a:extLst>
          </p:cNvPr>
          <p:cNvCxnSpPr>
            <a:cxnSpLocks/>
          </p:cNvCxnSpPr>
          <p:nvPr/>
        </p:nvCxnSpPr>
        <p:spPr>
          <a:xfrm rot="5400000">
            <a:off x="6057681" y="3534790"/>
            <a:ext cx="894845" cy="132723"/>
          </a:xfrm>
          <a:prstGeom prst="bentConnector2">
            <a:avLst/>
          </a:prstGeom>
          <a:ln>
            <a:solidFill>
              <a:srgbClr val="22408E"/>
            </a:solidFill>
            <a:headEnd w="sm" len="sm"/>
            <a:tailEnd w="sm" len="sm"/>
          </a:ln>
        </p:spPr>
        <p:style>
          <a:lnRef idx="1">
            <a:schemeClr val="accent1"/>
          </a:lnRef>
          <a:fillRef idx="0">
            <a:schemeClr val="accent1"/>
          </a:fillRef>
          <a:effectRef idx="0">
            <a:schemeClr val="accent1"/>
          </a:effectRef>
          <a:fontRef idx="minor">
            <a:schemeClr val="tx1"/>
          </a:fontRef>
        </p:style>
      </p:cxnSp>
      <p:sp>
        <p:nvSpPr>
          <p:cNvPr id="48" name="Rectangle: Rounded Corners 100">
            <a:extLst>
              <a:ext uri="{FF2B5EF4-FFF2-40B4-BE49-F238E27FC236}">
                <a16:creationId xmlns:a16="http://schemas.microsoft.com/office/drawing/2014/main" id="{48187A58-15B3-A74D-9AF2-C96351C0B6A3}"/>
              </a:ext>
            </a:extLst>
          </p:cNvPr>
          <p:cNvSpPr/>
          <p:nvPr/>
        </p:nvSpPr>
        <p:spPr>
          <a:xfrm>
            <a:off x="5178355" y="4784805"/>
            <a:ext cx="3266597" cy="624417"/>
          </a:xfrm>
          <a:prstGeom prst="roundRect">
            <a:avLst/>
          </a:prstGeom>
          <a:solidFill>
            <a:schemeClr val="bg1">
              <a:lumMod val="95000"/>
            </a:schemeClr>
          </a:solidFill>
          <a:ln w="3175">
            <a:solidFill>
              <a:srgbClr val="22408E"/>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Attuazione diretta da parte dell’Amministrazione</a:t>
            </a:r>
          </a:p>
        </p:txBody>
      </p:sp>
      <p:sp>
        <p:nvSpPr>
          <p:cNvPr id="49" name="Rectangle: Rounded Corners 147">
            <a:extLst>
              <a:ext uri="{FF2B5EF4-FFF2-40B4-BE49-F238E27FC236}">
                <a16:creationId xmlns:a16="http://schemas.microsoft.com/office/drawing/2014/main" id="{A620697C-4D3A-4E43-B625-A69E08A9B610}"/>
              </a:ext>
            </a:extLst>
          </p:cNvPr>
          <p:cNvSpPr/>
          <p:nvPr/>
        </p:nvSpPr>
        <p:spPr>
          <a:xfrm>
            <a:off x="2340791" y="5163730"/>
            <a:ext cx="1874884" cy="737377"/>
          </a:xfrm>
          <a:prstGeom prst="roundRect">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UNITA’ DI MISSIONE AMMINISTRAZIONE RESPONSABILE</a:t>
            </a:r>
          </a:p>
        </p:txBody>
      </p:sp>
      <p:sp>
        <p:nvSpPr>
          <p:cNvPr id="50" name="Rectangle: Rounded Corners 144">
            <a:extLst>
              <a:ext uri="{FF2B5EF4-FFF2-40B4-BE49-F238E27FC236}">
                <a16:creationId xmlns:a16="http://schemas.microsoft.com/office/drawing/2014/main" id="{9DBCBD3B-95A7-D947-A5EE-77C73E01D31E}"/>
              </a:ext>
            </a:extLst>
          </p:cNvPr>
          <p:cNvSpPr/>
          <p:nvPr/>
        </p:nvSpPr>
        <p:spPr>
          <a:xfrm>
            <a:off x="4840979" y="3650582"/>
            <a:ext cx="1730485" cy="1789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RESPONSABILE PNRR</a:t>
            </a:r>
            <a:endParaRPr kumimoji="0" lang="en-US" sz="9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52" name="Rectangle: Rounded Corners 103">
            <a:extLst>
              <a:ext uri="{FF2B5EF4-FFF2-40B4-BE49-F238E27FC236}">
                <a16:creationId xmlns:a16="http://schemas.microsoft.com/office/drawing/2014/main" id="{82A5C37B-42AF-F945-B89B-68454F2EA46E}"/>
              </a:ext>
            </a:extLst>
          </p:cNvPr>
          <p:cNvSpPr/>
          <p:nvPr/>
        </p:nvSpPr>
        <p:spPr>
          <a:xfrm>
            <a:off x="7505965" y="2145783"/>
            <a:ext cx="2139299" cy="887497"/>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UNITÀ PER LA RAZIONALIZZAZIONE E IL MIGLIORAMENTO DELLA REGOLAZIONE</a:t>
            </a:r>
          </a:p>
        </p:txBody>
      </p:sp>
      <p:pic>
        <p:nvPicPr>
          <p:cNvPr id="54" name="Graphic 60" descr="User">
            <a:extLst>
              <a:ext uri="{FF2B5EF4-FFF2-40B4-BE49-F238E27FC236}">
                <a16:creationId xmlns:a16="http://schemas.microsoft.com/office/drawing/2014/main" id="{266EA9B5-332E-7C43-A9E3-7F93CA2A4C6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821" y="3637433"/>
            <a:ext cx="196194" cy="210718"/>
          </a:xfrm>
          <a:prstGeom prst="rect">
            <a:avLst/>
          </a:prstGeom>
        </p:spPr>
      </p:pic>
      <p:sp>
        <p:nvSpPr>
          <p:cNvPr id="57" name="Rectangle: Rounded Corners 187">
            <a:extLst>
              <a:ext uri="{FF2B5EF4-FFF2-40B4-BE49-F238E27FC236}">
                <a16:creationId xmlns:a16="http://schemas.microsoft.com/office/drawing/2014/main" id="{F7AFF3F5-4612-7643-B7F1-E0C684475BC6}"/>
              </a:ext>
            </a:extLst>
          </p:cNvPr>
          <p:cNvSpPr/>
          <p:nvPr/>
        </p:nvSpPr>
        <p:spPr>
          <a:xfrm>
            <a:off x="1524502" y="2657331"/>
            <a:ext cx="871927" cy="298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PCDM</a:t>
            </a:r>
            <a:endParaRPr kumimoji="0" lang="en-US"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58" name="Rectangle: Rounded Corners 188">
            <a:extLst>
              <a:ext uri="{FF2B5EF4-FFF2-40B4-BE49-F238E27FC236}">
                <a16:creationId xmlns:a16="http://schemas.microsoft.com/office/drawing/2014/main" id="{1B47D529-FADE-2E4A-A30F-86C561E6C067}"/>
              </a:ext>
            </a:extLst>
          </p:cNvPr>
          <p:cNvSpPr/>
          <p:nvPr/>
        </p:nvSpPr>
        <p:spPr>
          <a:xfrm>
            <a:off x="1524502" y="3654940"/>
            <a:ext cx="737414" cy="298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MEF</a:t>
            </a:r>
            <a:endParaRPr kumimoji="0" lang="en-US"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59" name="Rectangle: Rounded Corners 194">
            <a:extLst>
              <a:ext uri="{FF2B5EF4-FFF2-40B4-BE49-F238E27FC236}">
                <a16:creationId xmlns:a16="http://schemas.microsoft.com/office/drawing/2014/main" id="{43DC3F77-F54D-994C-A6A6-0CA8AE87378D}"/>
              </a:ext>
            </a:extLst>
          </p:cNvPr>
          <p:cNvSpPr/>
          <p:nvPr/>
        </p:nvSpPr>
        <p:spPr>
          <a:xfrm>
            <a:off x="1651570" y="4749499"/>
            <a:ext cx="3253327" cy="30816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AMMINISTRAZIONI CENTRALI</a:t>
            </a:r>
            <a:endParaRPr kumimoji="0" lang="en-US"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cxnSp>
        <p:nvCxnSpPr>
          <p:cNvPr id="60" name="Straight Connector 8">
            <a:extLst>
              <a:ext uri="{FF2B5EF4-FFF2-40B4-BE49-F238E27FC236}">
                <a16:creationId xmlns:a16="http://schemas.microsoft.com/office/drawing/2014/main" id="{49FA1097-FA8D-A047-8D5E-4EC1E57528C3}"/>
              </a:ext>
            </a:extLst>
          </p:cNvPr>
          <p:cNvCxnSpPr>
            <a:cxnSpLocks/>
          </p:cNvCxnSpPr>
          <p:nvPr/>
        </p:nvCxnSpPr>
        <p:spPr>
          <a:xfrm>
            <a:off x="1583543" y="3584393"/>
            <a:ext cx="766853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Rectangle: Rounded Corners 49">
            <a:extLst>
              <a:ext uri="{FF2B5EF4-FFF2-40B4-BE49-F238E27FC236}">
                <a16:creationId xmlns:a16="http://schemas.microsoft.com/office/drawing/2014/main" id="{89910F44-32AE-AC48-BE25-207ADE0EA0DE}"/>
              </a:ext>
            </a:extLst>
          </p:cNvPr>
          <p:cNvSpPr/>
          <p:nvPr/>
        </p:nvSpPr>
        <p:spPr>
          <a:xfrm>
            <a:off x="5168056" y="5519326"/>
            <a:ext cx="3266597" cy="624417"/>
          </a:xfrm>
          <a:prstGeom prst="roundRect">
            <a:avLst/>
          </a:prstGeom>
          <a:solidFill>
            <a:schemeClr val="bg1">
              <a:lumMod val="95000"/>
            </a:schemeClr>
          </a:solidFill>
          <a:ln w="3175">
            <a:solidFill>
              <a:srgbClr val="22408E"/>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Attuazione e realizzazione attraverso soggetti diversi dall’Amministrazione </a:t>
            </a:r>
          </a:p>
        </p:txBody>
      </p:sp>
      <p:cxnSp>
        <p:nvCxnSpPr>
          <p:cNvPr id="62" name="Connector: Elbow 5">
            <a:extLst>
              <a:ext uri="{FF2B5EF4-FFF2-40B4-BE49-F238E27FC236}">
                <a16:creationId xmlns:a16="http://schemas.microsoft.com/office/drawing/2014/main" id="{76700628-13E4-994F-A78A-71EF5D4FCCA6}"/>
              </a:ext>
            </a:extLst>
          </p:cNvPr>
          <p:cNvCxnSpPr>
            <a:cxnSpLocks/>
          </p:cNvCxnSpPr>
          <p:nvPr/>
        </p:nvCxnSpPr>
        <p:spPr>
          <a:xfrm flipV="1">
            <a:off x="4220841" y="5097014"/>
            <a:ext cx="952348" cy="393202"/>
          </a:xfrm>
          <a:prstGeom prst="bentConnector3">
            <a:avLst>
              <a:gd name="adj1" fmla="val 50000"/>
            </a:avLst>
          </a:prstGeom>
          <a:ln>
            <a:solidFill>
              <a:srgbClr val="22408E"/>
            </a:solidFill>
            <a:headEnd w="sm" len="sm"/>
            <a:tailEnd w="sm" len="sm"/>
          </a:ln>
        </p:spPr>
        <p:style>
          <a:lnRef idx="1">
            <a:schemeClr val="accent1"/>
          </a:lnRef>
          <a:fillRef idx="0">
            <a:schemeClr val="accent1"/>
          </a:fillRef>
          <a:effectRef idx="0">
            <a:schemeClr val="accent1"/>
          </a:effectRef>
          <a:fontRef idx="minor">
            <a:schemeClr val="tx1"/>
          </a:fontRef>
        </p:style>
      </p:cxnSp>
      <p:cxnSp>
        <p:nvCxnSpPr>
          <p:cNvPr id="63" name="Connector: Elbow 9">
            <a:extLst>
              <a:ext uri="{FF2B5EF4-FFF2-40B4-BE49-F238E27FC236}">
                <a16:creationId xmlns:a16="http://schemas.microsoft.com/office/drawing/2014/main" id="{E967409F-14DE-6646-B6B1-E2D602354DEB}"/>
              </a:ext>
            </a:extLst>
          </p:cNvPr>
          <p:cNvCxnSpPr>
            <a:cxnSpLocks/>
            <a:endCxn id="61" idx="1"/>
          </p:cNvCxnSpPr>
          <p:nvPr/>
        </p:nvCxnSpPr>
        <p:spPr>
          <a:xfrm>
            <a:off x="4220841" y="5490216"/>
            <a:ext cx="947215" cy="341319"/>
          </a:xfrm>
          <a:prstGeom prst="bentConnector3">
            <a:avLst/>
          </a:prstGeom>
          <a:ln>
            <a:solidFill>
              <a:srgbClr val="22408E"/>
            </a:solidFill>
            <a:headEnd w="sm" len="sm"/>
            <a:tailEnd w="sm" len="sm"/>
          </a:ln>
        </p:spPr>
        <p:style>
          <a:lnRef idx="1">
            <a:schemeClr val="accent1"/>
          </a:lnRef>
          <a:fillRef idx="0">
            <a:schemeClr val="accent1"/>
          </a:fillRef>
          <a:effectRef idx="0">
            <a:schemeClr val="accent1"/>
          </a:effectRef>
          <a:fontRef idx="minor">
            <a:schemeClr val="tx1"/>
          </a:fontRef>
        </p:style>
      </p:cxnSp>
      <p:sp>
        <p:nvSpPr>
          <p:cNvPr id="64" name="Rectangle: Rounded Corners 56">
            <a:extLst>
              <a:ext uri="{FF2B5EF4-FFF2-40B4-BE49-F238E27FC236}">
                <a16:creationId xmlns:a16="http://schemas.microsoft.com/office/drawing/2014/main" id="{67C12055-4547-3B4A-AD9A-5FDD7033BB7F}"/>
              </a:ext>
            </a:extLst>
          </p:cNvPr>
          <p:cNvSpPr/>
          <p:nvPr/>
        </p:nvSpPr>
        <p:spPr>
          <a:xfrm>
            <a:off x="8706278" y="5519326"/>
            <a:ext cx="2648431" cy="624417"/>
          </a:xfrm>
          <a:prstGeom prst="roundRect">
            <a:avLst/>
          </a:prstGeom>
          <a:solidFill>
            <a:srgbClr val="FFFFFF"/>
          </a:solidFill>
          <a:ln w="28575">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SOGGETTI ATTUATORI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r>
              <a:rPr kumimoji="0" lang="it-IT" sz="9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Amministrazioni Centrali, Regioni, Enti locali, altri organismi pubblici o privati)</a:t>
            </a:r>
          </a:p>
        </p:txBody>
      </p:sp>
      <p:cxnSp>
        <p:nvCxnSpPr>
          <p:cNvPr id="65" name="Straight Arrow Connector 12">
            <a:extLst>
              <a:ext uri="{FF2B5EF4-FFF2-40B4-BE49-F238E27FC236}">
                <a16:creationId xmlns:a16="http://schemas.microsoft.com/office/drawing/2014/main" id="{D5A43602-36A1-8143-BE45-EB9541855B3E}"/>
              </a:ext>
            </a:extLst>
          </p:cNvPr>
          <p:cNvCxnSpPr>
            <a:cxnSpLocks/>
            <a:endCxn id="64" idx="1"/>
          </p:cNvCxnSpPr>
          <p:nvPr/>
        </p:nvCxnSpPr>
        <p:spPr>
          <a:xfrm flipV="1">
            <a:off x="8444953" y="5831535"/>
            <a:ext cx="261325" cy="6"/>
          </a:xfrm>
          <a:prstGeom prst="straightConnector1">
            <a:avLst/>
          </a:prstGeom>
          <a:ln>
            <a:solidFill>
              <a:srgbClr val="22408E"/>
            </a:solidFill>
            <a:headEnd w="sm" len="sm"/>
            <a:tailEnd w="sm" len="sm"/>
          </a:ln>
        </p:spPr>
        <p:style>
          <a:lnRef idx="1">
            <a:schemeClr val="accent1"/>
          </a:lnRef>
          <a:fillRef idx="0">
            <a:schemeClr val="accent1"/>
          </a:fillRef>
          <a:effectRef idx="0">
            <a:schemeClr val="accent1"/>
          </a:effectRef>
          <a:fontRef idx="minor">
            <a:schemeClr val="tx1"/>
          </a:fontRef>
        </p:style>
      </p:cxnSp>
      <p:sp>
        <p:nvSpPr>
          <p:cNvPr id="66" name="TextBox 16">
            <a:extLst>
              <a:ext uri="{FF2B5EF4-FFF2-40B4-BE49-F238E27FC236}">
                <a16:creationId xmlns:a16="http://schemas.microsoft.com/office/drawing/2014/main" id="{F9D07D89-D369-B84D-8A0D-EC9BFD95EA00}"/>
              </a:ext>
            </a:extLst>
          </p:cNvPr>
          <p:cNvSpPr txBox="1"/>
          <p:nvPr/>
        </p:nvSpPr>
        <p:spPr>
          <a:xfrm>
            <a:off x="5178355" y="4527058"/>
            <a:ext cx="601222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Modalità di attuazione</a:t>
            </a:r>
          </a:p>
        </p:txBody>
      </p:sp>
      <p:sp>
        <p:nvSpPr>
          <p:cNvPr id="70" name="Rectangle: Rounded Corners 163">
            <a:extLst>
              <a:ext uri="{FF2B5EF4-FFF2-40B4-BE49-F238E27FC236}">
                <a16:creationId xmlns:a16="http://schemas.microsoft.com/office/drawing/2014/main" id="{48D8F1A8-1E44-42DB-AD26-77BB1996DBE1}"/>
              </a:ext>
            </a:extLst>
          </p:cNvPr>
          <p:cNvSpPr/>
          <p:nvPr/>
        </p:nvSpPr>
        <p:spPr>
          <a:xfrm>
            <a:off x="4840980" y="2021622"/>
            <a:ext cx="1153656" cy="46478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CE</a:t>
            </a:r>
          </a:p>
        </p:txBody>
      </p:sp>
      <p:pic>
        <p:nvPicPr>
          <p:cNvPr id="71" name="Picture 2" descr="Alfa financed by EU Commission">
            <a:extLst>
              <a:ext uri="{FF2B5EF4-FFF2-40B4-BE49-F238E27FC236}">
                <a16:creationId xmlns:a16="http://schemas.microsoft.com/office/drawing/2014/main" id="{A9CDE367-C16D-49B5-8405-1A447FF9888C}"/>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37385" t="26929" r="37805" b="26671"/>
          <a:stretch/>
        </p:blipFill>
        <p:spPr bwMode="auto">
          <a:xfrm>
            <a:off x="4541303" y="2001190"/>
            <a:ext cx="481287" cy="491587"/>
          </a:xfrm>
          <a:prstGeom prst="ellipse">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72" name="Segnaposto testo 4">
            <a:extLst>
              <a:ext uri="{FF2B5EF4-FFF2-40B4-BE49-F238E27FC236}">
                <a16:creationId xmlns:a16="http://schemas.microsoft.com/office/drawing/2014/main" id="{83085D20-5B0E-0F40-9D2F-B54E783A58A1}"/>
              </a:ext>
            </a:extLst>
          </p:cNvPr>
          <p:cNvSpPr txBox="1">
            <a:spLocks/>
          </p:cNvSpPr>
          <p:nvPr/>
        </p:nvSpPr>
        <p:spPr>
          <a:xfrm>
            <a:off x="376698" y="957000"/>
            <a:ext cx="11612377" cy="9335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fine di garantire l’efficace attuazione del PNRR e il conseguimento di Traguardi e Obiettivi, con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la</a:t>
            </a:r>
            <a:r>
              <a:rPr kumimoji="0" lang="it-IT" sz="14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Legge n. 108 del 29 luglio 2021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 Decreto Legge n. 77 del 31 maggio 2021), è stato definito un modello Organizzativo articolato su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2 livelli di gestione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(presidio e coordinamento, attuazione delle misure) che favorirà le interlocuzioni con la CE in tutte le fasi di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attuazione</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controllo e rendicontazione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conseguenti al pieno conseguimento di Traguardi e Obiettivi.</a:t>
            </a:r>
          </a:p>
        </p:txBody>
      </p:sp>
      <p:cxnSp>
        <p:nvCxnSpPr>
          <p:cNvPr id="20" name="Connettore 4 19"/>
          <p:cNvCxnSpPr/>
          <p:nvPr/>
        </p:nvCxnSpPr>
        <p:spPr>
          <a:xfrm flipV="1">
            <a:off x="7137707" y="2657331"/>
            <a:ext cx="395424" cy="298146"/>
          </a:xfrm>
          <a:prstGeom prst="bentConnector3">
            <a:avLst>
              <a:gd name="adj1" fmla="val 48536"/>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Connettore 4 21"/>
          <p:cNvCxnSpPr>
            <a:cxnSpLocks/>
          </p:cNvCxnSpPr>
          <p:nvPr/>
        </p:nvCxnSpPr>
        <p:spPr>
          <a:xfrm>
            <a:off x="7141994" y="2954244"/>
            <a:ext cx="377624" cy="369682"/>
          </a:xfrm>
          <a:prstGeom prst="bentConnector3">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Title 7">
            <a:extLst>
              <a:ext uri="{FF2B5EF4-FFF2-40B4-BE49-F238E27FC236}">
                <a16:creationId xmlns:a16="http://schemas.microsoft.com/office/drawing/2014/main" id="{F9C101AB-E24F-422D-BFD2-7D6FE5AE80E4}"/>
              </a:ext>
            </a:extLst>
          </p:cNvPr>
          <p:cNvSpPr>
            <a:spLocks noGrp="1"/>
          </p:cNvSpPr>
          <p:nvPr>
            <p:ph type="title"/>
          </p:nvPr>
        </p:nvSpPr>
        <p:spPr>
          <a:xfrm>
            <a:off x="433847" y="512273"/>
            <a:ext cx="11532865" cy="424732"/>
          </a:xfrm>
        </p:spPr>
        <p:txBody>
          <a:bodyPr/>
          <a:lstStyle/>
          <a:p>
            <a:r>
              <a:rPr lang="it-IT"/>
              <a:t>PNRR: MODELLO ORGANIZZATIVO</a:t>
            </a:r>
            <a:endParaRPr lang="en-IT"/>
          </a:p>
        </p:txBody>
      </p:sp>
      <p:sp>
        <p:nvSpPr>
          <p:cNvPr id="68" name="Text Placeholder 2">
            <a:extLst>
              <a:ext uri="{FF2B5EF4-FFF2-40B4-BE49-F238E27FC236}">
                <a16:creationId xmlns:a16="http://schemas.microsoft.com/office/drawing/2014/main" id="{CA70A4F3-8FB8-42CA-9DB4-AE440F882A5B}"/>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Governance</a:t>
            </a:r>
            <a:endParaRPr lang="en-IT"/>
          </a:p>
        </p:txBody>
      </p:sp>
      <p:cxnSp>
        <p:nvCxnSpPr>
          <p:cNvPr id="53" name="Straight Arrow Connector 12">
            <a:extLst>
              <a:ext uri="{FF2B5EF4-FFF2-40B4-BE49-F238E27FC236}">
                <a16:creationId xmlns:a16="http://schemas.microsoft.com/office/drawing/2014/main" id="{F7FFBD95-4227-4935-AD7E-0480E1790C56}"/>
              </a:ext>
            </a:extLst>
          </p:cNvPr>
          <p:cNvCxnSpPr>
            <a:cxnSpLocks/>
          </p:cNvCxnSpPr>
          <p:nvPr/>
        </p:nvCxnSpPr>
        <p:spPr>
          <a:xfrm>
            <a:off x="9450103" y="3346113"/>
            <a:ext cx="792212" cy="0"/>
          </a:xfrm>
          <a:prstGeom prst="straightConnector1">
            <a:avLst/>
          </a:prstGeom>
          <a:ln>
            <a:solidFill>
              <a:srgbClr val="22408E"/>
            </a:solidFill>
            <a:headEnd w="sm" len="sm"/>
            <a:tailEnd w="sm" len="sm"/>
          </a:ln>
        </p:spPr>
        <p:style>
          <a:lnRef idx="1">
            <a:schemeClr val="accent1"/>
          </a:lnRef>
          <a:fillRef idx="0">
            <a:schemeClr val="accent1"/>
          </a:fillRef>
          <a:effectRef idx="0">
            <a:schemeClr val="accent1"/>
          </a:effectRef>
          <a:fontRef idx="minor">
            <a:schemeClr val="tx1"/>
          </a:fontRef>
        </p:style>
      </p:cxnSp>
      <p:sp>
        <p:nvSpPr>
          <p:cNvPr id="51" name="Rectangle: Rounded Corners 102">
            <a:extLst>
              <a:ext uri="{FF2B5EF4-FFF2-40B4-BE49-F238E27FC236}">
                <a16:creationId xmlns:a16="http://schemas.microsoft.com/office/drawing/2014/main" id="{BE46201D-2A7D-7749-9ED1-3CAB420397C4}"/>
              </a:ext>
            </a:extLst>
          </p:cNvPr>
          <p:cNvSpPr/>
          <p:nvPr/>
        </p:nvSpPr>
        <p:spPr>
          <a:xfrm>
            <a:off x="9992402" y="2421937"/>
            <a:ext cx="1605370" cy="1022220"/>
          </a:xfrm>
          <a:prstGeom prst="round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TAVOLO PERMANENTE PER IL PARTENARIATO ECONOMICO, SOCIALE E TERRITORIALE</a:t>
            </a:r>
          </a:p>
        </p:txBody>
      </p:sp>
      <p:sp>
        <p:nvSpPr>
          <p:cNvPr id="67" name="Rectangle: Rounded Corners 103">
            <a:extLst>
              <a:ext uri="{FF2B5EF4-FFF2-40B4-BE49-F238E27FC236}">
                <a16:creationId xmlns:a16="http://schemas.microsoft.com/office/drawing/2014/main" id="{D570345D-FDDC-494F-93EC-D59B78022C59}"/>
              </a:ext>
            </a:extLst>
          </p:cNvPr>
          <p:cNvSpPr/>
          <p:nvPr/>
        </p:nvSpPr>
        <p:spPr>
          <a:xfrm>
            <a:off x="7525916" y="3125771"/>
            <a:ext cx="2119348" cy="307369"/>
          </a:xfrm>
          <a:prstGeom prst="round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SEGRETERIA TECNICA</a:t>
            </a:r>
          </a:p>
        </p:txBody>
      </p:sp>
      <p:sp>
        <p:nvSpPr>
          <p:cNvPr id="40" name="Rectangle: Rounded Corners 91">
            <a:extLst>
              <a:ext uri="{FF2B5EF4-FFF2-40B4-BE49-F238E27FC236}">
                <a16:creationId xmlns:a16="http://schemas.microsoft.com/office/drawing/2014/main" id="{69DC2FBD-78C0-8D45-8371-D2628208D5AA}"/>
              </a:ext>
            </a:extLst>
          </p:cNvPr>
          <p:cNvSpPr/>
          <p:nvPr/>
        </p:nvSpPr>
        <p:spPr>
          <a:xfrm>
            <a:off x="4495170" y="3871477"/>
            <a:ext cx="2422102" cy="393542"/>
          </a:xfrm>
          <a:prstGeom prst="roundRect">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SERVIZIO CENTRALE PER IL PNRR</a:t>
            </a:r>
          </a:p>
        </p:txBody>
      </p:sp>
      <p:sp>
        <p:nvSpPr>
          <p:cNvPr id="46" name="Rectangle: Rounded Corners 163">
            <a:extLst>
              <a:ext uri="{FF2B5EF4-FFF2-40B4-BE49-F238E27FC236}">
                <a16:creationId xmlns:a16="http://schemas.microsoft.com/office/drawing/2014/main" id="{6041327C-FCB7-0D48-B635-14CCBE846C57}"/>
              </a:ext>
            </a:extLst>
          </p:cNvPr>
          <p:cNvSpPr/>
          <p:nvPr/>
        </p:nvSpPr>
        <p:spPr>
          <a:xfrm>
            <a:off x="5994636" y="2665819"/>
            <a:ext cx="1153656" cy="487910"/>
          </a:xfrm>
          <a:prstGeom prst="roundRect">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CABINA DI REGIA</a:t>
            </a:r>
          </a:p>
        </p:txBody>
      </p:sp>
    </p:spTree>
    <p:extLst>
      <p:ext uri="{BB962C8B-B14F-4D97-AF65-F5344CB8AC3E}">
        <p14:creationId xmlns:p14="http://schemas.microsoft.com/office/powerpoint/2010/main" val="48247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0140F-109D-43CE-9897-0571372D4E6B}"/>
              </a:ext>
            </a:extLst>
          </p:cNvPr>
          <p:cNvSpPr>
            <a:spLocks noGrp="1"/>
          </p:cNvSpPr>
          <p:nvPr>
            <p:ph type="title"/>
          </p:nvPr>
        </p:nvSpPr>
        <p:spPr>
          <a:xfrm>
            <a:off x="433847" y="512273"/>
            <a:ext cx="11532865" cy="424732"/>
          </a:xfrm>
        </p:spPr>
        <p:txBody>
          <a:bodyPr/>
          <a:lstStyle/>
          <a:p>
            <a:r>
              <a:rPr lang="it-IT"/>
              <a:t>GOVERNACE</a:t>
            </a:r>
            <a:r>
              <a:rPr lang="it-IT">
                <a:solidFill>
                  <a:schemeClr val="bg2"/>
                </a:solidFill>
              </a:rPr>
              <a:t> </a:t>
            </a:r>
            <a:r>
              <a:rPr lang="it-IT"/>
              <a:t>PNRR – PRESIDIO E COORDINAMENTO</a:t>
            </a:r>
          </a:p>
        </p:txBody>
      </p:sp>
      <p:sp>
        <p:nvSpPr>
          <p:cNvPr id="7" name="Rectangle: Rounded Corners 100">
            <a:extLst>
              <a:ext uri="{FF2B5EF4-FFF2-40B4-BE49-F238E27FC236}">
                <a16:creationId xmlns:a16="http://schemas.microsoft.com/office/drawing/2014/main" id="{DE322AA7-2C39-4C42-AB71-B135EC0F0359}"/>
              </a:ext>
            </a:extLst>
          </p:cNvPr>
          <p:cNvSpPr/>
          <p:nvPr/>
        </p:nvSpPr>
        <p:spPr>
          <a:xfrm>
            <a:off x="519908" y="1329966"/>
            <a:ext cx="2467843" cy="821454"/>
          </a:xfrm>
          <a:prstGeom prst="roundRect">
            <a:avLst/>
          </a:prstGeom>
          <a:solidFill>
            <a:srgbClr val="0A2643"/>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Cabina di Regia</a:t>
            </a:r>
            <a:endParaRPr kumimoji="0" 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Rettangolo 7">
            <a:extLst>
              <a:ext uri="{FF2B5EF4-FFF2-40B4-BE49-F238E27FC236}">
                <a16:creationId xmlns:a16="http://schemas.microsoft.com/office/drawing/2014/main" id="{B6363954-8FBC-417C-9C4A-D65974D10B0F}"/>
              </a:ext>
            </a:extLst>
          </p:cNvPr>
          <p:cNvSpPr/>
          <p:nvPr/>
        </p:nvSpPr>
        <p:spPr>
          <a:xfrm>
            <a:off x="3094079" y="1206020"/>
            <a:ext cx="8875732" cy="10693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Istituita presso la Presidenza del Consiglio dei ministri, è designata ad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analizzare l’avanzamento del Piano e i progressi compiuti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(traguardi e obiettivi) e a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confrontarsi con il partenariato territoriale, economico e sociale</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mediante il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Tavolo permanente</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Inoltre,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aggiorna periodicamente il PCM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sullo stato di avanzamento degli interventi del PNRR e propone l’eventuale attivazione dei poteri sostitutivi, ai sensi dell’art. 12 della L. 108/21 in caso di ritardo, inerzia o difformità nell'esecuzione dei progetti da parte dei Soggetti attuatori.</a:t>
            </a:r>
          </a:p>
        </p:txBody>
      </p:sp>
      <p:sp>
        <p:nvSpPr>
          <p:cNvPr id="9" name="Rectangle: Rounded Corners 100">
            <a:extLst>
              <a:ext uri="{FF2B5EF4-FFF2-40B4-BE49-F238E27FC236}">
                <a16:creationId xmlns:a16="http://schemas.microsoft.com/office/drawing/2014/main" id="{603287B1-29E1-443D-88E0-68287ABEC783}"/>
              </a:ext>
            </a:extLst>
          </p:cNvPr>
          <p:cNvSpPr/>
          <p:nvPr/>
        </p:nvSpPr>
        <p:spPr>
          <a:xfrm>
            <a:off x="519912" y="2406108"/>
            <a:ext cx="2467840" cy="884661"/>
          </a:xfrm>
          <a:prstGeom prst="roundRect">
            <a:avLst/>
          </a:prstGeom>
          <a:solidFill>
            <a:schemeClr val="tx2"/>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Tavolo Permanente Partenariato economico, sociale e territoriale</a:t>
            </a:r>
          </a:p>
        </p:txBody>
      </p:sp>
      <p:sp>
        <p:nvSpPr>
          <p:cNvPr id="10" name="Rettangolo 9">
            <a:extLst>
              <a:ext uri="{FF2B5EF4-FFF2-40B4-BE49-F238E27FC236}">
                <a16:creationId xmlns:a16="http://schemas.microsoft.com/office/drawing/2014/main" id="{E4DF4858-F27E-4FFE-9332-F3EEFE6B20D1}"/>
              </a:ext>
            </a:extLst>
          </p:cNvPr>
          <p:cNvSpPr/>
          <p:nvPr/>
        </p:nvSpPr>
        <p:spPr>
          <a:xfrm>
            <a:off x="3094078" y="2488868"/>
            <a:ext cx="8875732" cy="719141"/>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Esercita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funzioni consultive nelle materie e per le questioni connesse all’attuazione del PNRR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effettua segnalazioni alla Cabina di Regia e al Servizio centrale per il PNRR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 relazione ad ogni profilo ritenuto rilevante ai fini della realizzazione del Piano, al fine di favorire il superamento di circostanze ostative e agevolare l’efficace e celere attuazione degli interventi.</a:t>
            </a:r>
          </a:p>
        </p:txBody>
      </p:sp>
      <p:sp>
        <p:nvSpPr>
          <p:cNvPr id="11" name="Text Placeholder 2">
            <a:extLst>
              <a:ext uri="{FF2B5EF4-FFF2-40B4-BE49-F238E27FC236}">
                <a16:creationId xmlns:a16="http://schemas.microsoft.com/office/drawing/2014/main" id="{F6740259-252E-4168-BAF8-9D798911E42F}"/>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Governance</a:t>
            </a:r>
            <a:endParaRPr lang="en-IT"/>
          </a:p>
        </p:txBody>
      </p:sp>
      <p:sp>
        <p:nvSpPr>
          <p:cNvPr id="12" name="Rectangle: Rounded Corners 100">
            <a:extLst>
              <a:ext uri="{FF2B5EF4-FFF2-40B4-BE49-F238E27FC236}">
                <a16:creationId xmlns:a16="http://schemas.microsoft.com/office/drawing/2014/main" id="{845DECFE-008B-49D7-8523-904F317C07D0}"/>
              </a:ext>
            </a:extLst>
          </p:cNvPr>
          <p:cNvSpPr/>
          <p:nvPr/>
        </p:nvSpPr>
        <p:spPr>
          <a:xfrm>
            <a:off x="519911" y="3451963"/>
            <a:ext cx="2467840" cy="821454"/>
          </a:xfrm>
          <a:prstGeom prst="roundRect">
            <a:avLst/>
          </a:prstGeom>
          <a:solidFill>
            <a:schemeClr val="bg2"/>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Servizio Centrale PNRR</a:t>
            </a:r>
            <a:endParaRPr kumimoji="0" 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Rettangolo 7">
            <a:extLst>
              <a:ext uri="{FF2B5EF4-FFF2-40B4-BE49-F238E27FC236}">
                <a16:creationId xmlns:a16="http://schemas.microsoft.com/office/drawing/2014/main" id="{F02E031E-F4E9-4EC7-8AB5-77B8C5FEF23E}"/>
              </a:ext>
            </a:extLst>
          </p:cNvPr>
          <p:cNvSpPr/>
          <p:nvPr/>
        </p:nvSpPr>
        <p:spPr>
          <a:xfrm>
            <a:off x="3094079" y="3430842"/>
            <a:ext cx="8875732" cy="86369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Rappresenta il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punto di contatto nazionale</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per l’attuazione del PNRR e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si articola in sei uffici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per la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gestione e attuazione, monitoraggio, rendicontazione e controllo, gestione del Fondo di Rotazione del NGEU-Italia e dei connessi flussi finanziari</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Coordina l’attuazione in Italia del PNRR supportando le Amministrazioni nelle relative attività. Cura i rapporti con le strutture di coordinamento PNRR delle singole Amministrazioni e con la cabina di regia del PNRR. Gestisce il portale del PNRR</a:t>
            </a:r>
          </a:p>
        </p:txBody>
      </p:sp>
      <p:sp>
        <p:nvSpPr>
          <p:cNvPr id="14" name="Rectangle: Rounded Corners 100">
            <a:extLst>
              <a:ext uri="{FF2B5EF4-FFF2-40B4-BE49-F238E27FC236}">
                <a16:creationId xmlns:a16="http://schemas.microsoft.com/office/drawing/2014/main" id="{FF94B8B5-94C7-44C0-91AD-1D2D4366B7E9}"/>
              </a:ext>
            </a:extLst>
          </p:cNvPr>
          <p:cNvSpPr/>
          <p:nvPr/>
        </p:nvSpPr>
        <p:spPr>
          <a:xfrm>
            <a:off x="519910" y="4429949"/>
            <a:ext cx="2467840" cy="647864"/>
          </a:xfrm>
          <a:prstGeom prst="roundRect">
            <a:avLst/>
          </a:prstGeom>
          <a:solidFill>
            <a:schemeClr val="accent3">
              <a:lumMod val="40000"/>
              <a:lumOff val="60000"/>
            </a:schemeClr>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Unità di Audit</a:t>
            </a:r>
          </a:p>
        </p:txBody>
      </p:sp>
      <p:sp>
        <p:nvSpPr>
          <p:cNvPr id="15" name="Rettangolo 7">
            <a:extLst>
              <a:ext uri="{FF2B5EF4-FFF2-40B4-BE49-F238E27FC236}">
                <a16:creationId xmlns:a16="http://schemas.microsoft.com/office/drawing/2014/main" id="{EC7CBE4A-E7AD-4D47-9133-07C564887886}"/>
              </a:ext>
            </a:extLst>
          </p:cNvPr>
          <p:cNvSpPr/>
          <p:nvPr/>
        </p:nvSpPr>
        <p:spPr>
          <a:xfrm>
            <a:off x="3094077" y="4429949"/>
            <a:ext cx="8875731" cy="647864"/>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Effettua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le verifiche di sistema, le verifiche delle operazioni e le verifiche delle performance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(traguardi &amp; obiettivi). Inoltre, predispone un Piano d’indagine generale (Audit Planning Memorandum), che definisce gli obiettivi, l’estensione ed il cronoprogramma delle attività di controllo.</a:t>
            </a:r>
          </a:p>
        </p:txBody>
      </p:sp>
      <p:sp>
        <p:nvSpPr>
          <p:cNvPr id="16" name="Rectangle: Rounded Corners 100">
            <a:extLst>
              <a:ext uri="{FF2B5EF4-FFF2-40B4-BE49-F238E27FC236}">
                <a16:creationId xmlns:a16="http://schemas.microsoft.com/office/drawing/2014/main" id="{B4607B33-1CE7-4A31-ADB1-357A499CA82F}"/>
              </a:ext>
            </a:extLst>
          </p:cNvPr>
          <p:cNvSpPr/>
          <p:nvPr/>
        </p:nvSpPr>
        <p:spPr>
          <a:xfrm>
            <a:off x="519910" y="5287802"/>
            <a:ext cx="2467840" cy="647864"/>
          </a:xfrm>
          <a:prstGeom prst="roundRect">
            <a:avLst/>
          </a:prstGeom>
          <a:solidFill>
            <a:schemeClr val="bg1">
              <a:lumMod val="50000"/>
            </a:schemeClr>
          </a:solid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Unità di Missione per la Valutazione</a:t>
            </a:r>
          </a:p>
        </p:txBody>
      </p:sp>
      <p:sp>
        <p:nvSpPr>
          <p:cNvPr id="17" name="Rettangolo 7">
            <a:extLst>
              <a:ext uri="{FF2B5EF4-FFF2-40B4-BE49-F238E27FC236}">
                <a16:creationId xmlns:a16="http://schemas.microsoft.com/office/drawing/2014/main" id="{90A5837F-EC38-4FF5-8EF3-175A626DB87E}"/>
              </a:ext>
            </a:extLst>
          </p:cNvPr>
          <p:cNvSpPr/>
          <p:nvPr/>
        </p:nvSpPr>
        <p:spPr>
          <a:xfrm>
            <a:off x="3094077" y="5196726"/>
            <a:ext cx="8875731" cy="83001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Ha il compito di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accompagnare l’attuazione del Piano</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 verificando la coerenza di indicatori, traguardi e obiettivi previsti dal PNRR; b) valutando il loro conseguimento per supportare il servizio centrale nel processo di rendicontazione alla CE. Inoltre, predispone i rapporti di valutazione sul conseguimento degli obiettivi del PNRR, contribuendo all’analisi della qualità dei dati del sistema di monitoraggio del Piano.</a:t>
            </a:r>
          </a:p>
        </p:txBody>
      </p:sp>
      <p:pic>
        <p:nvPicPr>
          <p:cNvPr id="29" name="Graphic 28" descr="Board Of Directors outline">
            <a:extLst>
              <a:ext uri="{FF2B5EF4-FFF2-40B4-BE49-F238E27FC236}">
                <a16:creationId xmlns:a16="http://schemas.microsoft.com/office/drawing/2014/main" id="{9A0708CC-5D98-485A-B724-CAA251548B6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24" y="2655216"/>
            <a:ext cx="426575" cy="426575"/>
          </a:xfrm>
          <a:prstGeom prst="rect">
            <a:avLst/>
          </a:prstGeom>
        </p:spPr>
      </p:pic>
      <p:pic>
        <p:nvPicPr>
          <p:cNvPr id="30" name="Graphic 29" descr="Management outline">
            <a:extLst>
              <a:ext uri="{FF2B5EF4-FFF2-40B4-BE49-F238E27FC236}">
                <a16:creationId xmlns:a16="http://schemas.microsoft.com/office/drawing/2014/main" id="{4553E666-B1D4-4054-BD6A-948EE2F4142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2395" y="1454030"/>
            <a:ext cx="469232" cy="469232"/>
          </a:xfrm>
          <a:prstGeom prst="rect">
            <a:avLst/>
          </a:prstGeom>
        </p:spPr>
      </p:pic>
      <p:pic>
        <p:nvPicPr>
          <p:cNvPr id="31" name="Graphic 30" descr="User network outline">
            <a:extLst>
              <a:ext uri="{FF2B5EF4-FFF2-40B4-BE49-F238E27FC236}">
                <a16:creationId xmlns:a16="http://schemas.microsoft.com/office/drawing/2014/main" id="{37E78951-7849-4547-AC21-D0D64E7BE40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934" y="3601045"/>
            <a:ext cx="516155" cy="516155"/>
          </a:xfrm>
          <a:prstGeom prst="rect">
            <a:avLst/>
          </a:prstGeom>
        </p:spPr>
      </p:pic>
      <p:pic>
        <p:nvPicPr>
          <p:cNvPr id="32" name="Graphic 31" descr="Target Audience outline">
            <a:extLst>
              <a:ext uri="{FF2B5EF4-FFF2-40B4-BE49-F238E27FC236}">
                <a16:creationId xmlns:a16="http://schemas.microsoft.com/office/drawing/2014/main" id="{83573CCD-E094-4759-BC7F-2B8766A1DD0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395" y="5386950"/>
            <a:ext cx="469232" cy="469232"/>
          </a:xfrm>
          <a:prstGeom prst="rect">
            <a:avLst/>
          </a:prstGeom>
        </p:spPr>
      </p:pic>
      <p:pic>
        <p:nvPicPr>
          <p:cNvPr id="33" name="Graphic 32" descr="Clipboard Checked outline">
            <a:extLst>
              <a:ext uri="{FF2B5EF4-FFF2-40B4-BE49-F238E27FC236}">
                <a16:creationId xmlns:a16="http://schemas.microsoft.com/office/drawing/2014/main" id="{E38E23BC-8E54-4F25-B469-EFD8F45334E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741" y="4530334"/>
            <a:ext cx="352541" cy="352541"/>
          </a:xfrm>
          <a:prstGeom prst="rect">
            <a:avLst/>
          </a:prstGeom>
        </p:spPr>
      </p:pic>
    </p:spTree>
    <p:extLst>
      <p:ext uri="{BB962C8B-B14F-4D97-AF65-F5344CB8AC3E}">
        <p14:creationId xmlns:p14="http://schemas.microsoft.com/office/powerpoint/2010/main" val="3417593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B4663B7-6AFF-4A46-AB51-90B505CFD559}"/>
              </a:ext>
            </a:extLst>
          </p:cNvPr>
          <p:cNvSpPr>
            <a:spLocks noGrp="1"/>
          </p:cNvSpPr>
          <p:nvPr>
            <p:ph type="body" sz="quarter" idx="10"/>
          </p:nvPr>
        </p:nvSpPr>
        <p:spPr/>
        <p:txBody>
          <a:bodyPr/>
          <a:lstStyle/>
          <a:p>
            <a:r>
              <a:rPr lang="en-IT"/>
              <a:t>0</a:t>
            </a:r>
            <a:r>
              <a:rPr lang="it-IT"/>
              <a:t>2</a:t>
            </a:r>
            <a:endParaRPr lang="en-IT"/>
          </a:p>
        </p:txBody>
      </p:sp>
      <p:sp>
        <p:nvSpPr>
          <p:cNvPr id="6" name="Title 5">
            <a:extLst>
              <a:ext uri="{FF2B5EF4-FFF2-40B4-BE49-F238E27FC236}">
                <a16:creationId xmlns:a16="http://schemas.microsoft.com/office/drawing/2014/main" id="{35C324C2-282C-544A-A15D-7EDD28437F20}"/>
              </a:ext>
            </a:extLst>
          </p:cNvPr>
          <p:cNvSpPr>
            <a:spLocks noGrp="1"/>
          </p:cNvSpPr>
          <p:nvPr>
            <p:ph type="title"/>
          </p:nvPr>
        </p:nvSpPr>
        <p:spPr/>
        <p:txBody>
          <a:bodyPr wrap="square" lIns="91440" tIns="45720" rIns="91440" bIns="45720" anchor="t">
            <a:normAutofit/>
          </a:bodyPr>
          <a:lstStyle/>
          <a:p>
            <a:r>
              <a:rPr lang="it-IT">
                <a:latin typeface="Arial"/>
                <a:cs typeface="Arial"/>
              </a:rPr>
              <a:t>IL PNRR E GLI ENTI LOCALI</a:t>
            </a:r>
            <a:endParaRPr lang="en-IT"/>
          </a:p>
        </p:txBody>
      </p:sp>
    </p:spTree>
    <p:extLst>
      <p:ext uri="{BB962C8B-B14F-4D97-AF65-F5344CB8AC3E}">
        <p14:creationId xmlns:p14="http://schemas.microsoft.com/office/powerpoint/2010/main" val="413676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41">
            <a:extLst>
              <a:ext uri="{FF2B5EF4-FFF2-40B4-BE49-F238E27FC236}">
                <a16:creationId xmlns:a16="http://schemas.microsoft.com/office/drawing/2014/main" id="{98654352-2BC4-4E17-8642-CD52ED223A6B}"/>
              </a:ext>
            </a:extLst>
          </p:cNvPr>
          <p:cNvSpPr/>
          <p:nvPr/>
        </p:nvSpPr>
        <p:spPr>
          <a:xfrm>
            <a:off x="0" y="2890617"/>
            <a:ext cx="12192000" cy="32678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ttangolo 17">
            <a:extLst>
              <a:ext uri="{FF2B5EF4-FFF2-40B4-BE49-F238E27FC236}">
                <a16:creationId xmlns:a16="http://schemas.microsoft.com/office/drawing/2014/main" id="{9258D032-B1EB-4088-855E-4B0E228B0FA9}"/>
              </a:ext>
            </a:extLst>
          </p:cNvPr>
          <p:cNvSpPr/>
          <p:nvPr/>
        </p:nvSpPr>
        <p:spPr>
          <a:xfrm>
            <a:off x="350540" y="1024374"/>
            <a:ext cx="11380749" cy="338554"/>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Le Amministrazioni territoriali</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sono coinvolte nelle iniziative del PNRR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attraverso:</a:t>
            </a:r>
          </a:p>
        </p:txBody>
      </p:sp>
      <p:sp>
        <p:nvSpPr>
          <p:cNvPr id="26" name="TextBox 277">
            <a:extLst>
              <a:ext uri="{FF2B5EF4-FFF2-40B4-BE49-F238E27FC236}">
                <a16:creationId xmlns:a16="http://schemas.microsoft.com/office/drawing/2014/main" id="{F4EF8684-D310-49C2-B2B6-984365AAF256}"/>
              </a:ext>
            </a:extLst>
          </p:cNvPr>
          <p:cNvSpPr txBox="1"/>
          <p:nvPr/>
        </p:nvSpPr>
        <p:spPr>
          <a:xfrm>
            <a:off x="681344" y="3470672"/>
            <a:ext cx="3203690" cy="23172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La titolarità di specifiche progettualità (attuatori/beneficiari),</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afferenti materie di competenza istituzionale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 la loro concreta realizzazione (es. asili nido, progetti di rigenerazione urbana, edilizia scolastica, interventi per il sociale).</a:t>
            </a:r>
          </a:p>
        </p:txBody>
      </p:sp>
      <p:sp>
        <p:nvSpPr>
          <p:cNvPr id="27" name="TextBox 277">
            <a:extLst>
              <a:ext uri="{FF2B5EF4-FFF2-40B4-BE49-F238E27FC236}">
                <a16:creationId xmlns:a16="http://schemas.microsoft.com/office/drawing/2014/main" id="{7ADFCB14-CAA0-475F-82DF-496E39478AFB}"/>
              </a:ext>
            </a:extLst>
          </p:cNvPr>
          <p:cNvSpPr txBox="1"/>
          <p:nvPr/>
        </p:nvSpPr>
        <p:spPr>
          <a:xfrm>
            <a:off x="4240562" y="3439472"/>
            <a:ext cx="3331531" cy="224511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La partecipazione a iniziative finanziate dall’Amministrazione centrale che destinano agli Enti locali risorse per realizzare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progetti specifici che contribuiscono all’obiettivo nazionale (es. in materia di digitalizzazione).</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 </a:t>
            </a:r>
            <a:endPar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28" name="TextBox 277">
            <a:extLst>
              <a:ext uri="{FF2B5EF4-FFF2-40B4-BE49-F238E27FC236}">
                <a16:creationId xmlns:a16="http://schemas.microsoft.com/office/drawing/2014/main" id="{9F01D2BF-C0D2-4BA5-97F7-73797F34FB71}"/>
              </a:ext>
            </a:extLst>
          </p:cNvPr>
          <p:cNvSpPr txBox="1"/>
          <p:nvPr/>
        </p:nvSpPr>
        <p:spPr>
          <a:xfrm>
            <a:off x="7898579" y="3422674"/>
            <a:ext cx="3203690" cy="298981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La localizzazione sul proprio territorio di investimenti previsti nel PNRR la cui responsabilità di realizzazione è demandata a livelli superiori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(es. in materia di mobilità, ferrovie/porti, sistemi irrigui, banda larga, ecc.).</a:t>
            </a:r>
          </a:p>
        </p:txBody>
      </p:sp>
      <p:sp>
        <p:nvSpPr>
          <p:cNvPr id="11" name="Titolo 3">
            <a:extLst>
              <a:ext uri="{FF2B5EF4-FFF2-40B4-BE49-F238E27FC236}">
                <a16:creationId xmlns:a16="http://schemas.microsoft.com/office/drawing/2014/main" id="{0AC8F40B-77B4-4DF3-8826-B77CCC9CF3A5}"/>
              </a:ext>
            </a:extLst>
          </p:cNvPr>
          <p:cNvSpPr>
            <a:spLocks noGrp="1"/>
          </p:cNvSpPr>
          <p:nvPr>
            <p:ph type="title"/>
          </p:nvPr>
        </p:nvSpPr>
        <p:spPr>
          <a:xfrm>
            <a:off x="433847" y="512273"/>
            <a:ext cx="11532865" cy="424732"/>
          </a:xfrm>
        </p:spPr>
        <p:txBody>
          <a:bodyPr>
            <a:normAutofit/>
          </a:bodyPr>
          <a:lstStyle/>
          <a:p>
            <a:r>
              <a:rPr lang="it-IT"/>
              <a:t>IL PNRR E GLI ENTI LOCALI</a:t>
            </a:r>
            <a:endParaRPr lang="it-IT" sz="2200" b="0">
              <a:solidFill>
                <a:srgbClr val="CDA73C"/>
              </a:solidFill>
            </a:endParaRPr>
          </a:p>
        </p:txBody>
      </p:sp>
      <p:sp>
        <p:nvSpPr>
          <p:cNvPr id="12" name="Segnaposto testo 4">
            <a:extLst>
              <a:ext uri="{FF2B5EF4-FFF2-40B4-BE49-F238E27FC236}">
                <a16:creationId xmlns:a16="http://schemas.microsoft.com/office/drawing/2014/main" id="{237579B0-F620-49D7-AFCB-AF4BCB51CD84}"/>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PNRR E GLI ENTI LOCALI</a:t>
            </a:r>
            <a:endParaRPr lang="en-US"/>
          </a:p>
        </p:txBody>
      </p:sp>
      <p:sp>
        <p:nvSpPr>
          <p:cNvPr id="3" name="Oval 2">
            <a:extLst>
              <a:ext uri="{FF2B5EF4-FFF2-40B4-BE49-F238E27FC236}">
                <a16:creationId xmlns:a16="http://schemas.microsoft.com/office/drawing/2014/main" id="{DA406015-CBEF-45B8-A5AC-909219B0A253}"/>
              </a:ext>
            </a:extLst>
          </p:cNvPr>
          <p:cNvSpPr/>
          <p:nvPr/>
        </p:nvSpPr>
        <p:spPr>
          <a:xfrm>
            <a:off x="1709047" y="1575092"/>
            <a:ext cx="1233889" cy="12008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C967C338-5A50-4198-89AD-4F48652BA703}"/>
              </a:ext>
            </a:extLst>
          </p:cNvPr>
          <p:cNvSpPr/>
          <p:nvPr/>
        </p:nvSpPr>
        <p:spPr>
          <a:xfrm>
            <a:off x="8883480" y="1575092"/>
            <a:ext cx="1233889" cy="1200839"/>
          </a:xfrm>
          <a:prstGeom prst="ellipse">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1F678090-5A47-4637-8B46-E7CC7B37150E}"/>
              </a:ext>
            </a:extLst>
          </p:cNvPr>
          <p:cNvCxnSpPr>
            <a:stCxn id="3" idx="6"/>
            <a:endCxn id="16" idx="2"/>
          </p:cNvCxnSpPr>
          <p:nvPr/>
        </p:nvCxnSpPr>
        <p:spPr>
          <a:xfrm>
            <a:off x="2942936" y="2175512"/>
            <a:ext cx="5940544" cy="0"/>
          </a:xfrm>
          <a:prstGeom prst="line">
            <a:avLst/>
          </a:prstGeom>
          <a:ln>
            <a:solidFill>
              <a:srgbClr val="0A2643"/>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9A58BD2-8C8F-4676-AF4A-27B1D1A57DD1}"/>
              </a:ext>
            </a:extLst>
          </p:cNvPr>
          <p:cNvSpPr/>
          <p:nvPr/>
        </p:nvSpPr>
        <p:spPr>
          <a:xfrm>
            <a:off x="5298328" y="1575092"/>
            <a:ext cx="1233889" cy="1200839"/>
          </a:xfrm>
          <a:prstGeom prst="ellipse">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127">
            <a:extLst>
              <a:ext uri="{FF2B5EF4-FFF2-40B4-BE49-F238E27FC236}">
                <a16:creationId xmlns:a16="http://schemas.microsoft.com/office/drawing/2014/main" id="{860F15C2-8084-4DD1-91E2-B82F46B23A07}"/>
              </a:ext>
            </a:extLst>
          </p:cNvPr>
          <p:cNvSpPr>
            <a:spLocks noEditPoints="1"/>
          </p:cNvSpPr>
          <p:nvPr/>
        </p:nvSpPr>
        <p:spPr bwMode="auto">
          <a:xfrm>
            <a:off x="9208812" y="1965548"/>
            <a:ext cx="583224" cy="450056"/>
          </a:xfrm>
          <a:custGeom>
            <a:avLst/>
            <a:gdLst>
              <a:gd name="T0" fmla="*/ 199 w 309"/>
              <a:gd name="T1" fmla="*/ 232 h 244"/>
              <a:gd name="T2" fmla="*/ 222 w 309"/>
              <a:gd name="T3" fmla="*/ 225 h 244"/>
              <a:gd name="T4" fmla="*/ 248 w 309"/>
              <a:gd name="T5" fmla="*/ 202 h 244"/>
              <a:gd name="T6" fmla="*/ 273 w 309"/>
              <a:gd name="T7" fmla="*/ 177 h 244"/>
              <a:gd name="T8" fmla="*/ 308 w 309"/>
              <a:gd name="T9" fmla="*/ 128 h 244"/>
              <a:gd name="T10" fmla="*/ 216 w 309"/>
              <a:gd name="T11" fmla="*/ 12 h 244"/>
              <a:gd name="T12" fmla="*/ 115 w 309"/>
              <a:gd name="T13" fmla="*/ 19 h 244"/>
              <a:gd name="T14" fmla="*/ 3 w 309"/>
              <a:gd name="T15" fmla="*/ 136 h 244"/>
              <a:gd name="T16" fmla="*/ 44 w 309"/>
              <a:gd name="T17" fmla="*/ 199 h 244"/>
              <a:gd name="T18" fmla="*/ 60 w 309"/>
              <a:gd name="T19" fmla="*/ 217 h 244"/>
              <a:gd name="T20" fmla="*/ 82 w 309"/>
              <a:gd name="T21" fmla="*/ 228 h 244"/>
              <a:gd name="T22" fmla="*/ 128 w 309"/>
              <a:gd name="T23" fmla="*/ 244 h 244"/>
              <a:gd name="T24" fmla="*/ 147 w 309"/>
              <a:gd name="T25" fmla="*/ 233 h 244"/>
              <a:gd name="T26" fmla="*/ 122 w 309"/>
              <a:gd name="T27" fmla="*/ 30 h 244"/>
              <a:gd name="T28" fmla="*/ 194 w 309"/>
              <a:gd name="T29" fmla="*/ 20 h 244"/>
              <a:gd name="T30" fmla="*/ 263 w 309"/>
              <a:gd name="T31" fmla="*/ 31 h 244"/>
              <a:gd name="T32" fmla="*/ 278 w 309"/>
              <a:gd name="T33" fmla="*/ 143 h 244"/>
              <a:gd name="T34" fmla="*/ 136 w 309"/>
              <a:gd name="T35" fmla="*/ 85 h 244"/>
              <a:gd name="T36" fmla="*/ 122 w 309"/>
              <a:gd name="T37" fmla="*/ 30 h 244"/>
              <a:gd name="T38" fmla="*/ 45 w 309"/>
              <a:gd name="T39" fmla="*/ 186 h 244"/>
              <a:gd name="T40" fmla="*/ 32 w 309"/>
              <a:gd name="T41" fmla="*/ 155 h 244"/>
              <a:gd name="T42" fmla="*/ 73 w 309"/>
              <a:gd name="T43" fmla="*/ 206 h 244"/>
              <a:gd name="T44" fmla="*/ 57 w 309"/>
              <a:gd name="T45" fmla="*/ 195 h 244"/>
              <a:gd name="T46" fmla="*/ 67 w 309"/>
              <a:gd name="T47" fmla="*/ 172 h 244"/>
              <a:gd name="T48" fmla="*/ 85 w 309"/>
              <a:gd name="T49" fmla="*/ 171 h 244"/>
              <a:gd name="T50" fmla="*/ 73 w 309"/>
              <a:gd name="T51" fmla="*/ 206 h 244"/>
              <a:gd name="T52" fmla="*/ 102 w 309"/>
              <a:gd name="T53" fmla="*/ 221 h 244"/>
              <a:gd name="T54" fmla="*/ 97 w 309"/>
              <a:gd name="T55" fmla="*/ 181 h 244"/>
              <a:gd name="T56" fmla="*/ 110 w 309"/>
              <a:gd name="T57" fmla="*/ 197 h 244"/>
              <a:gd name="T58" fmla="*/ 137 w 309"/>
              <a:gd name="T59" fmla="*/ 219 h 244"/>
              <a:gd name="T60" fmla="*/ 132 w 309"/>
              <a:gd name="T61" fmla="*/ 230 h 244"/>
              <a:gd name="T62" fmla="*/ 115 w 309"/>
              <a:gd name="T63" fmla="*/ 225 h 244"/>
              <a:gd name="T64" fmla="*/ 138 w 309"/>
              <a:gd name="T65" fmla="*/ 205 h 244"/>
              <a:gd name="T66" fmla="*/ 123 w 309"/>
              <a:gd name="T67" fmla="*/ 187 h 244"/>
              <a:gd name="T68" fmla="*/ 98 w 309"/>
              <a:gd name="T69" fmla="*/ 168 h 244"/>
              <a:gd name="T70" fmla="*/ 68 w 309"/>
              <a:gd name="T71" fmla="*/ 152 h 244"/>
              <a:gd name="T72" fmla="*/ 15 w 309"/>
              <a:gd name="T73" fmla="*/ 128 h 244"/>
              <a:gd name="T74" fmla="*/ 107 w 309"/>
              <a:gd name="T75" fmla="*/ 32 h 244"/>
              <a:gd name="T76" fmla="*/ 113 w 309"/>
              <a:gd name="T77" fmla="*/ 116 h 244"/>
              <a:gd name="T78" fmla="*/ 231 w 309"/>
              <a:gd name="T79" fmla="*/ 115 h 244"/>
              <a:gd name="T80" fmla="*/ 264 w 309"/>
              <a:gd name="T81" fmla="*/ 167 h 244"/>
              <a:gd name="T82" fmla="*/ 220 w 309"/>
              <a:gd name="T83" fmla="*/ 145 h 244"/>
              <a:gd name="T84" fmla="*/ 199 w 309"/>
              <a:gd name="T85" fmla="*/ 133 h 244"/>
              <a:gd name="T86" fmla="*/ 246 w 309"/>
              <a:gd name="T87" fmla="*/ 183 h 244"/>
              <a:gd name="T88" fmla="*/ 228 w 309"/>
              <a:gd name="T89" fmla="*/ 197 h 244"/>
              <a:gd name="T90" fmla="*/ 188 w 309"/>
              <a:gd name="T91" fmla="*/ 167 h 244"/>
              <a:gd name="T92" fmla="*/ 219 w 309"/>
              <a:gd name="T93" fmla="*/ 206 h 244"/>
              <a:gd name="T94" fmla="*/ 204 w 309"/>
              <a:gd name="T95" fmla="*/ 219 h 244"/>
              <a:gd name="T96" fmla="*/ 162 w 309"/>
              <a:gd name="T97" fmla="*/ 196 h 244"/>
              <a:gd name="T98" fmla="*/ 188 w 309"/>
              <a:gd name="T99" fmla="*/ 224 h 244"/>
              <a:gd name="T100" fmla="*/ 151 w 309"/>
              <a:gd name="T101" fmla="*/ 2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244">
                <a:moveTo>
                  <a:pt x="176" y="239"/>
                </a:moveTo>
                <a:cubicBezTo>
                  <a:pt x="181" y="239"/>
                  <a:pt x="184" y="238"/>
                  <a:pt x="188" y="238"/>
                </a:cubicBezTo>
                <a:cubicBezTo>
                  <a:pt x="192" y="236"/>
                  <a:pt x="196" y="235"/>
                  <a:pt x="199" y="232"/>
                </a:cubicBezTo>
                <a:cubicBezTo>
                  <a:pt x="199" y="232"/>
                  <a:pt x="199" y="232"/>
                  <a:pt x="199" y="232"/>
                </a:cubicBezTo>
                <a:cubicBezTo>
                  <a:pt x="199" y="232"/>
                  <a:pt x="199" y="232"/>
                  <a:pt x="199" y="232"/>
                </a:cubicBezTo>
                <a:cubicBezTo>
                  <a:pt x="200" y="232"/>
                  <a:pt x="201" y="232"/>
                  <a:pt x="201" y="232"/>
                </a:cubicBezTo>
                <a:cubicBezTo>
                  <a:pt x="202" y="232"/>
                  <a:pt x="203" y="233"/>
                  <a:pt x="204" y="233"/>
                </a:cubicBezTo>
                <a:cubicBezTo>
                  <a:pt x="210" y="233"/>
                  <a:pt x="217" y="230"/>
                  <a:pt x="222" y="225"/>
                </a:cubicBezTo>
                <a:cubicBezTo>
                  <a:pt x="227" y="221"/>
                  <a:pt x="230" y="216"/>
                  <a:pt x="232" y="210"/>
                </a:cubicBezTo>
                <a:cubicBezTo>
                  <a:pt x="232" y="210"/>
                  <a:pt x="232" y="210"/>
                  <a:pt x="232" y="210"/>
                </a:cubicBezTo>
                <a:cubicBezTo>
                  <a:pt x="232" y="210"/>
                  <a:pt x="232" y="210"/>
                  <a:pt x="232" y="210"/>
                </a:cubicBezTo>
                <a:cubicBezTo>
                  <a:pt x="238" y="209"/>
                  <a:pt x="243" y="206"/>
                  <a:pt x="248" y="202"/>
                </a:cubicBezTo>
                <a:cubicBezTo>
                  <a:pt x="254" y="197"/>
                  <a:pt x="257" y="191"/>
                  <a:pt x="259" y="185"/>
                </a:cubicBezTo>
                <a:cubicBezTo>
                  <a:pt x="259" y="185"/>
                  <a:pt x="259" y="185"/>
                  <a:pt x="259" y="185"/>
                </a:cubicBezTo>
                <a:cubicBezTo>
                  <a:pt x="259" y="185"/>
                  <a:pt x="259" y="185"/>
                  <a:pt x="259" y="185"/>
                </a:cubicBezTo>
                <a:cubicBezTo>
                  <a:pt x="264" y="184"/>
                  <a:pt x="269" y="181"/>
                  <a:pt x="273" y="177"/>
                </a:cubicBezTo>
                <a:cubicBezTo>
                  <a:pt x="280" y="171"/>
                  <a:pt x="284" y="164"/>
                  <a:pt x="285" y="155"/>
                </a:cubicBezTo>
                <a:cubicBezTo>
                  <a:pt x="285" y="155"/>
                  <a:pt x="285" y="155"/>
                  <a:pt x="285" y="155"/>
                </a:cubicBezTo>
                <a:cubicBezTo>
                  <a:pt x="307" y="135"/>
                  <a:pt x="307" y="135"/>
                  <a:pt x="307" y="135"/>
                </a:cubicBezTo>
                <a:cubicBezTo>
                  <a:pt x="308" y="134"/>
                  <a:pt x="309" y="131"/>
                  <a:pt x="308" y="128"/>
                </a:cubicBezTo>
                <a:cubicBezTo>
                  <a:pt x="274" y="23"/>
                  <a:pt x="274" y="23"/>
                  <a:pt x="274" y="23"/>
                </a:cubicBezTo>
                <a:cubicBezTo>
                  <a:pt x="273" y="21"/>
                  <a:pt x="271" y="19"/>
                  <a:pt x="269" y="19"/>
                </a:cubicBezTo>
                <a:cubicBezTo>
                  <a:pt x="269" y="19"/>
                  <a:pt x="269" y="19"/>
                  <a:pt x="269" y="19"/>
                </a:cubicBezTo>
                <a:cubicBezTo>
                  <a:pt x="264" y="18"/>
                  <a:pt x="226" y="12"/>
                  <a:pt x="216" y="12"/>
                </a:cubicBezTo>
                <a:cubicBezTo>
                  <a:pt x="213" y="12"/>
                  <a:pt x="205" y="10"/>
                  <a:pt x="198" y="7"/>
                </a:cubicBezTo>
                <a:cubicBezTo>
                  <a:pt x="185" y="4"/>
                  <a:pt x="171" y="0"/>
                  <a:pt x="162" y="1"/>
                </a:cubicBezTo>
                <a:cubicBezTo>
                  <a:pt x="148" y="2"/>
                  <a:pt x="123" y="15"/>
                  <a:pt x="115" y="19"/>
                </a:cubicBezTo>
                <a:cubicBezTo>
                  <a:pt x="115" y="19"/>
                  <a:pt x="115" y="19"/>
                  <a:pt x="115" y="19"/>
                </a:cubicBezTo>
                <a:cubicBezTo>
                  <a:pt x="45" y="19"/>
                  <a:pt x="45" y="19"/>
                  <a:pt x="45" y="19"/>
                </a:cubicBezTo>
                <a:cubicBezTo>
                  <a:pt x="42" y="19"/>
                  <a:pt x="40" y="21"/>
                  <a:pt x="39" y="23"/>
                </a:cubicBezTo>
                <a:cubicBezTo>
                  <a:pt x="1" y="128"/>
                  <a:pt x="1" y="128"/>
                  <a:pt x="1" y="128"/>
                </a:cubicBezTo>
                <a:cubicBezTo>
                  <a:pt x="0" y="131"/>
                  <a:pt x="1" y="134"/>
                  <a:pt x="3" y="136"/>
                </a:cubicBezTo>
                <a:cubicBezTo>
                  <a:pt x="21" y="148"/>
                  <a:pt x="21" y="148"/>
                  <a:pt x="21" y="148"/>
                </a:cubicBezTo>
                <a:cubicBezTo>
                  <a:pt x="21" y="148"/>
                  <a:pt x="21" y="148"/>
                  <a:pt x="21" y="148"/>
                </a:cubicBezTo>
                <a:cubicBezTo>
                  <a:pt x="16" y="156"/>
                  <a:pt x="11" y="168"/>
                  <a:pt x="14" y="175"/>
                </a:cubicBezTo>
                <a:cubicBezTo>
                  <a:pt x="17" y="184"/>
                  <a:pt x="33" y="196"/>
                  <a:pt x="44" y="199"/>
                </a:cubicBezTo>
                <a:cubicBezTo>
                  <a:pt x="44" y="199"/>
                  <a:pt x="44" y="199"/>
                  <a:pt x="44" y="199"/>
                </a:cubicBezTo>
                <a:cubicBezTo>
                  <a:pt x="44" y="199"/>
                  <a:pt x="44" y="199"/>
                  <a:pt x="44" y="199"/>
                </a:cubicBezTo>
                <a:cubicBezTo>
                  <a:pt x="44" y="200"/>
                  <a:pt x="44" y="201"/>
                  <a:pt x="44" y="201"/>
                </a:cubicBezTo>
                <a:cubicBezTo>
                  <a:pt x="46" y="208"/>
                  <a:pt x="51" y="213"/>
                  <a:pt x="60" y="217"/>
                </a:cubicBezTo>
                <a:cubicBezTo>
                  <a:pt x="65" y="219"/>
                  <a:pt x="70" y="220"/>
                  <a:pt x="74" y="220"/>
                </a:cubicBezTo>
                <a:cubicBezTo>
                  <a:pt x="74" y="220"/>
                  <a:pt x="74" y="220"/>
                  <a:pt x="74" y="220"/>
                </a:cubicBezTo>
                <a:cubicBezTo>
                  <a:pt x="74" y="220"/>
                  <a:pt x="74" y="220"/>
                  <a:pt x="74" y="220"/>
                </a:cubicBezTo>
                <a:cubicBezTo>
                  <a:pt x="76" y="223"/>
                  <a:pt x="79" y="225"/>
                  <a:pt x="82" y="228"/>
                </a:cubicBezTo>
                <a:cubicBezTo>
                  <a:pt x="89" y="233"/>
                  <a:pt x="99" y="235"/>
                  <a:pt x="106" y="234"/>
                </a:cubicBezTo>
                <a:cubicBezTo>
                  <a:pt x="106" y="234"/>
                  <a:pt x="106" y="234"/>
                  <a:pt x="106" y="234"/>
                </a:cubicBezTo>
                <a:cubicBezTo>
                  <a:pt x="106" y="234"/>
                  <a:pt x="106" y="234"/>
                  <a:pt x="106" y="234"/>
                </a:cubicBezTo>
                <a:cubicBezTo>
                  <a:pt x="111" y="239"/>
                  <a:pt x="119" y="244"/>
                  <a:pt x="128" y="244"/>
                </a:cubicBezTo>
                <a:cubicBezTo>
                  <a:pt x="128" y="244"/>
                  <a:pt x="128" y="244"/>
                  <a:pt x="128" y="244"/>
                </a:cubicBezTo>
                <a:cubicBezTo>
                  <a:pt x="132" y="244"/>
                  <a:pt x="136" y="243"/>
                  <a:pt x="139" y="241"/>
                </a:cubicBezTo>
                <a:cubicBezTo>
                  <a:pt x="142" y="239"/>
                  <a:pt x="145" y="237"/>
                  <a:pt x="147" y="233"/>
                </a:cubicBezTo>
                <a:cubicBezTo>
                  <a:pt x="147" y="233"/>
                  <a:pt x="147" y="233"/>
                  <a:pt x="147" y="233"/>
                </a:cubicBezTo>
                <a:cubicBezTo>
                  <a:pt x="147" y="233"/>
                  <a:pt x="147" y="233"/>
                  <a:pt x="147" y="233"/>
                </a:cubicBezTo>
                <a:cubicBezTo>
                  <a:pt x="156" y="237"/>
                  <a:pt x="167" y="239"/>
                  <a:pt x="176" y="239"/>
                </a:cubicBezTo>
                <a:close/>
                <a:moveTo>
                  <a:pt x="122" y="30"/>
                </a:moveTo>
                <a:cubicBezTo>
                  <a:pt x="122" y="30"/>
                  <a:pt x="122" y="30"/>
                  <a:pt x="122" y="30"/>
                </a:cubicBezTo>
                <a:cubicBezTo>
                  <a:pt x="132" y="25"/>
                  <a:pt x="153" y="14"/>
                  <a:pt x="163" y="14"/>
                </a:cubicBezTo>
                <a:cubicBezTo>
                  <a:pt x="163" y="14"/>
                  <a:pt x="164" y="14"/>
                  <a:pt x="164" y="14"/>
                </a:cubicBezTo>
                <a:cubicBezTo>
                  <a:pt x="171" y="14"/>
                  <a:pt x="184" y="17"/>
                  <a:pt x="194" y="20"/>
                </a:cubicBezTo>
                <a:cubicBezTo>
                  <a:pt x="194" y="20"/>
                  <a:pt x="194" y="20"/>
                  <a:pt x="194" y="20"/>
                </a:cubicBezTo>
                <a:cubicBezTo>
                  <a:pt x="203" y="23"/>
                  <a:pt x="211" y="25"/>
                  <a:pt x="216" y="25"/>
                </a:cubicBezTo>
                <a:cubicBezTo>
                  <a:pt x="222" y="25"/>
                  <a:pt x="245" y="29"/>
                  <a:pt x="262" y="31"/>
                </a:cubicBezTo>
                <a:cubicBezTo>
                  <a:pt x="263" y="31"/>
                  <a:pt x="263" y="31"/>
                  <a:pt x="263" y="31"/>
                </a:cubicBezTo>
                <a:cubicBezTo>
                  <a:pt x="263" y="31"/>
                  <a:pt x="263" y="31"/>
                  <a:pt x="263" y="31"/>
                </a:cubicBezTo>
                <a:cubicBezTo>
                  <a:pt x="295" y="129"/>
                  <a:pt x="295" y="129"/>
                  <a:pt x="295" y="129"/>
                </a:cubicBezTo>
                <a:cubicBezTo>
                  <a:pt x="294" y="129"/>
                  <a:pt x="294" y="129"/>
                  <a:pt x="294" y="129"/>
                </a:cubicBezTo>
                <a:cubicBezTo>
                  <a:pt x="279" y="143"/>
                  <a:pt x="279" y="143"/>
                  <a:pt x="279" y="143"/>
                </a:cubicBezTo>
                <a:cubicBezTo>
                  <a:pt x="278" y="143"/>
                  <a:pt x="278" y="143"/>
                  <a:pt x="278" y="143"/>
                </a:cubicBezTo>
                <a:cubicBezTo>
                  <a:pt x="241" y="106"/>
                  <a:pt x="241" y="106"/>
                  <a:pt x="241" y="106"/>
                </a:cubicBezTo>
                <a:cubicBezTo>
                  <a:pt x="232" y="96"/>
                  <a:pt x="202" y="64"/>
                  <a:pt x="191" y="61"/>
                </a:cubicBezTo>
                <a:cubicBezTo>
                  <a:pt x="174" y="56"/>
                  <a:pt x="159" y="59"/>
                  <a:pt x="147" y="69"/>
                </a:cubicBezTo>
                <a:cubicBezTo>
                  <a:pt x="142" y="74"/>
                  <a:pt x="139" y="79"/>
                  <a:pt x="136" y="85"/>
                </a:cubicBezTo>
                <a:cubicBezTo>
                  <a:pt x="131" y="94"/>
                  <a:pt x="127" y="102"/>
                  <a:pt x="111" y="103"/>
                </a:cubicBezTo>
                <a:cubicBezTo>
                  <a:pt x="104" y="104"/>
                  <a:pt x="98" y="103"/>
                  <a:pt x="96" y="100"/>
                </a:cubicBezTo>
                <a:cubicBezTo>
                  <a:pt x="94" y="98"/>
                  <a:pt x="94" y="96"/>
                  <a:pt x="95" y="95"/>
                </a:cubicBezTo>
                <a:lnTo>
                  <a:pt x="122" y="30"/>
                </a:lnTo>
                <a:close/>
                <a:moveTo>
                  <a:pt x="52" y="170"/>
                </a:moveTo>
                <a:cubicBezTo>
                  <a:pt x="50" y="175"/>
                  <a:pt x="47" y="180"/>
                  <a:pt x="46" y="186"/>
                </a:cubicBezTo>
                <a:cubicBezTo>
                  <a:pt x="46" y="186"/>
                  <a:pt x="46" y="186"/>
                  <a:pt x="46" y="186"/>
                </a:cubicBezTo>
                <a:cubicBezTo>
                  <a:pt x="45" y="186"/>
                  <a:pt x="45" y="186"/>
                  <a:pt x="45" y="186"/>
                </a:cubicBezTo>
                <a:cubicBezTo>
                  <a:pt x="39" y="183"/>
                  <a:pt x="28" y="176"/>
                  <a:pt x="26" y="171"/>
                </a:cubicBezTo>
                <a:cubicBezTo>
                  <a:pt x="26" y="171"/>
                  <a:pt x="26" y="171"/>
                  <a:pt x="26" y="171"/>
                </a:cubicBezTo>
                <a:cubicBezTo>
                  <a:pt x="25" y="169"/>
                  <a:pt x="28" y="161"/>
                  <a:pt x="31" y="156"/>
                </a:cubicBezTo>
                <a:cubicBezTo>
                  <a:pt x="32" y="155"/>
                  <a:pt x="32" y="155"/>
                  <a:pt x="32" y="155"/>
                </a:cubicBezTo>
                <a:cubicBezTo>
                  <a:pt x="32" y="155"/>
                  <a:pt x="32" y="155"/>
                  <a:pt x="32" y="155"/>
                </a:cubicBezTo>
                <a:cubicBezTo>
                  <a:pt x="52" y="170"/>
                  <a:pt x="52" y="170"/>
                  <a:pt x="52" y="170"/>
                </a:cubicBezTo>
                <a:close/>
                <a:moveTo>
                  <a:pt x="73" y="206"/>
                </a:moveTo>
                <a:cubicBezTo>
                  <a:pt x="73" y="206"/>
                  <a:pt x="73" y="206"/>
                  <a:pt x="73" y="206"/>
                </a:cubicBezTo>
                <a:cubicBezTo>
                  <a:pt x="73" y="206"/>
                  <a:pt x="72" y="206"/>
                  <a:pt x="72" y="206"/>
                </a:cubicBezTo>
                <a:cubicBezTo>
                  <a:pt x="71" y="206"/>
                  <a:pt x="68" y="206"/>
                  <a:pt x="65" y="205"/>
                </a:cubicBezTo>
                <a:cubicBezTo>
                  <a:pt x="60" y="203"/>
                  <a:pt x="57" y="200"/>
                  <a:pt x="57" y="198"/>
                </a:cubicBezTo>
                <a:cubicBezTo>
                  <a:pt x="57" y="197"/>
                  <a:pt x="57" y="196"/>
                  <a:pt x="57" y="195"/>
                </a:cubicBezTo>
                <a:cubicBezTo>
                  <a:pt x="57" y="195"/>
                  <a:pt x="57" y="194"/>
                  <a:pt x="57" y="194"/>
                </a:cubicBezTo>
                <a:cubicBezTo>
                  <a:pt x="58" y="188"/>
                  <a:pt x="62" y="179"/>
                  <a:pt x="65" y="173"/>
                </a:cubicBezTo>
                <a:cubicBezTo>
                  <a:pt x="65" y="173"/>
                  <a:pt x="65" y="173"/>
                  <a:pt x="65" y="173"/>
                </a:cubicBezTo>
                <a:cubicBezTo>
                  <a:pt x="66" y="173"/>
                  <a:pt x="67" y="172"/>
                  <a:pt x="67" y="172"/>
                </a:cubicBezTo>
                <a:cubicBezTo>
                  <a:pt x="67" y="171"/>
                  <a:pt x="68" y="170"/>
                  <a:pt x="68" y="169"/>
                </a:cubicBezTo>
                <a:cubicBezTo>
                  <a:pt x="68" y="169"/>
                  <a:pt x="68" y="169"/>
                  <a:pt x="68" y="169"/>
                </a:cubicBezTo>
                <a:cubicBezTo>
                  <a:pt x="70" y="166"/>
                  <a:pt x="71" y="165"/>
                  <a:pt x="72" y="164"/>
                </a:cubicBezTo>
                <a:cubicBezTo>
                  <a:pt x="76" y="163"/>
                  <a:pt x="84" y="169"/>
                  <a:pt x="85" y="171"/>
                </a:cubicBezTo>
                <a:cubicBezTo>
                  <a:pt x="85" y="172"/>
                  <a:pt x="85" y="172"/>
                  <a:pt x="85" y="172"/>
                </a:cubicBezTo>
                <a:cubicBezTo>
                  <a:pt x="86" y="172"/>
                  <a:pt x="86" y="173"/>
                  <a:pt x="85" y="175"/>
                </a:cubicBezTo>
                <a:cubicBezTo>
                  <a:pt x="85" y="175"/>
                  <a:pt x="85" y="175"/>
                  <a:pt x="85" y="175"/>
                </a:cubicBezTo>
                <a:lnTo>
                  <a:pt x="73" y="206"/>
                </a:lnTo>
                <a:close/>
                <a:moveTo>
                  <a:pt x="110" y="197"/>
                </a:moveTo>
                <a:cubicBezTo>
                  <a:pt x="110" y="197"/>
                  <a:pt x="110" y="197"/>
                  <a:pt x="110" y="197"/>
                </a:cubicBezTo>
                <a:cubicBezTo>
                  <a:pt x="102" y="221"/>
                  <a:pt x="102" y="221"/>
                  <a:pt x="102" y="221"/>
                </a:cubicBezTo>
                <a:cubicBezTo>
                  <a:pt x="102" y="221"/>
                  <a:pt x="102" y="221"/>
                  <a:pt x="102" y="221"/>
                </a:cubicBezTo>
                <a:cubicBezTo>
                  <a:pt x="99" y="221"/>
                  <a:pt x="94" y="220"/>
                  <a:pt x="90" y="217"/>
                </a:cubicBezTo>
                <a:cubicBezTo>
                  <a:pt x="87" y="215"/>
                  <a:pt x="86" y="214"/>
                  <a:pt x="85" y="212"/>
                </a:cubicBezTo>
                <a:cubicBezTo>
                  <a:pt x="85" y="212"/>
                  <a:pt x="85" y="212"/>
                  <a:pt x="85" y="212"/>
                </a:cubicBezTo>
                <a:cubicBezTo>
                  <a:pt x="97" y="181"/>
                  <a:pt x="97" y="181"/>
                  <a:pt x="97" y="181"/>
                </a:cubicBezTo>
                <a:cubicBezTo>
                  <a:pt x="97" y="181"/>
                  <a:pt x="97" y="181"/>
                  <a:pt x="97" y="181"/>
                </a:cubicBezTo>
                <a:cubicBezTo>
                  <a:pt x="103" y="182"/>
                  <a:pt x="109" y="185"/>
                  <a:pt x="110" y="187"/>
                </a:cubicBezTo>
                <a:cubicBezTo>
                  <a:pt x="110" y="187"/>
                  <a:pt x="110" y="187"/>
                  <a:pt x="110" y="187"/>
                </a:cubicBezTo>
                <a:cubicBezTo>
                  <a:pt x="110" y="188"/>
                  <a:pt x="111" y="191"/>
                  <a:pt x="110" y="197"/>
                </a:cubicBezTo>
                <a:close/>
                <a:moveTo>
                  <a:pt x="138" y="218"/>
                </a:moveTo>
                <a:cubicBezTo>
                  <a:pt x="138" y="218"/>
                  <a:pt x="138" y="218"/>
                  <a:pt x="138" y="218"/>
                </a:cubicBezTo>
                <a:cubicBezTo>
                  <a:pt x="138" y="218"/>
                  <a:pt x="138" y="218"/>
                  <a:pt x="138" y="218"/>
                </a:cubicBezTo>
                <a:cubicBezTo>
                  <a:pt x="138" y="219"/>
                  <a:pt x="137" y="219"/>
                  <a:pt x="137" y="219"/>
                </a:cubicBezTo>
                <a:cubicBezTo>
                  <a:pt x="136" y="221"/>
                  <a:pt x="136" y="223"/>
                  <a:pt x="136" y="225"/>
                </a:cubicBezTo>
                <a:cubicBezTo>
                  <a:pt x="136" y="225"/>
                  <a:pt x="136" y="225"/>
                  <a:pt x="136" y="225"/>
                </a:cubicBezTo>
                <a:cubicBezTo>
                  <a:pt x="136" y="225"/>
                  <a:pt x="136" y="225"/>
                  <a:pt x="136" y="225"/>
                </a:cubicBezTo>
                <a:cubicBezTo>
                  <a:pt x="135" y="227"/>
                  <a:pt x="134" y="229"/>
                  <a:pt x="132" y="230"/>
                </a:cubicBezTo>
                <a:cubicBezTo>
                  <a:pt x="131" y="231"/>
                  <a:pt x="130" y="231"/>
                  <a:pt x="128" y="231"/>
                </a:cubicBezTo>
                <a:cubicBezTo>
                  <a:pt x="124" y="231"/>
                  <a:pt x="118" y="228"/>
                  <a:pt x="115" y="225"/>
                </a:cubicBezTo>
                <a:cubicBezTo>
                  <a:pt x="115" y="225"/>
                  <a:pt x="115" y="225"/>
                  <a:pt x="115" y="225"/>
                </a:cubicBezTo>
                <a:cubicBezTo>
                  <a:pt x="115" y="225"/>
                  <a:pt x="115" y="225"/>
                  <a:pt x="115" y="225"/>
                </a:cubicBezTo>
                <a:cubicBezTo>
                  <a:pt x="122" y="201"/>
                  <a:pt x="122" y="201"/>
                  <a:pt x="122" y="201"/>
                </a:cubicBezTo>
                <a:cubicBezTo>
                  <a:pt x="122" y="201"/>
                  <a:pt x="122" y="201"/>
                  <a:pt x="122" y="201"/>
                </a:cubicBezTo>
                <a:cubicBezTo>
                  <a:pt x="124" y="200"/>
                  <a:pt x="127" y="199"/>
                  <a:pt x="129" y="200"/>
                </a:cubicBezTo>
                <a:cubicBezTo>
                  <a:pt x="132" y="200"/>
                  <a:pt x="137" y="201"/>
                  <a:pt x="138" y="205"/>
                </a:cubicBezTo>
                <a:cubicBezTo>
                  <a:pt x="139" y="208"/>
                  <a:pt x="139" y="213"/>
                  <a:pt x="138" y="218"/>
                </a:cubicBezTo>
                <a:close/>
                <a:moveTo>
                  <a:pt x="131" y="187"/>
                </a:moveTo>
                <a:cubicBezTo>
                  <a:pt x="129" y="187"/>
                  <a:pt x="126" y="187"/>
                  <a:pt x="124" y="187"/>
                </a:cubicBezTo>
                <a:cubicBezTo>
                  <a:pt x="123" y="187"/>
                  <a:pt x="123" y="187"/>
                  <a:pt x="123" y="187"/>
                </a:cubicBezTo>
                <a:cubicBezTo>
                  <a:pt x="123" y="187"/>
                  <a:pt x="123" y="187"/>
                  <a:pt x="123" y="187"/>
                </a:cubicBezTo>
                <a:cubicBezTo>
                  <a:pt x="123" y="185"/>
                  <a:pt x="123" y="184"/>
                  <a:pt x="123" y="184"/>
                </a:cubicBezTo>
                <a:cubicBezTo>
                  <a:pt x="121" y="175"/>
                  <a:pt x="109" y="169"/>
                  <a:pt x="98" y="168"/>
                </a:cubicBezTo>
                <a:cubicBezTo>
                  <a:pt x="98" y="168"/>
                  <a:pt x="98" y="168"/>
                  <a:pt x="98" y="168"/>
                </a:cubicBezTo>
                <a:cubicBezTo>
                  <a:pt x="98" y="168"/>
                  <a:pt x="98" y="168"/>
                  <a:pt x="98" y="168"/>
                </a:cubicBezTo>
                <a:cubicBezTo>
                  <a:pt x="98" y="168"/>
                  <a:pt x="98" y="168"/>
                  <a:pt x="98" y="167"/>
                </a:cubicBezTo>
                <a:cubicBezTo>
                  <a:pt x="96" y="162"/>
                  <a:pt x="90" y="156"/>
                  <a:pt x="84" y="154"/>
                </a:cubicBezTo>
                <a:cubicBezTo>
                  <a:pt x="78" y="151"/>
                  <a:pt x="73" y="150"/>
                  <a:pt x="68" y="152"/>
                </a:cubicBezTo>
                <a:cubicBezTo>
                  <a:pt x="65" y="153"/>
                  <a:pt x="63" y="155"/>
                  <a:pt x="60" y="158"/>
                </a:cubicBezTo>
                <a:cubicBezTo>
                  <a:pt x="60" y="159"/>
                  <a:pt x="60" y="159"/>
                  <a:pt x="60" y="159"/>
                </a:cubicBezTo>
                <a:cubicBezTo>
                  <a:pt x="59" y="158"/>
                  <a:pt x="59" y="158"/>
                  <a:pt x="59" y="158"/>
                </a:cubicBezTo>
                <a:cubicBezTo>
                  <a:pt x="15" y="128"/>
                  <a:pt x="15" y="128"/>
                  <a:pt x="15" y="128"/>
                </a:cubicBezTo>
                <a:cubicBezTo>
                  <a:pt x="15" y="128"/>
                  <a:pt x="15" y="128"/>
                  <a:pt x="15" y="128"/>
                </a:cubicBezTo>
                <a:cubicBezTo>
                  <a:pt x="50" y="32"/>
                  <a:pt x="50" y="32"/>
                  <a:pt x="50" y="32"/>
                </a:cubicBezTo>
                <a:cubicBezTo>
                  <a:pt x="107" y="32"/>
                  <a:pt x="107" y="32"/>
                  <a:pt x="107" y="32"/>
                </a:cubicBezTo>
                <a:cubicBezTo>
                  <a:pt x="107" y="32"/>
                  <a:pt x="107" y="32"/>
                  <a:pt x="107" y="32"/>
                </a:cubicBezTo>
                <a:cubicBezTo>
                  <a:pt x="82" y="90"/>
                  <a:pt x="82" y="90"/>
                  <a:pt x="82" y="90"/>
                </a:cubicBezTo>
                <a:cubicBezTo>
                  <a:pt x="82" y="90"/>
                  <a:pt x="82" y="91"/>
                  <a:pt x="82" y="91"/>
                </a:cubicBezTo>
                <a:cubicBezTo>
                  <a:pt x="82" y="92"/>
                  <a:pt x="79" y="101"/>
                  <a:pt x="86" y="108"/>
                </a:cubicBezTo>
                <a:cubicBezTo>
                  <a:pt x="91" y="115"/>
                  <a:pt x="100" y="117"/>
                  <a:pt x="113" y="116"/>
                </a:cubicBezTo>
                <a:cubicBezTo>
                  <a:pt x="135" y="114"/>
                  <a:pt x="142" y="101"/>
                  <a:pt x="148" y="91"/>
                </a:cubicBezTo>
                <a:cubicBezTo>
                  <a:pt x="150" y="86"/>
                  <a:pt x="152" y="82"/>
                  <a:pt x="155" y="79"/>
                </a:cubicBezTo>
                <a:cubicBezTo>
                  <a:pt x="164" y="72"/>
                  <a:pt x="174" y="70"/>
                  <a:pt x="187" y="74"/>
                </a:cubicBezTo>
                <a:cubicBezTo>
                  <a:pt x="193" y="75"/>
                  <a:pt x="214" y="96"/>
                  <a:pt x="231" y="115"/>
                </a:cubicBezTo>
                <a:cubicBezTo>
                  <a:pt x="231" y="115"/>
                  <a:pt x="231" y="115"/>
                  <a:pt x="231" y="115"/>
                </a:cubicBezTo>
                <a:cubicBezTo>
                  <a:pt x="272" y="155"/>
                  <a:pt x="272" y="155"/>
                  <a:pt x="272" y="155"/>
                </a:cubicBezTo>
                <a:cubicBezTo>
                  <a:pt x="272" y="155"/>
                  <a:pt x="272" y="155"/>
                  <a:pt x="272" y="155"/>
                </a:cubicBezTo>
                <a:cubicBezTo>
                  <a:pt x="271" y="159"/>
                  <a:pt x="268" y="164"/>
                  <a:pt x="264" y="167"/>
                </a:cubicBezTo>
                <a:cubicBezTo>
                  <a:pt x="261" y="170"/>
                  <a:pt x="257" y="172"/>
                  <a:pt x="254" y="172"/>
                </a:cubicBezTo>
                <a:cubicBezTo>
                  <a:pt x="254" y="172"/>
                  <a:pt x="254" y="172"/>
                  <a:pt x="254" y="172"/>
                </a:cubicBezTo>
                <a:cubicBezTo>
                  <a:pt x="253" y="172"/>
                  <a:pt x="253" y="172"/>
                  <a:pt x="253" y="172"/>
                </a:cubicBezTo>
                <a:cubicBezTo>
                  <a:pt x="220" y="145"/>
                  <a:pt x="220" y="145"/>
                  <a:pt x="220" y="145"/>
                </a:cubicBezTo>
                <a:cubicBezTo>
                  <a:pt x="217" y="142"/>
                  <a:pt x="212" y="135"/>
                  <a:pt x="212" y="132"/>
                </a:cubicBezTo>
                <a:cubicBezTo>
                  <a:pt x="212" y="128"/>
                  <a:pt x="209" y="126"/>
                  <a:pt x="205" y="126"/>
                </a:cubicBezTo>
                <a:cubicBezTo>
                  <a:pt x="205" y="126"/>
                  <a:pt x="205" y="126"/>
                  <a:pt x="205" y="126"/>
                </a:cubicBezTo>
                <a:cubicBezTo>
                  <a:pt x="201" y="126"/>
                  <a:pt x="199" y="129"/>
                  <a:pt x="199" y="133"/>
                </a:cubicBezTo>
                <a:cubicBezTo>
                  <a:pt x="200" y="142"/>
                  <a:pt x="209" y="152"/>
                  <a:pt x="211" y="154"/>
                </a:cubicBezTo>
                <a:cubicBezTo>
                  <a:pt x="211" y="155"/>
                  <a:pt x="211" y="155"/>
                  <a:pt x="212" y="155"/>
                </a:cubicBezTo>
                <a:cubicBezTo>
                  <a:pt x="245" y="182"/>
                  <a:pt x="245" y="182"/>
                  <a:pt x="245" y="182"/>
                </a:cubicBezTo>
                <a:cubicBezTo>
                  <a:pt x="245" y="182"/>
                  <a:pt x="245" y="183"/>
                  <a:pt x="246" y="183"/>
                </a:cubicBezTo>
                <a:cubicBezTo>
                  <a:pt x="246" y="183"/>
                  <a:pt x="246" y="183"/>
                  <a:pt x="246" y="183"/>
                </a:cubicBezTo>
                <a:cubicBezTo>
                  <a:pt x="246" y="183"/>
                  <a:pt x="246" y="183"/>
                  <a:pt x="246" y="183"/>
                </a:cubicBezTo>
                <a:cubicBezTo>
                  <a:pt x="245" y="186"/>
                  <a:pt x="243" y="189"/>
                  <a:pt x="240" y="192"/>
                </a:cubicBezTo>
                <a:cubicBezTo>
                  <a:pt x="236" y="195"/>
                  <a:pt x="232" y="197"/>
                  <a:pt x="228" y="197"/>
                </a:cubicBezTo>
                <a:cubicBezTo>
                  <a:pt x="228" y="197"/>
                  <a:pt x="228" y="197"/>
                  <a:pt x="228" y="197"/>
                </a:cubicBezTo>
                <a:cubicBezTo>
                  <a:pt x="228" y="197"/>
                  <a:pt x="228" y="197"/>
                  <a:pt x="228" y="197"/>
                </a:cubicBezTo>
                <a:cubicBezTo>
                  <a:pt x="193" y="168"/>
                  <a:pt x="193" y="168"/>
                  <a:pt x="193" y="168"/>
                </a:cubicBezTo>
                <a:cubicBezTo>
                  <a:pt x="192" y="167"/>
                  <a:pt x="190" y="167"/>
                  <a:pt x="188" y="167"/>
                </a:cubicBezTo>
                <a:cubicBezTo>
                  <a:pt x="186" y="167"/>
                  <a:pt x="185" y="168"/>
                  <a:pt x="184" y="169"/>
                </a:cubicBezTo>
                <a:cubicBezTo>
                  <a:pt x="183" y="171"/>
                  <a:pt x="182" y="172"/>
                  <a:pt x="182" y="174"/>
                </a:cubicBezTo>
                <a:cubicBezTo>
                  <a:pt x="182" y="176"/>
                  <a:pt x="183" y="177"/>
                  <a:pt x="185" y="178"/>
                </a:cubicBezTo>
                <a:cubicBezTo>
                  <a:pt x="219" y="206"/>
                  <a:pt x="219" y="206"/>
                  <a:pt x="219" y="206"/>
                </a:cubicBezTo>
                <a:cubicBezTo>
                  <a:pt x="219" y="206"/>
                  <a:pt x="219" y="206"/>
                  <a:pt x="219" y="206"/>
                </a:cubicBezTo>
                <a:cubicBezTo>
                  <a:pt x="218" y="210"/>
                  <a:pt x="216" y="213"/>
                  <a:pt x="213" y="215"/>
                </a:cubicBezTo>
                <a:cubicBezTo>
                  <a:pt x="211" y="218"/>
                  <a:pt x="207" y="219"/>
                  <a:pt x="204" y="219"/>
                </a:cubicBezTo>
                <a:cubicBezTo>
                  <a:pt x="204" y="219"/>
                  <a:pt x="204" y="219"/>
                  <a:pt x="204" y="219"/>
                </a:cubicBezTo>
                <a:cubicBezTo>
                  <a:pt x="204" y="219"/>
                  <a:pt x="204" y="219"/>
                  <a:pt x="204" y="219"/>
                </a:cubicBezTo>
                <a:cubicBezTo>
                  <a:pt x="171" y="194"/>
                  <a:pt x="171" y="194"/>
                  <a:pt x="171" y="194"/>
                </a:cubicBezTo>
                <a:cubicBezTo>
                  <a:pt x="170" y="193"/>
                  <a:pt x="168" y="193"/>
                  <a:pt x="166" y="193"/>
                </a:cubicBezTo>
                <a:cubicBezTo>
                  <a:pt x="165" y="193"/>
                  <a:pt x="163" y="194"/>
                  <a:pt x="162" y="196"/>
                </a:cubicBezTo>
                <a:cubicBezTo>
                  <a:pt x="161" y="197"/>
                  <a:pt x="161" y="199"/>
                  <a:pt x="161" y="201"/>
                </a:cubicBezTo>
                <a:cubicBezTo>
                  <a:pt x="161" y="202"/>
                  <a:pt x="162" y="204"/>
                  <a:pt x="163" y="205"/>
                </a:cubicBezTo>
                <a:cubicBezTo>
                  <a:pt x="188" y="224"/>
                  <a:pt x="188" y="224"/>
                  <a:pt x="188" y="224"/>
                </a:cubicBezTo>
                <a:cubicBezTo>
                  <a:pt x="188" y="224"/>
                  <a:pt x="188" y="224"/>
                  <a:pt x="188" y="224"/>
                </a:cubicBezTo>
                <a:cubicBezTo>
                  <a:pt x="187" y="224"/>
                  <a:pt x="186" y="225"/>
                  <a:pt x="185" y="225"/>
                </a:cubicBezTo>
                <a:cubicBezTo>
                  <a:pt x="182" y="225"/>
                  <a:pt x="179" y="226"/>
                  <a:pt x="176" y="226"/>
                </a:cubicBezTo>
                <a:cubicBezTo>
                  <a:pt x="168" y="226"/>
                  <a:pt x="158" y="223"/>
                  <a:pt x="151" y="220"/>
                </a:cubicBezTo>
                <a:cubicBezTo>
                  <a:pt x="151" y="220"/>
                  <a:pt x="151" y="220"/>
                  <a:pt x="151" y="220"/>
                </a:cubicBezTo>
                <a:cubicBezTo>
                  <a:pt x="151" y="220"/>
                  <a:pt x="151" y="220"/>
                  <a:pt x="151" y="220"/>
                </a:cubicBezTo>
                <a:cubicBezTo>
                  <a:pt x="153" y="212"/>
                  <a:pt x="152" y="205"/>
                  <a:pt x="151" y="201"/>
                </a:cubicBezTo>
                <a:cubicBezTo>
                  <a:pt x="149" y="193"/>
                  <a:pt x="141" y="188"/>
                  <a:pt x="131" y="187"/>
                </a:cubicBezTo>
                <a:close/>
              </a:path>
            </a:pathLst>
          </a:custGeom>
          <a:solidFill>
            <a:schemeClr val="bg1"/>
          </a:solidFill>
          <a:ln>
            <a:noFill/>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nvGrpSpPr>
          <p:cNvPr id="20" name="Group 128">
            <a:extLst>
              <a:ext uri="{FF2B5EF4-FFF2-40B4-BE49-F238E27FC236}">
                <a16:creationId xmlns:a16="http://schemas.microsoft.com/office/drawing/2014/main" id="{FD962876-0415-4C80-BD8E-95BEBCB7FEAE}"/>
              </a:ext>
            </a:extLst>
          </p:cNvPr>
          <p:cNvGrpSpPr>
            <a:grpSpLocks noChangeAspect="1"/>
          </p:cNvGrpSpPr>
          <p:nvPr/>
        </p:nvGrpSpPr>
        <p:grpSpPr bwMode="auto">
          <a:xfrm>
            <a:off x="2032022" y="1887755"/>
            <a:ext cx="669780" cy="625634"/>
            <a:chOff x="5686" y="1950"/>
            <a:chExt cx="440" cy="411"/>
          </a:xfrm>
          <a:solidFill>
            <a:schemeClr val="bg1"/>
          </a:solidFill>
        </p:grpSpPr>
        <p:sp>
          <p:nvSpPr>
            <p:cNvPr id="21" name="Freeform 129">
              <a:extLst>
                <a:ext uri="{FF2B5EF4-FFF2-40B4-BE49-F238E27FC236}">
                  <a16:creationId xmlns:a16="http://schemas.microsoft.com/office/drawing/2014/main" id="{2B5FABB6-3504-4B16-ADA6-36A2722434E7}"/>
                </a:ext>
              </a:extLst>
            </p:cNvPr>
            <p:cNvSpPr>
              <a:spLocks noEditPoints="1"/>
            </p:cNvSpPr>
            <p:nvPr/>
          </p:nvSpPr>
          <p:spPr bwMode="auto">
            <a:xfrm>
              <a:off x="5686" y="2183"/>
              <a:ext cx="91" cy="163"/>
            </a:xfrm>
            <a:custGeom>
              <a:avLst/>
              <a:gdLst>
                <a:gd name="T0" fmla="*/ 54 w 60"/>
                <a:gd name="T1" fmla="*/ 109 h 109"/>
                <a:gd name="T2" fmla="*/ 6 w 60"/>
                <a:gd name="T3" fmla="*/ 109 h 109"/>
                <a:gd name="T4" fmla="*/ 0 w 60"/>
                <a:gd name="T5" fmla="*/ 103 h 109"/>
                <a:gd name="T6" fmla="*/ 0 w 60"/>
                <a:gd name="T7" fmla="*/ 6 h 109"/>
                <a:gd name="T8" fmla="*/ 6 w 60"/>
                <a:gd name="T9" fmla="*/ 0 h 109"/>
                <a:gd name="T10" fmla="*/ 54 w 60"/>
                <a:gd name="T11" fmla="*/ 0 h 109"/>
                <a:gd name="T12" fmla="*/ 60 w 60"/>
                <a:gd name="T13" fmla="*/ 6 h 109"/>
                <a:gd name="T14" fmla="*/ 60 w 60"/>
                <a:gd name="T15" fmla="*/ 103 h 109"/>
                <a:gd name="T16" fmla="*/ 54 w 60"/>
                <a:gd name="T17" fmla="*/ 109 h 109"/>
                <a:gd name="T18" fmla="*/ 12 w 60"/>
                <a:gd name="T19" fmla="*/ 97 h 109"/>
                <a:gd name="T20" fmla="*/ 48 w 60"/>
                <a:gd name="T21" fmla="*/ 97 h 109"/>
                <a:gd name="T22" fmla="*/ 48 w 60"/>
                <a:gd name="T23" fmla="*/ 12 h 109"/>
                <a:gd name="T24" fmla="*/ 12 w 60"/>
                <a:gd name="T25" fmla="*/ 12 h 109"/>
                <a:gd name="T26" fmla="*/ 12 w 60"/>
                <a:gd name="T27" fmla="*/ 9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9">
                  <a:moveTo>
                    <a:pt x="54" y="109"/>
                  </a:moveTo>
                  <a:cubicBezTo>
                    <a:pt x="6" y="109"/>
                    <a:pt x="6" y="109"/>
                    <a:pt x="6" y="109"/>
                  </a:cubicBezTo>
                  <a:cubicBezTo>
                    <a:pt x="3" y="109"/>
                    <a:pt x="0" y="106"/>
                    <a:pt x="0" y="103"/>
                  </a:cubicBezTo>
                  <a:cubicBezTo>
                    <a:pt x="0" y="6"/>
                    <a:pt x="0" y="6"/>
                    <a:pt x="0" y="6"/>
                  </a:cubicBezTo>
                  <a:cubicBezTo>
                    <a:pt x="0" y="3"/>
                    <a:pt x="3" y="0"/>
                    <a:pt x="6" y="0"/>
                  </a:cubicBezTo>
                  <a:cubicBezTo>
                    <a:pt x="54" y="0"/>
                    <a:pt x="54" y="0"/>
                    <a:pt x="54" y="0"/>
                  </a:cubicBezTo>
                  <a:cubicBezTo>
                    <a:pt x="57" y="0"/>
                    <a:pt x="60" y="3"/>
                    <a:pt x="60" y="6"/>
                  </a:cubicBezTo>
                  <a:cubicBezTo>
                    <a:pt x="60" y="103"/>
                    <a:pt x="60" y="103"/>
                    <a:pt x="60" y="103"/>
                  </a:cubicBezTo>
                  <a:cubicBezTo>
                    <a:pt x="60" y="106"/>
                    <a:pt x="57" y="109"/>
                    <a:pt x="54" y="109"/>
                  </a:cubicBezTo>
                  <a:close/>
                  <a:moveTo>
                    <a:pt x="12" y="97"/>
                  </a:moveTo>
                  <a:cubicBezTo>
                    <a:pt x="48" y="97"/>
                    <a:pt x="48" y="97"/>
                    <a:pt x="48" y="97"/>
                  </a:cubicBezTo>
                  <a:cubicBezTo>
                    <a:pt x="48" y="12"/>
                    <a:pt x="48" y="12"/>
                    <a:pt x="48" y="12"/>
                  </a:cubicBezTo>
                  <a:cubicBezTo>
                    <a:pt x="12" y="12"/>
                    <a:pt x="12" y="12"/>
                    <a:pt x="12" y="12"/>
                  </a:cubicBezTo>
                  <a:lnTo>
                    <a:pt x="12"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2" name="Freeform 130">
              <a:extLst>
                <a:ext uri="{FF2B5EF4-FFF2-40B4-BE49-F238E27FC236}">
                  <a16:creationId xmlns:a16="http://schemas.microsoft.com/office/drawing/2014/main" id="{5AC61528-5D8B-4D51-BF3E-040D05D9C789}"/>
                </a:ext>
              </a:extLst>
            </p:cNvPr>
            <p:cNvSpPr>
              <a:spLocks/>
            </p:cNvSpPr>
            <p:nvPr/>
          </p:nvSpPr>
          <p:spPr bwMode="auto">
            <a:xfrm>
              <a:off x="5757" y="2231"/>
              <a:ext cx="369" cy="130"/>
            </a:xfrm>
            <a:custGeom>
              <a:avLst/>
              <a:gdLst>
                <a:gd name="T0" fmla="*/ 105 w 241"/>
                <a:gd name="T1" fmla="*/ 87 h 87"/>
                <a:gd name="T2" fmla="*/ 40 w 241"/>
                <a:gd name="T3" fmla="*/ 70 h 87"/>
                <a:gd name="T4" fmla="*/ 5 w 241"/>
                <a:gd name="T5" fmla="*/ 58 h 87"/>
                <a:gd name="T6" fmla="*/ 1 w 241"/>
                <a:gd name="T7" fmla="*/ 50 h 87"/>
                <a:gd name="T8" fmla="*/ 9 w 241"/>
                <a:gd name="T9" fmla="*/ 46 h 87"/>
                <a:gd name="T10" fmla="*/ 44 w 241"/>
                <a:gd name="T11" fmla="*/ 58 h 87"/>
                <a:gd name="T12" fmla="*/ 173 w 241"/>
                <a:gd name="T13" fmla="*/ 47 h 87"/>
                <a:gd name="T14" fmla="*/ 224 w 241"/>
                <a:gd name="T15" fmla="*/ 21 h 87"/>
                <a:gd name="T16" fmla="*/ 201 w 241"/>
                <a:gd name="T17" fmla="*/ 16 h 87"/>
                <a:gd name="T18" fmla="*/ 148 w 241"/>
                <a:gd name="T19" fmla="*/ 34 h 87"/>
                <a:gd name="T20" fmla="*/ 140 w 241"/>
                <a:gd name="T21" fmla="*/ 30 h 87"/>
                <a:gd name="T22" fmla="*/ 144 w 241"/>
                <a:gd name="T23" fmla="*/ 22 h 87"/>
                <a:gd name="T24" fmla="*/ 197 w 241"/>
                <a:gd name="T25" fmla="*/ 4 h 87"/>
                <a:gd name="T26" fmla="*/ 239 w 241"/>
                <a:gd name="T27" fmla="*/ 18 h 87"/>
                <a:gd name="T28" fmla="*/ 241 w 241"/>
                <a:gd name="T29" fmla="*/ 23 h 87"/>
                <a:gd name="T30" fmla="*/ 238 w 241"/>
                <a:gd name="T31" fmla="*/ 28 h 87"/>
                <a:gd name="T32" fmla="*/ 179 w 241"/>
                <a:gd name="T33" fmla="*/ 58 h 87"/>
                <a:gd name="T34" fmla="*/ 105 w 241"/>
                <a:gd name="T3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87">
                  <a:moveTo>
                    <a:pt x="105" y="87"/>
                  </a:moveTo>
                  <a:cubicBezTo>
                    <a:pt x="89" y="87"/>
                    <a:pt x="72" y="81"/>
                    <a:pt x="40" y="70"/>
                  </a:cubicBezTo>
                  <a:cubicBezTo>
                    <a:pt x="30" y="66"/>
                    <a:pt x="19" y="62"/>
                    <a:pt x="5" y="58"/>
                  </a:cubicBezTo>
                  <a:cubicBezTo>
                    <a:pt x="2" y="57"/>
                    <a:pt x="0" y="53"/>
                    <a:pt x="1" y="50"/>
                  </a:cubicBezTo>
                  <a:cubicBezTo>
                    <a:pt x="2" y="47"/>
                    <a:pt x="6" y="45"/>
                    <a:pt x="9" y="46"/>
                  </a:cubicBezTo>
                  <a:cubicBezTo>
                    <a:pt x="22" y="51"/>
                    <a:pt x="34" y="55"/>
                    <a:pt x="44" y="58"/>
                  </a:cubicBezTo>
                  <a:cubicBezTo>
                    <a:pt x="110" y="81"/>
                    <a:pt x="110" y="81"/>
                    <a:pt x="173" y="47"/>
                  </a:cubicBezTo>
                  <a:cubicBezTo>
                    <a:pt x="187" y="40"/>
                    <a:pt x="204" y="31"/>
                    <a:pt x="224" y="21"/>
                  </a:cubicBezTo>
                  <a:cubicBezTo>
                    <a:pt x="215" y="14"/>
                    <a:pt x="209" y="14"/>
                    <a:pt x="201" y="16"/>
                  </a:cubicBezTo>
                  <a:cubicBezTo>
                    <a:pt x="148" y="34"/>
                    <a:pt x="148" y="34"/>
                    <a:pt x="148" y="34"/>
                  </a:cubicBezTo>
                  <a:cubicBezTo>
                    <a:pt x="145" y="35"/>
                    <a:pt x="141" y="33"/>
                    <a:pt x="140" y="30"/>
                  </a:cubicBezTo>
                  <a:cubicBezTo>
                    <a:pt x="139" y="27"/>
                    <a:pt x="141" y="23"/>
                    <a:pt x="144" y="22"/>
                  </a:cubicBezTo>
                  <a:cubicBezTo>
                    <a:pt x="197" y="4"/>
                    <a:pt x="197" y="4"/>
                    <a:pt x="197" y="4"/>
                  </a:cubicBezTo>
                  <a:cubicBezTo>
                    <a:pt x="213" y="0"/>
                    <a:pt x="225" y="4"/>
                    <a:pt x="239" y="18"/>
                  </a:cubicBezTo>
                  <a:cubicBezTo>
                    <a:pt x="241" y="19"/>
                    <a:pt x="241" y="21"/>
                    <a:pt x="241" y="23"/>
                  </a:cubicBezTo>
                  <a:cubicBezTo>
                    <a:pt x="241" y="25"/>
                    <a:pt x="239" y="27"/>
                    <a:pt x="238" y="28"/>
                  </a:cubicBezTo>
                  <a:cubicBezTo>
                    <a:pt x="213" y="40"/>
                    <a:pt x="194" y="50"/>
                    <a:pt x="179" y="58"/>
                  </a:cubicBezTo>
                  <a:cubicBezTo>
                    <a:pt x="142" y="78"/>
                    <a:pt x="125" y="87"/>
                    <a:pt x="105"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3" name="Freeform 131">
              <a:extLst>
                <a:ext uri="{FF2B5EF4-FFF2-40B4-BE49-F238E27FC236}">
                  <a16:creationId xmlns:a16="http://schemas.microsoft.com/office/drawing/2014/main" id="{681B21D3-753F-40A5-9AF2-D29CC4965C9C}"/>
                </a:ext>
              </a:extLst>
            </p:cNvPr>
            <p:cNvSpPr>
              <a:spLocks/>
            </p:cNvSpPr>
            <p:nvPr/>
          </p:nvSpPr>
          <p:spPr bwMode="auto">
            <a:xfrm>
              <a:off x="5759" y="2201"/>
              <a:ext cx="233" cy="90"/>
            </a:xfrm>
            <a:custGeom>
              <a:avLst/>
              <a:gdLst>
                <a:gd name="T0" fmla="*/ 132 w 152"/>
                <a:gd name="T1" fmla="*/ 60 h 60"/>
                <a:gd name="T2" fmla="*/ 66 w 152"/>
                <a:gd name="T3" fmla="*/ 60 h 60"/>
                <a:gd name="T4" fmla="*/ 60 w 152"/>
                <a:gd name="T5" fmla="*/ 54 h 60"/>
                <a:gd name="T6" fmla="*/ 66 w 152"/>
                <a:gd name="T7" fmla="*/ 48 h 60"/>
                <a:gd name="T8" fmla="*/ 132 w 152"/>
                <a:gd name="T9" fmla="*/ 48 h 60"/>
                <a:gd name="T10" fmla="*/ 140 w 152"/>
                <a:gd name="T11" fmla="*/ 42 h 60"/>
                <a:gd name="T12" fmla="*/ 132 w 152"/>
                <a:gd name="T13" fmla="*/ 36 h 60"/>
                <a:gd name="T14" fmla="*/ 96 w 152"/>
                <a:gd name="T15" fmla="*/ 36 h 60"/>
                <a:gd name="T16" fmla="*/ 92 w 152"/>
                <a:gd name="T17" fmla="*/ 34 h 60"/>
                <a:gd name="T18" fmla="*/ 42 w 152"/>
                <a:gd name="T19" fmla="*/ 12 h 60"/>
                <a:gd name="T20" fmla="*/ 6 w 152"/>
                <a:gd name="T21" fmla="*/ 12 h 60"/>
                <a:gd name="T22" fmla="*/ 0 w 152"/>
                <a:gd name="T23" fmla="*/ 6 h 60"/>
                <a:gd name="T24" fmla="*/ 6 w 152"/>
                <a:gd name="T25" fmla="*/ 0 h 60"/>
                <a:gd name="T26" fmla="*/ 42 w 152"/>
                <a:gd name="T27" fmla="*/ 0 h 60"/>
                <a:gd name="T28" fmla="*/ 98 w 152"/>
                <a:gd name="T29" fmla="*/ 24 h 60"/>
                <a:gd name="T30" fmla="*/ 132 w 152"/>
                <a:gd name="T31" fmla="*/ 24 h 60"/>
                <a:gd name="T32" fmla="*/ 152 w 152"/>
                <a:gd name="T33" fmla="*/ 42 h 60"/>
                <a:gd name="T34" fmla="*/ 132 w 152"/>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60">
                  <a:moveTo>
                    <a:pt x="132" y="60"/>
                  </a:moveTo>
                  <a:cubicBezTo>
                    <a:pt x="66" y="60"/>
                    <a:pt x="66" y="60"/>
                    <a:pt x="66" y="60"/>
                  </a:cubicBezTo>
                  <a:cubicBezTo>
                    <a:pt x="63" y="60"/>
                    <a:pt x="60" y="57"/>
                    <a:pt x="60" y="54"/>
                  </a:cubicBezTo>
                  <a:cubicBezTo>
                    <a:pt x="60" y="51"/>
                    <a:pt x="63" y="48"/>
                    <a:pt x="66" y="48"/>
                  </a:cubicBezTo>
                  <a:cubicBezTo>
                    <a:pt x="132" y="48"/>
                    <a:pt x="132" y="48"/>
                    <a:pt x="132" y="48"/>
                  </a:cubicBezTo>
                  <a:cubicBezTo>
                    <a:pt x="138" y="48"/>
                    <a:pt x="140" y="45"/>
                    <a:pt x="140" y="42"/>
                  </a:cubicBezTo>
                  <a:cubicBezTo>
                    <a:pt x="140" y="39"/>
                    <a:pt x="138" y="36"/>
                    <a:pt x="132" y="36"/>
                  </a:cubicBezTo>
                  <a:cubicBezTo>
                    <a:pt x="96" y="36"/>
                    <a:pt x="96" y="36"/>
                    <a:pt x="96" y="36"/>
                  </a:cubicBezTo>
                  <a:cubicBezTo>
                    <a:pt x="94" y="36"/>
                    <a:pt x="93" y="36"/>
                    <a:pt x="92" y="34"/>
                  </a:cubicBezTo>
                  <a:cubicBezTo>
                    <a:pt x="85" y="28"/>
                    <a:pt x="67" y="12"/>
                    <a:pt x="42" y="12"/>
                  </a:cubicBezTo>
                  <a:cubicBezTo>
                    <a:pt x="6" y="12"/>
                    <a:pt x="6" y="12"/>
                    <a:pt x="6" y="12"/>
                  </a:cubicBezTo>
                  <a:cubicBezTo>
                    <a:pt x="3" y="12"/>
                    <a:pt x="0" y="9"/>
                    <a:pt x="0" y="6"/>
                  </a:cubicBezTo>
                  <a:cubicBezTo>
                    <a:pt x="0" y="3"/>
                    <a:pt x="3" y="0"/>
                    <a:pt x="6" y="0"/>
                  </a:cubicBezTo>
                  <a:cubicBezTo>
                    <a:pt x="42" y="0"/>
                    <a:pt x="42" y="0"/>
                    <a:pt x="42" y="0"/>
                  </a:cubicBezTo>
                  <a:cubicBezTo>
                    <a:pt x="69" y="0"/>
                    <a:pt x="90" y="16"/>
                    <a:pt x="98" y="24"/>
                  </a:cubicBezTo>
                  <a:cubicBezTo>
                    <a:pt x="132" y="24"/>
                    <a:pt x="132" y="24"/>
                    <a:pt x="132" y="24"/>
                  </a:cubicBezTo>
                  <a:cubicBezTo>
                    <a:pt x="145" y="24"/>
                    <a:pt x="152" y="33"/>
                    <a:pt x="152" y="42"/>
                  </a:cubicBezTo>
                  <a:cubicBezTo>
                    <a:pt x="152" y="51"/>
                    <a:pt x="145" y="60"/>
                    <a:pt x="13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4" name="Freeform 132">
              <a:extLst>
                <a:ext uri="{FF2B5EF4-FFF2-40B4-BE49-F238E27FC236}">
                  <a16:creationId xmlns:a16="http://schemas.microsoft.com/office/drawing/2014/main" id="{C80A098F-4829-46BF-8649-0F7F4FF8CB84}"/>
                </a:ext>
              </a:extLst>
            </p:cNvPr>
            <p:cNvSpPr>
              <a:spLocks noEditPoints="1"/>
            </p:cNvSpPr>
            <p:nvPr/>
          </p:nvSpPr>
          <p:spPr bwMode="auto">
            <a:xfrm>
              <a:off x="5943" y="1950"/>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5" y="12"/>
                    <a:pt x="12" y="26"/>
                    <a:pt x="12" y="42"/>
                  </a:cubicBezTo>
                  <a:cubicBezTo>
                    <a:pt x="12" y="59"/>
                    <a:pt x="25" y="72"/>
                    <a:pt x="42" y="72"/>
                  </a:cubicBezTo>
                  <a:cubicBezTo>
                    <a:pt x="59" y="72"/>
                    <a:pt x="72" y="59"/>
                    <a:pt x="72" y="42"/>
                  </a:cubicBezTo>
                  <a:cubicBezTo>
                    <a:pt x="72" y="26"/>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5" name="Freeform 133">
              <a:extLst>
                <a:ext uri="{FF2B5EF4-FFF2-40B4-BE49-F238E27FC236}">
                  <a16:creationId xmlns:a16="http://schemas.microsoft.com/office/drawing/2014/main" id="{2FDA1DA5-F332-4671-9814-22061E55B502}"/>
                </a:ext>
              </a:extLst>
            </p:cNvPr>
            <p:cNvSpPr>
              <a:spLocks noEditPoints="1"/>
            </p:cNvSpPr>
            <p:nvPr/>
          </p:nvSpPr>
          <p:spPr bwMode="auto">
            <a:xfrm>
              <a:off x="5851" y="2075"/>
              <a:ext cx="128" cy="126"/>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5" y="12"/>
                    <a:pt x="12" y="26"/>
                    <a:pt x="12" y="42"/>
                  </a:cubicBezTo>
                  <a:cubicBezTo>
                    <a:pt x="12" y="59"/>
                    <a:pt x="25" y="72"/>
                    <a:pt x="42" y="72"/>
                  </a:cubicBezTo>
                  <a:cubicBezTo>
                    <a:pt x="59" y="72"/>
                    <a:pt x="72" y="59"/>
                    <a:pt x="72" y="42"/>
                  </a:cubicBezTo>
                  <a:cubicBezTo>
                    <a:pt x="72" y="26"/>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9" name="Freeform 134">
              <a:extLst>
                <a:ext uri="{FF2B5EF4-FFF2-40B4-BE49-F238E27FC236}">
                  <a16:creationId xmlns:a16="http://schemas.microsoft.com/office/drawing/2014/main" id="{C989D9DF-FD26-45C1-82C4-FBDD80171DDB}"/>
                </a:ext>
              </a:extLst>
            </p:cNvPr>
            <p:cNvSpPr>
              <a:spLocks/>
            </p:cNvSpPr>
            <p:nvPr/>
          </p:nvSpPr>
          <p:spPr bwMode="auto">
            <a:xfrm>
              <a:off x="5906" y="2111"/>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0" name="Freeform 135">
              <a:extLst>
                <a:ext uri="{FF2B5EF4-FFF2-40B4-BE49-F238E27FC236}">
                  <a16:creationId xmlns:a16="http://schemas.microsoft.com/office/drawing/2014/main" id="{980AE430-7CE3-4C16-9668-8BAA6C8C0E11}"/>
                </a:ext>
              </a:extLst>
            </p:cNvPr>
            <p:cNvSpPr>
              <a:spLocks/>
            </p:cNvSpPr>
            <p:nvPr/>
          </p:nvSpPr>
          <p:spPr bwMode="auto">
            <a:xfrm>
              <a:off x="5998" y="1986"/>
              <a:ext cx="18" cy="54"/>
            </a:xfrm>
            <a:custGeom>
              <a:avLst/>
              <a:gdLst>
                <a:gd name="T0" fmla="*/ 6 w 12"/>
                <a:gd name="T1" fmla="*/ 36 h 36"/>
                <a:gd name="T2" fmla="*/ 0 w 12"/>
                <a:gd name="T3" fmla="*/ 30 h 36"/>
                <a:gd name="T4" fmla="*/ 0 w 12"/>
                <a:gd name="T5" fmla="*/ 6 h 36"/>
                <a:gd name="T6" fmla="*/ 6 w 12"/>
                <a:gd name="T7" fmla="*/ 0 h 36"/>
                <a:gd name="T8" fmla="*/ 12 w 12"/>
                <a:gd name="T9" fmla="*/ 6 h 36"/>
                <a:gd name="T10" fmla="*/ 12 w 12"/>
                <a:gd name="T11" fmla="*/ 30 h 36"/>
                <a:gd name="T12" fmla="*/ 6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6" y="36"/>
                  </a:moveTo>
                  <a:cubicBezTo>
                    <a:pt x="3" y="36"/>
                    <a:pt x="0" y="33"/>
                    <a:pt x="0" y="30"/>
                  </a:cubicBezTo>
                  <a:cubicBezTo>
                    <a:pt x="0" y="6"/>
                    <a:pt x="0" y="6"/>
                    <a:pt x="0" y="6"/>
                  </a:cubicBezTo>
                  <a:cubicBezTo>
                    <a:pt x="0" y="3"/>
                    <a:pt x="3" y="0"/>
                    <a:pt x="6" y="0"/>
                  </a:cubicBezTo>
                  <a:cubicBezTo>
                    <a:pt x="9" y="0"/>
                    <a:pt x="12" y="3"/>
                    <a:pt x="12" y="6"/>
                  </a:cubicBezTo>
                  <a:cubicBezTo>
                    <a:pt x="12" y="30"/>
                    <a:pt x="12" y="30"/>
                    <a:pt x="12" y="30"/>
                  </a:cubicBezTo>
                  <a:cubicBezTo>
                    <a:pt x="12" y="33"/>
                    <a:pt x="9" y="36"/>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31" name="Group 64">
            <a:extLst>
              <a:ext uri="{FF2B5EF4-FFF2-40B4-BE49-F238E27FC236}">
                <a16:creationId xmlns:a16="http://schemas.microsoft.com/office/drawing/2014/main" id="{B645A85C-39B8-43A9-8D6A-771D63FBA8CB}"/>
              </a:ext>
            </a:extLst>
          </p:cNvPr>
          <p:cNvGrpSpPr>
            <a:grpSpLocks noChangeAspect="1"/>
          </p:cNvGrpSpPr>
          <p:nvPr/>
        </p:nvGrpSpPr>
        <p:grpSpPr bwMode="auto">
          <a:xfrm>
            <a:off x="5610988" y="1922707"/>
            <a:ext cx="589291" cy="590682"/>
            <a:chOff x="351" y="1721"/>
            <a:chExt cx="424" cy="425"/>
          </a:xfrm>
          <a:solidFill>
            <a:schemeClr val="bg1"/>
          </a:solidFill>
        </p:grpSpPr>
        <p:sp>
          <p:nvSpPr>
            <p:cNvPr id="32" name="Freeform 65">
              <a:extLst>
                <a:ext uri="{FF2B5EF4-FFF2-40B4-BE49-F238E27FC236}">
                  <a16:creationId xmlns:a16="http://schemas.microsoft.com/office/drawing/2014/main" id="{90A044EA-65C1-4640-A4A7-50D51473B8B3}"/>
                </a:ext>
              </a:extLst>
            </p:cNvPr>
            <p:cNvSpPr>
              <a:spLocks/>
            </p:cNvSpPr>
            <p:nvPr/>
          </p:nvSpPr>
          <p:spPr bwMode="auto">
            <a:xfrm>
              <a:off x="351" y="1965"/>
              <a:ext cx="167" cy="181"/>
            </a:xfrm>
            <a:custGeom>
              <a:avLst/>
              <a:gdLst>
                <a:gd name="T0" fmla="*/ 69 w 113"/>
                <a:gd name="T1" fmla="*/ 123 h 123"/>
                <a:gd name="T2" fmla="*/ 68 w 113"/>
                <a:gd name="T3" fmla="*/ 123 h 123"/>
                <a:gd name="T4" fmla="*/ 63 w 113"/>
                <a:gd name="T5" fmla="*/ 119 h 123"/>
                <a:gd name="T6" fmla="*/ 49 w 113"/>
                <a:gd name="T7" fmla="*/ 79 h 123"/>
                <a:gd name="T8" fmla="*/ 7 w 113"/>
                <a:gd name="T9" fmla="*/ 86 h 123"/>
                <a:gd name="T10" fmla="*/ 1 w 113"/>
                <a:gd name="T11" fmla="*/ 84 h 123"/>
                <a:gd name="T12" fmla="*/ 1 w 113"/>
                <a:gd name="T13" fmla="*/ 77 h 123"/>
                <a:gd name="T14" fmla="*/ 46 w 113"/>
                <a:gd name="T15" fmla="*/ 0 h 123"/>
                <a:gd name="T16" fmla="*/ 56 w 113"/>
                <a:gd name="T17" fmla="*/ 6 h 123"/>
                <a:gd name="T18" fmla="*/ 18 w 113"/>
                <a:gd name="T19" fmla="*/ 72 h 123"/>
                <a:gd name="T20" fmla="*/ 52 w 113"/>
                <a:gd name="T21" fmla="*/ 67 h 123"/>
                <a:gd name="T22" fmla="*/ 58 w 113"/>
                <a:gd name="T23" fmla="*/ 71 h 123"/>
                <a:gd name="T24" fmla="*/ 70 w 113"/>
                <a:gd name="T25" fmla="*/ 103 h 123"/>
                <a:gd name="T26" fmla="*/ 103 w 113"/>
                <a:gd name="T27" fmla="*/ 47 h 123"/>
                <a:gd name="T28" fmla="*/ 113 w 113"/>
                <a:gd name="T29" fmla="*/ 54 h 123"/>
                <a:gd name="T30" fmla="*/ 74 w 113"/>
                <a:gd name="T31" fmla="*/ 120 h 123"/>
                <a:gd name="T32" fmla="*/ 69 w 113"/>
                <a:gd name="T33"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3">
                  <a:moveTo>
                    <a:pt x="69" y="123"/>
                  </a:moveTo>
                  <a:cubicBezTo>
                    <a:pt x="68" y="123"/>
                    <a:pt x="68" y="123"/>
                    <a:pt x="68" y="123"/>
                  </a:cubicBezTo>
                  <a:cubicBezTo>
                    <a:pt x="66" y="122"/>
                    <a:pt x="64" y="121"/>
                    <a:pt x="63" y="119"/>
                  </a:cubicBezTo>
                  <a:cubicBezTo>
                    <a:pt x="49" y="79"/>
                    <a:pt x="49" y="79"/>
                    <a:pt x="49" y="79"/>
                  </a:cubicBezTo>
                  <a:cubicBezTo>
                    <a:pt x="7" y="86"/>
                    <a:pt x="7" y="86"/>
                    <a:pt x="7" y="86"/>
                  </a:cubicBezTo>
                  <a:cubicBezTo>
                    <a:pt x="5" y="87"/>
                    <a:pt x="3" y="86"/>
                    <a:pt x="1" y="84"/>
                  </a:cubicBezTo>
                  <a:cubicBezTo>
                    <a:pt x="0" y="82"/>
                    <a:pt x="0" y="79"/>
                    <a:pt x="1" y="77"/>
                  </a:cubicBezTo>
                  <a:cubicBezTo>
                    <a:pt x="46" y="0"/>
                    <a:pt x="46" y="0"/>
                    <a:pt x="46" y="0"/>
                  </a:cubicBezTo>
                  <a:cubicBezTo>
                    <a:pt x="56" y="6"/>
                    <a:pt x="56" y="6"/>
                    <a:pt x="56" y="6"/>
                  </a:cubicBezTo>
                  <a:cubicBezTo>
                    <a:pt x="18" y="72"/>
                    <a:pt x="18" y="72"/>
                    <a:pt x="18" y="72"/>
                  </a:cubicBezTo>
                  <a:cubicBezTo>
                    <a:pt x="52" y="67"/>
                    <a:pt x="52" y="67"/>
                    <a:pt x="52" y="67"/>
                  </a:cubicBezTo>
                  <a:cubicBezTo>
                    <a:pt x="54" y="66"/>
                    <a:pt x="57" y="68"/>
                    <a:pt x="58" y="71"/>
                  </a:cubicBezTo>
                  <a:cubicBezTo>
                    <a:pt x="70" y="103"/>
                    <a:pt x="70" y="103"/>
                    <a:pt x="70" y="103"/>
                  </a:cubicBezTo>
                  <a:cubicBezTo>
                    <a:pt x="103" y="47"/>
                    <a:pt x="103" y="47"/>
                    <a:pt x="103" y="47"/>
                  </a:cubicBezTo>
                  <a:cubicBezTo>
                    <a:pt x="113" y="54"/>
                    <a:pt x="113" y="54"/>
                    <a:pt x="113" y="54"/>
                  </a:cubicBezTo>
                  <a:cubicBezTo>
                    <a:pt x="74" y="120"/>
                    <a:pt x="74" y="120"/>
                    <a:pt x="74" y="120"/>
                  </a:cubicBezTo>
                  <a:cubicBezTo>
                    <a:pt x="73" y="122"/>
                    <a:pt x="71" y="123"/>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3" name="Freeform 66">
              <a:extLst>
                <a:ext uri="{FF2B5EF4-FFF2-40B4-BE49-F238E27FC236}">
                  <a16:creationId xmlns:a16="http://schemas.microsoft.com/office/drawing/2014/main" id="{8E1220A4-A8E8-4F12-B6FF-455280804F0F}"/>
                </a:ext>
              </a:extLst>
            </p:cNvPr>
            <p:cNvSpPr>
              <a:spLocks/>
            </p:cNvSpPr>
            <p:nvPr/>
          </p:nvSpPr>
          <p:spPr bwMode="auto">
            <a:xfrm>
              <a:off x="608" y="1968"/>
              <a:ext cx="167" cy="178"/>
            </a:xfrm>
            <a:custGeom>
              <a:avLst/>
              <a:gdLst>
                <a:gd name="T0" fmla="*/ 44 w 113"/>
                <a:gd name="T1" fmla="*/ 121 h 121"/>
                <a:gd name="T2" fmla="*/ 39 w 113"/>
                <a:gd name="T3" fmla="*/ 118 h 121"/>
                <a:gd name="T4" fmla="*/ 0 w 113"/>
                <a:gd name="T5" fmla="*/ 52 h 121"/>
                <a:gd name="T6" fmla="*/ 10 w 113"/>
                <a:gd name="T7" fmla="*/ 46 h 121"/>
                <a:gd name="T8" fmla="*/ 43 w 113"/>
                <a:gd name="T9" fmla="*/ 101 h 121"/>
                <a:gd name="T10" fmla="*/ 55 w 113"/>
                <a:gd name="T11" fmla="*/ 69 h 121"/>
                <a:gd name="T12" fmla="*/ 61 w 113"/>
                <a:gd name="T13" fmla="*/ 65 h 121"/>
                <a:gd name="T14" fmla="*/ 95 w 113"/>
                <a:gd name="T15" fmla="*/ 70 h 121"/>
                <a:gd name="T16" fmla="*/ 57 w 113"/>
                <a:gd name="T17" fmla="*/ 6 h 121"/>
                <a:gd name="T18" fmla="*/ 68 w 113"/>
                <a:gd name="T19" fmla="*/ 0 h 121"/>
                <a:gd name="T20" fmla="*/ 112 w 113"/>
                <a:gd name="T21" fmla="*/ 75 h 121"/>
                <a:gd name="T22" fmla="*/ 111 w 113"/>
                <a:gd name="T23" fmla="*/ 82 h 121"/>
                <a:gd name="T24" fmla="*/ 105 w 113"/>
                <a:gd name="T25" fmla="*/ 84 h 121"/>
                <a:gd name="T26" fmla="*/ 64 w 113"/>
                <a:gd name="T27" fmla="*/ 77 h 121"/>
                <a:gd name="T28" fmla="*/ 50 w 113"/>
                <a:gd name="T29" fmla="*/ 117 h 121"/>
                <a:gd name="T30" fmla="*/ 45 w 113"/>
                <a:gd name="T31" fmla="*/ 121 h 121"/>
                <a:gd name="T32" fmla="*/ 44 w 113"/>
                <a:gd name="T3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1">
                  <a:moveTo>
                    <a:pt x="44" y="121"/>
                  </a:moveTo>
                  <a:cubicBezTo>
                    <a:pt x="42" y="121"/>
                    <a:pt x="40" y="120"/>
                    <a:pt x="39" y="118"/>
                  </a:cubicBezTo>
                  <a:cubicBezTo>
                    <a:pt x="0" y="52"/>
                    <a:pt x="0" y="52"/>
                    <a:pt x="0" y="52"/>
                  </a:cubicBezTo>
                  <a:cubicBezTo>
                    <a:pt x="10" y="46"/>
                    <a:pt x="10" y="46"/>
                    <a:pt x="10" y="46"/>
                  </a:cubicBezTo>
                  <a:cubicBezTo>
                    <a:pt x="43" y="101"/>
                    <a:pt x="43" y="101"/>
                    <a:pt x="43" y="101"/>
                  </a:cubicBezTo>
                  <a:cubicBezTo>
                    <a:pt x="55" y="69"/>
                    <a:pt x="55" y="69"/>
                    <a:pt x="55" y="69"/>
                  </a:cubicBezTo>
                  <a:cubicBezTo>
                    <a:pt x="56" y="66"/>
                    <a:pt x="58" y="64"/>
                    <a:pt x="61" y="65"/>
                  </a:cubicBezTo>
                  <a:cubicBezTo>
                    <a:pt x="95" y="70"/>
                    <a:pt x="95" y="70"/>
                    <a:pt x="95" y="70"/>
                  </a:cubicBezTo>
                  <a:cubicBezTo>
                    <a:pt x="57" y="6"/>
                    <a:pt x="57" y="6"/>
                    <a:pt x="57" y="6"/>
                  </a:cubicBezTo>
                  <a:cubicBezTo>
                    <a:pt x="68" y="0"/>
                    <a:pt x="68" y="0"/>
                    <a:pt x="68" y="0"/>
                  </a:cubicBezTo>
                  <a:cubicBezTo>
                    <a:pt x="112" y="75"/>
                    <a:pt x="112" y="75"/>
                    <a:pt x="112" y="75"/>
                  </a:cubicBezTo>
                  <a:cubicBezTo>
                    <a:pt x="113" y="77"/>
                    <a:pt x="113" y="80"/>
                    <a:pt x="111" y="82"/>
                  </a:cubicBezTo>
                  <a:cubicBezTo>
                    <a:pt x="110" y="84"/>
                    <a:pt x="108" y="85"/>
                    <a:pt x="105" y="84"/>
                  </a:cubicBezTo>
                  <a:cubicBezTo>
                    <a:pt x="64" y="77"/>
                    <a:pt x="64" y="77"/>
                    <a:pt x="64" y="77"/>
                  </a:cubicBezTo>
                  <a:cubicBezTo>
                    <a:pt x="50" y="117"/>
                    <a:pt x="50" y="117"/>
                    <a:pt x="50" y="117"/>
                  </a:cubicBezTo>
                  <a:cubicBezTo>
                    <a:pt x="49" y="119"/>
                    <a:pt x="47" y="120"/>
                    <a:pt x="45" y="121"/>
                  </a:cubicBezTo>
                  <a:cubicBezTo>
                    <a:pt x="45" y="121"/>
                    <a:pt x="44" y="121"/>
                    <a:pt x="4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4" name="Freeform 67">
              <a:extLst>
                <a:ext uri="{FF2B5EF4-FFF2-40B4-BE49-F238E27FC236}">
                  <a16:creationId xmlns:a16="http://schemas.microsoft.com/office/drawing/2014/main" id="{A69ADA08-3EFB-4158-83C2-5FF5555C9007}"/>
                </a:ext>
              </a:extLst>
            </p:cNvPr>
            <p:cNvSpPr>
              <a:spLocks noEditPoints="1"/>
            </p:cNvSpPr>
            <p:nvPr/>
          </p:nvSpPr>
          <p:spPr bwMode="auto">
            <a:xfrm>
              <a:off x="395" y="1721"/>
              <a:ext cx="337" cy="337"/>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12 h 228"/>
                <a:gd name="T12" fmla="*/ 12 w 228"/>
                <a:gd name="T13" fmla="*/ 114 h 228"/>
                <a:gd name="T14" fmla="*/ 114 w 228"/>
                <a:gd name="T15" fmla="*/ 216 h 228"/>
                <a:gd name="T16" fmla="*/ 216 w 228"/>
                <a:gd name="T17" fmla="*/ 114 h 228"/>
                <a:gd name="T18" fmla="*/ 114 w 228"/>
                <a:gd name="T19"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2" y="228"/>
                    <a:pt x="0" y="177"/>
                    <a:pt x="0" y="114"/>
                  </a:cubicBezTo>
                  <a:cubicBezTo>
                    <a:pt x="0" y="51"/>
                    <a:pt x="52" y="0"/>
                    <a:pt x="114" y="0"/>
                  </a:cubicBezTo>
                  <a:cubicBezTo>
                    <a:pt x="177" y="0"/>
                    <a:pt x="228" y="51"/>
                    <a:pt x="228" y="114"/>
                  </a:cubicBezTo>
                  <a:cubicBezTo>
                    <a:pt x="228" y="177"/>
                    <a:pt x="177" y="228"/>
                    <a:pt x="114" y="228"/>
                  </a:cubicBezTo>
                  <a:close/>
                  <a:moveTo>
                    <a:pt x="114" y="12"/>
                  </a:moveTo>
                  <a:cubicBezTo>
                    <a:pt x="58" y="12"/>
                    <a:pt x="12" y="57"/>
                    <a:pt x="12" y="114"/>
                  </a:cubicBezTo>
                  <a:cubicBezTo>
                    <a:pt x="12" y="170"/>
                    <a:pt x="58" y="216"/>
                    <a:pt x="114" y="216"/>
                  </a:cubicBezTo>
                  <a:cubicBezTo>
                    <a:pt x="171" y="216"/>
                    <a:pt x="216" y="170"/>
                    <a:pt x="216" y="114"/>
                  </a:cubicBezTo>
                  <a:cubicBezTo>
                    <a:pt x="216" y="57"/>
                    <a:pt x="171"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5" name="Freeform 68">
              <a:extLst>
                <a:ext uri="{FF2B5EF4-FFF2-40B4-BE49-F238E27FC236}">
                  <a16:creationId xmlns:a16="http://schemas.microsoft.com/office/drawing/2014/main" id="{950F3206-7DB0-4C37-AB71-946762783E56}"/>
                </a:ext>
              </a:extLst>
            </p:cNvPr>
            <p:cNvSpPr>
              <a:spLocks noEditPoints="1"/>
            </p:cNvSpPr>
            <p:nvPr/>
          </p:nvSpPr>
          <p:spPr bwMode="auto">
            <a:xfrm>
              <a:off x="475" y="1792"/>
              <a:ext cx="179" cy="177"/>
            </a:xfrm>
            <a:custGeom>
              <a:avLst/>
              <a:gdLst>
                <a:gd name="T0" fmla="*/ 96 w 121"/>
                <a:gd name="T1" fmla="*/ 120 h 120"/>
                <a:gd name="T2" fmla="*/ 93 w 121"/>
                <a:gd name="T3" fmla="*/ 119 h 120"/>
                <a:gd name="T4" fmla="*/ 60 w 121"/>
                <a:gd name="T5" fmla="*/ 98 h 120"/>
                <a:gd name="T6" fmla="*/ 28 w 121"/>
                <a:gd name="T7" fmla="*/ 119 h 120"/>
                <a:gd name="T8" fmla="*/ 21 w 121"/>
                <a:gd name="T9" fmla="*/ 118 h 120"/>
                <a:gd name="T10" fmla="*/ 19 w 121"/>
                <a:gd name="T11" fmla="*/ 112 h 120"/>
                <a:gd name="T12" fmla="*/ 30 w 121"/>
                <a:gd name="T13" fmla="*/ 73 h 120"/>
                <a:gd name="T14" fmla="*/ 2 w 121"/>
                <a:gd name="T15" fmla="*/ 46 h 120"/>
                <a:gd name="T16" fmla="*/ 1 w 121"/>
                <a:gd name="T17" fmla="*/ 39 h 120"/>
                <a:gd name="T18" fmla="*/ 6 w 121"/>
                <a:gd name="T19" fmla="*/ 36 h 120"/>
                <a:gd name="T20" fmla="*/ 39 w 121"/>
                <a:gd name="T21" fmla="*/ 36 h 120"/>
                <a:gd name="T22" fmla="*/ 55 w 121"/>
                <a:gd name="T23" fmla="*/ 3 h 120"/>
                <a:gd name="T24" fmla="*/ 60 w 121"/>
                <a:gd name="T25" fmla="*/ 0 h 120"/>
                <a:gd name="T26" fmla="*/ 66 w 121"/>
                <a:gd name="T27" fmla="*/ 3 h 120"/>
                <a:gd name="T28" fmla="*/ 82 w 121"/>
                <a:gd name="T29" fmla="*/ 36 h 120"/>
                <a:gd name="T30" fmla="*/ 114 w 121"/>
                <a:gd name="T31" fmla="*/ 36 h 120"/>
                <a:gd name="T32" fmla="*/ 120 w 121"/>
                <a:gd name="T33" fmla="*/ 39 h 120"/>
                <a:gd name="T34" fmla="*/ 119 w 121"/>
                <a:gd name="T35" fmla="*/ 46 h 120"/>
                <a:gd name="T36" fmla="*/ 91 w 121"/>
                <a:gd name="T37" fmla="*/ 73 h 120"/>
                <a:gd name="T38" fmla="*/ 102 w 121"/>
                <a:gd name="T39" fmla="*/ 112 h 120"/>
                <a:gd name="T40" fmla="*/ 100 w 121"/>
                <a:gd name="T41" fmla="*/ 118 h 120"/>
                <a:gd name="T42" fmla="*/ 96 w 121"/>
                <a:gd name="T43" fmla="*/ 120 h 120"/>
                <a:gd name="T44" fmla="*/ 60 w 121"/>
                <a:gd name="T45" fmla="*/ 85 h 120"/>
                <a:gd name="T46" fmla="*/ 64 w 121"/>
                <a:gd name="T47" fmla="*/ 86 h 120"/>
                <a:gd name="T48" fmla="*/ 86 w 121"/>
                <a:gd name="T49" fmla="*/ 100 h 120"/>
                <a:gd name="T50" fmla="*/ 79 w 121"/>
                <a:gd name="T51" fmla="*/ 73 h 120"/>
                <a:gd name="T52" fmla="*/ 80 w 121"/>
                <a:gd name="T53" fmla="*/ 67 h 120"/>
                <a:gd name="T54" fmla="*/ 100 w 121"/>
                <a:gd name="T55" fmla="*/ 48 h 120"/>
                <a:gd name="T56" fmla="*/ 78 w 121"/>
                <a:gd name="T57" fmla="*/ 48 h 120"/>
                <a:gd name="T58" fmla="*/ 73 w 121"/>
                <a:gd name="T59" fmla="*/ 44 h 120"/>
                <a:gd name="T60" fmla="*/ 60 w 121"/>
                <a:gd name="T61" fmla="*/ 19 h 120"/>
                <a:gd name="T62" fmla="*/ 48 w 121"/>
                <a:gd name="T63" fmla="*/ 44 h 120"/>
                <a:gd name="T64" fmla="*/ 42 w 121"/>
                <a:gd name="T65" fmla="*/ 48 h 120"/>
                <a:gd name="T66" fmla="*/ 21 w 121"/>
                <a:gd name="T67" fmla="*/ 48 h 120"/>
                <a:gd name="T68" fmla="*/ 41 w 121"/>
                <a:gd name="T69" fmla="*/ 67 h 120"/>
                <a:gd name="T70" fmla="*/ 42 w 121"/>
                <a:gd name="T71" fmla="*/ 73 h 120"/>
                <a:gd name="T72" fmla="*/ 34 w 121"/>
                <a:gd name="T73" fmla="*/ 100 h 120"/>
                <a:gd name="T74" fmla="*/ 57 w 121"/>
                <a:gd name="T75" fmla="*/ 86 h 120"/>
                <a:gd name="T76" fmla="*/ 60 w 121"/>
                <a:gd name="T77" fmla="*/ 8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120">
                  <a:moveTo>
                    <a:pt x="96" y="120"/>
                  </a:moveTo>
                  <a:cubicBezTo>
                    <a:pt x="95" y="120"/>
                    <a:pt x="94" y="119"/>
                    <a:pt x="93" y="119"/>
                  </a:cubicBezTo>
                  <a:cubicBezTo>
                    <a:pt x="60" y="98"/>
                    <a:pt x="60" y="98"/>
                    <a:pt x="60" y="98"/>
                  </a:cubicBezTo>
                  <a:cubicBezTo>
                    <a:pt x="28" y="119"/>
                    <a:pt x="28" y="119"/>
                    <a:pt x="28" y="119"/>
                  </a:cubicBezTo>
                  <a:cubicBezTo>
                    <a:pt x="25" y="120"/>
                    <a:pt x="23" y="120"/>
                    <a:pt x="21" y="118"/>
                  </a:cubicBezTo>
                  <a:cubicBezTo>
                    <a:pt x="19" y="117"/>
                    <a:pt x="18" y="114"/>
                    <a:pt x="19" y="112"/>
                  </a:cubicBezTo>
                  <a:cubicBezTo>
                    <a:pt x="30" y="73"/>
                    <a:pt x="30" y="73"/>
                    <a:pt x="30" y="73"/>
                  </a:cubicBezTo>
                  <a:cubicBezTo>
                    <a:pt x="2" y="46"/>
                    <a:pt x="2" y="46"/>
                    <a:pt x="2" y="46"/>
                  </a:cubicBezTo>
                  <a:cubicBezTo>
                    <a:pt x="0" y="44"/>
                    <a:pt x="0" y="42"/>
                    <a:pt x="1" y="39"/>
                  </a:cubicBezTo>
                  <a:cubicBezTo>
                    <a:pt x="2" y="37"/>
                    <a:pt x="4" y="36"/>
                    <a:pt x="6" y="36"/>
                  </a:cubicBezTo>
                  <a:cubicBezTo>
                    <a:pt x="39" y="36"/>
                    <a:pt x="39" y="36"/>
                    <a:pt x="39" y="36"/>
                  </a:cubicBezTo>
                  <a:cubicBezTo>
                    <a:pt x="55" y="3"/>
                    <a:pt x="55" y="3"/>
                    <a:pt x="55" y="3"/>
                  </a:cubicBezTo>
                  <a:cubicBezTo>
                    <a:pt x="56" y="1"/>
                    <a:pt x="58" y="0"/>
                    <a:pt x="60" y="0"/>
                  </a:cubicBezTo>
                  <a:cubicBezTo>
                    <a:pt x="63" y="0"/>
                    <a:pt x="65" y="1"/>
                    <a:pt x="66" y="3"/>
                  </a:cubicBezTo>
                  <a:cubicBezTo>
                    <a:pt x="82" y="36"/>
                    <a:pt x="82" y="36"/>
                    <a:pt x="82" y="36"/>
                  </a:cubicBezTo>
                  <a:cubicBezTo>
                    <a:pt x="114" y="36"/>
                    <a:pt x="114" y="36"/>
                    <a:pt x="114" y="36"/>
                  </a:cubicBezTo>
                  <a:cubicBezTo>
                    <a:pt x="117" y="36"/>
                    <a:pt x="119" y="37"/>
                    <a:pt x="120" y="39"/>
                  </a:cubicBezTo>
                  <a:cubicBezTo>
                    <a:pt x="121" y="42"/>
                    <a:pt x="120" y="44"/>
                    <a:pt x="119" y="46"/>
                  </a:cubicBezTo>
                  <a:cubicBezTo>
                    <a:pt x="91" y="73"/>
                    <a:pt x="91" y="73"/>
                    <a:pt x="91" y="73"/>
                  </a:cubicBezTo>
                  <a:cubicBezTo>
                    <a:pt x="102" y="112"/>
                    <a:pt x="102" y="112"/>
                    <a:pt x="102" y="112"/>
                  </a:cubicBezTo>
                  <a:cubicBezTo>
                    <a:pt x="103" y="114"/>
                    <a:pt x="102" y="117"/>
                    <a:pt x="100" y="118"/>
                  </a:cubicBezTo>
                  <a:cubicBezTo>
                    <a:pt x="99" y="119"/>
                    <a:pt x="98" y="120"/>
                    <a:pt x="96" y="120"/>
                  </a:cubicBezTo>
                  <a:close/>
                  <a:moveTo>
                    <a:pt x="60" y="85"/>
                  </a:moveTo>
                  <a:cubicBezTo>
                    <a:pt x="62" y="85"/>
                    <a:pt x="63" y="85"/>
                    <a:pt x="64" y="86"/>
                  </a:cubicBezTo>
                  <a:cubicBezTo>
                    <a:pt x="86" y="100"/>
                    <a:pt x="86" y="100"/>
                    <a:pt x="86" y="100"/>
                  </a:cubicBezTo>
                  <a:cubicBezTo>
                    <a:pt x="79" y="73"/>
                    <a:pt x="79" y="73"/>
                    <a:pt x="79" y="73"/>
                  </a:cubicBezTo>
                  <a:cubicBezTo>
                    <a:pt x="78" y="71"/>
                    <a:pt x="79" y="69"/>
                    <a:pt x="80" y="67"/>
                  </a:cubicBezTo>
                  <a:cubicBezTo>
                    <a:pt x="100" y="48"/>
                    <a:pt x="100" y="48"/>
                    <a:pt x="100" y="48"/>
                  </a:cubicBezTo>
                  <a:cubicBezTo>
                    <a:pt x="78" y="48"/>
                    <a:pt x="78" y="48"/>
                    <a:pt x="78" y="48"/>
                  </a:cubicBezTo>
                  <a:cubicBezTo>
                    <a:pt x="76" y="48"/>
                    <a:pt x="74" y="46"/>
                    <a:pt x="73" y="44"/>
                  </a:cubicBezTo>
                  <a:cubicBezTo>
                    <a:pt x="60" y="19"/>
                    <a:pt x="60" y="19"/>
                    <a:pt x="60" y="19"/>
                  </a:cubicBezTo>
                  <a:cubicBezTo>
                    <a:pt x="48" y="44"/>
                    <a:pt x="48" y="44"/>
                    <a:pt x="48" y="44"/>
                  </a:cubicBezTo>
                  <a:cubicBezTo>
                    <a:pt x="47" y="46"/>
                    <a:pt x="45" y="48"/>
                    <a:pt x="42" y="48"/>
                  </a:cubicBezTo>
                  <a:cubicBezTo>
                    <a:pt x="21" y="48"/>
                    <a:pt x="21" y="48"/>
                    <a:pt x="21" y="48"/>
                  </a:cubicBezTo>
                  <a:cubicBezTo>
                    <a:pt x="41" y="67"/>
                    <a:pt x="41" y="67"/>
                    <a:pt x="41" y="67"/>
                  </a:cubicBezTo>
                  <a:cubicBezTo>
                    <a:pt x="42" y="69"/>
                    <a:pt x="43" y="71"/>
                    <a:pt x="42" y="73"/>
                  </a:cubicBezTo>
                  <a:cubicBezTo>
                    <a:pt x="34" y="100"/>
                    <a:pt x="34" y="100"/>
                    <a:pt x="34" y="100"/>
                  </a:cubicBezTo>
                  <a:cubicBezTo>
                    <a:pt x="57" y="86"/>
                    <a:pt x="57" y="86"/>
                    <a:pt x="57" y="86"/>
                  </a:cubicBezTo>
                  <a:cubicBezTo>
                    <a:pt x="58" y="85"/>
                    <a:pt x="59" y="85"/>
                    <a:pt x="6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0997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1">
            <a:extLst>
              <a:ext uri="{FF2B5EF4-FFF2-40B4-BE49-F238E27FC236}">
                <a16:creationId xmlns:a16="http://schemas.microsoft.com/office/drawing/2014/main" id="{E750B44C-9020-4019-A7D6-7F1656A5EA6B}"/>
              </a:ext>
            </a:extLst>
          </p:cNvPr>
          <p:cNvSpPr/>
          <p:nvPr/>
        </p:nvSpPr>
        <p:spPr>
          <a:xfrm>
            <a:off x="0" y="3560095"/>
            <a:ext cx="12192000" cy="2657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ttangolo 17">
            <a:extLst>
              <a:ext uri="{FF2B5EF4-FFF2-40B4-BE49-F238E27FC236}">
                <a16:creationId xmlns:a16="http://schemas.microsoft.com/office/drawing/2014/main" id="{6CD468A8-4677-4E11-BC09-D3C6DEAC7C41}"/>
              </a:ext>
            </a:extLst>
          </p:cNvPr>
          <p:cNvSpPr/>
          <p:nvPr/>
        </p:nvSpPr>
        <p:spPr>
          <a:xfrm>
            <a:off x="398913" y="1464503"/>
            <a:ext cx="11589309"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Nel ruolo di </a:t>
            </a:r>
            <a:r>
              <a:rPr kumimoji="0" lang="it-IT" sz="1600" b="1" i="1"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Soggetti attuatori/Beneficiari</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gli Enti Locali assumono la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responsabilità della gestione dei singoli Progetti</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sulla base degli specifici criteri e modalità stabiliti nei provvedimenti di assegnazione delle risorse. Tali provvedimenti sono adottati dalle Amministrazioni centrali titolari degli interventi, in coerenza con quanto previsto dalla normativa vigente per i singoli settori di riferimento. </a:t>
            </a:r>
          </a:p>
        </p:txBody>
      </p:sp>
      <p:sp>
        <p:nvSpPr>
          <p:cNvPr id="311" name="Rettangolo 46">
            <a:extLst>
              <a:ext uri="{FF2B5EF4-FFF2-40B4-BE49-F238E27FC236}">
                <a16:creationId xmlns:a16="http://schemas.microsoft.com/office/drawing/2014/main" id="{7F5B137B-74BF-4B0D-BB32-BCFAFB5AB22F}"/>
              </a:ext>
            </a:extLst>
          </p:cNvPr>
          <p:cNvSpPr/>
          <p:nvPr/>
        </p:nvSpPr>
        <p:spPr>
          <a:xfrm>
            <a:off x="1782572" y="3190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312" name="Rettangolo 46">
            <a:extLst>
              <a:ext uri="{FF2B5EF4-FFF2-40B4-BE49-F238E27FC236}">
                <a16:creationId xmlns:a16="http://schemas.microsoft.com/office/drawing/2014/main" id="{49E0A970-5BAA-45C8-81E6-B3595D4BF0D5}"/>
              </a:ext>
            </a:extLst>
          </p:cNvPr>
          <p:cNvSpPr/>
          <p:nvPr/>
        </p:nvSpPr>
        <p:spPr>
          <a:xfrm>
            <a:off x="5896745" y="3190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313" name="Rettangolo 46">
            <a:extLst>
              <a:ext uri="{FF2B5EF4-FFF2-40B4-BE49-F238E27FC236}">
                <a16:creationId xmlns:a16="http://schemas.microsoft.com/office/drawing/2014/main" id="{F4149F52-D846-4E75-9A24-D3FCC8B80DCA}"/>
              </a:ext>
            </a:extLst>
          </p:cNvPr>
          <p:cNvSpPr/>
          <p:nvPr/>
        </p:nvSpPr>
        <p:spPr>
          <a:xfrm>
            <a:off x="7268136" y="3190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1" name="Rettangolo 17">
            <a:extLst>
              <a:ext uri="{FF2B5EF4-FFF2-40B4-BE49-F238E27FC236}">
                <a16:creationId xmlns:a16="http://schemas.microsoft.com/office/drawing/2014/main" id="{C3AB2B8A-6F68-4FA6-9DDD-186B11B9A0A1}"/>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SOGGETTI  BENEFICIARI – ATTUATORI DIRETTI</a:t>
            </a:r>
            <a:endPar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4" name="TextBox 277">
            <a:extLst>
              <a:ext uri="{FF2B5EF4-FFF2-40B4-BE49-F238E27FC236}">
                <a16:creationId xmlns:a16="http://schemas.microsoft.com/office/drawing/2014/main" id="{3BAF0083-6873-419C-B540-5C793CE29A56}"/>
              </a:ext>
            </a:extLst>
          </p:cNvPr>
          <p:cNvSpPr txBox="1"/>
          <p:nvPr/>
        </p:nvSpPr>
        <p:spPr>
          <a:xfrm>
            <a:off x="9904589" y="3986329"/>
            <a:ext cx="1993546"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Devono prevenire e correggere eventuali irregolarità e restituire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le</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risorse</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indebitamente utilizzate.</a:t>
            </a:r>
            <a:endPar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5" name="TextBox 277">
            <a:extLst>
              <a:ext uri="{FF2B5EF4-FFF2-40B4-BE49-F238E27FC236}">
                <a16:creationId xmlns:a16="http://schemas.microsoft.com/office/drawing/2014/main" id="{BAF22D06-109B-4C84-9549-DC8D4C345A6A}"/>
              </a:ext>
            </a:extLst>
          </p:cNvPr>
          <p:cNvSpPr txBox="1"/>
          <p:nvPr/>
        </p:nvSpPr>
        <p:spPr>
          <a:xfrm>
            <a:off x="398913" y="2533677"/>
            <a:ext cx="7729519" cy="62717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In tal caso, gli Enti Locali:</a:t>
            </a:r>
          </a:p>
        </p:txBody>
      </p:sp>
      <p:sp>
        <p:nvSpPr>
          <p:cNvPr id="175" name="TextBox 277">
            <a:extLst>
              <a:ext uri="{FF2B5EF4-FFF2-40B4-BE49-F238E27FC236}">
                <a16:creationId xmlns:a16="http://schemas.microsoft.com/office/drawing/2014/main" id="{6B52A7C4-86FC-4E72-B01E-B98D17020080}"/>
              </a:ext>
            </a:extLst>
          </p:cNvPr>
          <p:cNvSpPr txBox="1"/>
          <p:nvPr/>
        </p:nvSpPr>
        <p:spPr>
          <a:xfrm>
            <a:off x="668449" y="3986329"/>
            <a:ext cx="2091337"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Accedono ai finanziamenti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partecipando ai Bandi/Avvisi emanati dai Ministeri competenti per la selezione dei progetti, ovvero ai provvedimenti di riparto fondi ove previsto</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t>
            </a:r>
          </a:p>
        </p:txBody>
      </p:sp>
      <p:sp>
        <p:nvSpPr>
          <p:cNvPr id="2" name="Diamond 1">
            <a:extLst>
              <a:ext uri="{FF2B5EF4-FFF2-40B4-BE49-F238E27FC236}">
                <a16:creationId xmlns:a16="http://schemas.microsoft.com/office/drawing/2014/main" id="{252D3FD0-06AA-4ED4-978E-8ED7893CB114}"/>
              </a:ext>
            </a:extLst>
          </p:cNvPr>
          <p:cNvSpPr/>
          <p:nvPr/>
        </p:nvSpPr>
        <p:spPr>
          <a:xfrm>
            <a:off x="1314067" y="3163807"/>
            <a:ext cx="800100" cy="759022"/>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277">
            <a:extLst>
              <a:ext uri="{FF2B5EF4-FFF2-40B4-BE49-F238E27FC236}">
                <a16:creationId xmlns:a16="http://schemas.microsoft.com/office/drawing/2014/main" id="{58BD1CBD-0842-4AD5-B1BE-525C8C80EF2E}"/>
              </a:ext>
            </a:extLst>
          </p:cNvPr>
          <p:cNvSpPr txBox="1"/>
          <p:nvPr/>
        </p:nvSpPr>
        <p:spPr>
          <a:xfrm>
            <a:off x="3080623" y="3986329"/>
            <a:ext cx="2091337"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Ricevono, di norma, direttamente dal MEF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le risorse occorrenti per realizzare i progetti, mediante  versamenti nei conti di tesoreria, salvo il caso di risorse già giacenti sui capitoli di bilancio dei Ministeri.</a:t>
            </a:r>
          </a:p>
        </p:txBody>
      </p:sp>
      <p:sp>
        <p:nvSpPr>
          <p:cNvPr id="20" name="Diamond 19">
            <a:extLst>
              <a:ext uri="{FF2B5EF4-FFF2-40B4-BE49-F238E27FC236}">
                <a16:creationId xmlns:a16="http://schemas.microsoft.com/office/drawing/2014/main" id="{A0CC7378-DF07-46CC-933C-F3FF8F43FDCC}"/>
              </a:ext>
            </a:extLst>
          </p:cNvPr>
          <p:cNvSpPr/>
          <p:nvPr/>
        </p:nvSpPr>
        <p:spPr>
          <a:xfrm>
            <a:off x="3726241" y="3163807"/>
            <a:ext cx="800100" cy="759022"/>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277">
            <a:extLst>
              <a:ext uri="{FF2B5EF4-FFF2-40B4-BE49-F238E27FC236}">
                <a16:creationId xmlns:a16="http://schemas.microsoft.com/office/drawing/2014/main" id="{69725754-C8E3-4E94-9C95-35295475AB2F}"/>
              </a:ext>
            </a:extLst>
          </p:cNvPr>
          <p:cNvSpPr txBox="1"/>
          <p:nvPr/>
        </p:nvSpPr>
        <p:spPr>
          <a:xfrm>
            <a:off x="5333319" y="3986329"/>
            <a:ext cx="2091337" cy="23171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Devono rispettare</a:t>
            </a:r>
            <a:r>
              <a:rPr kumimoji="0" lang="it-IT" sz="1400" b="1"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gli obblighi di monitoraggio, rendicontazione e controllo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e concorrere al conseguimento di </a:t>
            </a:r>
            <a:r>
              <a:rPr kumimoji="0" lang="it-IT" altLang="it-IT" sz="1400" b="1" i="1" u="none" strike="noStrike" kern="1200" cap="none" spc="0" normalizeH="0" baseline="0" noProof="0">
                <a:ln>
                  <a:noFill/>
                </a:ln>
                <a:solidFill>
                  <a:srgbClr val="476DB6"/>
                </a:solidFill>
                <a:effectLst/>
                <a:uLnTx/>
                <a:uFillTx/>
                <a:latin typeface="Arial" panose="020B0604020202020204" pitchFamily="34" charset="0"/>
                <a:ea typeface="Calibri" panose="020F0502020204030204" pitchFamily="34" charset="0"/>
                <a:cs typeface="Arial" panose="020B0604020202020204" pitchFamily="34" charset="0"/>
              </a:rPr>
              <a:t>traguardi e obiettivi </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associati al progetto.</a:t>
            </a:r>
          </a:p>
        </p:txBody>
      </p:sp>
      <p:sp>
        <p:nvSpPr>
          <p:cNvPr id="21" name="Diamond 20">
            <a:extLst>
              <a:ext uri="{FF2B5EF4-FFF2-40B4-BE49-F238E27FC236}">
                <a16:creationId xmlns:a16="http://schemas.microsoft.com/office/drawing/2014/main" id="{1D1F1B19-A161-4338-B1D1-FF912942F779}"/>
              </a:ext>
            </a:extLst>
          </p:cNvPr>
          <p:cNvSpPr/>
          <p:nvPr/>
        </p:nvSpPr>
        <p:spPr>
          <a:xfrm>
            <a:off x="5978937" y="3163807"/>
            <a:ext cx="800100" cy="75902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277">
            <a:extLst>
              <a:ext uri="{FF2B5EF4-FFF2-40B4-BE49-F238E27FC236}">
                <a16:creationId xmlns:a16="http://schemas.microsoft.com/office/drawing/2014/main" id="{15D13EFF-5932-43D4-A6E2-A4E549D60565}"/>
              </a:ext>
            </a:extLst>
          </p:cNvPr>
          <p:cNvSpPr txBox="1"/>
          <p:nvPr/>
        </p:nvSpPr>
        <p:spPr>
          <a:xfrm>
            <a:off x="7649796" y="3986329"/>
            <a:ext cx="2133880"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Devono realizzare gli interventi nel rispetto delle norme vigenti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 delle regole specifiche stabilite per il PNRR (es. DNSH, spese entro il mese di giugno 2026, ecc.).</a:t>
            </a:r>
          </a:p>
        </p:txBody>
      </p:sp>
      <p:sp>
        <p:nvSpPr>
          <p:cNvPr id="23" name="Diamond 22">
            <a:extLst>
              <a:ext uri="{FF2B5EF4-FFF2-40B4-BE49-F238E27FC236}">
                <a16:creationId xmlns:a16="http://schemas.microsoft.com/office/drawing/2014/main" id="{698F4E41-6FDF-4172-B7C6-6C262F2D9271}"/>
              </a:ext>
            </a:extLst>
          </p:cNvPr>
          <p:cNvSpPr/>
          <p:nvPr/>
        </p:nvSpPr>
        <p:spPr>
          <a:xfrm>
            <a:off x="8316686" y="3163807"/>
            <a:ext cx="800100" cy="759022"/>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Diamond 23">
            <a:extLst>
              <a:ext uri="{FF2B5EF4-FFF2-40B4-BE49-F238E27FC236}">
                <a16:creationId xmlns:a16="http://schemas.microsoft.com/office/drawing/2014/main" id="{87FD53A8-416E-4CA3-BE19-1D146BF05C58}"/>
              </a:ext>
            </a:extLst>
          </p:cNvPr>
          <p:cNvSpPr/>
          <p:nvPr/>
        </p:nvSpPr>
        <p:spPr>
          <a:xfrm>
            <a:off x="10501312" y="3163807"/>
            <a:ext cx="800100" cy="759022"/>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Titolo 3">
            <a:extLst>
              <a:ext uri="{FF2B5EF4-FFF2-40B4-BE49-F238E27FC236}">
                <a16:creationId xmlns:a16="http://schemas.microsoft.com/office/drawing/2014/main" id="{533C60AB-F2B8-4515-9346-27176004A043}"/>
              </a:ext>
            </a:extLst>
          </p:cNvPr>
          <p:cNvSpPr>
            <a:spLocks noGrp="1"/>
          </p:cNvSpPr>
          <p:nvPr>
            <p:ph type="title"/>
          </p:nvPr>
        </p:nvSpPr>
        <p:spPr>
          <a:xfrm>
            <a:off x="433847" y="512273"/>
            <a:ext cx="11532865" cy="424732"/>
          </a:xfrm>
        </p:spPr>
        <p:txBody>
          <a:bodyPr>
            <a:normAutofit/>
          </a:bodyPr>
          <a:lstStyle/>
          <a:p>
            <a:r>
              <a:rPr lang="it-IT"/>
              <a:t>IL PNRR E GLI ENTI LOCALI </a:t>
            </a:r>
            <a:endParaRPr lang="it-IT" sz="2200" b="0">
              <a:solidFill>
                <a:srgbClr val="CDA73C"/>
              </a:solidFill>
            </a:endParaRPr>
          </a:p>
        </p:txBody>
      </p:sp>
      <p:sp>
        <p:nvSpPr>
          <p:cNvPr id="27" name="Segnaposto testo 4">
            <a:extLst>
              <a:ext uri="{FF2B5EF4-FFF2-40B4-BE49-F238E27FC236}">
                <a16:creationId xmlns:a16="http://schemas.microsoft.com/office/drawing/2014/main" id="{293DEAD7-0334-4028-B8B9-D39CA7320A51}"/>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PNRR E GLI ENTI LOCALI</a:t>
            </a:r>
            <a:endParaRPr lang="en-US"/>
          </a:p>
        </p:txBody>
      </p:sp>
    </p:spTree>
    <p:extLst>
      <p:ext uri="{BB962C8B-B14F-4D97-AF65-F5344CB8AC3E}">
        <p14:creationId xmlns:p14="http://schemas.microsoft.com/office/powerpoint/2010/main" val="260047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B4663B7-6AFF-4A46-AB51-90B505CFD559}"/>
              </a:ext>
            </a:extLst>
          </p:cNvPr>
          <p:cNvSpPr>
            <a:spLocks noGrp="1"/>
          </p:cNvSpPr>
          <p:nvPr>
            <p:ph type="body" sz="quarter" idx="10"/>
          </p:nvPr>
        </p:nvSpPr>
        <p:spPr/>
        <p:txBody>
          <a:bodyPr/>
          <a:lstStyle/>
          <a:p>
            <a:r>
              <a:rPr lang="en-IT"/>
              <a:t>01</a:t>
            </a:r>
          </a:p>
        </p:txBody>
      </p:sp>
      <p:sp>
        <p:nvSpPr>
          <p:cNvPr id="6" name="Title 5">
            <a:extLst>
              <a:ext uri="{FF2B5EF4-FFF2-40B4-BE49-F238E27FC236}">
                <a16:creationId xmlns:a16="http://schemas.microsoft.com/office/drawing/2014/main" id="{35C324C2-282C-544A-A15D-7EDD28437F20}"/>
              </a:ext>
            </a:extLst>
          </p:cNvPr>
          <p:cNvSpPr>
            <a:spLocks noGrp="1"/>
          </p:cNvSpPr>
          <p:nvPr>
            <p:ph type="title"/>
          </p:nvPr>
        </p:nvSpPr>
        <p:spPr/>
        <p:txBody>
          <a:bodyPr wrap="square" lIns="91440" tIns="45720" rIns="91440" bIns="45720" anchor="t">
            <a:normAutofit/>
          </a:bodyPr>
          <a:lstStyle/>
          <a:p>
            <a:r>
              <a:rPr lang="it-IT">
                <a:latin typeface="Arial"/>
                <a:cs typeface="Arial"/>
              </a:rPr>
              <a:t>IL PIANO NAZIONALE DI RIPRESA E RESILIENZA: uno sguardo d’insieme</a:t>
            </a:r>
            <a:endParaRPr lang="en-IT">
              <a:solidFill>
                <a:srgbClr val="CDA73C"/>
              </a:solidFill>
            </a:endParaRPr>
          </a:p>
        </p:txBody>
      </p:sp>
    </p:spTree>
    <p:extLst>
      <p:ext uri="{BB962C8B-B14F-4D97-AF65-F5344CB8AC3E}">
        <p14:creationId xmlns:p14="http://schemas.microsoft.com/office/powerpoint/2010/main" val="78629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1">
            <a:extLst>
              <a:ext uri="{FF2B5EF4-FFF2-40B4-BE49-F238E27FC236}">
                <a16:creationId xmlns:a16="http://schemas.microsoft.com/office/drawing/2014/main" id="{5F8BE408-3813-4E83-B4AB-E0DCFF891E12}"/>
              </a:ext>
            </a:extLst>
          </p:cNvPr>
          <p:cNvSpPr/>
          <p:nvPr/>
        </p:nvSpPr>
        <p:spPr>
          <a:xfrm>
            <a:off x="0" y="1615763"/>
            <a:ext cx="12192000" cy="4527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CasellaDiTesto 20">
            <a:extLst>
              <a:ext uri="{FF2B5EF4-FFF2-40B4-BE49-F238E27FC236}">
                <a16:creationId xmlns:a16="http://schemas.microsoft.com/office/drawing/2014/main" id="{45CC8968-6146-463F-91B9-69F89CB3DB5D}"/>
              </a:ext>
            </a:extLst>
          </p:cNvPr>
          <p:cNvSpPr txBox="1"/>
          <p:nvPr/>
        </p:nvSpPr>
        <p:spPr>
          <a:xfrm>
            <a:off x="1553378" y="1803076"/>
            <a:ext cx="10093956"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rPr>
              <a:t>La partecipazione in qualità di destinatari di risorse per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la realizzazione di progetti specifici che contribuiscono a perseguire obiettivi strategici definiti a livello di PNRR la cui responsabilità è in capo ad Amministrazioni centrali, avviene mediante la partecipazione alle specifiche procedure di chiamata (bandi/avvisi) attivate dai Ministeri responsabili.</a:t>
            </a:r>
          </a:p>
        </p:txBody>
      </p:sp>
      <p:sp>
        <p:nvSpPr>
          <p:cNvPr id="11" name="CasellaDiTesto 20">
            <a:extLst>
              <a:ext uri="{FF2B5EF4-FFF2-40B4-BE49-F238E27FC236}">
                <a16:creationId xmlns:a16="http://schemas.microsoft.com/office/drawing/2014/main" id="{68EF680F-4CC9-4B09-9223-7DAC8A86F207}"/>
              </a:ext>
            </a:extLst>
          </p:cNvPr>
          <p:cNvSpPr txBox="1"/>
          <p:nvPr/>
        </p:nvSpPr>
        <p:spPr>
          <a:xfrm>
            <a:off x="1553378" y="3356677"/>
            <a:ext cx="10093956" cy="2062103"/>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Esempio: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rPr>
              <a:t>Obiettivo per la messa in sicurezza dei Data Center delle PA e l’erogazione di servizi cloud.  Tale obiettivo si realizza attraverso l’assegnazione, da parte del MITD, di finanziamenti in favore di progetti di migrazione al cloud pubblico (Polo Strategico Nazionale - PSN) presentati da Pubbliche amministrazioni centrali e locali.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In questo caso, il titolare dell’iniziativa è il MITD. Gli Enti Locali che intendono migrare i propri data Center sul PSN riceveranno dal MITD un apposito finanziamento secondo le condizioni che saranno stabilite nel relativo bando/avviso pubblico.</a:t>
            </a:r>
          </a:p>
        </p:txBody>
      </p:sp>
      <p:sp>
        <p:nvSpPr>
          <p:cNvPr id="12" name="Rettangolo 75">
            <a:extLst>
              <a:ext uri="{FF2B5EF4-FFF2-40B4-BE49-F238E27FC236}">
                <a16:creationId xmlns:a16="http://schemas.microsoft.com/office/drawing/2014/main" id="{9617F2B1-C482-4CFA-946D-4C085FE44F04}"/>
              </a:ext>
            </a:extLst>
          </p:cNvPr>
          <p:cNvSpPr/>
          <p:nvPr/>
        </p:nvSpPr>
        <p:spPr>
          <a:xfrm>
            <a:off x="457094" y="3432961"/>
            <a:ext cx="924651" cy="924651"/>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13" name="Group 61">
            <a:extLst>
              <a:ext uri="{FF2B5EF4-FFF2-40B4-BE49-F238E27FC236}">
                <a16:creationId xmlns:a16="http://schemas.microsoft.com/office/drawing/2014/main" id="{DFF5AE8A-F053-49AA-BA5C-E2CB0708E03B}"/>
              </a:ext>
            </a:extLst>
          </p:cNvPr>
          <p:cNvGrpSpPr>
            <a:grpSpLocks noChangeAspect="1"/>
          </p:cNvGrpSpPr>
          <p:nvPr/>
        </p:nvGrpSpPr>
        <p:grpSpPr bwMode="auto">
          <a:xfrm>
            <a:off x="731371" y="3697178"/>
            <a:ext cx="362812" cy="396216"/>
            <a:chOff x="4494" y="437"/>
            <a:chExt cx="391" cy="427"/>
          </a:xfrm>
          <a:solidFill>
            <a:schemeClr val="bg1"/>
          </a:solidFill>
        </p:grpSpPr>
        <p:sp>
          <p:nvSpPr>
            <p:cNvPr id="14" name="Freeform 62">
              <a:extLst>
                <a:ext uri="{FF2B5EF4-FFF2-40B4-BE49-F238E27FC236}">
                  <a16:creationId xmlns:a16="http://schemas.microsoft.com/office/drawing/2014/main" id="{05DEB6C7-AE90-430A-8FFD-DB49C67A638C}"/>
                </a:ext>
              </a:extLst>
            </p:cNvPr>
            <p:cNvSpPr>
              <a:spLocks noEditPoints="1"/>
            </p:cNvSpPr>
            <p:nvPr/>
          </p:nvSpPr>
          <p:spPr bwMode="auto">
            <a:xfrm>
              <a:off x="4494" y="526"/>
              <a:ext cx="391" cy="338"/>
            </a:xfrm>
            <a:custGeom>
              <a:avLst/>
              <a:gdLst>
                <a:gd name="T0" fmla="*/ 258 w 264"/>
                <a:gd name="T1" fmla="*/ 228 h 228"/>
                <a:gd name="T2" fmla="*/ 6 w 264"/>
                <a:gd name="T3" fmla="*/ 228 h 228"/>
                <a:gd name="T4" fmla="*/ 0 w 264"/>
                <a:gd name="T5" fmla="*/ 222 h 228"/>
                <a:gd name="T6" fmla="*/ 0 w 264"/>
                <a:gd name="T7" fmla="*/ 6 h 228"/>
                <a:gd name="T8" fmla="*/ 6 w 264"/>
                <a:gd name="T9" fmla="*/ 0 h 228"/>
                <a:gd name="T10" fmla="*/ 258 w 264"/>
                <a:gd name="T11" fmla="*/ 0 h 228"/>
                <a:gd name="T12" fmla="*/ 264 w 264"/>
                <a:gd name="T13" fmla="*/ 6 h 228"/>
                <a:gd name="T14" fmla="*/ 264 w 264"/>
                <a:gd name="T15" fmla="*/ 222 h 228"/>
                <a:gd name="T16" fmla="*/ 258 w 264"/>
                <a:gd name="T17" fmla="*/ 228 h 228"/>
                <a:gd name="T18" fmla="*/ 12 w 264"/>
                <a:gd name="T19" fmla="*/ 216 h 228"/>
                <a:gd name="T20" fmla="*/ 252 w 264"/>
                <a:gd name="T21" fmla="*/ 216 h 228"/>
                <a:gd name="T22" fmla="*/ 252 w 264"/>
                <a:gd name="T23" fmla="*/ 12 h 228"/>
                <a:gd name="T24" fmla="*/ 12 w 264"/>
                <a:gd name="T25" fmla="*/ 12 h 228"/>
                <a:gd name="T26" fmla="*/ 12 w 264"/>
                <a:gd name="T27" fmla="*/ 21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228">
                  <a:moveTo>
                    <a:pt x="258" y="228"/>
                  </a:moveTo>
                  <a:cubicBezTo>
                    <a:pt x="6" y="228"/>
                    <a:pt x="6" y="228"/>
                    <a:pt x="6" y="228"/>
                  </a:cubicBezTo>
                  <a:cubicBezTo>
                    <a:pt x="3" y="228"/>
                    <a:pt x="0" y="225"/>
                    <a:pt x="0" y="222"/>
                  </a:cubicBezTo>
                  <a:cubicBezTo>
                    <a:pt x="0" y="6"/>
                    <a:pt x="0" y="6"/>
                    <a:pt x="0" y="6"/>
                  </a:cubicBezTo>
                  <a:cubicBezTo>
                    <a:pt x="0" y="3"/>
                    <a:pt x="3" y="0"/>
                    <a:pt x="6" y="0"/>
                  </a:cubicBezTo>
                  <a:cubicBezTo>
                    <a:pt x="258" y="0"/>
                    <a:pt x="258" y="0"/>
                    <a:pt x="258" y="0"/>
                  </a:cubicBezTo>
                  <a:cubicBezTo>
                    <a:pt x="261" y="0"/>
                    <a:pt x="264" y="3"/>
                    <a:pt x="264" y="6"/>
                  </a:cubicBezTo>
                  <a:cubicBezTo>
                    <a:pt x="264" y="222"/>
                    <a:pt x="264" y="222"/>
                    <a:pt x="264" y="222"/>
                  </a:cubicBezTo>
                  <a:cubicBezTo>
                    <a:pt x="264" y="225"/>
                    <a:pt x="261" y="228"/>
                    <a:pt x="258" y="228"/>
                  </a:cubicBezTo>
                  <a:close/>
                  <a:moveTo>
                    <a:pt x="12" y="216"/>
                  </a:moveTo>
                  <a:cubicBezTo>
                    <a:pt x="252" y="216"/>
                    <a:pt x="252" y="216"/>
                    <a:pt x="252" y="216"/>
                  </a:cubicBezTo>
                  <a:cubicBezTo>
                    <a:pt x="252" y="12"/>
                    <a:pt x="252" y="12"/>
                    <a:pt x="252" y="12"/>
                  </a:cubicBezTo>
                  <a:cubicBezTo>
                    <a:pt x="12" y="12"/>
                    <a:pt x="12" y="12"/>
                    <a:pt x="12" y="12"/>
                  </a:cubicBezTo>
                  <a:lnTo>
                    <a:pt x="12"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 name="Freeform 63">
              <a:extLst>
                <a:ext uri="{FF2B5EF4-FFF2-40B4-BE49-F238E27FC236}">
                  <a16:creationId xmlns:a16="http://schemas.microsoft.com/office/drawing/2014/main" id="{FAA2A972-9CBA-4F71-9D0E-342D9048BEED}"/>
                </a:ext>
              </a:extLst>
            </p:cNvPr>
            <p:cNvSpPr>
              <a:spLocks noEditPoints="1"/>
            </p:cNvSpPr>
            <p:nvPr/>
          </p:nvSpPr>
          <p:spPr bwMode="auto">
            <a:xfrm>
              <a:off x="4494" y="437"/>
              <a:ext cx="391" cy="107"/>
            </a:xfrm>
            <a:custGeom>
              <a:avLst/>
              <a:gdLst>
                <a:gd name="T0" fmla="*/ 258 w 264"/>
                <a:gd name="T1" fmla="*/ 72 h 72"/>
                <a:gd name="T2" fmla="*/ 6 w 264"/>
                <a:gd name="T3" fmla="*/ 72 h 72"/>
                <a:gd name="T4" fmla="*/ 1 w 264"/>
                <a:gd name="T5" fmla="*/ 69 h 72"/>
                <a:gd name="T6" fmla="*/ 0 w 264"/>
                <a:gd name="T7" fmla="*/ 64 h 72"/>
                <a:gd name="T8" fmla="*/ 24 w 264"/>
                <a:gd name="T9" fmla="*/ 4 h 72"/>
                <a:gd name="T10" fmla="*/ 30 w 264"/>
                <a:gd name="T11" fmla="*/ 0 h 72"/>
                <a:gd name="T12" fmla="*/ 234 w 264"/>
                <a:gd name="T13" fmla="*/ 0 h 72"/>
                <a:gd name="T14" fmla="*/ 240 w 264"/>
                <a:gd name="T15" fmla="*/ 4 h 72"/>
                <a:gd name="T16" fmla="*/ 264 w 264"/>
                <a:gd name="T17" fmla="*/ 64 h 72"/>
                <a:gd name="T18" fmla="*/ 263 w 264"/>
                <a:gd name="T19" fmla="*/ 69 h 72"/>
                <a:gd name="T20" fmla="*/ 258 w 264"/>
                <a:gd name="T21" fmla="*/ 72 h 72"/>
                <a:gd name="T22" fmla="*/ 15 w 264"/>
                <a:gd name="T23" fmla="*/ 60 h 72"/>
                <a:gd name="T24" fmla="*/ 249 w 264"/>
                <a:gd name="T25" fmla="*/ 60 h 72"/>
                <a:gd name="T26" fmla="*/ 230 w 264"/>
                <a:gd name="T27" fmla="*/ 12 h 72"/>
                <a:gd name="T28" fmla="*/ 34 w 264"/>
                <a:gd name="T29" fmla="*/ 12 h 72"/>
                <a:gd name="T30" fmla="*/ 15 w 264"/>
                <a:gd name="T3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72">
                  <a:moveTo>
                    <a:pt x="258" y="72"/>
                  </a:moveTo>
                  <a:cubicBezTo>
                    <a:pt x="6" y="72"/>
                    <a:pt x="6" y="72"/>
                    <a:pt x="6" y="72"/>
                  </a:cubicBezTo>
                  <a:cubicBezTo>
                    <a:pt x="4" y="72"/>
                    <a:pt x="2" y="71"/>
                    <a:pt x="1" y="69"/>
                  </a:cubicBezTo>
                  <a:cubicBezTo>
                    <a:pt x="0" y="68"/>
                    <a:pt x="0" y="66"/>
                    <a:pt x="0" y="64"/>
                  </a:cubicBezTo>
                  <a:cubicBezTo>
                    <a:pt x="24" y="4"/>
                    <a:pt x="24" y="4"/>
                    <a:pt x="24" y="4"/>
                  </a:cubicBezTo>
                  <a:cubicBezTo>
                    <a:pt x="25" y="2"/>
                    <a:pt x="28" y="0"/>
                    <a:pt x="30" y="0"/>
                  </a:cubicBezTo>
                  <a:cubicBezTo>
                    <a:pt x="234" y="0"/>
                    <a:pt x="234" y="0"/>
                    <a:pt x="234" y="0"/>
                  </a:cubicBezTo>
                  <a:cubicBezTo>
                    <a:pt x="236" y="0"/>
                    <a:pt x="239" y="2"/>
                    <a:pt x="240" y="4"/>
                  </a:cubicBezTo>
                  <a:cubicBezTo>
                    <a:pt x="264" y="64"/>
                    <a:pt x="264" y="64"/>
                    <a:pt x="264" y="64"/>
                  </a:cubicBezTo>
                  <a:cubicBezTo>
                    <a:pt x="264" y="66"/>
                    <a:pt x="264" y="68"/>
                    <a:pt x="263" y="69"/>
                  </a:cubicBezTo>
                  <a:cubicBezTo>
                    <a:pt x="262" y="71"/>
                    <a:pt x="260" y="72"/>
                    <a:pt x="258" y="72"/>
                  </a:cubicBezTo>
                  <a:close/>
                  <a:moveTo>
                    <a:pt x="15" y="60"/>
                  </a:moveTo>
                  <a:cubicBezTo>
                    <a:pt x="249" y="60"/>
                    <a:pt x="249" y="60"/>
                    <a:pt x="249" y="60"/>
                  </a:cubicBezTo>
                  <a:cubicBezTo>
                    <a:pt x="230" y="12"/>
                    <a:pt x="230" y="12"/>
                    <a:pt x="230" y="12"/>
                  </a:cubicBezTo>
                  <a:cubicBezTo>
                    <a:pt x="34" y="12"/>
                    <a:pt x="34" y="12"/>
                    <a:pt x="34" y="12"/>
                  </a:cubicBezTo>
                  <a:lnTo>
                    <a:pt x="15"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6" name="Freeform 64">
              <a:extLst>
                <a:ext uri="{FF2B5EF4-FFF2-40B4-BE49-F238E27FC236}">
                  <a16:creationId xmlns:a16="http://schemas.microsoft.com/office/drawing/2014/main" id="{F4F89E75-5288-4CE0-9458-CA3E6FD0B4D0}"/>
                </a:ext>
              </a:extLst>
            </p:cNvPr>
            <p:cNvSpPr>
              <a:spLocks noEditPoints="1"/>
            </p:cNvSpPr>
            <p:nvPr/>
          </p:nvSpPr>
          <p:spPr bwMode="auto">
            <a:xfrm>
              <a:off x="4565" y="579"/>
              <a:ext cx="249" cy="240"/>
            </a:xfrm>
            <a:custGeom>
              <a:avLst/>
              <a:gdLst>
                <a:gd name="T0" fmla="*/ 84 w 168"/>
                <a:gd name="T1" fmla="*/ 162 h 162"/>
                <a:gd name="T2" fmla="*/ 80 w 168"/>
                <a:gd name="T3" fmla="*/ 160 h 162"/>
                <a:gd name="T4" fmla="*/ 2 w 168"/>
                <a:gd name="T5" fmla="*/ 82 h 162"/>
                <a:gd name="T6" fmla="*/ 0 w 168"/>
                <a:gd name="T7" fmla="*/ 76 h 162"/>
                <a:gd name="T8" fmla="*/ 6 w 168"/>
                <a:gd name="T9" fmla="*/ 72 h 162"/>
                <a:gd name="T10" fmla="*/ 36 w 168"/>
                <a:gd name="T11" fmla="*/ 72 h 162"/>
                <a:gd name="T12" fmla="*/ 36 w 168"/>
                <a:gd name="T13" fmla="*/ 6 h 162"/>
                <a:gd name="T14" fmla="*/ 42 w 168"/>
                <a:gd name="T15" fmla="*/ 0 h 162"/>
                <a:gd name="T16" fmla="*/ 126 w 168"/>
                <a:gd name="T17" fmla="*/ 0 h 162"/>
                <a:gd name="T18" fmla="*/ 132 w 168"/>
                <a:gd name="T19" fmla="*/ 6 h 162"/>
                <a:gd name="T20" fmla="*/ 132 w 168"/>
                <a:gd name="T21" fmla="*/ 72 h 162"/>
                <a:gd name="T22" fmla="*/ 162 w 168"/>
                <a:gd name="T23" fmla="*/ 72 h 162"/>
                <a:gd name="T24" fmla="*/ 167 w 168"/>
                <a:gd name="T25" fmla="*/ 76 h 162"/>
                <a:gd name="T26" fmla="*/ 166 w 168"/>
                <a:gd name="T27" fmla="*/ 82 h 162"/>
                <a:gd name="T28" fmla="*/ 88 w 168"/>
                <a:gd name="T29" fmla="*/ 160 h 162"/>
                <a:gd name="T30" fmla="*/ 84 w 168"/>
                <a:gd name="T31" fmla="*/ 162 h 162"/>
                <a:gd name="T32" fmla="*/ 84 w 168"/>
                <a:gd name="T33" fmla="*/ 162 h 162"/>
                <a:gd name="T34" fmla="*/ 21 w 168"/>
                <a:gd name="T35" fmla="*/ 84 h 162"/>
                <a:gd name="T36" fmla="*/ 84 w 168"/>
                <a:gd name="T37" fmla="*/ 148 h 162"/>
                <a:gd name="T38" fmla="*/ 147 w 168"/>
                <a:gd name="T39" fmla="*/ 84 h 162"/>
                <a:gd name="T40" fmla="*/ 126 w 168"/>
                <a:gd name="T41" fmla="*/ 84 h 162"/>
                <a:gd name="T42" fmla="*/ 120 w 168"/>
                <a:gd name="T43" fmla="*/ 78 h 162"/>
                <a:gd name="T44" fmla="*/ 120 w 168"/>
                <a:gd name="T45" fmla="*/ 12 h 162"/>
                <a:gd name="T46" fmla="*/ 48 w 168"/>
                <a:gd name="T47" fmla="*/ 12 h 162"/>
                <a:gd name="T48" fmla="*/ 48 w 168"/>
                <a:gd name="T49" fmla="*/ 78 h 162"/>
                <a:gd name="T50" fmla="*/ 42 w 168"/>
                <a:gd name="T51" fmla="*/ 84 h 162"/>
                <a:gd name="T52" fmla="*/ 21 w 168"/>
                <a:gd name="T53" fmla="*/ 8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162">
                  <a:moveTo>
                    <a:pt x="84" y="162"/>
                  </a:moveTo>
                  <a:cubicBezTo>
                    <a:pt x="82" y="162"/>
                    <a:pt x="81" y="161"/>
                    <a:pt x="80" y="160"/>
                  </a:cubicBezTo>
                  <a:cubicBezTo>
                    <a:pt x="2" y="82"/>
                    <a:pt x="2" y="82"/>
                    <a:pt x="2" y="82"/>
                  </a:cubicBezTo>
                  <a:cubicBezTo>
                    <a:pt x="0" y="81"/>
                    <a:pt x="0" y="78"/>
                    <a:pt x="0" y="76"/>
                  </a:cubicBezTo>
                  <a:cubicBezTo>
                    <a:pt x="1" y="74"/>
                    <a:pt x="4" y="72"/>
                    <a:pt x="6" y="72"/>
                  </a:cubicBezTo>
                  <a:cubicBezTo>
                    <a:pt x="36" y="72"/>
                    <a:pt x="36" y="72"/>
                    <a:pt x="36" y="72"/>
                  </a:cubicBezTo>
                  <a:cubicBezTo>
                    <a:pt x="36" y="6"/>
                    <a:pt x="36" y="6"/>
                    <a:pt x="36" y="6"/>
                  </a:cubicBezTo>
                  <a:cubicBezTo>
                    <a:pt x="36" y="3"/>
                    <a:pt x="39" y="0"/>
                    <a:pt x="42" y="0"/>
                  </a:cubicBezTo>
                  <a:cubicBezTo>
                    <a:pt x="126" y="0"/>
                    <a:pt x="126" y="0"/>
                    <a:pt x="126" y="0"/>
                  </a:cubicBezTo>
                  <a:cubicBezTo>
                    <a:pt x="129" y="0"/>
                    <a:pt x="132" y="3"/>
                    <a:pt x="132" y="6"/>
                  </a:cubicBezTo>
                  <a:cubicBezTo>
                    <a:pt x="132" y="72"/>
                    <a:pt x="132" y="72"/>
                    <a:pt x="132" y="72"/>
                  </a:cubicBezTo>
                  <a:cubicBezTo>
                    <a:pt x="162" y="72"/>
                    <a:pt x="162" y="72"/>
                    <a:pt x="162" y="72"/>
                  </a:cubicBezTo>
                  <a:cubicBezTo>
                    <a:pt x="164" y="72"/>
                    <a:pt x="166" y="73"/>
                    <a:pt x="167" y="76"/>
                  </a:cubicBezTo>
                  <a:cubicBezTo>
                    <a:pt x="168" y="78"/>
                    <a:pt x="168" y="81"/>
                    <a:pt x="166" y="82"/>
                  </a:cubicBezTo>
                  <a:cubicBezTo>
                    <a:pt x="88" y="160"/>
                    <a:pt x="88" y="160"/>
                    <a:pt x="88" y="160"/>
                  </a:cubicBezTo>
                  <a:cubicBezTo>
                    <a:pt x="87" y="161"/>
                    <a:pt x="86" y="162"/>
                    <a:pt x="84" y="162"/>
                  </a:cubicBezTo>
                  <a:cubicBezTo>
                    <a:pt x="84" y="162"/>
                    <a:pt x="84" y="162"/>
                    <a:pt x="84" y="162"/>
                  </a:cubicBezTo>
                  <a:close/>
                  <a:moveTo>
                    <a:pt x="21" y="84"/>
                  </a:moveTo>
                  <a:cubicBezTo>
                    <a:pt x="84" y="148"/>
                    <a:pt x="84" y="148"/>
                    <a:pt x="84" y="148"/>
                  </a:cubicBezTo>
                  <a:cubicBezTo>
                    <a:pt x="147" y="84"/>
                    <a:pt x="147" y="84"/>
                    <a:pt x="147" y="84"/>
                  </a:cubicBezTo>
                  <a:cubicBezTo>
                    <a:pt x="126" y="84"/>
                    <a:pt x="126" y="84"/>
                    <a:pt x="126" y="84"/>
                  </a:cubicBezTo>
                  <a:cubicBezTo>
                    <a:pt x="123" y="84"/>
                    <a:pt x="120" y="81"/>
                    <a:pt x="120" y="78"/>
                  </a:cubicBezTo>
                  <a:cubicBezTo>
                    <a:pt x="120" y="12"/>
                    <a:pt x="120" y="12"/>
                    <a:pt x="120" y="12"/>
                  </a:cubicBezTo>
                  <a:cubicBezTo>
                    <a:pt x="48" y="12"/>
                    <a:pt x="48" y="12"/>
                    <a:pt x="48" y="12"/>
                  </a:cubicBezTo>
                  <a:cubicBezTo>
                    <a:pt x="48" y="78"/>
                    <a:pt x="48" y="78"/>
                    <a:pt x="48" y="78"/>
                  </a:cubicBezTo>
                  <a:cubicBezTo>
                    <a:pt x="48" y="81"/>
                    <a:pt x="45" y="84"/>
                    <a:pt x="42" y="84"/>
                  </a:cubicBezTo>
                  <a:lnTo>
                    <a:pt x="2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7" name="Freeform 65">
              <a:extLst>
                <a:ext uri="{FF2B5EF4-FFF2-40B4-BE49-F238E27FC236}">
                  <a16:creationId xmlns:a16="http://schemas.microsoft.com/office/drawing/2014/main" id="{1C1C47D6-A332-45B6-BA6A-930944292E52}"/>
                </a:ext>
              </a:extLst>
            </p:cNvPr>
            <p:cNvSpPr>
              <a:spLocks/>
            </p:cNvSpPr>
            <p:nvPr/>
          </p:nvSpPr>
          <p:spPr bwMode="auto">
            <a:xfrm>
              <a:off x="4672" y="437"/>
              <a:ext cx="17"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69"/>
                    <a:pt x="0" y="66"/>
                  </a:cubicBezTo>
                  <a:cubicBezTo>
                    <a:pt x="0" y="6"/>
                    <a:pt x="0" y="6"/>
                    <a:pt x="0" y="6"/>
                  </a:cubicBezTo>
                  <a:cubicBezTo>
                    <a:pt x="0" y="3"/>
                    <a:pt x="3" y="0"/>
                    <a:pt x="6" y="0"/>
                  </a:cubicBezTo>
                  <a:cubicBezTo>
                    <a:pt x="9" y="0"/>
                    <a:pt x="12" y="3"/>
                    <a:pt x="12" y="6"/>
                  </a:cubicBezTo>
                  <a:cubicBezTo>
                    <a:pt x="12" y="66"/>
                    <a:pt x="12" y="66"/>
                    <a:pt x="12" y="66"/>
                  </a:cubicBezTo>
                  <a:cubicBezTo>
                    <a:pt x="12" y="69"/>
                    <a:pt x="9"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18" name="Rettangolo 75">
            <a:extLst>
              <a:ext uri="{FF2B5EF4-FFF2-40B4-BE49-F238E27FC236}">
                <a16:creationId xmlns:a16="http://schemas.microsoft.com/office/drawing/2014/main" id="{6E3A2C21-3C15-4ABF-938D-7846BB376721}"/>
              </a:ext>
            </a:extLst>
          </p:cNvPr>
          <p:cNvSpPr/>
          <p:nvPr/>
        </p:nvSpPr>
        <p:spPr>
          <a:xfrm>
            <a:off x="457094" y="1756249"/>
            <a:ext cx="924651" cy="924651"/>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19" name="Group 140">
            <a:extLst>
              <a:ext uri="{FF2B5EF4-FFF2-40B4-BE49-F238E27FC236}">
                <a16:creationId xmlns:a16="http://schemas.microsoft.com/office/drawing/2014/main" id="{E3D85B1B-64F0-45B7-BCC8-9F0978DA5326}"/>
              </a:ext>
            </a:extLst>
          </p:cNvPr>
          <p:cNvGrpSpPr>
            <a:grpSpLocks noChangeAspect="1"/>
          </p:cNvGrpSpPr>
          <p:nvPr/>
        </p:nvGrpSpPr>
        <p:grpSpPr bwMode="auto">
          <a:xfrm>
            <a:off x="704657" y="2010123"/>
            <a:ext cx="417879" cy="416903"/>
            <a:chOff x="2400" y="2997"/>
            <a:chExt cx="428" cy="427"/>
          </a:xfrm>
          <a:solidFill>
            <a:schemeClr val="bg1"/>
          </a:solidFill>
        </p:grpSpPr>
        <p:sp>
          <p:nvSpPr>
            <p:cNvPr id="20" name="Freeform 141">
              <a:extLst>
                <a:ext uri="{FF2B5EF4-FFF2-40B4-BE49-F238E27FC236}">
                  <a16:creationId xmlns:a16="http://schemas.microsoft.com/office/drawing/2014/main" id="{49D4E001-908A-4395-B36A-5DC358754C75}"/>
                </a:ext>
              </a:extLst>
            </p:cNvPr>
            <p:cNvSpPr>
              <a:spLocks/>
            </p:cNvSpPr>
            <p:nvPr/>
          </p:nvSpPr>
          <p:spPr bwMode="auto">
            <a:xfrm>
              <a:off x="2400" y="3142"/>
              <a:ext cx="427" cy="282"/>
            </a:xfrm>
            <a:custGeom>
              <a:avLst/>
              <a:gdLst>
                <a:gd name="T0" fmla="*/ 264 w 288"/>
                <a:gd name="T1" fmla="*/ 190 h 190"/>
                <a:gd name="T2" fmla="*/ 24 w 288"/>
                <a:gd name="T3" fmla="*/ 190 h 190"/>
                <a:gd name="T4" fmla="*/ 0 w 288"/>
                <a:gd name="T5" fmla="*/ 166 h 190"/>
                <a:gd name="T6" fmla="*/ 0 w 288"/>
                <a:gd name="T7" fmla="*/ 40 h 190"/>
                <a:gd name="T8" fmla="*/ 3 w 288"/>
                <a:gd name="T9" fmla="*/ 35 h 190"/>
                <a:gd name="T10" fmla="*/ 51 w 288"/>
                <a:gd name="T11" fmla="*/ 2 h 190"/>
                <a:gd name="T12" fmla="*/ 59 w 288"/>
                <a:gd name="T13" fmla="*/ 3 h 190"/>
                <a:gd name="T14" fmla="*/ 58 w 288"/>
                <a:gd name="T15" fmla="*/ 12 h 190"/>
                <a:gd name="T16" fmla="*/ 12 w 288"/>
                <a:gd name="T17" fmla="*/ 43 h 190"/>
                <a:gd name="T18" fmla="*/ 12 w 288"/>
                <a:gd name="T19" fmla="*/ 166 h 190"/>
                <a:gd name="T20" fmla="*/ 24 w 288"/>
                <a:gd name="T21" fmla="*/ 178 h 190"/>
                <a:gd name="T22" fmla="*/ 264 w 288"/>
                <a:gd name="T23" fmla="*/ 178 h 190"/>
                <a:gd name="T24" fmla="*/ 276 w 288"/>
                <a:gd name="T25" fmla="*/ 166 h 190"/>
                <a:gd name="T26" fmla="*/ 276 w 288"/>
                <a:gd name="T27" fmla="*/ 43 h 190"/>
                <a:gd name="T28" fmla="*/ 231 w 288"/>
                <a:gd name="T29" fmla="*/ 12 h 190"/>
                <a:gd name="T30" fmla="*/ 229 w 288"/>
                <a:gd name="T31" fmla="*/ 3 h 190"/>
                <a:gd name="T32" fmla="*/ 238 w 288"/>
                <a:gd name="T33" fmla="*/ 2 h 190"/>
                <a:gd name="T34" fmla="*/ 286 w 288"/>
                <a:gd name="T35" fmla="*/ 35 h 190"/>
                <a:gd name="T36" fmla="*/ 288 w 288"/>
                <a:gd name="T37" fmla="*/ 40 h 190"/>
                <a:gd name="T38" fmla="*/ 288 w 288"/>
                <a:gd name="T39" fmla="*/ 166 h 190"/>
                <a:gd name="T40" fmla="*/ 264 w 288"/>
                <a:gd name="T4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190">
                  <a:moveTo>
                    <a:pt x="264" y="190"/>
                  </a:moveTo>
                  <a:cubicBezTo>
                    <a:pt x="24" y="190"/>
                    <a:pt x="24" y="190"/>
                    <a:pt x="24" y="190"/>
                  </a:cubicBezTo>
                  <a:cubicBezTo>
                    <a:pt x="11" y="190"/>
                    <a:pt x="0" y="179"/>
                    <a:pt x="0" y="166"/>
                  </a:cubicBezTo>
                  <a:cubicBezTo>
                    <a:pt x="0" y="40"/>
                    <a:pt x="0" y="40"/>
                    <a:pt x="0" y="40"/>
                  </a:cubicBezTo>
                  <a:cubicBezTo>
                    <a:pt x="0" y="38"/>
                    <a:pt x="1" y="36"/>
                    <a:pt x="3" y="35"/>
                  </a:cubicBezTo>
                  <a:cubicBezTo>
                    <a:pt x="51" y="2"/>
                    <a:pt x="51" y="2"/>
                    <a:pt x="51" y="2"/>
                  </a:cubicBezTo>
                  <a:cubicBezTo>
                    <a:pt x="54" y="0"/>
                    <a:pt x="58" y="1"/>
                    <a:pt x="59" y="3"/>
                  </a:cubicBezTo>
                  <a:cubicBezTo>
                    <a:pt x="61" y="6"/>
                    <a:pt x="61" y="10"/>
                    <a:pt x="58" y="12"/>
                  </a:cubicBezTo>
                  <a:cubicBezTo>
                    <a:pt x="12" y="43"/>
                    <a:pt x="12" y="43"/>
                    <a:pt x="12" y="43"/>
                  </a:cubicBezTo>
                  <a:cubicBezTo>
                    <a:pt x="12" y="166"/>
                    <a:pt x="12" y="166"/>
                    <a:pt x="12" y="166"/>
                  </a:cubicBezTo>
                  <a:cubicBezTo>
                    <a:pt x="12" y="172"/>
                    <a:pt x="18" y="178"/>
                    <a:pt x="24" y="178"/>
                  </a:cubicBezTo>
                  <a:cubicBezTo>
                    <a:pt x="264" y="178"/>
                    <a:pt x="264" y="178"/>
                    <a:pt x="264" y="178"/>
                  </a:cubicBezTo>
                  <a:cubicBezTo>
                    <a:pt x="271" y="178"/>
                    <a:pt x="276" y="172"/>
                    <a:pt x="276" y="166"/>
                  </a:cubicBezTo>
                  <a:cubicBezTo>
                    <a:pt x="276" y="43"/>
                    <a:pt x="276" y="43"/>
                    <a:pt x="276" y="43"/>
                  </a:cubicBezTo>
                  <a:cubicBezTo>
                    <a:pt x="231" y="12"/>
                    <a:pt x="231" y="12"/>
                    <a:pt x="231" y="12"/>
                  </a:cubicBezTo>
                  <a:cubicBezTo>
                    <a:pt x="228" y="10"/>
                    <a:pt x="228" y="6"/>
                    <a:pt x="229" y="3"/>
                  </a:cubicBezTo>
                  <a:cubicBezTo>
                    <a:pt x="231" y="1"/>
                    <a:pt x="235" y="0"/>
                    <a:pt x="238" y="2"/>
                  </a:cubicBezTo>
                  <a:cubicBezTo>
                    <a:pt x="286" y="35"/>
                    <a:pt x="286" y="35"/>
                    <a:pt x="286" y="35"/>
                  </a:cubicBezTo>
                  <a:cubicBezTo>
                    <a:pt x="287" y="36"/>
                    <a:pt x="288" y="38"/>
                    <a:pt x="288" y="40"/>
                  </a:cubicBezTo>
                  <a:cubicBezTo>
                    <a:pt x="288" y="166"/>
                    <a:pt x="288" y="166"/>
                    <a:pt x="288" y="166"/>
                  </a:cubicBezTo>
                  <a:cubicBezTo>
                    <a:pt x="288" y="179"/>
                    <a:pt x="278" y="190"/>
                    <a:pt x="264"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2" name="Freeform 142">
              <a:extLst>
                <a:ext uri="{FF2B5EF4-FFF2-40B4-BE49-F238E27FC236}">
                  <a16:creationId xmlns:a16="http://schemas.microsoft.com/office/drawing/2014/main" id="{F63BF7C8-A68E-42BA-BCBE-716CE569AE59}"/>
                </a:ext>
              </a:extLst>
            </p:cNvPr>
            <p:cNvSpPr>
              <a:spLocks/>
            </p:cNvSpPr>
            <p:nvPr/>
          </p:nvSpPr>
          <p:spPr bwMode="auto">
            <a:xfrm>
              <a:off x="2454" y="3282"/>
              <a:ext cx="321" cy="90"/>
            </a:xfrm>
            <a:custGeom>
              <a:avLst/>
              <a:gdLst>
                <a:gd name="T0" fmla="*/ 210 w 217"/>
                <a:gd name="T1" fmla="*/ 60 h 61"/>
                <a:gd name="T2" fmla="*/ 207 w 217"/>
                <a:gd name="T3" fmla="*/ 59 h 61"/>
                <a:gd name="T4" fmla="*/ 148 w 217"/>
                <a:gd name="T5" fmla="*/ 12 h 61"/>
                <a:gd name="T6" fmla="*/ 69 w 217"/>
                <a:gd name="T7" fmla="*/ 12 h 61"/>
                <a:gd name="T8" fmla="*/ 10 w 217"/>
                <a:gd name="T9" fmla="*/ 59 h 61"/>
                <a:gd name="T10" fmla="*/ 2 w 217"/>
                <a:gd name="T11" fmla="*/ 58 h 61"/>
                <a:gd name="T12" fmla="*/ 3 w 217"/>
                <a:gd name="T13" fmla="*/ 49 h 61"/>
                <a:gd name="T14" fmla="*/ 63 w 217"/>
                <a:gd name="T15" fmla="*/ 1 h 61"/>
                <a:gd name="T16" fmla="*/ 66 w 217"/>
                <a:gd name="T17" fmla="*/ 0 h 61"/>
                <a:gd name="T18" fmla="*/ 150 w 217"/>
                <a:gd name="T19" fmla="*/ 0 h 61"/>
                <a:gd name="T20" fmla="*/ 154 w 217"/>
                <a:gd name="T21" fmla="*/ 1 h 61"/>
                <a:gd name="T22" fmla="*/ 214 w 217"/>
                <a:gd name="T23" fmla="*/ 49 h 61"/>
                <a:gd name="T24" fmla="*/ 215 w 217"/>
                <a:gd name="T25" fmla="*/ 58 h 61"/>
                <a:gd name="T26" fmla="*/ 210 w 217"/>
                <a:gd name="T2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61">
                  <a:moveTo>
                    <a:pt x="210" y="60"/>
                  </a:moveTo>
                  <a:cubicBezTo>
                    <a:pt x="209" y="60"/>
                    <a:pt x="208" y="59"/>
                    <a:pt x="207" y="59"/>
                  </a:cubicBezTo>
                  <a:cubicBezTo>
                    <a:pt x="148" y="12"/>
                    <a:pt x="148" y="12"/>
                    <a:pt x="148" y="12"/>
                  </a:cubicBezTo>
                  <a:cubicBezTo>
                    <a:pt x="69" y="12"/>
                    <a:pt x="69" y="12"/>
                    <a:pt x="69" y="12"/>
                  </a:cubicBezTo>
                  <a:cubicBezTo>
                    <a:pt x="10" y="59"/>
                    <a:pt x="10" y="59"/>
                    <a:pt x="10" y="59"/>
                  </a:cubicBezTo>
                  <a:cubicBezTo>
                    <a:pt x="8" y="61"/>
                    <a:pt x="4" y="60"/>
                    <a:pt x="2" y="58"/>
                  </a:cubicBezTo>
                  <a:cubicBezTo>
                    <a:pt x="0" y="55"/>
                    <a:pt x="0" y="51"/>
                    <a:pt x="3" y="49"/>
                  </a:cubicBezTo>
                  <a:cubicBezTo>
                    <a:pt x="63" y="1"/>
                    <a:pt x="63" y="1"/>
                    <a:pt x="63" y="1"/>
                  </a:cubicBezTo>
                  <a:cubicBezTo>
                    <a:pt x="64" y="0"/>
                    <a:pt x="65" y="0"/>
                    <a:pt x="66" y="0"/>
                  </a:cubicBezTo>
                  <a:cubicBezTo>
                    <a:pt x="150" y="0"/>
                    <a:pt x="150" y="0"/>
                    <a:pt x="150" y="0"/>
                  </a:cubicBezTo>
                  <a:cubicBezTo>
                    <a:pt x="152" y="0"/>
                    <a:pt x="153" y="0"/>
                    <a:pt x="154" y="1"/>
                  </a:cubicBezTo>
                  <a:cubicBezTo>
                    <a:pt x="214" y="49"/>
                    <a:pt x="214" y="49"/>
                    <a:pt x="214" y="49"/>
                  </a:cubicBezTo>
                  <a:cubicBezTo>
                    <a:pt x="217" y="51"/>
                    <a:pt x="217" y="55"/>
                    <a:pt x="215" y="58"/>
                  </a:cubicBezTo>
                  <a:cubicBezTo>
                    <a:pt x="214" y="59"/>
                    <a:pt x="212" y="60"/>
                    <a:pt x="21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3" name="Freeform 143">
              <a:extLst>
                <a:ext uri="{FF2B5EF4-FFF2-40B4-BE49-F238E27FC236}">
                  <a16:creationId xmlns:a16="http://schemas.microsoft.com/office/drawing/2014/main" id="{780C6C6E-4062-421B-971A-67D8C56D6750}"/>
                </a:ext>
              </a:extLst>
            </p:cNvPr>
            <p:cNvSpPr>
              <a:spLocks/>
            </p:cNvSpPr>
            <p:nvPr/>
          </p:nvSpPr>
          <p:spPr bwMode="auto">
            <a:xfrm>
              <a:off x="2702" y="3191"/>
              <a:ext cx="126" cy="91"/>
            </a:xfrm>
            <a:custGeom>
              <a:avLst/>
              <a:gdLst>
                <a:gd name="T0" fmla="*/ 6 w 85"/>
                <a:gd name="T1" fmla="*/ 61 h 61"/>
                <a:gd name="T2" fmla="*/ 1 w 85"/>
                <a:gd name="T3" fmla="*/ 58 h 61"/>
                <a:gd name="T4" fmla="*/ 3 w 85"/>
                <a:gd name="T5" fmla="*/ 50 h 61"/>
                <a:gd name="T6" fmla="*/ 75 w 85"/>
                <a:gd name="T7" fmla="*/ 2 h 61"/>
                <a:gd name="T8" fmla="*/ 83 w 85"/>
                <a:gd name="T9" fmla="*/ 4 h 61"/>
                <a:gd name="T10" fmla="*/ 82 w 85"/>
                <a:gd name="T11" fmla="*/ 12 h 61"/>
                <a:gd name="T12" fmla="*/ 10 w 85"/>
                <a:gd name="T13" fmla="*/ 60 h 61"/>
                <a:gd name="T14" fmla="*/ 6 w 8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61">
                  <a:moveTo>
                    <a:pt x="6" y="61"/>
                  </a:moveTo>
                  <a:cubicBezTo>
                    <a:pt x="5" y="61"/>
                    <a:pt x="3" y="60"/>
                    <a:pt x="1" y="58"/>
                  </a:cubicBezTo>
                  <a:cubicBezTo>
                    <a:pt x="0" y="55"/>
                    <a:pt x="0" y="52"/>
                    <a:pt x="3" y="50"/>
                  </a:cubicBezTo>
                  <a:cubicBezTo>
                    <a:pt x="75" y="2"/>
                    <a:pt x="75" y="2"/>
                    <a:pt x="75" y="2"/>
                  </a:cubicBezTo>
                  <a:cubicBezTo>
                    <a:pt x="78" y="0"/>
                    <a:pt x="82" y="1"/>
                    <a:pt x="83" y="4"/>
                  </a:cubicBezTo>
                  <a:cubicBezTo>
                    <a:pt x="85" y="6"/>
                    <a:pt x="85" y="10"/>
                    <a:pt x="82" y="12"/>
                  </a:cubicBezTo>
                  <a:cubicBezTo>
                    <a:pt x="10" y="60"/>
                    <a:pt x="10" y="60"/>
                    <a:pt x="10" y="60"/>
                  </a:cubicBezTo>
                  <a:cubicBezTo>
                    <a:pt x="9" y="61"/>
                    <a:pt x="8" y="61"/>
                    <a:pt x="6"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4" name="Freeform 144">
              <a:extLst>
                <a:ext uri="{FF2B5EF4-FFF2-40B4-BE49-F238E27FC236}">
                  <a16:creationId xmlns:a16="http://schemas.microsoft.com/office/drawing/2014/main" id="{ED9B64BF-7032-4231-8C3A-CC2FC07D76E9}"/>
                </a:ext>
              </a:extLst>
            </p:cNvPr>
            <p:cNvSpPr>
              <a:spLocks/>
            </p:cNvSpPr>
            <p:nvPr/>
          </p:nvSpPr>
          <p:spPr bwMode="auto">
            <a:xfrm>
              <a:off x="2400" y="3191"/>
              <a:ext cx="126" cy="91"/>
            </a:xfrm>
            <a:custGeom>
              <a:avLst/>
              <a:gdLst>
                <a:gd name="T0" fmla="*/ 78 w 85"/>
                <a:gd name="T1" fmla="*/ 61 h 61"/>
                <a:gd name="T2" fmla="*/ 75 w 85"/>
                <a:gd name="T3" fmla="*/ 60 h 61"/>
                <a:gd name="T4" fmla="*/ 3 w 85"/>
                <a:gd name="T5" fmla="*/ 12 h 61"/>
                <a:gd name="T6" fmla="*/ 1 w 85"/>
                <a:gd name="T7" fmla="*/ 4 h 61"/>
                <a:gd name="T8" fmla="*/ 10 w 85"/>
                <a:gd name="T9" fmla="*/ 2 h 61"/>
                <a:gd name="T10" fmla="*/ 82 w 85"/>
                <a:gd name="T11" fmla="*/ 50 h 61"/>
                <a:gd name="T12" fmla="*/ 83 w 85"/>
                <a:gd name="T13" fmla="*/ 58 h 61"/>
                <a:gd name="T14" fmla="*/ 78 w 85"/>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61">
                  <a:moveTo>
                    <a:pt x="78" y="61"/>
                  </a:moveTo>
                  <a:cubicBezTo>
                    <a:pt x="77" y="61"/>
                    <a:pt x="76" y="61"/>
                    <a:pt x="75" y="60"/>
                  </a:cubicBezTo>
                  <a:cubicBezTo>
                    <a:pt x="3" y="12"/>
                    <a:pt x="3" y="12"/>
                    <a:pt x="3" y="12"/>
                  </a:cubicBezTo>
                  <a:cubicBezTo>
                    <a:pt x="0" y="10"/>
                    <a:pt x="0" y="6"/>
                    <a:pt x="1" y="4"/>
                  </a:cubicBezTo>
                  <a:cubicBezTo>
                    <a:pt x="3" y="1"/>
                    <a:pt x="7" y="0"/>
                    <a:pt x="10" y="2"/>
                  </a:cubicBezTo>
                  <a:cubicBezTo>
                    <a:pt x="82" y="50"/>
                    <a:pt x="82" y="50"/>
                    <a:pt x="82" y="50"/>
                  </a:cubicBezTo>
                  <a:cubicBezTo>
                    <a:pt x="85" y="52"/>
                    <a:pt x="85" y="55"/>
                    <a:pt x="83" y="58"/>
                  </a:cubicBezTo>
                  <a:cubicBezTo>
                    <a:pt x="82" y="60"/>
                    <a:pt x="80" y="61"/>
                    <a:pt x="7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5" name="Freeform 145">
              <a:extLst>
                <a:ext uri="{FF2B5EF4-FFF2-40B4-BE49-F238E27FC236}">
                  <a16:creationId xmlns:a16="http://schemas.microsoft.com/office/drawing/2014/main" id="{202E4A44-C4BD-47FD-9769-CFEF31ED149A}"/>
                </a:ext>
              </a:extLst>
            </p:cNvPr>
            <p:cNvSpPr>
              <a:spLocks/>
            </p:cNvSpPr>
            <p:nvPr/>
          </p:nvSpPr>
          <p:spPr bwMode="auto">
            <a:xfrm>
              <a:off x="2471" y="2997"/>
              <a:ext cx="285" cy="258"/>
            </a:xfrm>
            <a:custGeom>
              <a:avLst/>
              <a:gdLst>
                <a:gd name="T0" fmla="*/ 186 w 192"/>
                <a:gd name="T1" fmla="*/ 174 h 174"/>
                <a:gd name="T2" fmla="*/ 180 w 192"/>
                <a:gd name="T3" fmla="*/ 168 h 174"/>
                <a:gd name="T4" fmla="*/ 180 w 192"/>
                <a:gd name="T5" fmla="*/ 12 h 174"/>
                <a:gd name="T6" fmla="*/ 12 w 192"/>
                <a:gd name="T7" fmla="*/ 12 h 174"/>
                <a:gd name="T8" fmla="*/ 12 w 192"/>
                <a:gd name="T9" fmla="*/ 168 h 174"/>
                <a:gd name="T10" fmla="*/ 6 w 192"/>
                <a:gd name="T11" fmla="*/ 174 h 174"/>
                <a:gd name="T12" fmla="*/ 0 w 192"/>
                <a:gd name="T13" fmla="*/ 168 h 174"/>
                <a:gd name="T14" fmla="*/ 0 w 192"/>
                <a:gd name="T15" fmla="*/ 6 h 174"/>
                <a:gd name="T16" fmla="*/ 6 w 192"/>
                <a:gd name="T17" fmla="*/ 0 h 174"/>
                <a:gd name="T18" fmla="*/ 186 w 192"/>
                <a:gd name="T19" fmla="*/ 0 h 174"/>
                <a:gd name="T20" fmla="*/ 192 w 192"/>
                <a:gd name="T21" fmla="*/ 6 h 174"/>
                <a:gd name="T22" fmla="*/ 192 w 192"/>
                <a:gd name="T23" fmla="*/ 168 h 174"/>
                <a:gd name="T24" fmla="*/ 186 w 19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74">
                  <a:moveTo>
                    <a:pt x="186" y="174"/>
                  </a:moveTo>
                  <a:cubicBezTo>
                    <a:pt x="183" y="174"/>
                    <a:pt x="180" y="171"/>
                    <a:pt x="180" y="168"/>
                  </a:cubicBezTo>
                  <a:cubicBezTo>
                    <a:pt x="180" y="12"/>
                    <a:pt x="180" y="12"/>
                    <a:pt x="180" y="12"/>
                  </a:cubicBezTo>
                  <a:cubicBezTo>
                    <a:pt x="12" y="12"/>
                    <a:pt x="12" y="12"/>
                    <a:pt x="12" y="12"/>
                  </a:cubicBezTo>
                  <a:cubicBezTo>
                    <a:pt x="12" y="168"/>
                    <a:pt x="12" y="168"/>
                    <a:pt x="12" y="168"/>
                  </a:cubicBezTo>
                  <a:cubicBezTo>
                    <a:pt x="12" y="171"/>
                    <a:pt x="10" y="174"/>
                    <a:pt x="6" y="174"/>
                  </a:cubicBezTo>
                  <a:cubicBezTo>
                    <a:pt x="3" y="174"/>
                    <a:pt x="0" y="171"/>
                    <a:pt x="0" y="168"/>
                  </a:cubicBezTo>
                  <a:cubicBezTo>
                    <a:pt x="0" y="6"/>
                    <a:pt x="0" y="6"/>
                    <a:pt x="0" y="6"/>
                  </a:cubicBezTo>
                  <a:cubicBezTo>
                    <a:pt x="0" y="3"/>
                    <a:pt x="3" y="0"/>
                    <a:pt x="6" y="0"/>
                  </a:cubicBezTo>
                  <a:cubicBezTo>
                    <a:pt x="186" y="0"/>
                    <a:pt x="186" y="0"/>
                    <a:pt x="186" y="0"/>
                  </a:cubicBezTo>
                  <a:cubicBezTo>
                    <a:pt x="190" y="0"/>
                    <a:pt x="192" y="3"/>
                    <a:pt x="192" y="6"/>
                  </a:cubicBezTo>
                  <a:cubicBezTo>
                    <a:pt x="192" y="168"/>
                    <a:pt x="192" y="168"/>
                    <a:pt x="192" y="168"/>
                  </a:cubicBezTo>
                  <a:cubicBezTo>
                    <a:pt x="192" y="171"/>
                    <a:pt x="190" y="174"/>
                    <a:pt x="186"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6" name="Freeform 146">
              <a:extLst>
                <a:ext uri="{FF2B5EF4-FFF2-40B4-BE49-F238E27FC236}">
                  <a16:creationId xmlns:a16="http://schemas.microsoft.com/office/drawing/2014/main" id="{0CE4F762-E713-46AF-B1D3-D878E3210FFD}"/>
                </a:ext>
              </a:extLst>
            </p:cNvPr>
            <p:cNvSpPr>
              <a:spLocks/>
            </p:cNvSpPr>
            <p:nvPr/>
          </p:nvSpPr>
          <p:spPr bwMode="auto">
            <a:xfrm>
              <a:off x="2525" y="3051"/>
              <a:ext cx="53" cy="17"/>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7" name="Freeform 147">
              <a:extLst>
                <a:ext uri="{FF2B5EF4-FFF2-40B4-BE49-F238E27FC236}">
                  <a16:creationId xmlns:a16="http://schemas.microsoft.com/office/drawing/2014/main" id="{0202E502-90BC-4652-9D29-22EB91EF96C8}"/>
                </a:ext>
              </a:extLst>
            </p:cNvPr>
            <p:cNvSpPr>
              <a:spLocks/>
            </p:cNvSpPr>
            <p:nvPr/>
          </p:nvSpPr>
          <p:spPr bwMode="auto">
            <a:xfrm>
              <a:off x="2560" y="3104"/>
              <a:ext cx="142" cy="1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3" y="12"/>
                    <a:pt x="0" y="9"/>
                    <a:pt x="0" y="6"/>
                  </a:cubicBezTo>
                  <a:cubicBezTo>
                    <a:pt x="0" y="3"/>
                    <a:pt x="3" y="0"/>
                    <a:pt x="6" y="0"/>
                  </a:cubicBezTo>
                  <a:cubicBezTo>
                    <a:pt x="90" y="0"/>
                    <a:pt x="90" y="0"/>
                    <a:pt x="90" y="0"/>
                  </a:cubicBezTo>
                  <a:cubicBezTo>
                    <a:pt x="94" y="0"/>
                    <a:pt x="96" y="3"/>
                    <a:pt x="96" y="6"/>
                  </a:cubicBezTo>
                  <a:cubicBezTo>
                    <a:pt x="96" y="9"/>
                    <a:pt x="94"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8" name="Freeform 148">
              <a:extLst>
                <a:ext uri="{FF2B5EF4-FFF2-40B4-BE49-F238E27FC236}">
                  <a16:creationId xmlns:a16="http://schemas.microsoft.com/office/drawing/2014/main" id="{F053863E-05CC-4947-827B-85C405D4382B}"/>
                </a:ext>
              </a:extLst>
            </p:cNvPr>
            <p:cNvSpPr>
              <a:spLocks/>
            </p:cNvSpPr>
            <p:nvPr/>
          </p:nvSpPr>
          <p:spPr bwMode="auto">
            <a:xfrm>
              <a:off x="2525" y="3157"/>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9" name="Freeform 149">
              <a:extLst>
                <a:ext uri="{FF2B5EF4-FFF2-40B4-BE49-F238E27FC236}">
                  <a16:creationId xmlns:a16="http://schemas.microsoft.com/office/drawing/2014/main" id="{27F41126-8CB0-4475-8EE6-4C684F6207BD}"/>
                </a:ext>
              </a:extLst>
            </p:cNvPr>
            <p:cNvSpPr>
              <a:spLocks/>
            </p:cNvSpPr>
            <p:nvPr/>
          </p:nvSpPr>
          <p:spPr bwMode="auto">
            <a:xfrm>
              <a:off x="2525" y="3210"/>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3"/>
                    <a:pt x="3" y="0"/>
                    <a:pt x="6" y="0"/>
                  </a:cubicBezTo>
                  <a:cubicBezTo>
                    <a:pt x="114" y="0"/>
                    <a:pt x="114" y="0"/>
                    <a:pt x="114" y="0"/>
                  </a:cubicBezTo>
                  <a:cubicBezTo>
                    <a:pt x="118" y="0"/>
                    <a:pt x="120" y="3"/>
                    <a:pt x="120" y="6"/>
                  </a:cubicBezTo>
                  <a:cubicBezTo>
                    <a:pt x="120" y="9"/>
                    <a:pt x="118" y="12"/>
                    <a:pt x="11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30" name="Titolo 3">
            <a:extLst>
              <a:ext uri="{FF2B5EF4-FFF2-40B4-BE49-F238E27FC236}">
                <a16:creationId xmlns:a16="http://schemas.microsoft.com/office/drawing/2014/main" id="{E7FB7D95-527C-4090-B644-4CC1451F1847}"/>
              </a:ext>
            </a:extLst>
          </p:cNvPr>
          <p:cNvSpPr>
            <a:spLocks noGrp="1"/>
          </p:cNvSpPr>
          <p:nvPr>
            <p:ph type="title"/>
          </p:nvPr>
        </p:nvSpPr>
        <p:spPr>
          <a:xfrm>
            <a:off x="433847" y="512273"/>
            <a:ext cx="11532865" cy="424732"/>
          </a:xfrm>
        </p:spPr>
        <p:txBody>
          <a:bodyPr>
            <a:normAutofit/>
          </a:bodyPr>
          <a:lstStyle/>
          <a:p>
            <a:r>
              <a:rPr lang="it-IT"/>
              <a:t>IL PNRR E GLI ENTI LOCALI</a:t>
            </a:r>
            <a:endParaRPr lang="it-IT" sz="2200" b="0">
              <a:solidFill>
                <a:srgbClr val="CDA73C"/>
              </a:solidFill>
            </a:endParaRPr>
          </a:p>
        </p:txBody>
      </p:sp>
      <p:sp>
        <p:nvSpPr>
          <p:cNvPr id="32" name="Segnaposto testo 4">
            <a:extLst>
              <a:ext uri="{FF2B5EF4-FFF2-40B4-BE49-F238E27FC236}">
                <a16:creationId xmlns:a16="http://schemas.microsoft.com/office/drawing/2014/main" id="{14B026E7-4F70-408D-BFE0-114E530EAFEA}"/>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PNRR E GLI ENTI LOCALI</a:t>
            </a:r>
            <a:endParaRPr lang="en-US"/>
          </a:p>
        </p:txBody>
      </p:sp>
      <p:sp>
        <p:nvSpPr>
          <p:cNvPr id="31" name="Rettangolo 17">
            <a:extLst>
              <a:ext uri="{FF2B5EF4-FFF2-40B4-BE49-F238E27FC236}">
                <a16:creationId xmlns:a16="http://schemas.microsoft.com/office/drawing/2014/main" id="{FC483E9F-35D7-4EA9-965B-7F3D6FAD61F1}"/>
              </a:ext>
            </a:extLst>
          </p:cNvPr>
          <p:cNvSpPr/>
          <p:nvPr/>
        </p:nvSpPr>
        <p:spPr>
          <a:xfrm>
            <a:off x="203085" y="1023239"/>
            <a:ext cx="1138074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DESTINATARI DI RISORSE FINALIZZATE  </a:t>
            </a:r>
            <a:endPar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0529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1">
            <a:extLst>
              <a:ext uri="{FF2B5EF4-FFF2-40B4-BE49-F238E27FC236}">
                <a16:creationId xmlns:a16="http://schemas.microsoft.com/office/drawing/2014/main" id="{5F8BE408-3813-4E83-B4AB-E0DCFF891E12}"/>
              </a:ext>
            </a:extLst>
          </p:cNvPr>
          <p:cNvSpPr/>
          <p:nvPr/>
        </p:nvSpPr>
        <p:spPr>
          <a:xfrm>
            <a:off x="0" y="1605778"/>
            <a:ext cx="12192000" cy="4527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CasellaDiTesto 20">
            <a:extLst>
              <a:ext uri="{FF2B5EF4-FFF2-40B4-BE49-F238E27FC236}">
                <a16:creationId xmlns:a16="http://schemas.microsoft.com/office/drawing/2014/main" id="{45CC8968-6146-463F-91B9-69F89CB3DB5D}"/>
              </a:ext>
            </a:extLst>
          </p:cNvPr>
          <p:cNvSpPr txBox="1"/>
          <p:nvPr/>
        </p:nvSpPr>
        <p:spPr>
          <a:xfrm>
            <a:off x="1553378" y="1756249"/>
            <a:ext cx="10093956" cy="135421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rPr>
              <a:t>Gli Enti Locali sono destinatari di interventi del PNRR localizzati sui rispettivi territori.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In questi casi si tratta di interventi che, di norma, fanno parte della programmazione strategica definita a livello nazionale e/o regionale, secondo procedure e modalità stabilite nell’ambito dei singoli settori. In relazione al settore specifico di riferimento, la definizione di tali interventi tiene conto delle istanze delle Amministrazioni e delle collettività locali nell’ambito di specifici tavoli di concertazione </a:t>
            </a:r>
          </a:p>
        </p:txBody>
      </p:sp>
      <p:sp>
        <p:nvSpPr>
          <p:cNvPr id="8" name="Rettangolo 17">
            <a:extLst>
              <a:ext uri="{FF2B5EF4-FFF2-40B4-BE49-F238E27FC236}">
                <a16:creationId xmlns:a16="http://schemas.microsoft.com/office/drawing/2014/main" id="{DB702CF2-D7C5-441F-8306-582546D7B9E9}"/>
              </a:ext>
            </a:extLst>
          </p:cNvPr>
          <p:cNvSpPr/>
          <p:nvPr/>
        </p:nvSpPr>
        <p:spPr>
          <a:xfrm>
            <a:off x="203085" y="1023239"/>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INVESTIMENTI LOCALIZZATI SUL TERRITORIO </a:t>
            </a:r>
            <a:endPar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1" name="CasellaDiTesto 20">
            <a:extLst>
              <a:ext uri="{FF2B5EF4-FFF2-40B4-BE49-F238E27FC236}">
                <a16:creationId xmlns:a16="http://schemas.microsoft.com/office/drawing/2014/main" id="{68EF680F-4CC9-4B09-9223-7DAC8A86F207}"/>
              </a:ext>
            </a:extLst>
          </p:cNvPr>
          <p:cNvSpPr txBox="1"/>
          <p:nvPr/>
        </p:nvSpPr>
        <p:spPr>
          <a:xfrm>
            <a:off x="1553378" y="3795839"/>
            <a:ext cx="10093956"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rPr>
              <a:t>Esempio: Potenziamento della rete ferroviaria nazionale e relative interconnessioni con le linee di comunicazione territoriali.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In questo caso, il titolare dell’iniziativa è il MIMS e gli interventi sono realizzati da Rete Ferroviaria Italiana (RFI), sulla base di Accordi di Programma pluriennali. I benefici di tali interventi impattano direttamente sui territori e le popolazioni ivi residenti in termini di miglioramento dei servizi di trasporto. </a:t>
            </a:r>
          </a:p>
        </p:txBody>
      </p:sp>
      <p:sp>
        <p:nvSpPr>
          <p:cNvPr id="12" name="Rettangolo 75">
            <a:extLst>
              <a:ext uri="{FF2B5EF4-FFF2-40B4-BE49-F238E27FC236}">
                <a16:creationId xmlns:a16="http://schemas.microsoft.com/office/drawing/2014/main" id="{9617F2B1-C482-4CFA-946D-4C085FE44F04}"/>
              </a:ext>
            </a:extLst>
          </p:cNvPr>
          <p:cNvSpPr/>
          <p:nvPr/>
        </p:nvSpPr>
        <p:spPr>
          <a:xfrm>
            <a:off x="457093" y="3795839"/>
            <a:ext cx="924651" cy="924651"/>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8" name="Rettangolo 75">
            <a:extLst>
              <a:ext uri="{FF2B5EF4-FFF2-40B4-BE49-F238E27FC236}">
                <a16:creationId xmlns:a16="http://schemas.microsoft.com/office/drawing/2014/main" id="{6E3A2C21-3C15-4ABF-938D-7846BB376721}"/>
              </a:ext>
            </a:extLst>
          </p:cNvPr>
          <p:cNvSpPr/>
          <p:nvPr/>
        </p:nvSpPr>
        <p:spPr>
          <a:xfrm>
            <a:off x="457094" y="1756249"/>
            <a:ext cx="924651" cy="924651"/>
          </a:xfrm>
          <a:prstGeom prst="rect">
            <a:avLst/>
          </a:prstGeom>
          <a:solidFill>
            <a:srgbClr val="476D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30" name="Titolo 3">
            <a:extLst>
              <a:ext uri="{FF2B5EF4-FFF2-40B4-BE49-F238E27FC236}">
                <a16:creationId xmlns:a16="http://schemas.microsoft.com/office/drawing/2014/main" id="{E7FB7D95-527C-4090-B644-4CC1451F1847}"/>
              </a:ext>
            </a:extLst>
          </p:cNvPr>
          <p:cNvSpPr>
            <a:spLocks noGrp="1"/>
          </p:cNvSpPr>
          <p:nvPr>
            <p:ph type="title"/>
          </p:nvPr>
        </p:nvSpPr>
        <p:spPr>
          <a:xfrm>
            <a:off x="433847" y="512273"/>
            <a:ext cx="11532865" cy="424732"/>
          </a:xfrm>
        </p:spPr>
        <p:txBody>
          <a:bodyPr>
            <a:normAutofit/>
          </a:bodyPr>
          <a:lstStyle/>
          <a:p>
            <a:r>
              <a:rPr lang="it-IT"/>
              <a:t>IL PNRR E GLI ENTI LOCALI</a:t>
            </a:r>
            <a:endParaRPr lang="it-IT" sz="2200" b="0">
              <a:solidFill>
                <a:srgbClr val="CDA73C"/>
              </a:solidFill>
            </a:endParaRPr>
          </a:p>
        </p:txBody>
      </p:sp>
      <p:sp>
        <p:nvSpPr>
          <p:cNvPr id="32" name="Segnaposto testo 4">
            <a:extLst>
              <a:ext uri="{FF2B5EF4-FFF2-40B4-BE49-F238E27FC236}">
                <a16:creationId xmlns:a16="http://schemas.microsoft.com/office/drawing/2014/main" id="{0D497048-D6E9-4326-9E99-D3C4DCE4A8D7}"/>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PNRR E GLI ENTI LOCALI</a:t>
            </a:r>
            <a:endParaRPr lang="en-US"/>
          </a:p>
        </p:txBody>
      </p:sp>
      <p:pic>
        <p:nvPicPr>
          <p:cNvPr id="33" name="Graphic 32" descr="Train Tracks with solid fill">
            <a:extLst>
              <a:ext uri="{FF2B5EF4-FFF2-40B4-BE49-F238E27FC236}">
                <a16:creationId xmlns:a16="http://schemas.microsoft.com/office/drawing/2014/main" id="{11EC6A84-FFEE-4DDD-8696-FBC64A56D1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864" y="3978474"/>
            <a:ext cx="564660" cy="559379"/>
          </a:xfrm>
          <a:prstGeom prst="rect">
            <a:avLst/>
          </a:prstGeom>
        </p:spPr>
      </p:pic>
      <p:grpSp>
        <p:nvGrpSpPr>
          <p:cNvPr id="39" name="Group 131">
            <a:extLst>
              <a:ext uri="{FF2B5EF4-FFF2-40B4-BE49-F238E27FC236}">
                <a16:creationId xmlns:a16="http://schemas.microsoft.com/office/drawing/2014/main" id="{1A6115B3-6A7E-405C-AED3-5309770D91EA}"/>
              </a:ext>
            </a:extLst>
          </p:cNvPr>
          <p:cNvGrpSpPr>
            <a:grpSpLocks noChangeAspect="1"/>
          </p:cNvGrpSpPr>
          <p:nvPr/>
        </p:nvGrpSpPr>
        <p:grpSpPr bwMode="auto">
          <a:xfrm>
            <a:off x="680499" y="1954307"/>
            <a:ext cx="477838" cy="477839"/>
            <a:chOff x="348" y="1719"/>
            <a:chExt cx="426" cy="426"/>
          </a:xfrm>
          <a:solidFill>
            <a:schemeClr val="bg1"/>
          </a:solidFill>
        </p:grpSpPr>
        <p:sp>
          <p:nvSpPr>
            <p:cNvPr id="40" name="Freeform 132">
              <a:extLst>
                <a:ext uri="{FF2B5EF4-FFF2-40B4-BE49-F238E27FC236}">
                  <a16:creationId xmlns:a16="http://schemas.microsoft.com/office/drawing/2014/main" id="{8CB92CC3-1AF7-445A-9575-044B844DFCC8}"/>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1" name="Freeform 133">
              <a:extLst>
                <a:ext uri="{FF2B5EF4-FFF2-40B4-BE49-F238E27FC236}">
                  <a16:creationId xmlns:a16="http://schemas.microsoft.com/office/drawing/2014/main" id="{39F08B86-05CC-4364-A1C8-C09460860FE1}"/>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2" name="Freeform 134">
              <a:extLst>
                <a:ext uri="{FF2B5EF4-FFF2-40B4-BE49-F238E27FC236}">
                  <a16:creationId xmlns:a16="http://schemas.microsoft.com/office/drawing/2014/main" id="{F814EAAE-6A44-492C-BC62-1B6B361815BA}"/>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3" name="Freeform 135">
              <a:extLst>
                <a:ext uri="{FF2B5EF4-FFF2-40B4-BE49-F238E27FC236}">
                  <a16:creationId xmlns:a16="http://schemas.microsoft.com/office/drawing/2014/main" id="{C724BBF9-955B-4397-87EC-EB6909B04C51}"/>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4" name="Freeform 136">
              <a:extLst>
                <a:ext uri="{FF2B5EF4-FFF2-40B4-BE49-F238E27FC236}">
                  <a16:creationId xmlns:a16="http://schemas.microsoft.com/office/drawing/2014/main" id="{1B4EE95D-1A5F-40FE-81F5-954D463B8409}"/>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5" name="Freeform 137">
              <a:extLst>
                <a:ext uri="{FF2B5EF4-FFF2-40B4-BE49-F238E27FC236}">
                  <a16:creationId xmlns:a16="http://schemas.microsoft.com/office/drawing/2014/main" id="{986174A3-A27A-4CBD-8FC1-99252ACB19EE}"/>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6" name="Freeform 138">
              <a:extLst>
                <a:ext uri="{FF2B5EF4-FFF2-40B4-BE49-F238E27FC236}">
                  <a16:creationId xmlns:a16="http://schemas.microsoft.com/office/drawing/2014/main" id="{C8CDBA29-C1A5-44EC-8353-1759E6AB036A}"/>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7" name="Freeform 139">
              <a:extLst>
                <a:ext uri="{FF2B5EF4-FFF2-40B4-BE49-F238E27FC236}">
                  <a16:creationId xmlns:a16="http://schemas.microsoft.com/office/drawing/2014/main" id="{66C128C9-4A0B-4E76-9DE1-2710B22A5925}"/>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8" name="Freeform 140">
              <a:extLst>
                <a:ext uri="{FF2B5EF4-FFF2-40B4-BE49-F238E27FC236}">
                  <a16:creationId xmlns:a16="http://schemas.microsoft.com/office/drawing/2014/main" id="{A9B50751-C2B7-4615-86AE-FA16ECEE2E18}"/>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49" name="Freeform 141">
              <a:extLst>
                <a:ext uri="{FF2B5EF4-FFF2-40B4-BE49-F238E27FC236}">
                  <a16:creationId xmlns:a16="http://schemas.microsoft.com/office/drawing/2014/main" id="{8C63FBBA-AFB9-44B2-9BDD-48C1A922EBF6}"/>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50" name="Freeform 142">
              <a:extLst>
                <a:ext uri="{FF2B5EF4-FFF2-40B4-BE49-F238E27FC236}">
                  <a16:creationId xmlns:a16="http://schemas.microsoft.com/office/drawing/2014/main" id="{A289B29B-28BA-4DDE-94A6-606DC190CB83}"/>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51" name="Freeform 143">
              <a:extLst>
                <a:ext uri="{FF2B5EF4-FFF2-40B4-BE49-F238E27FC236}">
                  <a16:creationId xmlns:a16="http://schemas.microsoft.com/office/drawing/2014/main" id="{6DF67932-64E6-479C-B958-F30E936B7B84}"/>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grpSp>
    </p:spTree>
    <p:extLst>
      <p:ext uri="{BB962C8B-B14F-4D97-AF65-F5344CB8AC3E}">
        <p14:creationId xmlns:p14="http://schemas.microsoft.com/office/powerpoint/2010/main" val="38267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ENTI TERRITORALI: RISORSE FINANZIARIE</a:t>
            </a:r>
          </a:p>
        </p:txBody>
      </p:sp>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a:xfrm>
            <a:off x="433847" y="512273"/>
            <a:ext cx="11532865" cy="424732"/>
          </a:xfrm>
        </p:spPr>
        <p:txBody>
          <a:bodyPr/>
          <a:lstStyle/>
          <a:p>
            <a:r>
              <a:rPr lang="it-IT">
                <a:solidFill>
                  <a:schemeClr val="tx1"/>
                </a:solidFill>
              </a:rPr>
              <a:t>STIMA RISORSE DESTINATE AGLI ENTI TERRITORIALI PER MISSIONE</a:t>
            </a:r>
          </a:p>
        </p:txBody>
      </p:sp>
      <p:sp>
        <p:nvSpPr>
          <p:cNvPr id="10" name="TextBox 56">
            <a:extLst>
              <a:ext uri="{FF2B5EF4-FFF2-40B4-BE49-F238E27FC236}">
                <a16:creationId xmlns:a16="http://schemas.microsoft.com/office/drawing/2014/main" id="{5D393E13-24CB-4044-904C-22FD1C406FEC}"/>
              </a:ext>
            </a:extLst>
          </p:cNvPr>
          <p:cNvSpPr txBox="1">
            <a:spLocks/>
          </p:cNvSpPr>
          <p:nvPr/>
        </p:nvSpPr>
        <p:spPr>
          <a:xfrm>
            <a:off x="1080918" y="5619471"/>
            <a:ext cx="1581037" cy="738664"/>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Digitalizzazione, innovazione, competitività e cultura</a:t>
            </a:r>
          </a:p>
        </p:txBody>
      </p:sp>
      <p:sp>
        <p:nvSpPr>
          <p:cNvPr id="11" name="TextBox 57">
            <a:extLst>
              <a:ext uri="{FF2B5EF4-FFF2-40B4-BE49-F238E27FC236}">
                <a16:creationId xmlns:a16="http://schemas.microsoft.com/office/drawing/2014/main" id="{5AE547EE-52C4-42BF-BEE6-A5D6D35CF80A}"/>
              </a:ext>
            </a:extLst>
          </p:cNvPr>
          <p:cNvSpPr txBox="1">
            <a:spLocks/>
          </p:cNvSpPr>
          <p:nvPr/>
        </p:nvSpPr>
        <p:spPr>
          <a:xfrm>
            <a:off x="2993697" y="5619471"/>
            <a:ext cx="1178702" cy="738664"/>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Rivoluzione verde e transizione ecologica</a:t>
            </a:r>
          </a:p>
        </p:txBody>
      </p:sp>
      <p:sp>
        <p:nvSpPr>
          <p:cNvPr id="12" name="TextBox 57">
            <a:extLst>
              <a:ext uri="{FF2B5EF4-FFF2-40B4-BE49-F238E27FC236}">
                <a16:creationId xmlns:a16="http://schemas.microsoft.com/office/drawing/2014/main" id="{A3D1A417-54FA-4B1A-8261-C61DE7911727}"/>
              </a:ext>
            </a:extLst>
          </p:cNvPr>
          <p:cNvSpPr txBox="1">
            <a:spLocks/>
          </p:cNvSpPr>
          <p:nvPr/>
        </p:nvSpPr>
        <p:spPr>
          <a:xfrm>
            <a:off x="4787900" y="5709125"/>
            <a:ext cx="1202287" cy="553998"/>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Infrastrutture per una mobilità sostenibile</a:t>
            </a:r>
          </a:p>
        </p:txBody>
      </p:sp>
      <p:sp>
        <p:nvSpPr>
          <p:cNvPr id="13" name="TextBox 57">
            <a:extLst>
              <a:ext uri="{FF2B5EF4-FFF2-40B4-BE49-F238E27FC236}">
                <a16:creationId xmlns:a16="http://schemas.microsoft.com/office/drawing/2014/main" id="{A6E047F6-50D3-415B-ABBC-63B0EFC5279D}"/>
              </a:ext>
            </a:extLst>
          </p:cNvPr>
          <p:cNvSpPr txBox="1">
            <a:spLocks/>
          </p:cNvSpPr>
          <p:nvPr/>
        </p:nvSpPr>
        <p:spPr>
          <a:xfrm>
            <a:off x="6651583" y="5865027"/>
            <a:ext cx="1178702" cy="369332"/>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Istruzione e ricerca</a:t>
            </a:r>
          </a:p>
        </p:txBody>
      </p:sp>
      <p:sp>
        <p:nvSpPr>
          <p:cNvPr id="15" name="TextBox 57">
            <a:extLst>
              <a:ext uri="{FF2B5EF4-FFF2-40B4-BE49-F238E27FC236}">
                <a16:creationId xmlns:a16="http://schemas.microsoft.com/office/drawing/2014/main" id="{1C07B6C7-8421-4671-BA60-F6EF0BEA9615}"/>
              </a:ext>
            </a:extLst>
          </p:cNvPr>
          <p:cNvSpPr txBox="1">
            <a:spLocks/>
          </p:cNvSpPr>
          <p:nvPr/>
        </p:nvSpPr>
        <p:spPr>
          <a:xfrm>
            <a:off x="8368623" y="5865027"/>
            <a:ext cx="1178702" cy="369332"/>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Inclusione e coesione</a:t>
            </a:r>
          </a:p>
        </p:txBody>
      </p:sp>
      <p:sp>
        <p:nvSpPr>
          <p:cNvPr id="16" name="TextBox 57">
            <a:extLst>
              <a:ext uri="{FF2B5EF4-FFF2-40B4-BE49-F238E27FC236}">
                <a16:creationId xmlns:a16="http://schemas.microsoft.com/office/drawing/2014/main" id="{05DB3705-FDB8-4AC1-8860-FD2F26FF3DB5}"/>
              </a:ext>
            </a:extLst>
          </p:cNvPr>
          <p:cNvSpPr txBox="1">
            <a:spLocks/>
          </p:cNvSpPr>
          <p:nvPr/>
        </p:nvSpPr>
        <p:spPr>
          <a:xfrm>
            <a:off x="10073317" y="5865027"/>
            <a:ext cx="1178702" cy="184666"/>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Salute</a:t>
            </a:r>
          </a:p>
        </p:txBody>
      </p:sp>
      <p:sp>
        <p:nvSpPr>
          <p:cNvPr id="19" name="CasellaDiTesto 18">
            <a:extLst>
              <a:ext uri="{FF2B5EF4-FFF2-40B4-BE49-F238E27FC236}">
                <a16:creationId xmlns:a16="http://schemas.microsoft.com/office/drawing/2014/main" id="{CB6328B5-78A0-4D0F-AE25-BCCADF9F518B}"/>
              </a:ext>
            </a:extLst>
          </p:cNvPr>
          <p:cNvSpPr txBox="1"/>
          <p:nvPr/>
        </p:nvSpPr>
        <p:spPr>
          <a:xfrm>
            <a:off x="1302023" y="4362129"/>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3,11 mld €</a:t>
            </a:r>
          </a:p>
        </p:txBody>
      </p:sp>
      <p:sp>
        <p:nvSpPr>
          <p:cNvPr id="20" name="CasellaDiTesto 19">
            <a:extLst>
              <a:ext uri="{FF2B5EF4-FFF2-40B4-BE49-F238E27FC236}">
                <a16:creationId xmlns:a16="http://schemas.microsoft.com/office/drawing/2014/main" id="{D31A280E-2C43-4009-B7B2-7C18ED38DE34}"/>
              </a:ext>
            </a:extLst>
          </p:cNvPr>
          <p:cNvSpPr txBox="1"/>
          <p:nvPr/>
        </p:nvSpPr>
        <p:spPr>
          <a:xfrm>
            <a:off x="2993697" y="1629050"/>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19,69 mld €</a:t>
            </a:r>
          </a:p>
        </p:txBody>
      </p:sp>
      <p:sp>
        <p:nvSpPr>
          <p:cNvPr id="22" name="CasellaDiTesto 21">
            <a:extLst>
              <a:ext uri="{FF2B5EF4-FFF2-40B4-BE49-F238E27FC236}">
                <a16:creationId xmlns:a16="http://schemas.microsoft.com/office/drawing/2014/main" id="{1DDF1D56-CF15-46F6-8471-26096FF8F90C}"/>
              </a:ext>
            </a:extLst>
          </p:cNvPr>
          <p:cNvSpPr txBox="1"/>
          <p:nvPr/>
        </p:nvSpPr>
        <p:spPr>
          <a:xfrm>
            <a:off x="4681346" y="4895066"/>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0,27 mld €</a:t>
            </a:r>
          </a:p>
        </p:txBody>
      </p:sp>
      <p:sp>
        <p:nvSpPr>
          <p:cNvPr id="24" name="CasellaDiTesto 23">
            <a:extLst>
              <a:ext uri="{FF2B5EF4-FFF2-40B4-BE49-F238E27FC236}">
                <a16:creationId xmlns:a16="http://schemas.microsoft.com/office/drawing/2014/main" id="{CC69333D-CE37-4D0C-8DD4-350F7EFACA73}"/>
              </a:ext>
            </a:extLst>
          </p:cNvPr>
          <p:cNvSpPr txBox="1"/>
          <p:nvPr/>
        </p:nvSpPr>
        <p:spPr>
          <a:xfrm>
            <a:off x="6458736" y="3255393"/>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9,76 mld €</a:t>
            </a:r>
          </a:p>
        </p:txBody>
      </p:sp>
      <p:sp>
        <p:nvSpPr>
          <p:cNvPr id="25" name="CasellaDiTesto 24">
            <a:extLst>
              <a:ext uri="{FF2B5EF4-FFF2-40B4-BE49-F238E27FC236}">
                <a16:creationId xmlns:a16="http://schemas.microsoft.com/office/drawing/2014/main" id="{0A59CD30-722C-4F2D-8102-4F12B3DB8410}"/>
              </a:ext>
            </a:extLst>
          </p:cNvPr>
          <p:cNvSpPr txBox="1"/>
          <p:nvPr/>
        </p:nvSpPr>
        <p:spPr>
          <a:xfrm>
            <a:off x="9880470" y="2362037"/>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15,10 mld €</a:t>
            </a:r>
          </a:p>
        </p:txBody>
      </p:sp>
      <p:graphicFrame>
        <p:nvGraphicFramePr>
          <p:cNvPr id="17" name="Grafico 16">
            <a:extLst>
              <a:ext uri="{FF2B5EF4-FFF2-40B4-BE49-F238E27FC236}">
                <a16:creationId xmlns:a16="http://schemas.microsoft.com/office/drawing/2014/main" id="{95971850-9B75-43C9-9898-AD58E3216DB8}"/>
              </a:ext>
            </a:extLst>
          </p:cNvPr>
          <p:cNvGraphicFramePr>
            <a:graphicFrameLocks/>
          </p:cNvGraphicFramePr>
          <p:nvPr/>
        </p:nvGraphicFramePr>
        <p:xfrm>
          <a:off x="295564" y="937005"/>
          <a:ext cx="11600872" cy="5006108"/>
        </p:xfrm>
        <a:graphic>
          <a:graphicData uri="http://schemas.openxmlformats.org/drawingml/2006/chart">
            <c:chart xmlns:c="http://schemas.openxmlformats.org/drawingml/2006/chart" xmlns:r="http://schemas.openxmlformats.org/officeDocument/2006/relationships" r:id="rId3"/>
          </a:graphicData>
        </a:graphic>
      </p:graphicFrame>
      <p:sp>
        <p:nvSpPr>
          <p:cNvPr id="26" name="CasellaDiTesto 25">
            <a:extLst>
              <a:ext uri="{FF2B5EF4-FFF2-40B4-BE49-F238E27FC236}">
                <a16:creationId xmlns:a16="http://schemas.microsoft.com/office/drawing/2014/main" id="{D222CC34-18F0-462B-93FC-217B68C0D3A2}"/>
              </a:ext>
            </a:extLst>
          </p:cNvPr>
          <p:cNvSpPr txBox="1"/>
          <p:nvPr/>
        </p:nvSpPr>
        <p:spPr>
          <a:xfrm>
            <a:off x="8146648" y="1813716"/>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18,47 mld €</a:t>
            </a:r>
          </a:p>
        </p:txBody>
      </p:sp>
    </p:spTree>
    <p:extLst>
      <p:ext uri="{BB962C8B-B14F-4D97-AF65-F5344CB8AC3E}">
        <p14:creationId xmlns:p14="http://schemas.microsoft.com/office/powerpoint/2010/main" val="1576967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a:xfrm>
            <a:off x="433847" y="512273"/>
            <a:ext cx="11532865" cy="424732"/>
          </a:xfrm>
        </p:spPr>
        <p:txBody>
          <a:bodyPr/>
          <a:lstStyle/>
          <a:p>
            <a:r>
              <a:rPr lang="it-IT">
                <a:solidFill>
                  <a:schemeClr val="tx1"/>
                </a:solidFill>
              </a:rPr>
              <a:t>STIMA RISORSE DESTINATE AGLI ENTI TERRITORIALIPER MISSIONE</a:t>
            </a:r>
          </a:p>
        </p:txBody>
      </p:sp>
      <p:graphicFrame>
        <p:nvGraphicFramePr>
          <p:cNvPr id="14" name="Grafico 13">
            <a:extLst>
              <a:ext uri="{FF2B5EF4-FFF2-40B4-BE49-F238E27FC236}">
                <a16:creationId xmlns:a16="http://schemas.microsoft.com/office/drawing/2014/main" id="{517D836F-F3B1-4E26-AA37-87A27FB4E687}"/>
              </a:ext>
            </a:extLst>
          </p:cNvPr>
          <p:cNvGraphicFramePr>
            <a:graphicFrameLocks/>
          </p:cNvGraphicFramePr>
          <p:nvPr>
            <p:extLst>
              <p:ext uri="{D42A27DB-BD31-4B8C-83A1-F6EECF244321}">
                <p14:modId xmlns:p14="http://schemas.microsoft.com/office/powerpoint/2010/main" val="1665827158"/>
              </p:ext>
            </p:extLst>
          </p:nvPr>
        </p:nvGraphicFramePr>
        <p:xfrm>
          <a:off x="1112703" y="1487277"/>
          <a:ext cx="9573657" cy="4660135"/>
        </p:xfrm>
        <a:graphic>
          <a:graphicData uri="http://schemas.openxmlformats.org/drawingml/2006/chart">
            <c:chart xmlns:c="http://schemas.openxmlformats.org/drawingml/2006/chart" xmlns:r="http://schemas.openxmlformats.org/officeDocument/2006/relationships" r:id="rId3"/>
          </a:graphicData>
        </a:graphic>
      </p:graphicFrame>
      <p:sp>
        <p:nvSpPr>
          <p:cNvPr id="17" name="CasellaDiTesto 16">
            <a:extLst>
              <a:ext uri="{FF2B5EF4-FFF2-40B4-BE49-F238E27FC236}">
                <a16:creationId xmlns:a16="http://schemas.microsoft.com/office/drawing/2014/main" id="{C6F5277B-EE92-4665-B924-C09E6C2A6A56}"/>
              </a:ext>
            </a:extLst>
          </p:cNvPr>
          <p:cNvSpPr txBox="1"/>
          <p:nvPr/>
        </p:nvSpPr>
        <p:spPr>
          <a:xfrm>
            <a:off x="1505640" y="1487277"/>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28,32 mld €</a:t>
            </a:r>
          </a:p>
        </p:txBody>
      </p:sp>
      <p:sp>
        <p:nvSpPr>
          <p:cNvPr id="18" name="CasellaDiTesto 17">
            <a:extLst>
              <a:ext uri="{FF2B5EF4-FFF2-40B4-BE49-F238E27FC236}">
                <a16:creationId xmlns:a16="http://schemas.microsoft.com/office/drawing/2014/main" id="{F6F7BCDE-1382-4E7F-97DB-35F3386195D7}"/>
              </a:ext>
            </a:extLst>
          </p:cNvPr>
          <p:cNvSpPr txBox="1"/>
          <p:nvPr/>
        </p:nvSpPr>
        <p:spPr>
          <a:xfrm>
            <a:off x="3330765" y="3997636"/>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10,79 mld €</a:t>
            </a:r>
          </a:p>
        </p:txBody>
      </p:sp>
      <p:sp>
        <p:nvSpPr>
          <p:cNvPr id="19" name="CasellaDiTesto 18">
            <a:extLst>
              <a:ext uri="{FF2B5EF4-FFF2-40B4-BE49-F238E27FC236}">
                <a16:creationId xmlns:a16="http://schemas.microsoft.com/office/drawing/2014/main" id="{61EA429A-C6E9-43AB-B279-E266236331EE}"/>
              </a:ext>
            </a:extLst>
          </p:cNvPr>
          <p:cNvSpPr txBox="1"/>
          <p:nvPr/>
        </p:nvSpPr>
        <p:spPr>
          <a:xfrm>
            <a:off x="5117333" y="3980296"/>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10,84 mld €</a:t>
            </a:r>
          </a:p>
        </p:txBody>
      </p:sp>
      <p:sp>
        <p:nvSpPr>
          <p:cNvPr id="20" name="CasellaDiTesto 19">
            <a:extLst>
              <a:ext uri="{FF2B5EF4-FFF2-40B4-BE49-F238E27FC236}">
                <a16:creationId xmlns:a16="http://schemas.microsoft.com/office/drawing/2014/main" id="{20C2D5E9-05B8-4B90-BB3E-86B6B0B9084B}"/>
              </a:ext>
            </a:extLst>
          </p:cNvPr>
          <p:cNvSpPr txBox="1"/>
          <p:nvPr/>
        </p:nvSpPr>
        <p:spPr>
          <a:xfrm>
            <a:off x="7051084" y="3346328"/>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15,10 mld €</a:t>
            </a:r>
          </a:p>
        </p:txBody>
      </p:sp>
      <p:sp>
        <p:nvSpPr>
          <p:cNvPr id="22" name="CasellaDiTesto 21">
            <a:extLst>
              <a:ext uri="{FF2B5EF4-FFF2-40B4-BE49-F238E27FC236}">
                <a16:creationId xmlns:a16="http://schemas.microsoft.com/office/drawing/2014/main" id="{A641A3FA-CDD0-42FA-A914-37C2CE2AA2F4}"/>
              </a:ext>
            </a:extLst>
          </p:cNvPr>
          <p:cNvSpPr txBox="1"/>
          <p:nvPr/>
        </p:nvSpPr>
        <p:spPr>
          <a:xfrm>
            <a:off x="8945415" y="5370723"/>
            <a:ext cx="15643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0A2542"/>
                </a:solidFill>
                <a:effectLst/>
                <a:uLnTx/>
                <a:uFillTx/>
                <a:latin typeface="Graphik" panose="020B0503030202060203" pitchFamily="34" charset="0"/>
                <a:ea typeface="+mn-ea"/>
                <a:cs typeface="+mn-cs"/>
              </a:rPr>
              <a:t>1,36 mld €</a:t>
            </a:r>
          </a:p>
        </p:txBody>
      </p:sp>
      <p:sp>
        <p:nvSpPr>
          <p:cNvPr id="23" name="Segnaposto testo 4">
            <a:extLst>
              <a:ext uri="{FF2B5EF4-FFF2-40B4-BE49-F238E27FC236}">
                <a16:creationId xmlns:a16="http://schemas.microsoft.com/office/drawing/2014/main" id="{B8D4D37A-899C-4600-8D0E-694985A9620A}"/>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ENTI TERRITORALI: RISORSE FINANZIARIE</a:t>
            </a:r>
          </a:p>
        </p:txBody>
      </p:sp>
      <p:sp>
        <p:nvSpPr>
          <p:cNvPr id="25" name="TextBox 56">
            <a:extLst>
              <a:ext uri="{FF2B5EF4-FFF2-40B4-BE49-F238E27FC236}">
                <a16:creationId xmlns:a16="http://schemas.microsoft.com/office/drawing/2014/main" id="{5BA95478-09C9-48D4-B084-C517A56C99E7}"/>
              </a:ext>
            </a:extLst>
          </p:cNvPr>
          <p:cNvSpPr txBox="1">
            <a:spLocks/>
          </p:cNvSpPr>
          <p:nvPr/>
        </p:nvSpPr>
        <p:spPr>
          <a:xfrm>
            <a:off x="1365321" y="6049693"/>
            <a:ext cx="1581037" cy="369332"/>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lang="en-US" sz="1600" dirty="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cs typeface="Arial" panose="020B0604020202020204" pitchFamily="34" charset="0"/>
                <a:sym typeface="Tahoma" panose="020B0604030504040204" pitchFamily="34" charset="0"/>
              </a:rPr>
              <a:t>Comuni e Città Metropolitane</a:t>
            </a:r>
          </a:p>
        </p:txBody>
      </p:sp>
      <p:sp>
        <p:nvSpPr>
          <p:cNvPr id="26" name="TextBox 57">
            <a:extLst>
              <a:ext uri="{FF2B5EF4-FFF2-40B4-BE49-F238E27FC236}">
                <a16:creationId xmlns:a16="http://schemas.microsoft.com/office/drawing/2014/main" id="{ACA571B6-7E17-4BC3-99A9-62D7AB1604EA}"/>
              </a:ext>
            </a:extLst>
          </p:cNvPr>
          <p:cNvSpPr txBox="1">
            <a:spLocks/>
          </p:cNvSpPr>
          <p:nvPr/>
        </p:nvSpPr>
        <p:spPr>
          <a:xfrm>
            <a:off x="3523612" y="5976395"/>
            <a:ext cx="1178702" cy="553998"/>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Regioni, Province, Comuni</a:t>
            </a:r>
          </a:p>
        </p:txBody>
      </p:sp>
      <p:sp>
        <p:nvSpPr>
          <p:cNvPr id="27" name="TextBox 57">
            <a:extLst>
              <a:ext uri="{FF2B5EF4-FFF2-40B4-BE49-F238E27FC236}">
                <a16:creationId xmlns:a16="http://schemas.microsoft.com/office/drawing/2014/main" id="{AED6C13A-3746-4281-B7DA-EA13995CC541}"/>
              </a:ext>
            </a:extLst>
          </p:cNvPr>
          <p:cNvSpPr txBox="1">
            <a:spLocks/>
          </p:cNvSpPr>
          <p:nvPr/>
        </p:nvSpPr>
        <p:spPr>
          <a:xfrm>
            <a:off x="5337237" y="6142026"/>
            <a:ext cx="1202287" cy="184666"/>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Regioni</a:t>
            </a:r>
          </a:p>
        </p:txBody>
      </p:sp>
      <p:sp>
        <p:nvSpPr>
          <p:cNvPr id="28" name="TextBox 57">
            <a:extLst>
              <a:ext uri="{FF2B5EF4-FFF2-40B4-BE49-F238E27FC236}">
                <a16:creationId xmlns:a16="http://schemas.microsoft.com/office/drawing/2014/main" id="{79785BCA-24F9-4766-9223-C2B401F12A98}"/>
              </a:ext>
            </a:extLst>
          </p:cNvPr>
          <p:cNvSpPr txBox="1">
            <a:spLocks/>
          </p:cNvSpPr>
          <p:nvPr/>
        </p:nvSpPr>
        <p:spPr>
          <a:xfrm>
            <a:off x="7243931" y="6142026"/>
            <a:ext cx="1178702" cy="184666"/>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ASL/AO</a:t>
            </a:r>
          </a:p>
        </p:txBody>
      </p:sp>
      <p:sp>
        <p:nvSpPr>
          <p:cNvPr id="29" name="TextBox 57">
            <a:extLst>
              <a:ext uri="{FF2B5EF4-FFF2-40B4-BE49-F238E27FC236}">
                <a16:creationId xmlns:a16="http://schemas.microsoft.com/office/drawing/2014/main" id="{01C1533A-A5DB-4FE4-84CF-73A2797E1C03}"/>
              </a:ext>
            </a:extLst>
          </p:cNvPr>
          <p:cNvSpPr txBox="1">
            <a:spLocks/>
          </p:cNvSpPr>
          <p:nvPr/>
        </p:nvSpPr>
        <p:spPr>
          <a:xfrm>
            <a:off x="8999887" y="6108070"/>
            <a:ext cx="1178702" cy="184666"/>
          </a:xfrm>
          <a:prstGeom prst="rect">
            <a:avLst/>
          </a:prstGeom>
        </p:spPr>
        <p:txBody>
          <a:bodyPr vert="horz" wrap="square" lIns="0" tIns="0" rIns="0" bIns="0" rtlCol="0" anchor="ctr"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400" b="1">
                <a:solidFill>
                  <a:srgbClr val="0B2466"/>
                </a:solidFill>
                <a:ea typeface="Open Sans" panose="020B0606030504020204" pitchFamily="34" charset="0"/>
                <a:cs typeface="Open Sans" panose="020B0606030504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2pPr>
            <a:lvl3pPr marL="439200" lvl="2" indent="-208800">
              <a:lnSpc>
                <a:spcPct val="100000"/>
              </a:lnSpc>
              <a:spcBef>
                <a:spcPts val="0"/>
              </a:spcBef>
              <a:spcAft>
                <a:spcPts val="300"/>
              </a:spcAft>
              <a:buSzPct val="11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3pPr>
            <a:lvl4pPr marL="604800" lvl="3" indent="-154800">
              <a:lnSpc>
                <a:spcPct val="100000"/>
              </a:lnSpc>
              <a:spcBef>
                <a:spcPts val="0"/>
              </a:spcBef>
              <a:spcAft>
                <a:spcPts val="300"/>
              </a:spcAft>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4pPr>
            <a:lvl5pPr marL="813600" lvl="4" indent="-147600">
              <a:lnSpc>
                <a:spcPct val="100000"/>
              </a:lnSpc>
              <a:spcBef>
                <a:spcPts val="0"/>
              </a:spcBef>
              <a:spcAft>
                <a:spcPts val="300"/>
              </a:spcAft>
              <a:buSzPct val="100000"/>
              <a:buFont typeface="Arial" panose="020B0604020202020204" pitchFamily="34" charset="0"/>
              <a:buChar char="̶"/>
              <a:defRPr sz="1600">
                <a:solidFill>
                  <a:srgbClr val="0B2466"/>
                </a:solidFill>
                <a:latin typeface="Tahoma" panose="020B0604030504040204" pitchFamily="34" charset="0"/>
                <a:ea typeface="Tahoma" panose="020B0604030504040204" pitchFamily="34" charset="0"/>
                <a:cs typeface="Tahoma" panose="020B060403050404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Tahoma" panose="020B0604030504040204" pitchFamily="34" charset="0"/>
                <a:cs typeface="Arial" panose="020B0604020202020204" pitchFamily="34" charset="0"/>
                <a:sym typeface="Tahoma" panose="020B0604030504040204" pitchFamily="34" charset="0"/>
              </a:rPr>
              <a:t>Altro</a:t>
            </a:r>
          </a:p>
        </p:txBody>
      </p:sp>
    </p:spTree>
    <p:extLst>
      <p:ext uri="{BB962C8B-B14F-4D97-AF65-F5344CB8AC3E}">
        <p14:creationId xmlns:p14="http://schemas.microsoft.com/office/powerpoint/2010/main" val="4126590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M1</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813901" y="1411516"/>
          <a:ext cx="10373698" cy="2703284"/>
        </p:xfrm>
        <a:graphic>
          <a:graphicData uri="http://schemas.openxmlformats.org/drawingml/2006/table">
            <a:tbl>
              <a:tblPr/>
              <a:tblGrid>
                <a:gridCol w="814874">
                  <a:extLst>
                    <a:ext uri="{9D8B030D-6E8A-4147-A177-3AD203B41FA5}">
                      <a16:colId xmlns:a16="http://schemas.microsoft.com/office/drawing/2014/main" val="922069724"/>
                    </a:ext>
                  </a:extLst>
                </a:gridCol>
                <a:gridCol w="401786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817138792"/>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523666">
                <a:tc>
                  <a:txBody>
                    <a:bodyPr/>
                    <a:lstStyle/>
                    <a:p>
                      <a:pPr algn="ctr" fontAlgn="ctr">
                        <a:spcBef>
                          <a:spcPts val="0"/>
                        </a:spcBef>
                        <a:spcAft>
                          <a:spcPts val="0"/>
                        </a:spcAft>
                      </a:pPr>
                      <a:r>
                        <a:rPr lang="it-IT" sz="1200" b="0" i="0" u="none" strike="noStrike">
                          <a:solidFill>
                            <a:schemeClr val="bg1"/>
                          </a:solidFill>
                          <a:effectLst/>
                          <a:latin typeface="Arial" panose="020B0604020202020204" pitchFamily="34" charset="0"/>
                          <a:cs typeface="Arial" panose="020B0604020202020204" pitchFamily="34" charset="0"/>
                        </a:rPr>
                        <a:t>MC</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Soggetti attuatori</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659966">
                <a:tc>
                  <a:txBody>
                    <a:bodyPr/>
                    <a:lstStyle/>
                    <a:p>
                      <a:pPr algn="ctr" fontAlgn="ctr">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M1C3</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spcBef>
                          <a:spcPts val="0"/>
                        </a:spcBef>
                        <a:spcAft>
                          <a:spcPts val="0"/>
                        </a:spcAft>
                      </a:pPr>
                      <a:r>
                        <a:rPr lang="it-IT" sz="1200" b="0" i="0" u="none" strike="noStrike">
                          <a:solidFill>
                            <a:srgbClr val="000000"/>
                          </a:solidFill>
                          <a:effectLst/>
                          <a:latin typeface="Arial" panose="020B0604020202020204" pitchFamily="34" charset="0"/>
                          <a:cs typeface="Arial" panose="020B0604020202020204" pitchFamily="34" charset="0"/>
                        </a:rPr>
                        <a:t>2.1 - Attrattività dei borghi</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Comuni </a:t>
                      </a:r>
                    </a:p>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&lt;</a:t>
                      </a:r>
                      <a:r>
                        <a:rPr lang="it-IT" sz="1200" b="0" i="0" u="none" strike="noStrike" kern="1200" baseline="0">
                          <a:solidFill>
                            <a:srgbClr val="000000"/>
                          </a:solidFill>
                          <a:effectLst/>
                          <a:latin typeface="Arial" panose="020B0604020202020204" pitchFamily="34" charset="0"/>
                          <a:ea typeface="+mn-ea"/>
                          <a:cs typeface="Arial" panose="020B0604020202020204" pitchFamily="34" charset="0"/>
                        </a:rPr>
                        <a:t> 5.000</a:t>
                      </a:r>
                      <a:endParaRPr lang="it-IT"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0,820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1" i="0" u="none" strike="noStrike" kern="1200">
                          <a:solidFill>
                            <a:srgbClr val="000000"/>
                          </a:solidFill>
                          <a:effectLst/>
                          <a:latin typeface="Arial" panose="020B0604020202020204" pitchFamily="34" charset="0"/>
                          <a:ea typeface="+mn-ea"/>
                          <a:cs typeface="Arial" panose="020B0604020202020204" pitchFamily="34" charset="0"/>
                        </a:rPr>
                        <a:t>0,820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77152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M1C3</a:t>
                      </a:r>
                    </a:p>
                    <a:p>
                      <a:pPr algn="ctr" fontAlgn="ctr">
                        <a:spcBef>
                          <a:spcPts val="0"/>
                        </a:spcBef>
                        <a:spcAft>
                          <a:spcPts val="0"/>
                        </a:spcAft>
                      </a:pPr>
                      <a:endParaRPr lang="it-IT"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spcBef>
                          <a:spcPts val="0"/>
                        </a:spcBef>
                        <a:spcAft>
                          <a:spcPts val="0"/>
                        </a:spcAft>
                      </a:pPr>
                      <a:r>
                        <a:rPr lang="it-IT" sz="1200" b="0" i="0" u="none" strike="noStrike">
                          <a:solidFill>
                            <a:srgbClr val="000000"/>
                          </a:solidFill>
                          <a:effectLst/>
                          <a:latin typeface="Arial" panose="020B0604020202020204" pitchFamily="34" charset="0"/>
                          <a:cs typeface="Arial" panose="020B0604020202020204" pitchFamily="34" charset="0"/>
                        </a:rPr>
                        <a:t>2.2 - Tutela e valorizzazione dell'architettura e del paesaggio rurale</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Regioni e Comuni</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0,600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1" i="0" u="none" strike="noStrike" kern="1200">
                          <a:solidFill>
                            <a:srgbClr val="000000"/>
                          </a:solidFill>
                          <a:effectLst/>
                          <a:latin typeface="Arial" panose="020B0604020202020204" pitchFamily="34" charset="0"/>
                          <a:ea typeface="+mn-ea"/>
                          <a:cs typeface="Arial" panose="020B0604020202020204" pitchFamily="34" charset="0"/>
                        </a:rPr>
                        <a:t>0,600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92562462"/>
                  </a:ext>
                </a:extLst>
              </a:tr>
              <a:tr h="7143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M1C3</a:t>
                      </a:r>
                    </a:p>
                    <a:p>
                      <a:pPr algn="ctr" fontAlgn="ctr">
                        <a:spcBef>
                          <a:spcPts val="0"/>
                        </a:spcBef>
                        <a:spcAft>
                          <a:spcPts val="0"/>
                        </a:spcAft>
                      </a:pPr>
                      <a:endParaRPr lang="it-IT"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spcBef>
                          <a:spcPts val="0"/>
                        </a:spcBef>
                        <a:spcAft>
                          <a:spcPts val="0"/>
                        </a:spcAft>
                      </a:pPr>
                      <a:r>
                        <a:rPr lang="it-IT" sz="1200" b="0" i="0" u="none" strike="noStrike">
                          <a:solidFill>
                            <a:srgbClr val="000000"/>
                          </a:solidFill>
                          <a:effectLst/>
                          <a:latin typeface="Arial" panose="020B0604020202020204" pitchFamily="34" charset="0"/>
                          <a:cs typeface="Arial" panose="020B0604020202020204" pitchFamily="34" charset="0"/>
                        </a:rPr>
                        <a:t>2.3</a:t>
                      </a:r>
                      <a:r>
                        <a:rPr lang="it-IT" sz="1200" b="0" i="0" u="none" strike="noStrike" baseline="0">
                          <a:solidFill>
                            <a:srgbClr val="000000"/>
                          </a:solidFill>
                          <a:effectLst/>
                          <a:latin typeface="Arial" panose="020B0604020202020204" pitchFamily="34" charset="0"/>
                          <a:cs typeface="Arial" panose="020B0604020202020204" pitchFamily="34" charset="0"/>
                        </a:rPr>
                        <a:t> - </a:t>
                      </a:r>
                      <a:r>
                        <a:rPr lang="it-IT" sz="1200" b="0" i="0" u="none" strike="noStrike">
                          <a:solidFill>
                            <a:srgbClr val="000000"/>
                          </a:solidFill>
                          <a:effectLst/>
                          <a:latin typeface="Arial" panose="020B0604020202020204" pitchFamily="34" charset="0"/>
                          <a:cs typeface="Arial" panose="020B0604020202020204" pitchFamily="34" charset="0"/>
                        </a:rPr>
                        <a:t>Programmi per valorizzare l'identità di luoghi: parchi e giardini storici </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Regioni,</a:t>
                      </a:r>
                      <a:r>
                        <a:rPr lang="it-IT" sz="1200" b="0" i="0" u="none" strike="noStrike" kern="1200" baseline="0">
                          <a:solidFill>
                            <a:srgbClr val="000000"/>
                          </a:solidFill>
                          <a:effectLst/>
                          <a:latin typeface="Arial" panose="020B0604020202020204" pitchFamily="34" charset="0"/>
                          <a:ea typeface="+mn-ea"/>
                          <a:cs typeface="Arial" panose="020B0604020202020204" pitchFamily="34" charset="0"/>
                        </a:rPr>
                        <a:t> Comuni, altro</a:t>
                      </a:r>
                      <a:endParaRPr lang="it-IT" sz="12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0" i="0" u="none" strike="noStrike" kern="1200">
                          <a:solidFill>
                            <a:srgbClr val="000000"/>
                          </a:solidFill>
                          <a:effectLst/>
                          <a:latin typeface="Arial" panose="020B0604020202020204" pitchFamily="34" charset="0"/>
                          <a:ea typeface="+mn-ea"/>
                          <a:cs typeface="Arial" panose="020B0604020202020204" pitchFamily="34" charset="0"/>
                        </a:rPr>
                        <a:t>0,300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14400" rtl="0" eaLnBrk="1" fontAlgn="ctr" latinLnBrk="0" hangingPunct="1">
                        <a:spcBef>
                          <a:spcPts val="0"/>
                        </a:spcBef>
                        <a:spcAft>
                          <a:spcPts val="0"/>
                        </a:spcAft>
                      </a:pPr>
                      <a:r>
                        <a:rPr lang="it-IT" sz="1200" b="1" i="0" u="none" strike="noStrike" kern="1200">
                          <a:solidFill>
                            <a:srgbClr val="000000"/>
                          </a:solidFill>
                          <a:effectLst/>
                          <a:latin typeface="Arial" panose="020B0604020202020204" pitchFamily="34" charset="0"/>
                          <a:ea typeface="+mn-ea"/>
                          <a:cs typeface="Arial" panose="020B0604020202020204" pitchFamily="34" charset="0"/>
                        </a:rPr>
                        <a:t>0,300</a:t>
                      </a: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13903455"/>
                  </a:ext>
                </a:extLst>
              </a:tr>
            </a:tbl>
          </a:graphicData>
        </a:graphic>
      </p:graphicFrame>
      <p:sp>
        <p:nvSpPr>
          <p:cNvPr id="6" name="CasellaDiTesto 20">
            <a:extLst>
              <a:ext uri="{FF2B5EF4-FFF2-40B4-BE49-F238E27FC236}">
                <a16:creationId xmlns:a16="http://schemas.microsoft.com/office/drawing/2014/main" id="{68EF680F-4CC9-4B09-9223-7DAC8A86F207}"/>
              </a:ext>
            </a:extLst>
          </p:cNvPr>
          <p:cNvSpPr txBox="1"/>
          <p:nvPr/>
        </p:nvSpPr>
        <p:spPr>
          <a:xfrm>
            <a:off x="1093643" y="4355624"/>
            <a:ext cx="10093956"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rPr>
              <a:t>M1C1 - Abilitazione e facilitazione migrazione al Cloud e vari interventi digitalizzazione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a:cs typeface="Arial" panose="020B0604020202020204" pitchFamily="34" charset="0"/>
              </a:rPr>
              <a:t>Come già anticipato il titolare dell’iniziativa è il MITD. Gli Enti Locali che intendono migrare i propri data Center sul PSN riceveranno dal MITD un apposito finanziamento secondo le condizioni che saranno stabilite nel relativo bando/avviso pubblico.</a:t>
            </a:r>
          </a:p>
        </p:txBody>
      </p:sp>
    </p:spTree>
    <p:extLst>
      <p:ext uri="{BB962C8B-B14F-4D97-AF65-F5344CB8AC3E}">
        <p14:creationId xmlns:p14="http://schemas.microsoft.com/office/powerpoint/2010/main" val="3126122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M2</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794851" y="1221016"/>
          <a:ext cx="10373698" cy="4028212"/>
        </p:xfrm>
        <a:graphic>
          <a:graphicData uri="http://schemas.openxmlformats.org/drawingml/2006/table">
            <a:tbl>
              <a:tblPr/>
              <a:tblGrid>
                <a:gridCol w="795824">
                  <a:extLst>
                    <a:ext uri="{9D8B030D-6E8A-4147-A177-3AD203B41FA5}">
                      <a16:colId xmlns:a16="http://schemas.microsoft.com/office/drawing/2014/main" val="1683870890"/>
                    </a:ext>
                  </a:extLst>
                </a:gridCol>
                <a:gridCol w="403691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597840381"/>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5236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MC</a:t>
                      </a:r>
                    </a:p>
                    <a:p>
                      <a:pPr algn="ctr" fontAlgn="ctr">
                        <a:spcBef>
                          <a:spcPts val="0"/>
                        </a:spcBef>
                        <a:spcAft>
                          <a:spcPts val="0"/>
                        </a:spcAft>
                      </a:pPr>
                      <a:endParaRPr lang="it-IT" sz="12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Soggetti attuatori</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a:t>
                      </a:r>
                      <a:r>
                        <a:rPr lang="it-IT" sz="1200" b="0" i="0" u="none" strike="noStrike" err="1">
                          <a:solidFill>
                            <a:srgbClr val="FFFFFF"/>
                          </a:solidFill>
                          <a:effectLst/>
                          <a:latin typeface="Arial" panose="020B0604020202020204" pitchFamily="34" charset="0"/>
                          <a:cs typeface="Arial" panose="020B0604020202020204" pitchFamily="34" charset="0"/>
                        </a:rPr>
                        <a:t>mld</a:t>
                      </a:r>
                      <a:r>
                        <a:rPr lang="it-IT" sz="1200" b="0" i="0" u="none" strike="noStrike">
                          <a:solidFill>
                            <a:srgbClr val="FFFFFF"/>
                          </a:solidFill>
                          <a:effectLst/>
                          <a:latin typeface="Arial" panose="020B0604020202020204" pitchFamily="34" charset="0"/>
                          <a:cs typeface="Arial" panose="020B0604020202020204" pitchFamily="34" charset="0"/>
                        </a:rPr>
                        <a:t>€]</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875320">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M2C1</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1.1 - Realizzazione nuovi impianti di gestione rifiuti e ammodernamento di impianti esistenti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EGATO</a:t>
                      </a:r>
                      <a:r>
                        <a:rPr lang="it-IT" sz="1200" b="0" i="0" u="none" strike="noStrike" baseline="0">
                          <a:solidFill>
                            <a:srgbClr val="000000"/>
                          </a:solidFill>
                          <a:effectLst/>
                          <a:latin typeface="Arial" panose="020B0604020202020204" pitchFamily="34" charset="0"/>
                          <a:cs typeface="Arial" panose="020B0604020202020204" pitchFamily="34" charset="0"/>
                        </a:rPr>
                        <a:t> e Comuni (anche in forma associata)</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1,000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0,500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1,500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0565788"/>
                  </a:ext>
                </a:extLst>
              </a:tr>
              <a:tr h="613321">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M2C1</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3.1 - Isole verdi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0,200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0,200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566309">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4.1 - Rafforzamento mobilità ciclistica</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Regioni, Comuni e Città</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0,200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0,400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0,600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45650"/>
                  </a:ext>
                </a:extLst>
              </a:tr>
              <a:tr h="707922">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4.2 - Sviluppo trasporto rapido di massa</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Regioni, Comuni e Città</a:t>
                      </a: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1,400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1,500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0,700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3,600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4178135"/>
                  </a:ext>
                </a:extLst>
              </a:tr>
              <a:tr h="707922">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4.4.1 - Bus</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Regioni, 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0,500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1,915</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2,415</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68910488"/>
                  </a:ext>
                </a:extLst>
              </a:tr>
            </a:tbl>
          </a:graphicData>
        </a:graphic>
      </p:graphicFrame>
    </p:spTree>
    <p:extLst>
      <p:ext uri="{BB962C8B-B14F-4D97-AF65-F5344CB8AC3E}">
        <p14:creationId xmlns:p14="http://schemas.microsoft.com/office/powerpoint/2010/main" val="1910241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M2</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794851" y="1221016"/>
          <a:ext cx="10373698" cy="3460094"/>
        </p:xfrm>
        <a:graphic>
          <a:graphicData uri="http://schemas.openxmlformats.org/drawingml/2006/table">
            <a:tbl>
              <a:tblPr/>
              <a:tblGrid>
                <a:gridCol w="795824">
                  <a:extLst>
                    <a:ext uri="{9D8B030D-6E8A-4147-A177-3AD203B41FA5}">
                      <a16:colId xmlns:a16="http://schemas.microsoft.com/office/drawing/2014/main" val="1683870890"/>
                    </a:ext>
                  </a:extLst>
                </a:gridCol>
                <a:gridCol w="403691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597840381"/>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5236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MC</a:t>
                      </a:r>
                    </a:p>
                    <a:p>
                      <a:pPr algn="ctr" fontAlgn="ctr">
                        <a:spcBef>
                          <a:spcPts val="0"/>
                        </a:spcBef>
                        <a:spcAft>
                          <a:spcPts val="0"/>
                        </a:spcAft>
                      </a:pPr>
                      <a:endParaRPr lang="it-IT" sz="12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Soggetti attuatori</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a:t>
                      </a:r>
                      <a:r>
                        <a:rPr lang="it-IT" sz="1200" b="0" i="0" u="none" strike="noStrike" err="1">
                          <a:solidFill>
                            <a:srgbClr val="FFFFFF"/>
                          </a:solidFill>
                          <a:effectLst/>
                          <a:latin typeface="Arial" panose="020B0604020202020204" pitchFamily="34" charset="0"/>
                          <a:cs typeface="Arial" panose="020B0604020202020204" pitchFamily="34" charset="0"/>
                        </a:rPr>
                        <a:t>mld</a:t>
                      </a:r>
                      <a:r>
                        <a:rPr lang="it-IT" sz="1200" b="0" i="0" u="none" strike="noStrike">
                          <a:solidFill>
                            <a:srgbClr val="FFFFFF"/>
                          </a:solidFill>
                          <a:effectLst/>
                          <a:latin typeface="Arial" panose="020B0604020202020204" pitchFamily="34" charset="0"/>
                          <a:cs typeface="Arial" panose="020B0604020202020204" pitchFamily="34" charset="0"/>
                        </a:rPr>
                        <a:t>€]</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725669">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M2C3</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1.1</a:t>
                      </a:r>
                      <a:r>
                        <a:rPr lang="it-IT" sz="1200" b="0" i="0" u="none" strike="noStrike" baseline="0">
                          <a:solidFill>
                            <a:srgbClr val="000000"/>
                          </a:solidFill>
                          <a:effectLst/>
                          <a:latin typeface="Arial" panose="020B0604020202020204" pitchFamily="34" charset="0"/>
                          <a:cs typeface="Arial" panose="020B0604020202020204" pitchFamily="34" charset="0"/>
                        </a:rPr>
                        <a:t> - </a:t>
                      </a:r>
                      <a:r>
                        <a:rPr lang="it-IT" sz="1200" b="0" i="0" u="none" strike="noStrike">
                          <a:solidFill>
                            <a:srgbClr val="000000"/>
                          </a:solidFill>
                          <a:effectLst/>
                          <a:latin typeface="Arial" panose="020B0604020202020204" pitchFamily="34" charset="0"/>
                          <a:cs typeface="Arial" panose="020B0604020202020204" pitchFamily="34" charset="0"/>
                        </a:rPr>
                        <a:t>Piano di sostituzione di edifici scolastici e di riqualificazione energetica</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Comuni,</a:t>
                      </a:r>
                      <a:r>
                        <a:rPr lang="it-IT" sz="1200" b="0" i="0" u="none" strike="noStrike" baseline="0">
                          <a:solidFill>
                            <a:srgbClr val="000000"/>
                          </a:solidFill>
                          <a:effectLst/>
                          <a:latin typeface="Arial" panose="020B0604020202020204" pitchFamily="34" charset="0"/>
                          <a:cs typeface="Arial" panose="020B0604020202020204" pitchFamily="34" charset="0"/>
                        </a:rPr>
                        <a:t> Città e Province</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0,200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kern="1200">
                          <a:solidFill>
                            <a:schemeClr val="tx1"/>
                          </a:solidFill>
                          <a:effectLst/>
                          <a:latin typeface="Arial" panose="020B0604020202020204" pitchFamily="34" charset="0"/>
                          <a:ea typeface="+mn-ea"/>
                          <a:cs typeface="Arial" panose="020B0604020202020204" pitchFamily="34" charset="0"/>
                        </a:rPr>
                        <a:t>0,600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kern="1200">
                          <a:solidFill>
                            <a:schemeClr val="tx1"/>
                          </a:solidFill>
                          <a:effectLst/>
                          <a:latin typeface="Arial" panose="020B0604020202020204" pitchFamily="34" charset="0"/>
                          <a:ea typeface="+mn-ea"/>
                          <a:cs typeface="Arial" panose="020B0604020202020204" pitchFamily="34" charset="0"/>
                        </a:rPr>
                        <a:t>0,800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2573859"/>
                  </a:ext>
                </a:extLst>
              </a:tr>
              <a:tr h="725669">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M2C4</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 2.2 - Interventi per la resilienza, la valorizzazione del territorio e l'efficienza energetica dei 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6,000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6,000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0565788"/>
                  </a:ext>
                </a:extLst>
              </a:tr>
              <a:tr h="725669">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M2C4</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3.1 - Tutela e valorizzazione del verde urbano ed extraurbano</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Città</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0,030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0,300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0,330</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725669">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M2C4</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3.3 - </a:t>
                      </a:r>
                      <a:r>
                        <a:rPr lang="it-IT" sz="1200" b="0" i="0" u="none" strike="noStrike" err="1">
                          <a:solidFill>
                            <a:srgbClr val="000000"/>
                          </a:solidFill>
                          <a:effectLst/>
                          <a:latin typeface="Arial" panose="020B0604020202020204" pitchFamily="34" charset="0"/>
                          <a:cs typeface="Arial" panose="020B0604020202020204" pitchFamily="34" charset="0"/>
                        </a:rPr>
                        <a:t>Rinaturazione</a:t>
                      </a:r>
                      <a:r>
                        <a:rPr lang="it-IT" sz="1200" b="0" i="0" u="none" strike="noStrike">
                          <a:solidFill>
                            <a:srgbClr val="000000"/>
                          </a:solidFill>
                          <a:effectLst/>
                          <a:latin typeface="Arial" panose="020B0604020202020204" pitchFamily="34" charset="0"/>
                          <a:cs typeface="Arial" panose="020B0604020202020204" pitchFamily="34" charset="0"/>
                        </a:rPr>
                        <a:t> dell’area del Po</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Regioni</a:t>
                      </a:r>
                      <a:r>
                        <a:rPr lang="it-IT" sz="1200" b="0" i="0" u="none" strike="noStrike" baseline="0">
                          <a:solidFill>
                            <a:srgbClr val="000000"/>
                          </a:solidFill>
                          <a:effectLst/>
                          <a:latin typeface="Arial" panose="020B0604020202020204" pitchFamily="34" charset="0"/>
                          <a:cs typeface="Arial" panose="020B0604020202020204" pitchFamily="34" charset="0"/>
                        </a:rPr>
                        <a:t>, Autorità Bacino e Enti locali</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0,357</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0,357</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45650"/>
                  </a:ext>
                </a:extLst>
              </a:tr>
            </a:tbl>
          </a:graphicData>
        </a:graphic>
      </p:graphicFrame>
    </p:spTree>
    <p:extLst>
      <p:ext uri="{BB962C8B-B14F-4D97-AF65-F5344CB8AC3E}">
        <p14:creationId xmlns:p14="http://schemas.microsoft.com/office/powerpoint/2010/main" val="4130160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M4</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794851" y="1221016"/>
          <a:ext cx="10373698" cy="3912958"/>
        </p:xfrm>
        <a:graphic>
          <a:graphicData uri="http://schemas.openxmlformats.org/drawingml/2006/table">
            <a:tbl>
              <a:tblPr/>
              <a:tblGrid>
                <a:gridCol w="795824">
                  <a:extLst>
                    <a:ext uri="{9D8B030D-6E8A-4147-A177-3AD203B41FA5}">
                      <a16:colId xmlns:a16="http://schemas.microsoft.com/office/drawing/2014/main" val="1683870890"/>
                    </a:ext>
                  </a:extLst>
                </a:gridCol>
                <a:gridCol w="403691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597840381"/>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63037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MC</a:t>
                      </a:r>
                    </a:p>
                    <a:p>
                      <a:pPr algn="ctr" fontAlgn="ctr">
                        <a:spcBef>
                          <a:spcPts val="0"/>
                        </a:spcBef>
                        <a:spcAft>
                          <a:spcPts val="0"/>
                        </a:spcAft>
                      </a:pPr>
                      <a:endParaRPr lang="it-IT" sz="12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Soggetti attuatori</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a:t>
                      </a:r>
                      <a:r>
                        <a:rPr lang="it-IT" sz="1200" b="0" i="0" u="none" strike="noStrike" err="1">
                          <a:solidFill>
                            <a:srgbClr val="FFFFFF"/>
                          </a:solidFill>
                          <a:effectLst/>
                          <a:latin typeface="Arial" panose="020B0604020202020204" pitchFamily="34" charset="0"/>
                          <a:cs typeface="Arial" panose="020B0604020202020204" pitchFamily="34" charset="0"/>
                        </a:rPr>
                        <a:t>mld</a:t>
                      </a:r>
                      <a:r>
                        <a:rPr lang="it-IT" sz="1200" b="0" i="0" u="none" strike="noStrike">
                          <a:solidFill>
                            <a:srgbClr val="FFFFFF"/>
                          </a:solidFill>
                          <a:effectLst/>
                          <a:latin typeface="Arial" panose="020B0604020202020204" pitchFamily="34" charset="0"/>
                          <a:cs typeface="Arial" panose="020B0604020202020204" pitchFamily="34" charset="0"/>
                        </a:rPr>
                        <a:t>€]</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M4C1</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1.1 - Piano asili nido e scuole dell'infanzia e servizi di educazione e cura per la prima infanzia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4,600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2573859"/>
                  </a:ext>
                </a:extLst>
              </a:tr>
              <a:tr h="8206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M4C1</a:t>
                      </a: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1.2 - Piano per l'estensione del tempo pieno e mense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0,360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0,960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0565788"/>
                  </a:ext>
                </a:extLst>
              </a:tr>
              <a:tr h="8206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M4C1</a:t>
                      </a: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1.3 - Potenziamento infrastrutture per lo sport a scuola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M4C1</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3.3 - Piano di messa in sicurezza e riqualificazione dell'edilizia scolastica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a:t>
                      </a:r>
                      <a:r>
                        <a:rPr lang="it-IT" sz="1200" b="0" i="0" u="none" strike="noStrike" baseline="0">
                          <a:solidFill>
                            <a:srgbClr val="000000"/>
                          </a:solidFill>
                          <a:effectLst/>
                          <a:latin typeface="Arial" panose="020B0604020202020204" pitchFamily="34" charset="0"/>
                          <a:cs typeface="Arial" panose="020B0604020202020204" pitchFamily="34" charset="0"/>
                        </a:rPr>
                        <a:t> Città e Province</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3,400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3,900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45650"/>
                  </a:ext>
                </a:extLst>
              </a:tr>
            </a:tbl>
          </a:graphicData>
        </a:graphic>
      </p:graphicFrame>
    </p:spTree>
    <p:extLst>
      <p:ext uri="{BB962C8B-B14F-4D97-AF65-F5344CB8AC3E}">
        <p14:creationId xmlns:p14="http://schemas.microsoft.com/office/powerpoint/2010/main" val="53002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M5</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794851" y="1221016"/>
          <a:ext cx="10373698" cy="4733604"/>
        </p:xfrm>
        <a:graphic>
          <a:graphicData uri="http://schemas.openxmlformats.org/drawingml/2006/table">
            <a:tbl>
              <a:tblPr/>
              <a:tblGrid>
                <a:gridCol w="795824">
                  <a:extLst>
                    <a:ext uri="{9D8B030D-6E8A-4147-A177-3AD203B41FA5}">
                      <a16:colId xmlns:a16="http://schemas.microsoft.com/office/drawing/2014/main" val="1683870890"/>
                    </a:ext>
                  </a:extLst>
                </a:gridCol>
                <a:gridCol w="403691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597840381"/>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63037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MC</a:t>
                      </a:r>
                    </a:p>
                    <a:p>
                      <a:pPr algn="ctr" fontAlgn="ctr">
                        <a:spcBef>
                          <a:spcPts val="0"/>
                        </a:spcBef>
                        <a:spcAft>
                          <a:spcPts val="0"/>
                        </a:spcAft>
                      </a:pPr>
                      <a:endParaRPr lang="it-IT" sz="12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Soggetti attuatori</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a:t>
                      </a:r>
                      <a:r>
                        <a:rPr lang="it-IT" sz="1200" b="0" i="0" u="none" strike="noStrike" err="1">
                          <a:solidFill>
                            <a:srgbClr val="FFFFFF"/>
                          </a:solidFill>
                          <a:effectLst/>
                          <a:latin typeface="Arial" panose="020B0604020202020204" pitchFamily="34" charset="0"/>
                          <a:cs typeface="Arial" panose="020B0604020202020204" pitchFamily="34" charset="0"/>
                        </a:rPr>
                        <a:t>mld</a:t>
                      </a:r>
                      <a:r>
                        <a:rPr lang="it-IT" sz="1200" b="0" i="0" u="none" strike="noStrike">
                          <a:solidFill>
                            <a:srgbClr val="FFFFFF"/>
                          </a:solidFill>
                          <a:effectLst/>
                          <a:latin typeface="Arial" panose="020B0604020202020204" pitchFamily="34" charset="0"/>
                          <a:cs typeface="Arial" panose="020B0604020202020204" pitchFamily="34" charset="0"/>
                        </a:rPr>
                        <a:t>€]</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2.1 - Rigenerazione urbana,</a:t>
                      </a:r>
                      <a:r>
                        <a:rPr lang="it-IT" sz="1200" b="0" i="0" u="none" strike="noStrike" baseline="0">
                          <a:solidFill>
                            <a:srgbClr val="000000"/>
                          </a:solidFill>
                          <a:effectLst/>
                          <a:latin typeface="Arial" panose="020B0604020202020204" pitchFamily="34" charset="0"/>
                          <a:cs typeface="Arial" panose="020B0604020202020204" pitchFamily="34" charset="0"/>
                        </a:rPr>
                        <a:t> volta a ridurre situazioni di emarginazione e degrado sociale</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a:solidFill>
                            <a:srgbClr val="000000"/>
                          </a:solidFill>
                          <a:effectLst/>
                          <a:latin typeface="Arial" panose="020B0604020202020204" pitchFamily="34" charset="0"/>
                          <a:cs typeface="Arial" panose="020B0604020202020204" pitchFamily="34" charset="0"/>
                        </a:rPr>
                        <a:t>3,300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2573859"/>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2.2 - Piani Urbani Integrati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 e Città</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2,494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2,494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0565788"/>
                  </a:ext>
                </a:extLst>
              </a:tr>
              <a:tr h="8206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2.2 a) – Piani</a:t>
                      </a:r>
                      <a:r>
                        <a:rPr lang="it-IT" sz="1200" b="0" i="0" u="none" strike="noStrike" baseline="0">
                          <a:solidFill>
                            <a:srgbClr val="000000"/>
                          </a:solidFill>
                          <a:effectLst/>
                          <a:latin typeface="Arial" panose="020B0604020202020204" pitchFamily="34" charset="0"/>
                          <a:cs typeface="Arial" panose="020B0604020202020204" pitchFamily="34" charset="0"/>
                        </a:rPr>
                        <a:t> Urbani Integrati superamento insediamenti abusivi</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2.2 a) – Piani</a:t>
                      </a:r>
                      <a:r>
                        <a:rPr lang="it-IT" sz="1200" b="0" i="0" u="none" strike="noStrike" baseline="0">
                          <a:solidFill>
                            <a:srgbClr val="000000"/>
                          </a:solidFill>
                          <a:effectLst/>
                          <a:latin typeface="Arial" panose="020B0604020202020204" pitchFamily="34" charset="0"/>
                          <a:cs typeface="Arial" panose="020B0604020202020204" pitchFamily="34" charset="0"/>
                        </a:rPr>
                        <a:t> Urbani Integrati Fondo dei Fondi</a:t>
                      </a:r>
                      <a:endParaRPr lang="it-IT" sz="1200" b="0" i="0" u="none" strike="noStrike">
                        <a:solidFill>
                          <a:srgbClr val="000000"/>
                        </a:solidFill>
                        <a:effectLst/>
                        <a:latin typeface="Arial" panose="020B0604020202020204" pitchFamily="34" charset="0"/>
                        <a:cs typeface="Arial" panose="020B0604020202020204" pitchFamily="34" charset="0"/>
                      </a:endParaRP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err="1">
                          <a:solidFill>
                            <a:srgbClr val="000000"/>
                          </a:solidFill>
                          <a:effectLst/>
                          <a:latin typeface="Arial" panose="020B0604020202020204" pitchFamily="34" charset="0"/>
                          <a:cs typeface="Arial" panose="020B0604020202020204" pitchFamily="34" charset="0"/>
                        </a:rPr>
                        <a:t>Cofin</a:t>
                      </a:r>
                      <a:r>
                        <a:rPr lang="it-IT" sz="1200" b="0" i="0" u="none" strike="noStrike">
                          <a:solidFill>
                            <a:srgbClr val="000000"/>
                          </a:solidFill>
                          <a:effectLst/>
                          <a:latin typeface="Arial" panose="020B0604020202020204" pitchFamily="34" charset="0"/>
                          <a:cs typeface="Arial" panose="020B0604020202020204" pitchFamily="34" charset="0"/>
                        </a:rPr>
                        <a:t>. P</a:t>
                      </a:r>
                      <a:r>
                        <a:rPr lang="it-IT" sz="1200" b="0" i="0" u="none" strike="noStrike" baseline="0">
                          <a:solidFill>
                            <a:srgbClr val="000000"/>
                          </a:solidFill>
                          <a:effectLst/>
                          <a:latin typeface="Arial" panose="020B0604020202020204" pitchFamily="34" charset="0"/>
                          <a:cs typeface="Arial" panose="020B0604020202020204" pitchFamily="34" charset="0"/>
                        </a:rPr>
                        <a:t>rivati</a:t>
                      </a: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0,272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0,272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45650"/>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 2.3 - Social </a:t>
                      </a:r>
                      <a:r>
                        <a:rPr lang="it-IT" sz="1200" b="0" i="0" u="none" strike="noStrike" err="1">
                          <a:solidFill>
                            <a:srgbClr val="000000"/>
                          </a:solidFill>
                          <a:effectLst/>
                          <a:latin typeface="Arial" panose="020B0604020202020204" pitchFamily="34" charset="0"/>
                          <a:cs typeface="Arial" panose="020B0604020202020204" pitchFamily="34" charset="0"/>
                        </a:rPr>
                        <a:t>housing</a:t>
                      </a:r>
                      <a:r>
                        <a:rPr lang="it-IT" sz="1200" b="0" i="0" u="none" strike="noStrike">
                          <a:solidFill>
                            <a:srgbClr val="000000"/>
                          </a:solidFill>
                          <a:effectLst/>
                          <a:latin typeface="Arial" panose="020B0604020202020204" pitchFamily="34" charset="0"/>
                          <a:cs typeface="Arial" panose="020B0604020202020204" pitchFamily="34" charset="0"/>
                        </a:rPr>
                        <a:t> - Piano innovativo per la qualità abitativa (</a:t>
                      </a:r>
                      <a:r>
                        <a:rPr lang="it-IT" sz="1200" b="0" i="0" u="none" strike="noStrike" err="1">
                          <a:solidFill>
                            <a:srgbClr val="000000"/>
                          </a:solidFill>
                          <a:effectLst/>
                          <a:latin typeface="Arial" panose="020B0604020202020204" pitchFamily="34" charset="0"/>
                          <a:cs typeface="Arial" panose="020B0604020202020204" pitchFamily="34" charset="0"/>
                        </a:rPr>
                        <a:t>PinQuA</a:t>
                      </a: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Regioni, Comuni, Città e Province</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0,477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1,523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2,800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53975656"/>
                  </a:ext>
                </a:extLst>
              </a:tr>
            </a:tbl>
          </a:graphicData>
        </a:graphic>
      </p:graphicFrame>
    </p:spTree>
    <p:extLst>
      <p:ext uri="{BB962C8B-B14F-4D97-AF65-F5344CB8AC3E}">
        <p14:creationId xmlns:p14="http://schemas.microsoft.com/office/powerpoint/2010/main" val="1575976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9D6DC-0CCA-487C-8E31-C8AA8CC02CD4}"/>
              </a:ext>
            </a:extLst>
          </p:cNvPr>
          <p:cNvSpPr>
            <a:spLocks noGrp="1"/>
          </p:cNvSpPr>
          <p:nvPr>
            <p:ph type="title"/>
          </p:nvPr>
        </p:nvSpPr>
        <p:spPr>
          <a:xfrm>
            <a:off x="433847" y="512273"/>
            <a:ext cx="11532865" cy="424732"/>
          </a:xfrm>
        </p:spPr>
        <p:txBody>
          <a:bodyPr/>
          <a:lstStyle/>
          <a:p>
            <a:r>
              <a:rPr lang="it-IT">
                <a:solidFill>
                  <a:schemeClr val="tx1"/>
                </a:solidFill>
              </a:rPr>
              <a:t>RIPARTIZIONE DELLE RISORSE COMUNI E CITTA’ – M5</a:t>
            </a:r>
          </a:p>
        </p:txBody>
      </p:sp>
      <p:sp>
        <p:nvSpPr>
          <p:cNvPr id="5" name="Segnaposto testo 4">
            <a:extLst>
              <a:ext uri="{FF2B5EF4-FFF2-40B4-BE49-F238E27FC236}">
                <a16:creationId xmlns:a16="http://schemas.microsoft.com/office/drawing/2014/main" id="{D91A5C45-E5F2-4FEB-AFE8-E144DAF805D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E GLI ENTI LOCALI: RISORSE PER MISSIONE</a:t>
            </a:r>
          </a:p>
        </p:txBody>
      </p:sp>
      <p:graphicFrame>
        <p:nvGraphicFramePr>
          <p:cNvPr id="7" name="Tabella 6">
            <a:extLst>
              <a:ext uri="{FF2B5EF4-FFF2-40B4-BE49-F238E27FC236}">
                <a16:creationId xmlns:a16="http://schemas.microsoft.com/office/drawing/2014/main" id="{95476476-1E36-42F5-9FC8-5D75FD0C48E3}"/>
              </a:ext>
            </a:extLst>
          </p:cNvPr>
          <p:cNvGraphicFramePr>
            <a:graphicFrameLocks noGrp="1"/>
          </p:cNvGraphicFramePr>
          <p:nvPr/>
        </p:nvGraphicFramePr>
        <p:xfrm>
          <a:off x="794851" y="1221016"/>
          <a:ext cx="10373698" cy="3912958"/>
        </p:xfrm>
        <a:graphic>
          <a:graphicData uri="http://schemas.openxmlformats.org/drawingml/2006/table">
            <a:tbl>
              <a:tblPr/>
              <a:tblGrid>
                <a:gridCol w="795824">
                  <a:extLst>
                    <a:ext uri="{9D8B030D-6E8A-4147-A177-3AD203B41FA5}">
                      <a16:colId xmlns:a16="http://schemas.microsoft.com/office/drawing/2014/main" val="1683870890"/>
                    </a:ext>
                  </a:extLst>
                </a:gridCol>
                <a:gridCol w="4036914">
                  <a:extLst>
                    <a:ext uri="{9D8B030D-6E8A-4147-A177-3AD203B41FA5}">
                      <a16:colId xmlns:a16="http://schemas.microsoft.com/office/drawing/2014/main" val="1995210633"/>
                    </a:ext>
                  </a:extLst>
                </a:gridCol>
                <a:gridCol w="1108192">
                  <a:extLst>
                    <a:ext uri="{9D8B030D-6E8A-4147-A177-3AD203B41FA5}">
                      <a16:colId xmlns:a16="http://schemas.microsoft.com/office/drawing/2014/main" val="1597840381"/>
                    </a:ext>
                  </a:extLst>
                </a:gridCol>
                <a:gridCol w="1108192">
                  <a:extLst>
                    <a:ext uri="{9D8B030D-6E8A-4147-A177-3AD203B41FA5}">
                      <a16:colId xmlns:a16="http://schemas.microsoft.com/office/drawing/2014/main" val="1246468041"/>
                    </a:ext>
                  </a:extLst>
                </a:gridCol>
                <a:gridCol w="1108192">
                  <a:extLst>
                    <a:ext uri="{9D8B030D-6E8A-4147-A177-3AD203B41FA5}">
                      <a16:colId xmlns:a16="http://schemas.microsoft.com/office/drawing/2014/main" val="2563738003"/>
                    </a:ext>
                  </a:extLst>
                </a:gridCol>
                <a:gridCol w="1108192">
                  <a:extLst>
                    <a:ext uri="{9D8B030D-6E8A-4147-A177-3AD203B41FA5}">
                      <a16:colId xmlns:a16="http://schemas.microsoft.com/office/drawing/2014/main" val="1166060290"/>
                    </a:ext>
                  </a:extLst>
                </a:gridCol>
                <a:gridCol w="1108192">
                  <a:extLst>
                    <a:ext uri="{9D8B030D-6E8A-4147-A177-3AD203B41FA5}">
                      <a16:colId xmlns:a16="http://schemas.microsoft.com/office/drawing/2014/main" val="1837003553"/>
                    </a:ext>
                  </a:extLst>
                </a:gridCol>
              </a:tblGrid>
              <a:tr h="63037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MC</a:t>
                      </a:r>
                    </a:p>
                    <a:p>
                      <a:pPr algn="ctr" fontAlgn="ctr">
                        <a:spcBef>
                          <a:spcPts val="0"/>
                        </a:spcBef>
                        <a:spcAft>
                          <a:spcPts val="0"/>
                        </a:spcAft>
                      </a:pPr>
                      <a:endParaRPr lang="it-IT" sz="12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Intervento</a:t>
                      </a:r>
                      <a:endParaRPr lang="it-IT" sz="2400" b="0" i="0" u="none" strike="noStrike">
                        <a:effectLst/>
                        <a:latin typeface="Arial" panose="020B0604020202020204" pitchFamily="34" charset="0"/>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Soggetti attuatori</a:t>
                      </a:r>
                    </a:p>
                    <a:p>
                      <a:pPr marL="0" marR="0" lvl="0" indent="0" algn="ctr" defTabSz="914400" rtl="0" eaLnBrk="1" fontAlgn="ctr" latinLnBrk="0" hangingPunct="1">
                        <a:lnSpc>
                          <a:spcPct val="100000"/>
                        </a:lnSpc>
                        <a:spcBef>
                          <a:spcPts val="0"/>
                        </a:spcBef>
                        <a:spcAft>
                          <a:spcPts val="0"/>
                        </a:spcAft>
                        <a:buClrTx/>
                        <a:buSzTx/>
                        <a:buFontTx/>
                        <a:buNone/>
                        <a:tabLst/>
                        <a:defRPr/>
                      </a:pP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Progetti in essere</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a:t>
                      </a:r>
                      <a:r>
                        <a:rPr lang="it-IT" sz="1200" b="0" i="0" u="none" strike="noStrike" err="1">
                          <a:solidFill>
                            <a:srgbClr val="FFFFFF"/>
                          </a:solidFill>
                          <a:effectLst/>
                          <a:latin typeface="Arial" panose="020B0604020202020204" pitchFamily="34" charset="0"/>
                          <a:cs typeface="Arial" panose="020B0604020202020204" pitchFamily="34" charset="0"/>
                        </a:rPr>
                        <a:t>mld</a:t>
                      </a:r>
                      <a:r>
                        <a:rPr lang="it-IT" sz="1200" b="0" i="0" u="none" strike="noStrike">
                          <a:solidFill>
                            <a:srgbClr val="FFFFFF"/>
                          </a:solidFill>
                          <a:effectLst/>
                          <a:latin typeface="Arial" panose="020B0604020202020204" pitchFamily="34" charset="0"/>
                          <a:cs typeface="Arial" panose="020B0604020202020204" pitchFamily="34" charset="0"/>
                        </a:rPr>
                        <a:t>€]</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FSC</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Nuovi progetti</a:t>
                      </a:r>
                    </a:p>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tc>
                  <a:txBody>
                    <a:bodyPr/>
                    <a:lstStyle/>
                    <a:p>
                      <a:pPr algn="ctr" fontAlgn="ctr">
                        <a:spcBef>
                          <a:spcPts val="0"/>
                        </a:spcBef>
                        <a:spcAft>
                          <a:spcPts val="0"/>
                        </a:spcAft>
                      </a:pPr>
                      <a:r>
                        <a:rPr lang="it-IT" sz="1200" b="0" i="0" u="none" strike="noStrike" kern="1200">
                          <a:solidFill>
                            <a:srgbClr val="FFFFFF"/>
                          </a:solidFill>
                          <a:effectLst/>
                          <a:latin typeface="Arial" panose="020B0604020202020204" pitchFamily="34" charset="0"/>
                          <a:ea typeface="+mn-ea"/>
                          <a:cs typeface="Arial" panose="020B0604020202020204" pitchFamily="34" charset="0"/>
                        </a:rPr>
                        <a:t>Importo PNRR</a:t>
                      </a:r>
                    </a:p>
                    <a:p>
                      <a:pPr algn="ctr" fontAlgn="ctr">
                        <a:spcBef>
                          <a:spcPts val="0"/>
                        </a:spcBef>
                        <a:spcAft>
                          <a:spcPts val="0"/>
                        </a:spcAft>
                      </a:pPr>
                      <a:r>
                        <a:rPr lang="it-IT" sz="1200" b="0" i="0" u="none" strike="noStrike">
                          <a:solidFill>
                            <a:srgbClr val="FFFFFF"/>
                          </a:solidFill>
                          <a:effectLst/>
                          <a:latin typeface="Arial" panose="020B0604020202020204" pitchFamily="34" charset="0"/>
                          <a:cs typeface="Arial" panose="020B0604020202020204" pitchFamily="34" charset="0"/>
                        </a:rPr>
                        <a:t>[mld€]</a:t>
                      </a:r>
                      <a:endParaRPr lang="it-IT" sz="1200" b="0" i="0" u="none" strike="noStrike" kern="1200">
                        <a:solidFill>
                          <a:srgbClr val="FFFFFF"/>
                        </a:solidFill>
                        <a:effectLst/>
                        <a:latin typeface="Arial" panose="020B0604020202020204" pitchFamily="34" charset="0"/>
                        <a:ea typeface="+mn-ea"/>
                        <a:cs typeface="Arial" panose="020B0604020202020204" pitchFamily="34" charset="0"/>
                      </a:endParaRPr>
                    </a:p>
                  </a:txBody>
                  <a:tcPr marL="8778" marR="8778" marT="87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1F5F"/>
                    </a:solidFill>
                  </a:tcPr>
                </a:tc>
                <a:extLst>
                  <a:ext uri="{0D108BD9-81ED-4DB2-BD59-A6C34878D82A}">
                    <a16:rowId xmlns:a16="http://schemas.microsoft.com/office/drawing/2014/main" val="3198086748"/>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M5C2</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3.1 - Sport e inclusione sociale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0,700</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chemeClr val="tx1"/>
                          </a:solidFill>
                          <a:effectLst/>
                          <a:latin typeface="Arial" panose="020B0604020202020204" pitchFamily="34" charset="0"/>
                          <a:cs typeface="Arial" panose="020B0604020202020204" pitchFamily="34" charset="0"/>
                        </a:rPr>
                        <a:t>0,700</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32573859"/>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M5C3</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1.1.1 - Strategia nazionale per le aree interne</a:t>
                      </a: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0,225</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0,400</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chemeClr val="tx1"/>
                          </a:solidFill>
                          <a:effectLst/>
                          <a:latin typeface="Arial" panose="020B0604020202020204" pitchFamily="34" charset="0"/>
                          <a:cs typeface="Arial" panose="020B0604020202020204" pitchFamily="34" charset="0"/>
                        </a:rPr>
                        <a:t>0,100</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chemeClr val="tx1"/>
                          </a:solidFill>
                          <a:effectLst/>
                          <a:latin typeface="Arial" panose="020B0604020202020204" pitchFamily="34" charset="0"/>
                          <a:cs typeface="Arial" panose="020B0604020202020204" pitchFamily="34" charset="0"/>
                        </a:rPr>
                        <a:t>0,725</a:t>
                      </a:r>
                    </a:p>
                  </a:txBody>
                  <a:tcPr marL="3319" marR="3319" marT="3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20565788"/>
                  </a:ext>
                </a:extLst>
              </a:tr>
              <a:tr h="8206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M5C3</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1.2 - Valorizzazione dei beni confiscati alle mafie</a:t>
                      </a:r>
                    </a:p>
                    <a:p>
                      <a:pPr algn="ctr" fontAlgn="ctr"/>
                      <a:endParaRPr lang="it-IT" sz="12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Comuni, Città e Province</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0,300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72865276"/>
                  </a:ext>
                </a:extLst>
              </a:tr>
              <a:tr h="820646">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M5C3</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1.4 - Investimenti infrastrutturali per Zone Economiche Speciali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200" b="0" i="0" u="none" strike="noStrike">
                          <a:solidFill>
                            <a:srgbClr val="000000"/>
                          </a:solidFill>
                          <a:effectLst/>
                          <a:latin typeface="Arial" panose="020B0604020202020204" pitchFamily="34" charset="0"/>
                          <a:cs typeface="Arial" panose="020B0604020202020204" pitchFamily="34" charset="0"/>
                        </a:rPr>
                        <a:t>Regioni, Autorità</a:t>
                      </a:r>
                      <a:r>
                        <a:rPr lang="it-IT" sz="1200" b="0" i="0" u="none" strike="noStrike" baseline="0">
                          <a:solidFill>
                            <a:srgbClr val="000000"/>
                          </a:solidFill>
                          <a:effectLst/>
                          <a:latin typeface="Arial" panose="020B0604020202020204" pitchFamily="34" charset="0"/>
                          <a:cs typeface="Arial" panose="020B0604020202020204" pitchFamily="34" charset="0"/>
                        </a:rPr>
                        <a:t> Portuali</a:t>
                      </a:r>
                      <a:r>
                        <a:rPr lang="it-IT" sz="1200" b="0" i="0" u="none" strike="noStrike">
                          <a:solidFill>
                            <a:srgbClr val="000000"/>
                          </a:solidFill>
                          <a:effectLst/>
                          <a:latin typeface="Arial" panose="020B0604020202020204" pitchFamily="34" charset="0"/>
                          <a:cs typeface="Arial" panose="020B0604020202020204" pitchFamily="34" charset="0"/>
                        </a:rPr>
                        <a:t>, altri Enti locali</a:t>
                      </a:r>
                    </a:p>
                  </a:txBody>
                  <a:tcPr marL="2185" marR="2185" marT="2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0,600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0" i="0" u="none" strike="noStrike">
                          <a:solidFill>
                            <a:srgbClr val="000000"/>
                          </a:solidFill>
                          <a:effectLst/>
                          <a:latin typeface="Arial" panose="020B0604020202020204" pitchFamily="34" charset="0"/>
                          <a:cs typeface="Arial" panose="020B0604020202020204" pitchFamily="34" charset="0"/>
                        </a:rPr>
                        <a:t>0,030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200" b="1" i="0" u="none" strike="noStrike">
                          <a:solidFill>
                            <a:srgbClr val="000000"/>
                          </a:solidFill>
                          <a:effectLst/>
                          <a:latin typeface="Arial" panose="020B0604020202020204" pitchFamily="34" charset="0"/>
                          <a:cs typeface="Arial" panose="020B0604020202020204" pitchFamily="34" charset="0"/>
                        </a:rPr>
                        <a:t>0,630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6145650"/>
                  </a:ext>
                </a:extLst>
              </a:tr>
            </a:tbl>
          </a:graphicData>
        </a:graphic>
      </p:graphicFrame>
    </p:spTree>
    <p:extLst>
      <p:ext uri="{BB962C8B-B14F-4D97-AF65-F5344CB8AC3E}">
        <p14:creationId xmlns:p14="http://schemas.microsoft.com/office/powerpoint/2010/main" val="62933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olo 35">
            <a:extLst>
              <a:ext uri="{FF2B5EF4-FFF2-40B4-BE49-F238E27FC236}">
                <a16:creationId xmlns:a16="http://schemas.microsoft.com/office/drawing/2014/main" id="{03F16DBD-F392-4A84-AE82-0CCA52856953}"/>
              </a:ext>
            </a:extLst>
          </p:cNvPr>
          <p:cNvSpPr>
            <a:spLocks noGrp="1"/>
          </p:cNvSpPr>
          <p:nvPr>
            <p:ph type="title"/>
          </p:nvPr>
        </p:nvSpPr>
        <p:spPr/>
        <p:txBody>
          <a:bodyPr/>
          <a:lstStyle/>
          <a:p>
            <a:r>
              <a:rPr lang="it-IT"/>
              <a:t>RISORSE DESTINATE ALL’ITALIA</a:t>
            </a:r>
          </a:p>
        </p:txBody>
      </p:sp>
      <p:sp>
        <p:nvSpPr>
          <p:cNvPr id="38" name="Rettangolo 1">
            <a:extLst>
              <a:ext uri="{FF2B5EF4-FFF2-40B4-BE49-F238E27FC236}">
                <a16:creationId xmlns:a16="http://schemas.microsoft.com/office/drawing/2014/main" id="{94FECA14-1A40-F749-A72B-C4DDC1338043}"/>
              </a:ext>
            </a:extLst>
          </p:cNvPr>
          <p:cNvSpPr/>
          <p:nvPr/>
        </p:nvSpPr>
        <p:spPr>
          <a:xfrm>
            <a:off x="433848" y="2358775"/>
            <a:ext cx="4621433" cy="3016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
                <a:srgbClr val="0A2643"/>
              </a:buClr>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 fine di finanziare tutti i progetti ritenuti validi e in linea con la strategia del PNRR Italia:</a:t>
            </a:r>
          </a:p>
          <a:p>
            <a:pPr marL="285750" marR="0" lvl="0" indent="-285750" algn="l" defTabSz="914400" rtl="0" eaLnBrk="1" fontAlgn="auto" latinLnBrk="0" hangingPunct="1">
              <a:lnSpc>
                <a:spcPct val="100000"/>
              </a:lnSpc>
              <a:spcBef>
                <a:spcPts val="0"/>
              </a:spcBef>
              <a:spcAft>
                <a:spcPts val="1200"/>
              </a:spcAft>
              <a:buClr>
                <a:srgbClr val="0A2643"/>
              </a:buClr>
              <a:buSzTx/>
              <a:buFont typeface="Wingdings" pitchFamily="2" charset="2"/>
              <a:buChar char="§"/>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parte delle risorse sono state stanziate tramite il</a:t>
            </a:r>
            <a:r>
              <a:rPr kumimoji="0" 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Fondo Sviluppo e Coesione (FSC) </a:t>
            </a: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a:t>
            </a:r>
            <a:r>
              <a:rPr kumimoji="0" 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15,6 mld di €;</a:t>
            </a:r>
          </a:p>
          <a:p>
            <a:pPr marL="285750" marR="0" lvl="0" indent="-285750" algn="l" defTabSz="914400" rtl="0" eaLnBrk="1" fontAlgn="auto" latinLnBrk="0" hangingPunct="1">
              <a:lnSpc>
                <a:spcPct val="100000"/>
              </a:lnSpc>
              <a:spcBef>
                <a:spcPts val="0"/>
              </a:spcBef>
              <a:spcAft>
                <a:spcPts val="1200"/>
              </a:spcAft>
              <a:buClr>
                <a:srgbClr val="0A2643"/>
              </a:buClr>
              <a:buSzTx/>
              <a:buFont typeface="Wingdings" pitchFamily="2" charset="2"/>
              <a:buChar char="§"/>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è stato istituito un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Fondo Nazionale Complementare</a:t>
            </a:r>
            <a:r>
              <a:rPr kumimoji="0" 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per un importo complessivo pari a 30,6 mld di €;</a:t>
            </a:r>
          </a:p>
          <a:p>
            <a:pPr marL="285750" marR="0" lvl="0" indent="-285750" algn="l" defTabSz="914400" rtl="0" eaLnBrk="1" fontAlgn="auto" latinLnBrk="0" hangingPunct="1">
              <a:lnSpc>
                <a:spcPct val="100000"/>
              </a:lnSpc>
              <a:spcBef>
                <a:spcPts val="0"/>
              </a:spcBef>
              <a:spcAft>
                <a:spcPts val="1200"/>
              </a:spcAft>
              <a:buClr>
                <a:srgbClr val="0A2643"/>
              </a:buClr>
              <a:buSzTx/>
              <a:buFont typeface="Wingdings" pitchFamily="2" charset="2"/>
              <a:buChar char="§"/>
              <a:tabLst/>
              <a:defRPr/>
            </a:pP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risorse pari a 13 mld di € sono state assegnate per il tramite del</a:t>
            </a: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Fondo React EU</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endPar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1" name="Chart 37">
            <a:extLst>
              <a:ext uri="{FF2B5EF4-FFF2-40B4-BE49-F238E27FC236}">
                <a16:creationId xmlns:a16="http://schemas.microsoft.com/office/drawing/2014/main" id="{C3A570A4-B147-1B45-9EF8-17E528CEACBC}"/>
              </a:ext>
            </a:extLst>
          </p:cNvPr>
          <p:cNvGraphicFramePr/>
          <p:nvPr/>
        </p:nvGraphicFramePr>
        <p:xfrm>
          <a:off x="6372404" y="1803412"/>
          <a:ext cx="5906502" cy="4269794"/>
        </p:xfrm>
        <a:graphic>
          <a:graphicData uri="http://schemas.openxmlformats.org/drawingml/2006/chart">
            <c:chart xmlns:c="http://schemas.openxmlformats.org/drawingml/2006/chart" xmlns:r="http://schemas.openxmlformats.org/officeDocument/2006/relationships" r:id="rId2"/>
          </a:graphicData>
        </a:graphic>
      </p:graphicFrame>
      <p:sp>
        <p:nvSpPr>
          <p:cNvPr id="42" name="Rettangolo 41">
            <a:extLst>
              <a:ext uri="{FF2B5EF4-FFF2-40B4-BE49-F238E27FC236}">
                <a16:creationId xmlns:a16="http://schemas.microsoft.com/office/drawing/2014/main" id="{35F81917-FE07-7D4B-A445-C207D8359946}"/>
              </a:ext>
            </a:extLst>
          </p:cNvPr>
          <p:cNvSpPr/>
          <p:nvPr/>
        </p:nvSpPr>
        <p:spPr>
          <a:xfrm>
            <a:off x="8811096" y="3350592"/>
            <a:ext cx="1612902"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34DA2"/>
              </a:buClr>
              <a:buSzTx/>
              <a:buFontTx/>
              <a:buNone/>
              <a:tabLst/>
              <a:defRPr/>
            </a:pPr>
            <a:r>
              <a:rPr kumimoji="0" lang="it-IT" sz="4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235,1</a:t>
            </a:r>
          </a:p>
        </p:txBody>
      </p:sp>
      <p:sp>
        <p:nvSpPr>
          <p:cNvPr id="43" name="Rettangolo 42">
            <a:extLst>
              <a:ext uri="{FF2B5EF4-FFF2-40B4-BE49-F238E27FC236}">
                <a16:creationId xmlns:a16="http://schemas.microsoft.com/office/drawing/2014/main" id="{D4BDCC3D-DB76-4343-BF88-0E6D59C229A3}"/>
              </a:ext>
            </a:extLst>
          </p:cNvPr>
          <p:cNvSpPr/>
          <p:nvPr/>
        </p:nvSpPr>
        <p:spPr>
          <a:xfrm>
            <a:off x="8581470" y="3949476"/>
            <a:ext cx="207215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34DA2"/>
              </a:buClr>
              <a:buSzTx/>
              <a:buFontTx/>
              <a:buNone/>
              <a:tabLst/>
              <a:defRPr/>
            </a:pPr>
            <a:r>
              <a:rPr kumimoji="0" lang="it-IT" sz="2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a:t>
            </a:r>
          </a:p>
        </p:txBody>
      </p:sp>
      <p:sp>
        <p:nvSpPr>
          <p:cNvPr id="46" name="Rectangle 54">
            <a:extLst>
              <a:ext uri="{FF2B5EF4-FFF2-40B4-BE49-F238E27FC236}">
                <a16:creationId xmlns:a16="http://schemas.microsoft.com/office/drawing/2014/main" id="{FD97AB1D-414B-8B4B-ABC4-830BC67243D0}"/>
              </a:ext>
            </a:extLst>
          </p:cNvPr>
          <p:cNvSpPr/>
          <p:nvPr/>
        </p:nvSpPr>
        <p:spPr>
          <a:xfrm>
            <a:off x="6358325" y="4631688"/>
            <a:ext cx="1637754" cy="258614"/>
          </a:xfrm>
          <a:prstGeom prst="rect">
            <a:avLst/>
          </a:prstGeom>
          <a:noFill/>
          <a:ln w="12700" cap="flat" cmpd="sng" algn="ctr">
            <a:no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FONDO REACT EU</a:t>
            </a:r>
          </a:p>
        </p:txBody>
      </p:sp>
      <p:sp>
        <p:nvSpPr>
          <p:cNvPr id="47" name="TextBox 72">
            <a:extLst>
              <a:ext uri="{FF2B5EF4-FFF2-40B4-BE49-F238E27FC236}">
                <a16:creationId xmlns:a16="http://schemas.microsoft.com/office/drawing/2014/main" id="{71FC2B33-B41A-CF4F-8A29-B202F75CADFA}"/>
              </a:ext>
            </a:extLst>
          </p:cNvPr>
          <p:cNvSpPr txBox="1"/>
          <p:nvPr/>
        </p:nvSpPr>
        <p:spPr>
          <a:xfrm>
            <a:off x="6784576" y="4411141"/>
            <a:ext cx="1051570" cy="246221"/>
          </a:xfrm>
          <a:prstGeom prst="rect">
            <a:avLst/>
          </a:prstGeom>
          <a:solidFill>
            <a:sysClr val="window" lastClr="FFFFFF">
              <a:alpha val="65000"/>
            </a:sysClr>
          </a:solid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13 </a:t>
            </a:r>
            <a:r>
              <a:rPr kumimoji="0" lang="it-IT" sz="16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a:t>
            </a:r>
          </a:p>
        </p:txBody>
      </p:sp>
      <p:sp>
        <p:nvSpPr>
          <p:cNvPr id="48" name="Rectangle 54">
            <a:extLst>
              <a:ext uri="{FF2B5EF4-FFF2-40B4-BE49-F238E27FC236}">
                <a16:creationId xmlns:a16="http://schemas.microsoft.com/office/drawing/2014/main" id="{65CD7235-7BB0-1541-9907-369232A66015}"/>
              </a:ext>
            </a:extLst>
          </p:cNvPr>
          <p:cNvSpPr/>
          <p:nvPr/>
        </p:nvSpPr>
        <p:spPr>
          <a:xfrm>
            <a:off x="6230827" y="5629261"/>
            <a:ext cx="1697028" cy="445850"/>
          </a:xfrm>
          <a:prstGeom prst="rect">
            <a:avLst/>
          </a:prstGeom>
          <a:noFill/>
          <a:ln w="12700" cap="flat" cmpd="sng" algn="ctr">
            <a:no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FONDO NAZIONALE COMPLEMENTARE</a:t>
            </a:r>
          </a:p>
        </p:txBody>
      </p:sp>
      <p:sp>
        <p:nvSpPr>
          <p:cNvPr id="49" name="TextBox 72">
            <a:extLst>
              <a:ext uri="{FF2B5EF4-FFF2-40B4-BE49-F238E27FC236}">
                <a16:creationId xmlns:a16="http://schemas.microsoft.com/office/drawing/2014/main" id="{70281A7D-6E64-544D-9E6E-12B2A816E9A9}"/>
              </a:ext>
            </a:extLst>
          </p:cNvPr>
          <p:cNvSpPr txBox="1"/>
          <p:nvPr/>
        </p:nvSpPr>
        <p:spPr>
          <a:xfrm>
            <a:off x="6609247" y="5384746"/>
            <a:ext cx="1223092" cy="246221"/>
          </a:xfrm>
          <a:prstGeom prst="rect">
            <a:avLst/>
          </a:prstGeom>
          <a:solidFill>
            <a:sysClr val="window" lastClr="FFFFFF">
              <a:alpha val="65000"/>
            </a:sysClr>
          </a:solid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30,6 </a:t>
            </a:r>
            <a:r>
              <a:rPr kumimoji="0" lang="it-IT" sz="16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a:t>
            </a:r>
          </a:p>
        </p:txBody>
      </p:sp>
      <p:sp>
        <p:nvSpPr>
          <p:cNvPr id="17" name="Segnaposto testo 4">
            <a:extLst>
              <a:ext uri="{FF2B5EF4-FFF2-40B4-BE49-F238E27FC236}">
                <a16:creationId xmlns:a16="http://schemas.microsoft.com/office/drawing/2014/main" id="{23773DC4-F116-4385-A84A-AFD89230D14B}"/>
              </a:ext>
            </a:extLst>
          </p:cNvPr>
          <p:cNvSpPr txBox="1">
            <a:spLocks/>
          </p:cNvSpPr>
          <p:nvPr/>
        </p:nvSpPr>
        <p:spPr>
          <a:xfrm>
            <a:off x="354335" y="953359"/>
            <a:ext cx="10527175" cy="85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Nell’ambito dell’iniziativa Next Generation EU, l’Italia ha ricevuto risorse afferenti al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Dispositivo di Ripresa e Resilienza (PNRR)</a:t>
            </a:r>
            <a:r>
              <a:rPr kumimoji="0" lang="it-IT" sz="16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per un importo complessivo pari a € 191,5 miliardi da impiegare nel periodo 2021-2026 attraverso l’attuazione del PNRR (di cui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51,4 mld</a:t>
            </a:r>
            <a:r>
              <a:rPr kumimoji="0" lang="it-IT" sz="16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 per Progetti in Essere).</a:t>
            </a:r>
          </a:p>
        </p:txBody>
      </p:sp>
      <p:sp>
        <p:nvSpPr>
          <p:cNvPr id="22" name="Rettangolo 21">
            <a:extLst>
              <a:ext uri="{FF2B5EF4-FFF2-40B4-BE49-F238E27FC236}">
                <a16:creationId xmlns:a16="http://schemas.microsoft.com/office/drawing/2014/main" id="{EF4FB47B-2893-4E0F-96E6-2D8A2721968C}"/>
              </a:ext>
            </a:extLst>
          </p:cNvPr>
          <p:cNvSpPr/>
          <p:nvPr/>
        </p:nvSpPr>
        <p:spPr>
          <a:xfrm>
            <a:off x="12200148" y="5389318"/>
            <a:ext cx="983848" cy="80005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54">
            <a:extLst>
              <a:ext uri="{FF2B5EF4-FFF2-40B4-BE49-F238E27FC236}">
                <a16:creationId xmlns:a16="http://schemas.microsoft.com/office/drawing/2014/main" id="{19072909-6D3E-064C-9CAF-B8ED4E566EDA}"/>
              </a:ext>
            </a:extLst>
          </p:cNvPr>
          <p:cNvSpPr/>
          <p:nvPr/>
        </p:nvSpPr>
        <p:spPr>
          <a:xfrm>
            <a:off x="5749541" y="2495112"/>
            <a:ext cx="2156465" cy="523220"/>
          </a:xfrm>
          <a:prstGeom prst="rect">
            <a:avLst/>
          </a:prstGeom>
          <a:noFill/>
          <a:ln w="12700" cap="flat" cmpd="sng" algn="ctr">
            <a:no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DISPOSITIVO DI RIPRESA E RESILIENZA (PNRR)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100" b="1" i="0" u="none" strike="noStrike" kern="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9" name="TextBox 72">
            <a:extLst>
              <a:ext uri="{FF2B5EF4-FFF2-40B4-BE49-F238E27FC236}">
                <a16:creationId xmlns:a16="http://schemas.microsoft.com/office/drawing/2014/main" id="{F90B6F92-A8A0-F647-B8A3-38209C3FA718}"/>
              </a:ext>
            </a:extLst>
          </p:cNvPr>
          <p:cNvSpPr txBox="1"/>
          <p:nvPr/>
        </p:nvSpPr>
        <p:spPr>
          <a:xfrm>
            <a:off x="6486370" y="2255024"/>
            <a:ext cx="1336905" cy="246221"/>
          </a:xfrm>
          <a:prstGeom prst="rect">
            <a:avLst/>
          </a:prstGeom>
          <a:solidFill>
            <a:sysClr val="window" lastClr="FFFFFF">
              <a:alpha val="65000"/>
            </a:sysClr>
          </a:solid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191,5 </a:t>
            </a:r>
            <a:r>
              <a:rPr kumimoji="0" lang="it-IT" sz="16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a:t>
            </a:r>
          </a:p>
        </p:txBody>
      </p:sp>
      <p:sp>
        <p:nvSpPr>
          <p:cNvPr id="20" name="Rectangle 54">
            <a:extLst>
              <a:ext uri="{FF2B5EF4-FFF2-40B4-BE49-F238E27FC236}">
                <a16:creationId xmlns:a16="http://schemas.microsoft.com/office/drawing/2014/main" id="{CEC53F8A-9E6E-B642-8AD4-B44BE7A1CB36}"/>
              </a:ext>
            </a:extLst>
          </p:cNvPr>
          <p:cNvSpPr/>
          <p:nvPr/>
        </p:nvSpPr>
        <p:spPr>
          <a:xfrm>
            <a:off x="5749541" y="2927425"/>
            <a:ext cx="2156465" cy="523220"/>
          </a:xfrm>
          <a:prstGeom prst="rect">
            <a:avLst/>
          </a:prstGeom>
          <a:noFill/>
          <a:ln w="12700" cap="flat" cmpd="sng" algn="ctr">
            <a:noFill/>
            <a:prstDash val="solid"/>
            <a:miter lim="800000"/>
          </a:ln>
          <a:effectLst/>
        </p:spPr>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51,4 </a:t>
            </a:r>
            <a:r>
              <a:rPr kumimoji="0" lang="it-IT" sz="1200" b="0"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Progetti in essere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15,6 </a:t>
            </a:r>
            <a:r>
              <a:rPr kumimoji="0" lang="it-IT" sz="1200" b="0"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FSC</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100" b="1" i="0" u="none" strike="noStrike" kern="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1" name="Text Placeholder 2">
            <a:extLst>
              <a:ext uri="{FF2B5EF4-FFF2-40B4-BE49-F238E27FC236}">
                <a16:creationId xmlns:a16="http://schemas.microsoft.com/office/drawing/2014/main" id="{560C9E1B-F15E-4592-ACB2-DEB41AC36F32}"/>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spTree>
    <p:extLst>
      <p:ext uri="{BB962C8B-B14F-4D97-AF65-F5344CB8AC3E}">
        <p14:creationId xmlns:p14="http://schemas.microsoft.com/office/powerpoint/2010/main" val="257014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3847" y="492278"/>
            <a:ext cx="11532865" cy="424732"/>
          </a:xfrm>
        </p:spPr>
        <p:txBody>
          <a:bodyPr/>
          <a:lstStyle/>
          <a:p>
            <a:r>
              <a:rPr lang="it-IT" dirty="0"/>
              <a:t>AVVISI GIÀ EMANATI</a:t>
            </a:r>
          </a:p>
        </p:txBody>
      </p:sp>
      <p:sp>
        <p:nvSpPr>
          <p:cNvPr id="3" name="Segnaposto testo 2"/>
          <p:cNvSpPr>
            <a:spLocks noGrp="1"/>
          </p:cNvSpPr>
          <p:nvPr>
            <p:ph type="body" sz="quarter" idx="13"/>
          </p:nvPr>
        </p:nvSpPr>
        <p:spPr>
          <a:xfrm>
            <a:off x="433847" y="254521"/>
            <a:ext cx="8494999" cy="237757"/>
          </a:xfrm>
        </p:spPr>
        <p:txBody>
          <a:bodyPr/>
          <a:lstStyle/>
          <a:p>
            <a:r>
              <a:rPr lang="it-IT" dirty="0"/>
              <a:t>IL PNRR: ATTUAZIONE</a:t>
            </a:r>
          </a:p>
        </p:txBody>
      </p:sp>
      <p:sp>
        <p:nvSpPr>
          <p:cNvPr id="4" name="Rettangolo 17">
            <a:extLst>
              <a:ext uri="{FF2B5EF4-FFF2-40B4-BE49-F238E27FC236}">
                <a16:creationId xmlns:a16="http://schemas.microsoft.com/office/drawing/2014/main" id="{259AFBD6-BF36-4763-B45C-672D847EA9E7}"/>
              </a:ext>
            </a:extLst>
          </p:cNvPr>
          <p:cNvSpPr/>
          <p:nvPr/>
        </p:nvSpPr>
        <p:spPr>
          <a:xfrm>
            <a:off x="326190" y="919812"/>
            <a:ext cx="12034725" cy="400110"/>
          </a:xfrm>
          <a:prstGeom prst="rect">
            <a:avLst/>
          </a:prstGeom>
        </p:spPr>
        <p:txBody>
          <a:bodyPr wrap="square">
            <a:spAutoFit/>
          </a:bodyPr>
          <a:lstStyle/>
          <a:p>
            <a:pPr>
              <a:defRPr/>
            </a:pPr>
            <a:r>
              <a:rPr lang="it-IT" sz="2000" b="1" dirty="0">
                <a:solidFill>
                  <a:srgbClr val="476DB6"/>
                </a:solidFill>
                <a:latin typeface="Arial" panose="020B0604020202020204" pitchFamily="34" charset="0"/>
                <a:cs typeface="Arial" panose="020B0604020202020204" pitchFamily="34" charset="0"/>
              </a:rPr>
              <a:t>MISSIONE 2 – </a:t>
            </a:r>
            <a:r>
              <a:rPr lang="it-IT" sz="1600" dirty="0">
                <a:latin typeface="Arial" panose="020B0604020202020204" pitchFamily="34" charset="0"/>
                <a:cs typeface="Arial" panose="020B0604020202020204" pitchFamily="34" charset="0"/>
              </a:rPr>
              <a:t>Rivoluzione verde e transizione ecologica </a:t>
            </a:r>
            <a:r>
              <a:rPr lang="it-IT" sz="1600" b="1" dirty="0">
                <a:solidFill>
                  <a:srgbClr val="476DB6"/>
                </a:solidFill>
                <a:latin typeface="Arial" panose="020B0604020202020204" pitchFamily="34" charset="0"/>
                <a:cs typeface="Arial" panose="020B0604020202020204" pitchFamily="34" charset="0"/>
              </a:rPr>
              <a:t>COMPONENTE 4 – </a:t>
            </a:r>
            <a:r>
              <a:rPr lang="it-IT" sz="1600" dirty="0">
                <a:latin typeface="Arial" panose="020B0604020202020204" pitchFamily="34" charset="0"/>
                <a:cs typeface="Arial" panose="020B0604020202020204" pitchFamily="34" charset="0"/>
              </a:rPr>
              <a:t>Tutela del territorio e della risorsa idrica </a:t>
            </a:r>
            <a:endParaRPr lang="it-IT" sz="2000" dirty="0">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DC51ECF7-F97D-48D8-9BF9-224CFCA9574C}"/>
              </a:ext>
            </a:extLst>
          </p:cNvPr>
          <p:cNvSpPr/>
          <p:nvPr/>
        </p:nvSpPr>
        <p:spPr>
          <a:xfrm>
            <a:off x="0" y="1399384"/>
            <a:ext cx="12192000" cy="52412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Titolo 45">
            <a:extLst>
              <a:ext uri="{FF2B5EF4-FFF2-40B4-BE49-F238E27FC236}">
                <a16:creationId xmlns:a16="http://schemas.microsoft.com/office/drawing/2014/main" id="{19231F43-A32B-4953-8A88-36691AF5483D}"/>
              </a:ext>
            </a:extLst>
          </p:cNvPr>
          <p:cNvSpPr txBox="1">
            <a:spLocks/>
          </p:cNvSpPr>
          <p:nvPr/>
        </p:nvSpPr>
        <p:spPr>
          <a:xfrm>
            <a:off x="0" y="1387793"/>
            <a:ext cx="12191999" cy="523220"/>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PICCOLE OPERE - ART. 20 D.L. n. 152/2021</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sz="1400" b="0" dirty="0">
                <a:solidFill>
                  <a:srgbClr val="FFFFFF"/>
                </a:solidFill>
              </a:rPr>
              <a:t>Min. dell’Interno</a:t>
            </a: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14" name="Connector: Elbow 1046">
            <a:extLst>
              <a:ext uri="{FF2B5EF4-FFF2-40B4-BE49-F238E27FC236}">
                <a16:creationId xmlns:a16="http://schemas.microsoft.com/office/drawing/2014/main" id="{45AFE19E-9597-4F50-8FBA-14A1F0D8E4C7}"/>
              </a:ext>
            </a:extLst>
          </p:cNvPr>
          <p:cNvCxnSpPr>
            <a:cxnSpLocks/>
          </p:cNvCxnSpPr>
          <p:nvPr/>
        </p:nvCxnSpPr>
        <p:spPr>
          <a:xfrm rot="16200000" flipH="1">
            <a:off x="5023128" y="5387863"/>
            <a:ext cx="1857276" cy="1"/>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sp>
        <p:nvSpPr>
          <p:cNvPr id="163" name="Rectangle 162">
            <a:extLst>
              <a:ext uri="{FF2B5EF4-FFF2-40B4-BE49-F238E27FC236}">
                <a16:creationId xmlns:a16="http://schemas.microsoft.com/office/drawing/2014/main" id="{03040059-D1A8-4060-B500-401F30EE0D8B}"/>
              </a:ext>
            </a:extLst>
          </p:cNvPr>
          <p:cNvSpPr/>
          <p:nvPr/>
        </p:nvSpPr>
        <p:spPr>
          <a:xfrm>
            <a:off x="1" y="4187047"/>
            <a:ext cx="12192000" cy="52412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5" name="Titolo 45">
            <a:extLst>
              <a:ext uri="{FF2B5EF4-FFF2-40B4-BE49-F238E27FC236}">
                <a16:creationId xmlns:a16="http://schemas.microsoft.com/office/drawing/2014/main" id="{D29C493D-C1F6-48C6-B7E0-23B3C880E397}"/>
              </a:ext>
            </a:extLst>
          </p:cNvPr>
          <p:cNvSpPr txBox="1">
            <a:spLocks/>
          </p:cNvSpPr>
          <p:nvPr/>
        </p:nvSpPr>
        <p:spPr>
          <a:xfrm>
            <a:off x="1" y="4175456"/>
            <a:ext cx="12191999" cy="523220"/>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lvl="0" algn="ctr">
              <a:lnSpc>
                <a:spcPct val="100000"/>
              </a:lnSpc>
              <a:defRPr/>
            </a:pP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MESSA IN SICUREZZA - ART. </a:t>
            </a:r>
            <a:r>
              <a:rPr lang="it-IT" sz="1400" dirty="0">
                <a:solidFill>
                  <a:srgbClr val="FFFFFF"/>
                </a:solidFill>
              </a:rPr>
              <a:t>20 D.L. n. </a:t>
            </a:r>
            <a:r>
              <a:rPr kumimoji="0" lang="it-IT"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152/2021</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sz="1400" b="0" dirty="0">
                <a:solidFill>
                  <a:srgbClr val="FFFFFF"/>
                </a:solidFill>
              </a:rPr>
              <a:t>Min. dell’Interno</a:t>
            </a: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7" name="object 26">
            <a:extLst>
              <a:ext uri="{FF2B5EF4-FFF2-40B4-BE49-F238E27FC236}">
                <a16:creationId xmlns:a16="http://schemas.microsoft.com/office/drawing/2014/main" id="{C42D19D7-992D-45A1-BB50-F2F973A5B74D}"/>
              </a:ext>
            </a:extLst>
          </p:cNvPr>
          <p:cNvSpPr txBox="1"/>
          <p:nvPr/>
        </p:nvSpPr>
        <p:spPr>
          <a:xfrm>
            <a:off x="1491146" y="4894825"/>
            <a:ext cx="2789377" cy="177741"/>
          </a:xfrm>
          <a:prstGeom prst="rect">
            <a:avLst/>
          </a:prstGeom>
          <a:solidFill>
            <a:schemeClr val="bg1">
              <a:alpha val="0"/>
            </a:schemeClr>
          </a:solidFill>
        </p:spPr>
        <p:txBody>
          <a:bodyPr vert="horz" wrap="square" lIns="0" tIns="1143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1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Decreto 23 febbraio 2021</a:t>
            </a:r>
          </a:p>
        </p:txBody>
      </p:sp>
      <p:sp>
        <p:nvSpPr>
          <p:cNvPr id="182" name="TextBox 181">
            <a:extLst>
              <a:ext uri="{FF2B5EF4-FFF2-40B4-BE49-F238E27FC236}">
                <a16:creationId xmlns:a16="http://schemas.microsoft.com/office/drawing/2014/main" id="{250E44F6-9694-434A-A666-ED148210BB83}"/>
              </a:ext>
            </a:extLst>
          </p:cNvPr>
          <p:cNvSpPr txBox="1"/>
          <p:nvPr/>
        </p:nvSpPr>
        <p:spPr>
          <a:xfrm>
            <a:off x="1421258" y="5080610"/>
            <a:ext cx="4265452"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Attribuzione dei contributi per la realizzazione di opere pubbliche per la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messa in sicurezza di edifici e del territorio</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193" name="TextBox 192">
            <a:extLst>
              <a:ext uri="{FF2B5EF4-FFF2-40B4-BE49-F238E27FC236}">
                <a16:creationId xmlns:a16="http://schemas.microsoft.com/office/drawing/2014/main" id="{AF3AD0E7-E2A8-47A1-B56C-3B3D57F9A1D5}"/>
              </a:ext>
            </a:extLst>
          </p:cNvPr>
          <p:cNvSpPr txBox="1"/>
          <p:nvPr/>
        </p:nvSpPr>
        <p:spPr>
          <a:xfrm>
            <a:off x="6661336" y="4840896"/>
            <a:ext cx="30621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Comunicato del 6 settembre 2021</a:t>
            </a:r>
          </a:p>
        </p:txBody>
      </p:sp>
      <p:sp>
        <p:nvSpPr>
          <p:cNvPr id="194" name="TextBox 193">
            <a:extLst>
              <a:ext uri="{FF2B5EF4-FFF2-40B4-BE49-F238E27FC236}">
                <a16:creationId xmlns:a16="http://schemas.microsoft.com/office/drawing/2014/main" id="{CE97F0C5-324C-4DED-8104-902D66C7654D}"/>
              </a:ext>
            </a:extLst>
          </p:cNvPr>
          <p:cNvSpPr txBox="1"/>
          <p:nvPr/>
        </p:nvSpPr>
        <p:spPr>
          <a:xfrm>
            <a:off x="6661336" y="5080610"/>
            <a:ext cx="4439778"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dirty="0">
                <a:latin typeface="Arial" panose="020B0604020202020204" pitchFamily="34" charset="0"/>
                <a:cs typeface="Arial" panose="020B0604020202020204" pitchFamily="34" charset="0"/>
              </a:rPr>
              <a:t>Scorrimento graduatoria delle opere ammissibili </a:t>
            </a:r>
            <a:r>
              <a:rPr lang="it-IT" sz="1200" dirty="0">
                <a:latin typeface="Arial" panose="020B0604020202020204" pitchFamily="34" charset="0"/>
                <a:cs typeface="Arial" panose="020B0604020202020204" pitchFamily="34" charset="0"/>
              </a:rPr>
              <a:t>per l'anno 2021 di cui al predetto decreto rettificativo degli allegati 1 e 2 al richiamato decreto del 23.02.21.</a:t>
            </a:r>
            <a:endPar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217" name="Graphic 216" descr="Document outline">
            <a:extLst>
              <a:ext uri="{FF2B5EF4-FFF2-40B4-BE49-F238E27FC236}">
                <a16:creationId xmlns:a16="http://schemas.microsoft.com/office/drawing/2014/main" id="{00A7A599-1C8D-44A4-97C1-F24A403FA6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868" y="4840896"/>
            <a:ext cx="352541" cy="352541"/>
          </a:xfrm>
          <a:prstGeom prst="rect">
            <a:avLst/>
          </a:prstGeom>
        </p:spPr>
      </p:pic>
      <p:sp>
        <p:nvSpPr>
          <p:cNvPr id="232" name="TextBox 231">
            <a:extLst>
              <a:ext uri="{FF2B5EF4-FFF2-40B4-BE49-F238E27FC236}">
                <a16:creationId xmlns:a16="http://schemas.microsoft.com/office/drawing/2014/main" id="{B7DCEBBB-8F4C-412D-879D-A5E49618BD38}"/>
              </a:ext>
            </a:extLst>
          </p:cNvPr>
          <p:cNvSpPr txBox="1"/>
          <p:nvPr/>
        </p:nvSpPr>
        <p:spPr>
          <a:xfrm>
            <a:off x="1457493" y="5866424"/>
            <a:ext cx="1597075"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Comuni</a:t>
            </a:r>
          </a:p>
        </p:txBody>
      </p:sp>
      <p:pic>
        <p:nvPicPr>
          <p:cNvPr id="233" name="Graphic 232" descr="Renovation (House With Sparkles) outline">
            <a:extLst>
              <a:ext uri="{FF2B5EF4-FFF2-40B4-BE49-F238E27FC236}">
                <a16:creationId xmlns:a16="http://schemas.microsoft.com/office/drawing/2014/main" id="{5D63C6AE-2FA0-4B1B-BF53-F7D83E39233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839" y="5866424"/>
            <a:ext cx="310599" cy="310599"/>
          </a:xfrm>
          <a:prstGeom prst="rect">
            <a:avLst/>
          </a:prstGeom>
        </p:spPr>
      </p:pic>
      <p:pic>
        <p:nvPicPr>
          <p:cNvPr id="234" name="Graphic 233" descr="Money outline">
            <a:extLst>
              <a:ext uri="{FF2B5EF4-FFF2-40B4-BE49-F238E27FC236}">
                <a16:creationId xmlns:a16="http://schemas.microsoft.com/office/drawing/2014/main" id="{826D0E8F-06B4-4806-8240-24DFABB8C38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23146" y="5866424"/>
            <a:ext cx="387795" cy="387795"/>
          </a:xfrm>
          <a:prstGeom prst="rect">
            <a:avLst/>
          </a:prstGeom>
        </p:spPr>
      </p:pic>
      <p:sp>
        <p:nvSpPr>
          <p:cNvPr id="235" name="TextBox 234">
            <a:extLst>
              <a:ext uri="{FF2B5EF4-FFF2-40B4-BE49-F238E27FC236}">
                <a16:creationId xmlns:a16="http://schemas.microsoft.com/office/drawing/2014/main" id="{947FC6F7-0332-40B2-855E-EA000F528478}"/>
              </a:ext>
            </a:extLst>
          </p:cNvPr>
          <p:cNvSpPr txBox="1"/>
          <p:nvPr/>
        </p:nvSpPr>
        <p:spPr>
          <a:xfrm>
            <a:off x="3898813" y="5866424"/>
            <a:ext cx="2103446"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1,849 Mld €</a:t>
            </a:r>
          </a:p>
        </p:txBody>
      </p:sp>
      <p:pic>
        <p:nvPicPr>
          <p:cNvPr id="247" name="Graphic 246" descr="Postit Notes outline">
            <a:extLst>
              <a:ext uri="{FF2B5EF4-FFF2-40B4-BE49-F238E27FC236}">
                <a16:creationId xmlns:a16="http://schemas.microsoft.com/office/drawing/2014/main" id="{4650D7D2-B428-431D-B675-E83F266501F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21347" y="4845928"/>
            <a:ext cx="352541" cy="352541"/>
          </a:xfrm>
          <a:prstGeom prst="rect">
            <a:avLst/>
          </a:prstGeom>
        </p:spPr>
      </p:pic>
      <p:sp>
        <p:nvSpPr>
          <p:cNvPr id="45" name="TextBox 231">
            <a:extLst>
              <a:ext uri="{FF2B5EF4-FFF2-40B4-BE49-F238E27FC236}">
                <a16:creationId xmlns:a16="http://schemas.microsoft.com/office/drawing/2014/main" id="{581849FA-95BC-4ADB-AFDB-001BE95D165D}"/>
              </a:ext>
            </a:extLst>
          </p:cNvPr>
          <p:cNvSpPr txBox="1"/>
          <p:nvPr/>
        </p:nvSpPr>
        <p:spPr>
          <a:xfrm>
            <a:off x="6723580" y="5866424"/>
            <a:ext cx="1597075"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Comuni</a:t>
            </a:r>
          </a:p>
        </p:txBody>
      </p:sp>
      <p:pic>
        <p:nvPicPr>
          <p:cNvPr id="46" name="Graphic 232" descr="Renovation (House With Sparkles) outline">
            <a:extLst>
              <a:ext uri="{FF2B5EF4-FFF2-40B4-BE49-F238E27FC236}">
                <a16:creationId xmlns:a16="http://schemas.microsoft.com/office/drawing/2014/main" id="{CE812927-A38D-4231-94F6-4D4A6D5D268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7926" y="5866424"/>
            <a:ext cx="310599" cy="310599"/>
          </a:xfrm>
          <a:prstGeom prst="rect">
            <a:avLst/>
          </a:prstGeom>
        </p:spPr>
      </p:pic>
      <p:pic>
        <p:nvPicPr>
          <p:cNvPr id="47" name="Graphic 233" descr="Money outline">
            <a:extLst>
              <a:ext uri="{FF2B5EF4-FFF2-40B4-BE49-F238E27FC236}">
                <a16:creationId xmlns:a16="http://schemas.microsoft.com/office/drawing/2014/main" id="{A95BFB25-2E0D-4E4C-B170-D4806D555EB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89233" y="5866424"/>
            <a:ext cx="387795" cy="387795"/>
          </a:xfrm>
          <a:prstGeom prst="rect">
            <a:avLst/>
          </a:prstGeom>
        </p:spPr>
      </p:pic>
      <p:sp>
        <p:nvSpPr>
          <p:cNvPr id="48" name="TextBox 234">
            <a:extLst>
              <a:ext uri="{FF2B5EF4-FFF2-40B4-BE49-F238E27FC236}">
                <a16:creationId xmlns:a16="http://schemas.microsoft.com/office/drawing/2014/main" id="{0AF782F2-371D-4CE8-9B37-1F2AC2DA3873}"/>
              </a:ext>
            </a:extLst>
          </p:cNvPr>
          <p:cNvSpPr txBox="1"/>
          <p:nvPr/>
        </p:nvSpPr>
        <p:spPr>
          <a:xfrm>
            <a:off x="9164900" y="5866424"/>
            <a:ext cx="2103446"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1,750 Mld €</a:t>
            </a:r>
          </a:p>
        </p:txBody>
      </p:sp>
      <p:cxnSp>
        <p:nvCxnSpPr>
          <p:cNvPr id="49" name="Connector: Elbow 1046">
            <a:extLst>
              <a:ext uri="{FF2B5EF4-FFF2-40B4-BE49-F238E27FC236}">
                <a16:creationId xmlns:a16="http://schemas.microsoft.com/office/drawing/2014/main" id="{AFE1D5CE-92AF-40EA-B786-091A6CF50F13}"/>
              </a:ext>
            </a:extLst>
          </p:cNvPr>
          <p:cNvCxnSpPr>
            <a:cxnSpLocks/>
          </p:cNvCxnSpPr>
          <p:nvPr/>
        </p:nvCxnSpPr>
        <p:spPr>
          <a:xfrm rot="16200000" flipH="1">
            <a:off x="3249600" y="2904700"/>
            <a:ext cx="1857276" cy="1"/>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cxnSp>
        <p:nvCxnSpPr>
          <p:cNvPr id="50" name="Connector: Elbow 1046">
            <a:extLst>
              <a:ext uri="{FF2B5EF4-FFF2-40B4-BE49-F238E27FC236}">
                <a16:creationId xmlns:a16="http://schemas.microsoft.com/office/drawing/2014/main" id="{D8AD8765-5898-4156-8A71-A5C6E48DF83A}"/>
              </a:ext>
            </a:extLst>
          </p:cNvPr>
          <p:cNvCxnSpPr>
            <a:cxnSpLocks/>
          </p:cNvCxnSpPr>
          <p:nvPr/>
        </p:nvCxnSpPr>
        <p:spPr>
          <a:xfrm rot="16200000" flipH="1">
            <a:off x="6859343" y="2904700"/>
            <a:ext cx="2043004" cy="1"/>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sp>
        <p:nvSpPr>
          <p:cNvPr id="64" name="object 26">
            <a:extLst>
              <a:ext uri="{FF2B5EF4-FFF2-40B4-BE49-F238E27FC236}">
                <a16:creationId xmlns:a16="http://schemas.microsoft.com/office/drawing/2014/main" id="{5A72FC0E-FA0E-4DCE-847A-6F97D58A1988}"/>
              </a:ext>
            </a:extLst>
          </p:cNvPr>
          <p:cNvSpPr txBox="1"/>
          <p:nvPr/>
        </p:nvSpPr>
        <p:spPr>
          <a:xfrm>
            <a:off x="758794" y="1989409"/>
            <a:ext cx="2789377" cy="177741"/>
          </a:xfrm>
          <a:prstGeom prst="rect">
            <a:avLst/>
          </a:prstGeom>
          <a:solidFill>
            <a:schemeClr val="bg1">
              <a:alpha val="0"/>
            </a:schemeClr>
          </a:solidFill>
        </p:spPr>
        <p:txBody>
          <a:bodyPr vert="horz" wrap="square" lIns="0" tIns="1143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1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Decreto 14 gennaio 2020</a:t>
            </a:r>
          </a:p>
        </p:txBody>
      </p:sp>
      <p:sp>
        <p:nvSpPr>
          <p:cNvPr id="66" name="TextBox 140">
            <a:extLst>
              <a:ext uri="{FF2B5EF4-FFF2-40B4-BE49-F238E27FC236}">
                <a16:creationId xmlns:a16="http://schemas.microsoft.com/office/drawing/2014/main" id="{F7D9A083-F2D1-4F78-9EBA-0E8C37475B5C}"/>
              </a:ext>
            </a:extLst>
          </p:cNvPr>
          <p:cNvSpPr txBox="1"/>
          <p:nvPr/>
        </p:nvSpPr>
        <p:spPr>
          <a:xfrm>
            <a:off x="688906" y="2174707"/>
            <a:ext cx="303529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Attribuzione ai comuni dei contributi per investimenti destinati ad opere pubbliche in materia di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efficientamento energetico </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sviluppo territoriale sostenibile</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pic>
        <p:nvPicPr>
          <p:cNvPr id="67" name="Graphic 160" descr="Document outline">
            <a:extLst>
              <a:ext uri="{FF2B5EF4-FFF2-40B4-BE49-F238E27FC236}">
                <a16:creationId xmlns:a16="http://schemas.microsoft.com/office/drawing/2014/main" id="{CB2F075E-EA3E-4A94-A4A0-6B308262BBA7}"/>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019" y="1968143"/>
            <a:ext cx="352541" cy="352541"/>
          </a:xfrm>
          <a:prstGeom prst="rect">
            <a:avLst/>
          </a:prstGeom>
        </p:spPr>
      </p:pic>
      <p:sp>
        <p:nvSpPr>
          <p:cNvPr id="68" name="TextBox 202">
            <a:extLst>
              <a:ext uri="{FF2B5EF4-FFF2-40B4-BE49-F238E27FC236}">
                <a16:creationId xmlns:a16="http://schemas.microsoft.com/office/drawing/2014/main" id="{CB17317A-FA73-4975-8FFA-A7E78E2FEEFE}"/>
              </a:ext>
            </a:extLst>
          </p:cNvPr>
          <p:cNvSpPr txBox="1"/>
          <p:nvPr/>
        </p:nvSpPr>
        <p:spPr>
          <a:xfrm>
            <a:off x="688904" y="3243220"/>
            <a:ext cx="1597075"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Comuni</a:t>
            </a:r>
          </a:p>
        </p:txBody>
      </p:sp>
      <p:pic>
        <p:nvPicPr>
          <p:cNvPr id="69" name="Graphic 204" descr="Renovation (House With Sparkles) outline">
            <a:extLst>
              <a:ext uri="{FF2B5EF4-FFF2-40B4-BE49-F238E27FC236}">
                <a16:creationId xmlns:a16="http://schemas.microsoft.com/office/drawing/2014/main" id="{F75D491C-C2BD-4C2F-8DE9-BE820A28C60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1882" y="3226420"/>
            <a:ext cx="310599" cy="310599"/>
          </a:xfrm>
          <a:prstGeom prst="rect">
            <a:avLst/>
          </a:prstGeom>
        </p:spPr>
      </p:pic>
      <p:pic>
        <p:nvPicPr>
          <p:cNvPr id="70" name="Graphic 221" descr="Money outline">
            <a:extLst>
              <a:ext uri="{FF2B5EF4-FFF2-40B4-BE49-F238E27FC236}">
                <a16:creationId xmlns:a16="http://schemas.microsoft.com/office/drawing/2014/main" id="{5C4321B3-FA80-4357-A643-4155FBD42D3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9412" y="3619808"/>
            <a:ext cx="387795" cy="387795"/>
          </a:xfrm>
          <a:prstGeom prst="rect">
            <a:avLst/>
          </a:prstGeom>
        </p:spPr>
      </p:pic>
      <p:sp>
        <p:nvSpPr>
          <p:cNvPr id="71" name="TextBox 222">
            <a:extLst>
              <a:ext uri="{FF2B5EF4-FFF2-40B4-BE49-F238E27FC236}">
                <a16:creationId xmlns:a16="http://schemas.microsoft.com/office/drawing/2014/main" id="{B36F5AF0-436E-4581-9D41-516E7289818C}"/>
              </a:ext>
            </a:extLst>
          </p:cNvPr>
          <p:cNvSpPr txBox="1"/>
          <p:nvPr/>
        </p:nvSpPr>
        <p:spPr>
          <a:xfrm>
            <a:off x="630560" y="3675206"/>
            <a:ext cx="2103446"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0,497 Mld €</a:t>
            </a:r>
          </a:p>
        </p:txBody>
      </p:sp>
      <p:sp>
        <p:nvSpPr>
          <p:cNvPr id="72" name="TextBox 89">
            <a:extLst>
              <a:ext uri="{FF2B5EF4-FFF2-40B4-BE49-F238E27FC236}">
                <a16:creationId xmlns:a16="http://schemas.microsoft.com/office/drawing/2014/main" id="{599DEC4E-7425-4E54-B4CF-D534D7D987D1}"/>
              </a:ext>
            </a:extLst>
          </p:cNvPr>
          <p:cNvSpPr txBox="1"/>
          <p:nvPr/>
        </p:nvSpPr>
        <p:spPr>
          <a:xfrm>
            <a:off x="4739966" y="1976062"/>
            <a:ext cx="30621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Decreto del 30 gennaio 2020</a:t>
            </a:r>
          </a:p>
        </p:txBody>
      </p:sp>
      <p:pic>
        <p:nvPicPr>
          <p:cNvPr id="73" name="Graphic 219" descr="Document outline">
            <a:extLst>
              <a:ext uri="{FF2B5EF4-FFF2-40B4-BE49-F238E27FC236}">
                <a16:creationId xmlns:a16="http://schemas.microsoft.com/office/drawing/2014/main" id="{8112D6E9-99A2-4B80-A47F-196B6577183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28892" y="1976062"/>
            <a:ext cx="352541" cy="352541"/>
          </a:xfrm>
          <a:prstGeom prst="rect">
            <a:avLst/>
          </a:prstGeom>
        </p:spPr>
      </p:pic>
      <p:sp>
        <p:nvSpPr>
          <p:cNvPr id="74" name="TextBox 227">
            <a:extLst>
              <a:ext uri="{FF2B5EF4-FFF2-40B4-BE49-F238E27FC236}">
                <a16:creationId xmlns:a16="http://schemas.microsoft.com/office/drawing/2014/main" id="{232D8A58-FDEA-4676-9BC4-E04396F73939}"/>
              </a:ext>
            </a:extLst>
          </p:cNvPr>
          <p:cNvSpPr txBox="1"/>
          <p:nvPr/>
        </p:nvSpPr>
        <p:spPr>
          <a:xfrm>
            <a:off x="4795914" y="3251139"/>
            <a:ext cx="2897701" cy="27699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lang="it-IT" sz="1200" b="1" dirty="0">
                <a:solidFill>
                  <a:schemeClr val="bg2"/>
                </a:solidFill>
                <a:latin typeface="Arial" panose="020B0604020202020204" pitchFamily="34" charset="0"/>
                <a:cs typeface="Arial" panose="020B0604020202020204" pitchFamily="34" charset="0"/>
              </a:rPr>
              <a:t>C</a:t>
            </a:r>
            <a:r>
              <a:rPr kumimoji="0" lang="it-IT" sz="1200" b="1"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omuni</a:t>
            </a:r>
            <a:endPar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pic>
        <p:nvPicPr>
          <p:cNvPr id="75" name="Graphic 228" descr="Renovation (House With Sparkles) outline">
            <a:extLst>
              <a:ext uri="{FF2B5EF4-FFF2-40B4-BE49-F238E27FC236}">
                <a16:creationId xmlns:a16="http://schemas.microsoft.com/office/drawing/2014/main" id="{750FD181-762D-4881-BBC5-2E18E33C6B6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8892" y="3234339"/>
            <a:ext cx="310599" cy="310599"/>
          </a:xfrm>
          <a:prstGeom prst="rect">
            <a:avLst/>
          </a:prstGeom>
        </p:spPr>
      </p:pic>
      <p:pic>
        <p:nvPicPr>
          <p:cNvPr id="76" name="Graphic 229" descr="Money outline">
            <a:extLst>
              <a:ext uri="{FF2B5EF4-FFF2-40B4-BE49-F238E27FC236}">
                <a16:creationId xmlns:a16="http://schemas.microsoft.com/office/drawing/2014/main" id="{6FE22B24-9BE9-44D6-AD68-72A1EACD2B00}"/>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28892" y="3641422"/>
            <a:ext cx="387795" cy="387795"/>
          </a:xfrm>
          <a:prstGeom prst="rect">
            <a:avLst/>
          </a:prstGeom>
        </p:spPr>
      </p:pic>
      <p:sp>
        <p:nvSpPr>
          <p:cNvPr id="77" name="TextBox 230">
            <a:extLst>
              <a:ext uri="{FF2B5EF4-FFF2-40B4-BE49-F238E27FC236}">
                <a16:creationId xmlns:a16="http://schemas.microsoft.com/office/drawing/2014/main" id="{78510672-3A61-498F-B762-2D38FD5298C1}"/>
              </a:ext>
            </a:extLst>
          </p:cNvPr>
          <p:cNvSpPr txBox="1"/>
          <p:nvPr/>
        </p:nvSpPr>
        <p:spPr>
          <a:xfrm>
            <a:off x="4833205" y="3739352"/>
            <a:ext cx="2103446"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1,988 Mld €</a:t>
            </a:r>
          </a:p>
        </p:txBody>
      </p:sp>
      <p:sp>
        <p:nvSpPr>
          <p:cNvPr id="78" name="TextBox 140">
            <a:extLst>
              <a:ext uri="{FF2B5EF4-FFF2-40B4-BE49-F238E27FC236}">
                <a16:creationId xmlns:a16="http://schemas.microsoft.com/office/drawing/2014/main" id="{B647539F-161B-4893-BB1E-C265E14E1388}"/>
              </a:ext>
            </a:extLst>
          </p:cNvPr>
          <p:cNvSpPr txBox="1"/>
          <p:nvPr/>
        </p:nvSpPr>
        <p:spPr>
          <a:xfrm>
            <a:off x="4763310" y="2194903"/>
            <a:ext cx="303529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Attribuzione ai comuni dei contributi per investimenti destinati ad opere pubbliche in materia di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efficientamento energetico </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sviluppo territoriale sostenibile</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81" name="object 26">
            <a:extLst>
              <a:ext uri="{FF2B5EF4-FFF2-40B4-BE49-F238E27FC236}">
                <a16:creationId xmlns:a16="http://schemas.microsoft.com/office/drawing/2014/main" id="{198F7E23-2715-406F-A614-560FADCEF831}"/>
              </a:ext>
            </a:extLst>
          </p:cNvPr>
          <p:cNvSpPr txBox="1"/>
          <p:nvPr/>
        </p:nvSpPr>
        <p:spPr>
          <a:xfrm>
            <a:off x="8745534" y="2066528"/>
            <a:ext cx="2789377" cy="177741"/>
          </a:xfrm>
          <a:prstGeom prst="rect">
            <a:avLst/>
          </a:prstGeom>
          <a:solidFill>
            <a:schemeClr val="bg1">
              <a:alpha val="0"/>
            </a:schemeClr>
          </a:solidFill>
        </p:spPr>
        <p:txBody>
          <a:bodyPr vert="horz" wrap="square" lIns="0" tIns="1143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12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Decreto 11 novembre 2020</a:t>
            </a:r>
          </a:p>
        </p:txBody>
      </p:sp>
      <p:pic>
        <p:nvPicPr>
          <p:cNvPr id="82" name="Graphic 160" descr="Document outline">
            <a:extLst>
              <a:ext uri="{FF2B5EF4-FFF2-40B4-BE49-F238E27FC236}">
                <a16:creationId xmlns:a16="http://schemas.microsoft.com/office/drawing/2014/main" id="{4C3BA8E7-C660-4AB9-BE39-58E25FEFFA16}"/>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4759" y="1968143"/>
            <a:ext cx="352541" cy="352541"/>
          </a:xfrm>
          <a:prstGeom prst="rect">
            <a:avLst/>
          </a:prstGeom>
        </p:spPr>
      </p:pic>
      <p:sp>
        <p:nvSpPr>
          <p:cNvPr id="83" name="TextBox 140">
            <a:extLst>
              <a:ext uri="{FF2B5EF4-FFF2-40B4-BE49-F238E27FC236}">
                <a16:creationId xmlns:a16="http://schemas.microsoft.com/office/drawing/2014/main" id="{85BFA73F-333F-4943-9AFC-0597B0DA3D5A}"/>
              </a:ext>
            </a:extLst>
          </p:cNvPr>
          <p:cNvSpPr txBox="1"/>
          <p:nvPr/>
        </p:nvSpPr>
        <p:spPr>
          <a:xfrm>
            <a:off x="8641252" y="2183886"/>
            <a:ext cx="303529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Attribuzione ai comuni dei contributi per investimenti destinati ad opere pubbliche in materia di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efficientamento energetico </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 </a:t>
            </a:r>
            <a:r>
              <a:rPr kumimoji="0" lang="it-IT" sz="1200" b="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sviluppo territoriale sostenibile</a:t>
            </a: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
        <p:nvSpPr>
          <p:cNvPr id="84" name="TextBox 202">
            <a:extLst>
              <a:ext uri="{FF2B5EF4-FFF2-40B4-BE49-F238E27FC236}">
                <a16:creationId xmlns:a16="http://schemas.microsoft.com/office/drawing/2014/main" id="{9057C5E6-B595-457A-9CF6-18F523FDE89B}"/>
              </a:ext>
            </a:extLst>
          </p:cNvPr>
          <p:cNvSpPr txBox="1"/>
          <p:nvPr/>
        </p:nvSpPr>
        <p:spPr>
          <a:xfrm>
            <a:off x="8641250" y="3252399"/>
            <a:ext cx="1597075"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Comuni</a:t>
            </a:r>
          </a:p>
        </p:txBody>
      </p:sp>
      <p:pic>
        <p:nvPicPr>
          <p:cNvPr id="85" name="Graphic 204" descr="Renovation (House With Sparkles) outline">
            <a:extLst>
              <a:ext uri="{FF2B5EF4-FFF2-40B4-BE49-F238E27FC236}">
                <a16:creationId xmlns:a16="http://schemas.microsoft.com/office/drawing/2014/main" id="{D8998206-F844-4E63-9A43-399EE8A61F8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4228" y="3235599"/>
            <a:ext cx="310599" cy="310599"/>
          </a:xfrm>
          <a:prstGeom prst="rect">
            <a:avLst/>
          </a:prstGeom>
        </p:spPr>
      </p:pic>
      <p:pic>
        <p:nvPicPr>
          <p:cNvPr id="86" name="Graphic 221" descr="Money outline">
            <a:extLst>
              <a:ext uri="{FF2B5EF4-FFF2-40B4-BE49-F238E27FC236}">
                <a16:creationId xmlns:a16="http://schemas.microsoft.com/office/drawing/2014/main" id="{42878ECB-CD50-4817-9779-AAC2E46826D9}"/>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31758" y="3628987"/>
            <a:ext cx="387795" cy="387795"/>
          </a:xfrm>
          <a:prstGeom prst="rect">
            <a:avLst/>
          </a:prstGeom>
        </p:spPr>
      </p:pic>
      <p:sp>
        <p:nvSpPr>
          <p:cNvPr id="87" name="TextBox 222">
            <a:extLst>
              <a:ext uri="{FF2B5EF4-FFF2-40B4-BE49-F238E27FC236}">
                <a16:creationId xmlns:a16="http://schemas.microsoft.com/office/drawing/2014/main" id="{FC66D12F-4AD1-4DC3-A4E5-E507522D3AF3}"/>
              </a:ext>
            </a:extLst>
          </p:cNvPr>
          <p:cNvSpPr txBox="1"/>
          <p:nvPr/>
        </p:nvSpPr>
        <p:spPr>
          <a:xfrm>
            <a:off x="8582906" y="3684385"/>
            <a:ext cx="2103446" cy="2769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2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0,497 Mld €</a:t>
            </a:r>
          </a:p>
        </p:txBody>
      </p:sp>
    </p:spTree>
    <p:extLst>
      <p:ext uri="{BB962C8B-B14F-4D97-AF65-F5344CB8AC3E}">
        <p14:creationId xmlns:p14="http://schemas.microsoft.com/office/powerpoint/2010/main" val="3104596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25A1FB-2F8E-D745-A111-378FBA4F76BA}"/>
              </a:ext>
            </a:extLst>
          </p:cNvPr>
          <p:cNvSpPr/>
          <p:nvPr/>
        </p:nvSpPr>
        <p:spPr>
          <a:xfrm>
            <a:off x="6400800" y="3963869"/>
            <a:ext cx="5475050" cy="2390716"/>
          </a:xfrm>
          <a:prstGeom prst="rect">
            <a:avLst/>
          </a:prstGeom>
          <a:solidFill>
            <a:srgbClr val="F8C94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tangolo 46">
            <a:extLst>
              <a:ext uri="{FF2B5EF4-FFF2-40B4-BE49-F238E27FC236}">
                <a16:creationId xmlns:a16="http://schemas.microsoft.com/office/drawing/2014/main" id="{16CC796A-769E-41B3-B343-5AE93432F5CC}"/>
              </a:ext>
            </a:extLst>
          </p:cNvPr>
          <p:cNvSpPr/>
          <p:nvPr/>
        </p:nvSpPr>
        <p:spPr>
          <a:xfrm>
            <a:off x="1422279" y="1823174"/>
            <a:ext cx="4410829" cy="1551386"/>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2.3 ‘‘</a:t>
            </a:r>
            <a:r>
              <a:rPr kumimoji="0" lang="it-IT" sz="1400" b="1" i="0" u="none" strike="noStrike" kern="1200" cap="none" spc="-5" normalizeH="0" baseline="0" noProof="0">
                <a:ln>
                  <a:noFill/>
                </a:ln>
                <a:solidFill>
                  <a:srgbClr val="476DB6"/>
                </a:solidFill>
                <a:effectLst/>
                <a:uLnTx/>
                <a:uFillTx/>
                <a:latin typeface="Arial"/>
                <a:ea typeface="+mn-ea"/>
                <a:cs typeface="Arial"/>
              </a:rPr>
              <a:t>Programma innovativo nazionale per la qualità dell’abitare</a:t>
            </a:r>
            <a:r>
              <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L’obiettivo dell’investimento è la realizzazione di nuove strutture di edilizia residenziale pubblica, per ridurre le difficoltà abitative, con particolare riferimento al patrimonio pubblico esistente, e alla riqualificazione delle aree degradate</a:t>
            </a:r>
          </a:p>
        </p:txBody>
      </p:sp>
      <p:sp>
        <p:nvSpPr>
          <p:cNvPr id="20" name="Rettangolo 19">
            <a:extLst>
              <a:ext uri="{FF2B5EF4-FFF2-40B4-BE49-F238E27FC236}">
                <a16:creationId xmlns:a16="http://schemas.microsoft.com/office/drawing/2014/main" id="{E59142A7-5CC4-4BE4-90E8-D7C3842BC824}"/>
              </a:ext>
            </a:extLst>
          </p:cNvPr>
          <p:cNvSpPr/>
          <p:nvPr/>
        </p:nvSpPr>
        <p:spPr>
          <a:xfrm>
            <a:off x="438722" y="1833935"/>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36" name="Rettangolo 46">
            <a:extLst>
              <a:ext uri="{FF2B5EF4-FFF2-40B4-BE49-F238E27FC236}">
                <a16:creationId xmlns:a16="http://schemas.microsoft.com/office/drawing/2014/main" id="{1AF27BA3-3BF3-4F5D-BE14-4935FB3F84D1}"/>
              </a:ext>
            </a:extLst>
          </p:cNvPr>
          <p:cNvSpPr/>
          <p:nvPr/>
        </p:nvSpPr>
        <p:spPr>
          <a:xfrm>
            <a:off x="1422278" y="3795982"/>
            <a:ext cx="4225815" cy="649382"/>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Amministrazione titolare dell’investimento</a:t>
            </a:r>
            <a:endPar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MIMS</a:t>
            </a:r>
          </a:p>
        </p:txBody>
      </p:sp>
      <p:sp>
        <p:nvSpPr>
          <p:cNvPr id="28" name="Rettangolo 19">
            <a:extLst>
              <a:ext uri="{FF2B5EF4-FFF2-40B4-BE49-F238E27FC236}">
                <a16:creationId xmlns:a16="http://schemas.microsoft.com/office/drawing/2014/main" id="{E833D16E-8BDB-4FAF-8966-AC295BC23EDD}"/>
              </a:ext>
            </a:extLst>
          </p:cNvPr>
          <p:cNvSpPr/>
          <p:nvPr/>
        </p:nvSpPr>
        <p:spPr>
          <a:xfrm>
            <a:off x="438722" y="3662756"/>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38" name="Rettangolo 46">
            <a:extLst>
              <a:ext uri="{FF2B5EF4-FFF2-40B4-BE49-F238E27FC236}">
                <a16:creationId xmlns:a16="http://schemas.microsoft.com/office/drawing/2014/main" id="{67E8D95A-5EE3-471B-BBF8-F63383383B9F}"/>
              </a:ext>
            </a:extLst>
          </p:cNvPr>
          <p:cNvSpPr/>
          <p:nvPr/>
        </p:nvSpPr>
        <p:spPr>
          <a:xfrm>
            <a:off x="1422278" y="4614140"/>
            <a:ext cx="2977616"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Importo totale</a:t>
            </a:r>
            <a:endPar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0A2643"/>
                </a:solidFill>
                <a:effectLst/>
                <a:uLnTx/>
                <a:uFillTx/>
                <a:latin typeface="Arial"/>
                <a:ea typeface="+mn-ea"/>
                <a:cs typeface="Arial"/>
              </a:rPr>
              <a:t> 2,8 Mln</a:t>
            </a:r>
            <a:endParaRPr kumimoji="0" lang="it-IT" sz="14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1" name="Rettangolo 19">
            <a:extLst>
              <a:ext uri="{FF2B5EF4-FFF2-40B4-BE49-F238E27FC236}">
                <a16:creationId xmlns:a16="http://schemas.microsoft.com/office/drawing/2014/main" id="{2F7079B4-8B25-4E43-831F-3E2884410F7D}"/>
              </a:ext>
            </a:extLst>
          </p:cNvPr>
          <p:cNvSpPr/>
          <p:nvPr/>
        </p:nvSpPr>
        <p:spPr>
          <a:xfrm>
            <a:off x="438722" y="4809682"/>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09" name="Rectangle 108">
            <a:extLst>
              <a:ext uri="{FF2B5EF4-FFF2-40B4-BE49-F238E27FC236}">
                <a16:creationId xmlns:a16="http://schemas.microsoft.com/office/drawing/2014/main" id="{331780FE-9FB6-4D81-A15E-BC3D3B55DA01}"/>
              </a:ext>
            </a:extLst>
          </p:cNvPr>
          <p:cNvSpPr/>
          <p:nvPr/>
        </p:nvSpPr>
        <p:spPr>
          <a:xfrm>
            <a:off x="6549636" y="4010487"/>
            <a:ext cx="31944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Modalità di attuazione</a:t>
            </a:r>
            <a:endPar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27" name="Rettangolo 46">
            <a:extLst>
              <a:ext uri="{FF2B5EF4-FFF2-40B4-BE49-F238E27FC236}">
                <a16:creationId xmlns:a16="http://schemas.microsoft.com/office/drawing/2014/main" id="{973C31F5-2CB1-453C-829E-646193EEEC3B}"/>
              </a:ext>
            </a:extLst>
          </p:cNvPr>
          <p:cNvSpPr/>
          <p:nvPr/>
        </p:nvSpPr>
        <p:spPr>
          <a:xfrm>
            <a:off x="6641281" y="3671531"/>
            <a:ext cx="4917286" cy="1828493"/>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it-IT" sz="14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39" name="Rettangolo 17">
            <a:extLst>
              <a:ext uri="{FF2B5EF4-FFF2-40B4-BE49-F238E27FC236}">
                <a16:creationId xmlns:a16="http://schemas.microsoft.com/office/drawing/2014/main" id="{259AFBD6-BF36-4763-B45C-672D847EA9E7}"/>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5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Inclusione e coesione,</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2</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Infrastrutture sociali, famiglie, comunità e terzo settore </a:t>
            </a:r>
          </a:p>
        </p:txBody>
      </p:sp>
      <p:grpSp>
        <p:nvGrpSpPr>
          <p:cNvPr id="48" name="Group 61">
            <a:extLst>
              <a:ext uri="{FF2B5EF4-FFF2-40B4-BE49-F238E27FC236}">
                <a16:creationId xmlns:a16="http://schemas.microsoft.com/office/drawing/2014/main" id="{AA371A65-4B23-ED41-9CF9-7942ACE981A7}"/>
              </a:ext>
            </a:extLst>
          </p:cNvPr>
          <p:cNvGrpSpPr>
            <a:grpSpLocks noChangeAspect="1"/>
          </p:cNvGrpSpPr>
          <p:nvPr/>
        </p:nvGrpSpPr>
        <p:grpSpPr bwMode="auto">
          <a:xfrm>
            <a:off x="591107" y="5026535"/>
            <a:ext cx="504476" cy="348901"/>
            <a:chOff x="6719" y="724"/>
            <a:chExt cx="441" cy="305"/>
          </a:xfrm>
          <a:solidFill>
            <a:srgbClr val="FFFFFF"/>
          </a:solidFill>
        </p:grpSpPr>
        <p:sp>
          <p:nvSpPr>
            <p:cNvPr id="49" name="Freeform 62">
              <a:extLst>
                <a:ext uri="{FF2B5EF4-FFF2-40B4-BE49-F238E27FC236}">
                  <a16:creationId xmlns:a16="http://schemas.microsoft.com/office/drawing/2014/main" id="{467C3242-85AB-D741-9713-6FEA039989C6}"/>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0" name="Freeform 760">
              <a:extLst>
                <a:ext uri="{FF2B5EF4-FFF2-40B4-BE49-F238E27FC236}">
                  <a16:creationId xmlns:a16="http://schemas.microsoft.com/office/drawing/2014/main" id="{4611BEAF-BD85-2F46-B6FF-AF3674C230D4}"/>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1" name="Freeform 761">
              <a:extLst>
                <a:ext uri="{FF2B5EF4-FFF2-40B4-BE49-F238E27FC236}">
                  <a16:creationId xmlns:a16="http://schemas.microsoft.com/office/drawing/2014/main" id="{B4187D54-B174-DB41-9A48-B654FEDF78D4}"/>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2" name="Freeform 762">
              <a:extLst>
                <a:ext uri="{FF2B5EF4-FFF2-40B4-BE49-F238E27FC236}">
                  <a16:creationId xmlns:a16="http://schemas.microsoft.com/office/drawing/2014/main" id="{01668FD2-9745-9A48-878D-B5B09201FAFE}"/>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3" name="Freeform 763">
              <a:extLst>
                <a:ext uri="{FF2B5EF4-FFF2-40B4-BE49-F238E27FC236}">
                  <a16:creationId xmlns:a16="http://schemas.microsoft.com/office/drawing/2014/main" id="{E165CACE-557F-354C-9A30-B29D3FE7C507}"/>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4" name="Freeform 764">
              <a:extLst>
                <a:ext uri="{FF2B5EF4-FFF2-40B4-BE49-F238E27FC236}">
                  <a16:creationId xmlns:a16="http://schemas.microsoft.com/office/drawing/2014/main" id="{09A464E7-57B5-B240-A62E-F4758EAEF247}"/>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55" name="Group 88">
            <a:extLst>
              <a:ext uri="{FF2B5EF4-FFF2-40B4-BE49-F238E27FC236}">
                <a16:creationId xmlns:a16="http://schemas.microsoft.com/office/drawing/2014/main" id="{E6188F51-14ED-8843-9A06-88628444C58A}"/>
              </a:ext>
            </a:extLst>
          </p:cNvPr>
          <p:cNvGrpSpPr>
            <a:grpSpLocks noChangeAspect="1"/>
          </p:cNvGrpSpPr>
          <p:nvPr/>
        </p:nvGrpSpPr>
        <p:grpSpPr bwMode="auto">
          <a:xfrm>
            <a:off x="579862" y="2017921"/>
            <a:ext cx="473551" cy="414635"/>
            <a:chOff x="353" y="1744"/>
            <a:chExt cx="426" cy="373"/>
          </a:xfrm>
          <a:solidFill>
            <a:srgbClr val="FFFFFF"/>
          </a:solidFill>
        </p:grpSpPr>
        <p:sp>
          <p:nvSpPr>
            <p:cNvPr id="56" name="Rectangle 89">
              <a:extLst>
                <a:ext uri="{FF2B5EF4-FFF2-40B4-BE49-F238E27FC236}">
                  <a16:creationId xmlns:a16="http://schemas.microsoft.com/office/drawing/2014/main" id="{A0E4B250-44CC-D24D-9570-7B672D5F6D01}"/>
                </a:ext>
              </a:extLst>
            </p:cNvPr>
            <p:cNvSpPr>
              <a:spLocks noChangeArrowheads="1"/>
            </p:cNvSpPr>
            <p:nvPr/>
          </p:nvSpPr>
          <p:spPr bwMode="auto">
            <a:xfrm>
              <a:off x="628" y="2028"/>
              <a:ext cx="14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7" name="Freeform 90">
              <a:extLst>
                <a:ext uri="{FF2B5EF4-FFF2-40B4-BE49-F238E27FC236}">
                  <a16:creationId xmlns:a16="http://schemas.microsoft.com/office/drawing/2014/main" id="{A34145A6-88DB-BE44-B4E3-24384BFF7151}"/>
                </a:ext>
              </a:extLst>
            </p:cNvPr>
            <p:cNvSpPr>
              <a:spLocks noEditPoints="1"/>
            </p:cNvSpPr>
            <p:nvPr/>
          </p:nvSpPr>
          <p:spPr bwMode="auto">
            <a:xfrm>
              <a:off x="353" y="1744"/>
              <a:ext cx="241" cy="284"/>
            </a:xfrm>
            <a:custGeom>
              <a:avLst/>
              <a:gdLst>
                <a:gd name="T0" fmla="*/ 156 w 163"/>
                <a:gd name="T1" fmla="*/ 192 h 192"/>
                <a:gd name="T2" fmla="*/ 6 w 163"/>
                <a:gd name="T3" fmla="*/ 192 h 192"/>
                <a:gd name="T4" fmla="*/ 1 w 163"/>
                <a:gd name="T5" fmla="*/ 189 h 192"/>
                <a:gd name="T6" fmla="*/ 2 w 163"/>
                <a:gd name="T7" fmla="*/ 182 h 192"/>
                <a:gd name="T8" fmla="*/ 42 w 163"/>
                <a:gd name="T9" fmla="*/ 132 h 192"/>
                <a:gd name="T10" fmla="*/ 24 w 163"/>
                <a:gd name="T11" fmla="*/ 132 h 192"/>
                <a:gd name="T12" fmla="*/ 19 w 163"/>
                <a:gd name="T13" fmla="*/ 129 h 192"/>
                <a:gd name="T14" fmla="*/ 20 w 163"/>
                <a:gd name="T15" fmla="*/ 123 h 192"/>
                <a:gd name="T16" fmla="*/ 55 w 163"/>
                <a:gd name="T17" fmla="*/ 72 h 192"/>
                <a:gd name="T18" fmla="*/ 48 w 163"/>
                <a:gd name="T19" fmla="*/ 72 h 192"/>
                <a:gd name="T20" fmla="*/ 43 w 163"/>
                <a:gd name="T21" fmla="*/ 69 h 192"/>
                <a:gd name="T22" fmla="*/ 43 w 163"/>
                <a:gd name="T23" fmla="*/ 63 h 192"/>
                <a:gd name="T24" fmla="*/ 73 w 163"/>
                <a:gd name="T25" fmla="*/ 3 h 192"/>
                <a:gd name="T26" fmla="*/ 78 w 163"/>
                <a:gd name="T27" fmla="*/ 0 h 192"/>
                <a:gd name="T28" fmla="*/ 84 w 163"/>
                <a:gd name="T29" fmla="*/ 3 h 192"/>
                <a:gd name="T30" fmla="*/ 120 w 163"/>
                <a:gd name="T31" fmla="*/ 63 h 192"/>
                <a:gd name="T32" fmla="*/ 120 w 163"/>
                <a:gd name="T33" fmla="*/ 69 h 192"/>
                <a:gd name="T34" fmla="*/ 114 w 163"/>
                <a:gd name="T35" fmla="*/ 72 h 192"/>
                <a:gd name="T36" fmla="*/ 108 w 163"/>
                <a:gd name="T37" fmla="*/ 72 h 192"/>
                <a:gd name="T38" fmla="*/ 143 w 163"/>
                <a:gd name="T39" fmla="*/ 123 h 192"/>
                <a:gd name="T40" fmla="*/ 144 w 163"/>
                <a:gd name="T41" fmla="*/ 129 h 192"/>
                <a:gd name="T42" fmla="*/ 138 w 163"/>
                <a:gd name="T43" fmla="*/ 132 h 192"/>
                <a:gd name="T44" fmla="*/ 121 w 163"/>
                <a:gd name="T45" fmla="*/ 132 h 192"/>
                <a:gd name="T46" fmla="*/ 161 w 163"/>
                <a:gd name="T47" fmla="*/ 182 h 192"/>
                <a:gd name="T48" fmla="*/ 162 w 163"/>
                <a:gd name="T49" fmla="*/ 189 h 192"/>
                <a:gd name="T50" fmla="*/ 156 w 163"/>
                <a:gd name="T51" fmla="*/ 192 h 192"/>
                <a:gd name="T52" fmla="*/ 19 w 163"/>
                <a:gd name="T53" fmla="*/ 180 h 192"/>
                <a:gd name="T54" fmla="*/ 144 w 163"/>
                <a:gd name="T55" fmla="*/ 180 h 192"/>
                <a:gd name="T56" fmla="*/ 104 w 163"/>
                <a:gd name="T57" fmla="*/ 130 h 192"/>
                <a:gd name="T58" fmla="*/ 103 w 163"/>
                <a:gd name="T59" fmla="*/ 123 h 192"/>
                <a:gd name="T60" fmla="*/ 108 w 163"/>
                <a:gd name="T61" fmla="*/ 120 h 192"/>
                <a:gd name="T62" fmla="*/ 127 w 163"/>
                <a:gd name="T63" fmla="*/ 120 h 192"/>
                <a:gd name="T64" fmla="*/ 92 w 163"/>
                <a:gd name="T65" fmla="*/ 69 h 192"/>
                <a:gd name="T66" fmla="*/ 91 w 163"/>
                <a:gd name="T67" fmla="*/ 63 h 192"/>
                <a:gd name="T68" fmla="*/ 96 w 163"/>
                <a:gd name="T69" fmla="*/ 60 h 192"/>
                <a:gd name="T70" fmla="*/ 104 w 163"/>
                <a:gd name="T71" fmla="*/ 60 h 192"/>
                <a:gd name="T72" fmla="*/ 79 w 163"/>
                <a:gd name="T73" fmla="*/ 18 h 192"/>
                <a:gd name="T74" fmla="*/ 58 w 163"/>
                <a:gd name="T75" fmla="*/ 60 h 192"/>
                <a:gd name="T76" fmla="*/ 66 w 163"/>
                <a:gd name="T77" fmla="*/ 60 h 192"/>
                <a:gd name="T78" fmla="*/ 72 w 163"/>
                <a:gd name="T79" fmla="*/ 63 h 192"/>
                <a:gd name="T80" fmla="*/ 71 w 163"/>
                <a:gd name="T81" fmla="*/ 69 h 192"/>
                <a:gd name="T82" fmla="*/ 36 w 163"/>
                <a:gd name="T83" fmla="*/ 120 h 192"/>
                <a:gd name="T84" fmla="*/ 54 w 163"/>
                <a:gd name="T85" fmla="*/ 120 h 192"/>
                <a:gd name="T86" fmla="*/ 60 w 163"/>
                <a:gd name="T87" fmla="*/ 123 h 192"/>
                <a:gd name="T88" fmla="*/ 59 w 163"/>
                <a:gd name="T89" fmla="*/ 130 h 192"/>
                <a:gd name="T90" fmla="*/ 19 w 163"/>
                <a:gd name="T9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192">
                  <a:moveTo>
                    <a:pt x="156" y="192"/>
                  </a:moveTo>
                  <a:cubicBezTo>
                    <a:pt x="6" y="192"/>
                    <a:pt x="6" y="192"/>
                    <a:pt x="6" y="192"/>
                  </a:cubicBezTo>
                  <a:cubicBezTo>
                    <a:pt x="4" y="192"/>
                    <a:pt x="2" y="191"/>
                    <a:pt x="1" y="189"/>
                  </a:cubicBezTo>
                  <a:cubicBezTo>
                    <a:pt x="0" y="187"/>
                    <a:pt x="0" y="184"/>
                    <a:pt x="2" y="182"/>
                  </a:cubicBezTo>
                  <a:cubicBezTo>
                    <a:pt x="42" y="132"/>
                    <a:pt x="42" y="132"/>
                    <a:pt x="42" y="132"/>
                  </a:cubicBezTo>
                  <a:cubicBezTo>
                    <a:pt x="24" y="132"/>
                    <a:pt x="24" y="132"/>
                    <a:pt x="24" y="132"/>
                  </a:cubicBezTo>
                  <a:cubicBezTo>
                    <a:pt x="22" y="132"/>
                    <a:pt x="20" y="131"/>
                    <a:pt x="19" y="129"/>
                  </a:cubicBezTo>
                  <a:cubicBezTo>
                    <a:pt x="18" y="127"/>
                    <a:pt x="18" y="124"/>
                    <a:pt x="20" y="123"/>
                  </a:cubicBezTo>
                  <a:cubicBezTo>
                    <a:pt x="55" y="72"/>
                    <a:pt x="55" y="72"/>
                    <a:pt x="55" y="72"/>
                  </a:cubicBezTo>
                  <a:cubicBezTo>
                    <a:pt x="48" y="72"/>
                    <a:pt x="48" y="72"/>
                    <a:pt x="48" y="72"/>
                  </a:cubicBezTo>
                  <a:cubicBezTo>
                    <a:pt x="46" y="72"/>
                    <a:pt x="44" y="71"/>
                    <a:pt x="43" y="69"/>
                  </a:cubicBezTo>
                  <a:cubicBezTo>
                    <a:pt x="42" y="67"/>
                    <a:pt x="42" y="65"/>
                    <a:pt x="43" y="63"/>
                  </a:cubicBezTo>
                  <a:cubicBezTo>
                    <a:pt x="73" y="3"/>
                    <a:pt x="73" y="3"/>
                    <a:pt x="73" y="3"/>
                  </a:cubicBezTo>
                  <a:cubicBezTo>
                    <a:pt x="74" y="1"/>
                    <a:pt x="76" y="0"/>
                    <a:pt x="78" y="0"/>
                  </a:cubicBezTo>
                  <a:cubicBezTo>
                    <a:pt x="81" y="0"/>
                    <a:pt x="82" y="1"/>
                    <a:pt x="84" y="3"/>
                  </a:cubicBezTo>
                  <a:cubicBezTo>
                    <a:pt x="120" y="63"/>
                    <a:pt x="120" y="63"/>
                    <a:pt x="120" y="63"/>
                  </a:cubicBezTo>
                  <a:cubicBezTo>
                    <a:pt x="121" y="65"/>
                    <a:pt x="121" y="67"/>
                    <a:pt x="120" y="69"/>
                  </a:cubicBezTo>
                  <a:cubicBezTo>
                    <a:pt x="119" y="71"/>
                    <a:pt x="117" y="72"/>
                    <a:pt x="114" y="72"/>
                  </a:cubicBezTo>
                  <a:cubicBezTo>
                    <a:pt x="108" y="72"/>
                    <a:pt x="108" y="72"/>
                    <a:pt x="108" y="72"/>
                  </a:cubicBezTo>
                  <a:cubicBezTo>
                    <a:pt x="143" y="123"/>
                    <a:pt x="143" y="123"/>
                    <a:pt x="143" y="123"/>
                  </a:cubicBezTo>
                  <a:cubicBezTo>
                    <a:pt x="145" y="124"/>
                    <a:pt x="145" y="127"/>
                    <a:pt x="144" y="129"/>
                  </a:cubicBezTo>
                  <a:cubicBezTo>
                    <a:pt x="143" y="131"/>
                    <a:pt x="141" y="132"/>
                    <a:pt x="138" y="132"/>
                  </a:cubicBezTo>
                  <a:cubicBezTo>
                    <a:pt x="121" y="132"/>
                    <a:pt x="121" y="132"/>
                    <a:pt x="121" y="132"/>
                  </a:cubicBezTo>
                  <a:cubicBezTo>
                    <a:pt x="161" y="182"/>
                    <a:pt x="161" y="182"/>
                    <a:pt x="161" y="182"/>
                  </a:cubicBezTo>
                  <a:cubicBezTo>
                    <a:pt x="163" y="184"/>
                    <a:pt x="163" y="187"/>
                    <a:pt x="162" y="189"/>
                  </a:cubicBezTo>
                  <a:cubicBezTo>
                    <a:pt x="161" y="191"/>
                    <a:pt x="159" y="192"/>
                    <a:pt x="156" y="192"/>
                  </a:cubicBezTo>
                  <a:close/>
                  <a:moveTo>
                    <a:pt x="19" y="180"/>
                  </a:moveTo>
                  <a:cubicBezTo>
                    <a:pt x="144" y="180"/>
                    <a:pt x="144" y="180"/>
                    <a:pt x="144" y="180"/>
                  </a:cubicBezTo>
                  <a:cubicBezTo>
                    <a:pt x="104" y="130"/>
                    <a:pt x="104" y="130"/>
                    <a:pt x="104" y="130"/>
                  </a:cubicBezTo>
                  <a:cubicBezTo>
                    <a:pt x="102" y="128"/>
                    <a:pt x="102" y="126"/>
                    <a:pt x="103" y="123"/>
                  </a:cubicBezTo>
                  <a:cubicBezTo>
                    <a:pt x="104" y="121"/>
                    <a:pt x="106" y="120"/>
                    <a:pt x="108" y="120"/>
                  </a:cubicBezTo>
                  <a:cubicBezTo>
                    <a:pt x="127" y="120"/>
                    <a:pt x="127" y="120"/>
                    <a:pt x="127" y="120"/>
                  </a:cubicBezTo>
                  <a:cubicBezTo>
                    <a:pt x="92" y="69"/>
                    <a:pt x="92" y="69"/>
                    <a:pt x="92" y="69"/>
                  </a:cubicBezTo>
                  <a:cubicBezTo>
                    <a:pt x="90" y="68"/>
                    <a:pt x="90" y="65"/>
                    <a:pt x="91" y="63"/>
                  </a:cubicBezTo>
                  <a:cubicBezTo>
                    <a:pt x="92" y="61"/>
                    <a:pt x="94" y="60"/>
                    <a:pt x="96" y="60"/>
                  </a:cubicBezTo>
                  <a:cubicBezTo>
                    <a:pt x="104" y="60"/>
                    <a:pt x="104" y="60"/>
                    <a:pt x="104" y="60"/>
                  </a:cubicBezTo>
                  <a:cubicBezTo>
                    <a:pt x="79" y="18"/>
                    <a:pt x="79" y="18"/>
                    <a:pt x="79" y="18"/>
                  </a:cubicBezTo>
                  <a:cubicBezTo>
                    <a:pt x="58" y="60"/>
                    <a:pt x="58" y="60"/>
                    <a:pt x="58" y="60"/>
                  </a:cubicBezTo>
                  <a:cubicBezTo>
                    <a:pt x="66" y="60"/>
                    <a:pt x="66" y="60"/>
                    <a:pt x="66" y="60"/>
                  </a:cubicBezTo>
                  <a:cubicBezTo>
                    <a:pt x="69" y="60"/>
                    <a:pt x="71" y="61"/>
                    <a:pt x="72" y="63"/>
                  </a:cubicBezTo>
                  <a:cubicBezTo>
                    <a:pt x="73" y="65"/>
                    <a:pt x="73" y="68"/>
                    <a:pt x="71" y="69"/>
                  </a:cubicBezTo>
                  <a:cubicBezTo>
                    <a:pt x="36" y="120"/>
                    <a:pt x="36" y="120"/>
                    <a:pt x="36" y="120"/>
                  </a:cubicBezTo>
                  <a:cubicBezTo>
                    <a:pt x="54" y="120"/>
                    <a:pt x="54" y="120"/>
                    <a:pt x="54" y="120"/>
                  </a:cubicBezTo>
                  <a:cubicBezTo>
                    <a:pt x="57" y="120"/>
                    <a:pt x="59" y="121"/>
                    <a:pt x="60" y="123"/>
                  </a:cubicBezTo>
                  <a:cubicBezTo>
                    <a:pt x="61" y="126"/>
                    <a:pt x="61" y="128"/>
                    <a:pt x="59" y="130"/>
                  </a:cubicBezTo>
                  <a:lnTo>
                    <a:pt x="19"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8" name="Freeform 91">
              <a:extLst>
                <a:ext uri="{FF2B5EF4-FFF2-40B4-BE49-F238E27FC236}">
                  <a16:creationId xmlns:a16="http://schemas.microsoft.com/office/drawing/2014/main" id="{FD24BA18-5C35-0748-9B92-9D765B86B550}"/>
                </a:ext>
              </a:extLst>
            </p:cNvPr>
            <p:cNvSpPr>
              <a:spLocks/>
            </p:cNvSpPr>
            <p:nvPr/>
          </p:nvSpPr>
          <p:spPr bwMode="auto">
            <a:xfrm>
              <a:off x="460" y="2010"/>
              <a:ext cx="18" cy="107"/>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69"/>
                    <a:pt x="0" y="66"/>
                  </a:cubicBezTo>
                  <a:cubicBezTo>
                    <a:pt x="0" y="6"/>
                    <a:pt x="0" y="6"/>
                    <a:pt x="0" y="6"/>
                  </a:cubicBezTo>
                  <a:cubicBezTo>
                    <a:pt x="0" y="3"/>
                    <a:pt x="3" y="0"/>
                    <a:pt x="6" y="0"/>
                  </a:cubicBezTo>
                  <a:cubicBezTo>
                    <a:pt x="10" y="0"/>
                    <a:pt x="12" y="3"/>
                    <a:pt x="12" y="6"/>
                  </a:cubicBezTo>
                  <a:cubicBezTo>
                    <a:pt x="12" y="66"/>
                    <a:pt x="12" y="66"/>
                    <a:pt x="12" y="66"/>
                  </a:cubicBezTo>
                  <a:cubicBezTo>
                    <a:pt x="12" y="69"/>
                    <a:pt x="10"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9" name="Freeform 92">
              <a:extLst>
                <a:ext uri="{FF2B5EF4-FFF2-40B4-BE49-F238E27FC236}">
                  <a16:creationId xmlns:a16="http://schemas.microsoft.com/office/drawing/2014/main" id="{755CEF81-FC94-9943-B620-17DD11881B9D}"/>
                </a:ext>
              </a:extLst>
            </p:cNvPr>
            <p:cNvSpPr>
              <a:spLocks noEditPoints="1"/>
            </p:cNvSpPr>
            <p:nvPr/>
          </p:nvSpPr>
          <p:spPr bwMode="auto">
            <a:xfrm>
              <a:off x="619" y="1957"/>
              <a:ext cx="160" cy="124"/>
            </a:xfrm>
            <a:custGeom>
              <a:avLst/>
              <a:gdLst>
                <a:gd name="T0" fmla="*/ 102 w 108"/>
                <a:gd name="T1" fmla="*/ 84 h 84"/>
                <a:gd name="T2" fmla="*/ 6 w 108"/>
                <a:gd name="T3" fmla="*/ 84 h 84"/>
                <a:gd name="T4" fmla="*/ 0 w 108"/>
                <a:gd name="T5" fmla="*/ 78 h 84"/>
                <a:gd name="T6" fmla="*/ 0 w 108"/>
                <a:gd name="T7" fmla="*/ 6 h 84"/>
                <a:gd name="T8" fmla="*/ 6 w 108"/>
                <a:gd name="T9" fmla="*/ 0 h 84"/>
                <a:gd name="T10" fmla="*/ 102 w 108"/>
                <a:gd name="T11" fmla="*/ 0 h 84"/>
                <a:gd name="T12" fmla="*/ 108 w 108"/>
                <a:gd name="T13" fmla="*/ 6 h 84"/>
                <a:gd name="T14" fmla="*/ 108 w 108"/>
                <a:gd name="T15" fmla="*/ 78 h 84"/>
                <a:gd name="T16" fmla="*/ 102 w 108"/>
                <a:gd name="T17" fmla="*/ 84 h 84"/>
                <a:gd name="T18" fmla="*/ 12 w 108"/>
                <a:gd name="T19" fmla="*/ 72 h 84"/>
                <a:gd name="T20" fmla="*/ 96 w 108"/>
                <a:gd name="T21" fmla="*/ 72 h 84"/>
                <a:gd name="T22" fmla="*/ 96 w 108"/>
                <a:gd name="T23" fmla="*/ 12 h 84"/>
                <a:gd name="T24" fmla="*/ 12 w 108"/>
                <a:gd name="T25" fmla="*/ 12 h 84"/>
                <a:gd name="T26" fmla="*/ 12 w 108"/>
                <a:gd name="T2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84">
                  <a:moveTo>
                    <a:pt x="102" y="84"/>
                  </a:moveTo>
                  <a:cubicBezTo>
                    <a:pt x="6" y="84"/>
                    <a:pt x="6" y="84"/>
                    <a:pt x="6" y="84"/>
                  </a:cubicBezTo>
                  <a:cubicBezTo>
                    <a:pt x="3" y="84"/>
                    <a:pt x="0" y="81"/>
                    <a:pt x="0" y="78"/>
                  </a:cubicBezTo>
                  <a:cubicBezTo>
                    <a:pt x="0" y="6"/>
                    <a:pt x="0" y="6"/>
                    <a:pt x="0" y="6"/>
                  </a:cubicBezTo>
                  <a:cubicBezTo>
                    <a:pt x="0" y="3"/>
                    <a:pt x="3" y="0"/>
                    <a:pt x="6" y="0"/>
                  </a:cubicBezTo>
                  <a:cubicBezTo>
                    <a:pt x="102" y="0"/>
                    <a:pt x="102" y="0"/>
                    <a:pt x="102" y="0"/>
                  </a:cubicBezTo>
                  <a:cubicBezTo>
                    <a:pt x="106" y="0"/>
                    <a:pt x="108" y="3"/>
                    <a:pt x="108" y="6"/>
                  </a:cubicBezTo>
                  <a:cubicBezTo>
                    <a:pt x="108" y="78"/>
                    <a:pt x="108" y="78"/>
                    <a:pt x="108" y="78"/>
                  </a:cubicBezTo>
                  <a:cubicBezTo>
                    <a:pt x="108" y="81"/>
                    <a:pt x="106" y="84"/>
                    <a:pt x="102" y="84"/>
                  </a:cubicBezTo>
                  <a:close/>
                  <a:moveTo>
                    <a:pt x="12" y="72"/>
                  </a:moveTo>
                  <a:cubicBezTo>
                    <a:pt x="96" y="72"/>
                    <a:pt x="96" y="72"/>
                    <a:pt x="96" y="72"/>
                  </a:cubicBezTo>
                  <a:cubicBezTo>
                    <a:pt x="96" y="12"/>
                    <a:pt x="96" y="12"/>
                    <a:pt x="96" y="12"/>
                  </a:cubicBezTo>
                  <a:cubicBezTo>
                    <a:pt x="12" y="12"/>
                    <a:pt x="12" y="12"/>
                    <a:pt x="12" y="12"/>
                  </a:cubicBezTo>
                  <a:lnTo>
                    <a:pt x="1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0" name="Rectangle 93">
              <a:extLst>
                <a:ext uri="{FF2B5EF4-FFF2-40B4-BE49-F238E27FC236}">
                  <a16:creationId xmlns:a16="http://schemas.microsoft.com/office/drawing/2014/main" id="{7F7D9B24-9BB2-0149-90B7-61716942FB44}"/>
                </a:ext>
              </a:extLst>
            </p:cNvPr>
            <p:cNvSpPr>
              <a:spLocks noChangeArrowheads="1"/>
            </p:cNvSpPr>
            <p:nvPr/>
          </p:nvSpPr>
          <p:spPr bwMode="auto">
            <a:xfrm>
              <a:off x="637" y="2073"/>
              <a:ext cx="18"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1" name="Rectangle 94">
              <a:extLst>
                <a:ext uri="{FF2B5EF4-FFF2-40B4-BE49-F238E27FC236}">
                  <a16:creationId xmlns:a16="http://schemas.microsoft.com/office/drawing/2014/main" id="{B51BD0CD-DC89-5B4D-8756-292C121650F6}"/>
                </a:ext>
              </a:extLst>
            </p:cNvPr>
            <p:cNvSpPr>
              <a:spLocks noChangeArrowheads="1"/>
            </p:cNvSpPr>
            <p:nvPr/>
          </p:nvSpPr>
          <p:spPr bwMode="auto">
            <a:xfrm>
              <a:off x="655"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2" name="Rectangle 95">
              <a:extLst>
                <a:ext uri="{FF2B5EF4-FFF2-40B4-BE49-F238E27FC236}">
                  <a16:creationId xmlns:a16="http://schemas.microsoft.com/office/drawing/2014/main" id="{E402554D-324C-004F-BEFA-E2C65DA364BF}"/>
                </a:ext>
              </a:extLst>
            </p:cNvPr>
            <p:cNvSpPr>
              <a:spLocks noChangeArrowheads="1"/>
            </p:cNvSpPr>
            <p:nvPr/>
          </p:nvSpPr>
          <p:spPr bwMode="auto">
            <a:xfrm>
              <a:off x="690"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3" name="Rectangle 96">
              <a:extLst>
                <a:ext uri="{FF2B5EF4-FFF2-40B4-BE49-F238E27FC236}">
                  <a16:creationId xmlns:a16="http://schemas.microsoft.com/office/drawing/2014/main" id="{CACCA814-7460-0D45-8EE9-BA363A99F7C1}"/>
                </a:ext>
              </a:extLst>
            </p:cNvPr>
            <p:cNvSpPr>
              <a:spLocks noChangeArrowheads="1"/>
            </p:cNvSpPr>
            <p:nvPr/>
          </p:nvSpPr>
          <p:spPr bwMode="auto">
            <a:xfrm>
              <a:off x="726" y="1966"/>
              <a:ext cx="18"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4" name="Rectangle 97">
              <a:extLst>
                <a:ext uri="{FF2B5EF4-FFF2-40B4-BE49-F238E27FC236}">
                  <a16:creationId xmlns:a16="http://schemas.microsoft.com/office/drawing/2014/main" id="{D48942E5-DD6C-244F-9494-5B51F05E2B89}"/>
                </a:ext>
              </a:extLst>
            </p:cNvPr>
            <p:cNvSpPr>
              <a:spLocks noChangeArrowheads="1"/>
            </p:cNvSpPr>
            <p:nvPr/>
          </p:nvSpPr>
          <p:spPr bwMode="auto">
            <a:xfrm>
              <a:off x="744" y="2073"/>
              <a:ext cx="17" cy="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77" name="Group 131">
            <a:extLst>
              <a:ext uri="{FF2B5EF4-FFF2-40B4-BE49-F238E27FC236}">
                <a16:creationId xmlns:a16="http://schemas.microsoft.com/office/drawing/2014/main" id="{EDDE32D7-0CAA-F441-8E4C-3E554A228725}"/>
              </a:ext>
            </a:extLst>
          </p:cNvPr>
          <p:cNvGrpSpPr>
            <a:grpSpLocks noChangeAspect="1"/>
          </p:cNvGrpSpPr>
          <p:nvPr/>
        </p:nvGrpSpPr>
        <p:grpSpPr bwMode="auto">
          <a:xfrm>
            <a:off x="591107" y="3815141"/>
            <a:ext cx="477838" cy="477838"/>
            <a:chOff x="348" y="1719"/>
            <a:chExt cx="426" cy="426"/>
          </a:xfrm>
          <a:solidFill>
            <a:srgbClr val="FFFFFF"/>
          </a:solidFill>
        </p:grpSpPr>
        <p:sp>
          <p:nvSpPr>
            <p:cNvPr id="78" name="Freeform 132">
              <a:extLst>
                <a:ext uri="{FF2B5EF4-FFF2-40B4-BE49-F238E27FC236}">
                  <a16:creationId xmlns:a16="http://schemas.microsoft.com/office/drawing/2014/main" id="{3BF4FF0D-29BC-BE42-8CD7-9B2CECCA5A15}"/>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9" name="Freeform 133">
              <a:extLst>
                <a:ext uri="{FF2B5EF4-FFF2-40B4-BE49-F238E27FC236}">
                  <a16:creationId xmlns:a16="http://schemas.microsoft.com/office/drawing/2014/main" id="{C55CFEF3-48E5-D048-A78F-56C05CB8EDBB}"/>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0" name="Freeform 134">
              <a:extLst>
                <a:ext uri="{FF2B5EF4-FFF2-40B4-BE49-F238E27FC236}">
                  <a16:creationId xmlns:a16="http://schemas.microsoft.com/office/drawing/2014/main" id="{E9B12509-DAD7-7E4A-B834-DCE83918CA33}"/>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1" name="Freeform 135">
              <a:extLst>
                <a:ext uri="{FF2B5EF4-FFF2-40B4-BE49-F238E27FC236}">
                  <a16:creationId xmlns:a16="http://schemas.microsoft.com/office/drawing/2014/main" id="{15ED8D1D-00CC-D242-89D7-53111CD858F9}"/>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2" name="Freeform 136">
              <a:extLst>
                <a:ext uri="{FF2B5EF4-FFF2-40B4-BE49-F238E27FC236}">
                  <a16:creationId xmlns:a16="http://schemas.microsoft.com/office/drawing/2014/main" id="{49EED663-E58F-F446-B016-B3869820972C}"/>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3" name="Freeform 137">
              <a:extLst>
                <a:ext uri="{FF2B5EF4-FFF2-40B4-BE49-F238E27FC236}">
                  <a16:creationId xmlns:a16="http://schemas.microsoft.com/office/drawing/2014/main" id="{844DDF6F-5F1A-4145-BE49-4E5F931199B7}"/>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4" name="Freeform 138">
              <a:extLst>
                <a:ext uri="{FF2B5EF4-FFF2-40B4-BE49-F238E27FC236}">
                  <a16:creationId xmlns:a16="http://schemas.microsoft.com/office/drawing/2014/main" id="{057F97E7-B1CC-2E48-9866-A29675992166}"/>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5" name="Freeform 139">
              <a:extLst>
                <a:ext uri="{FF2B5EF4-FFF2-40B4-BE49-F238E27FC236}">
                  <a16:creationId xmlns:a16="http://schemas.microsoft.com/office/drawing/2014/main" id="{D09DBCF1-5EE0-1749-9B25-AEB5BF0645A2}"/>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6" name="Freeform 140">
              <a:extLst>
                <a:ext uri="{FF2B5EF4-FFF2-40B4-BE49-F238E27FC236}">
                  <a16:creationId xmlns:a16="http://schemas.microsoft.com/office/drawing/2014/main" id="{A29A1787-FDB4-0C40-B53D-019C7D140890}"/>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7" name="Freeform 141">
              <a:extLst>
                <a:ext uri="{FF2B5EF4-FFF2-40B4-BE49-F238E27FC236}">
                  <a16:creationId xmlns:a16="http://schemas.microsoft.com/office/drawing/2014/main" id="{93DCC1F5-2C9F-BD49-8488-B5CE026D90A5}"/>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8" name="Freeform 142">
              <a:extLst>
                <a:ext uri="{FF2B5EF4-FFF2-40B4-BE49-F238E27FC236}">
                  <a16:creationId xmlns:a16="http://schemas.microsoft.com/office/drawing/2014/main" id="{8B0FD690-7525-C143-A35A-696FB530B35F}"/>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9" name="Freeform 143">
              <a:extLst>
                <a:ext uri="{FF2B5EF4-FFF2-40B4-BE49-F238E27FC236}">
                  <a16:creationId xmlns:a16="http://schemas.microsoft.com/office/drawing/2014/main" id="{5FDF7912-7BB8-A14F-ADC8-5AB15B26CA80}"/>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65" name="Rettangolo 46">
            <a:extLst>
              <a:ext uri="{FF2B5EF4-FFF2-40B4-BE49-F238E27FC236}">
                <a16:creationId xmlns:a16="http://schemas.microsoft.com/office/drawing/2014/main" id="{6684514A-23E0-467D-BA93-C01C47302565}"/>
              </a:ext>
            </a:extLst>
          </p:cNvPr>
          <p:cNvSpPr/>
          <p:nvPr/>
        </p:nvSpPr>
        <p:spPr>
          <a:xfrm>
            <a:off x="1422278" y="5305522"/>
            <a:ext cx="2977616"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Quota SUD</a:t>
            </a:r>
            <a:endPar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0A2643"/>
                </a:solidFill>
                <a:effectLst/>
                <a:uLnTx/>
                <a:uFillTx/>
                <a:latin typeface="Arial"/>
                <a:ea typeface="+mn-ea"/>
                <a:cs typeface="Arial"/>
              </a:rPr>
              <a:t>1,12 Mld (40%)</a:t>
            </a:r>
            <a:endParaRPr kumimoji="0" lang="it-IT" sz="14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66" name="Rectangle 65">
            <a:extLst>
              <a:ext uri="{FF2B5EF4-FFF2-40B4-BE49-F238E27FC236}">
                <a16:creationId xmlns:a16="http://schemas.microsoft.com/office/drawing/2014/main" id="{F053C5DF-7ADB-484F-8B34-6E6CED82A443}"/>
              </a:ext>
            </a:extLst>
          </p:cNvPr>
          <p:cNvSpPr/>
          <p:nvPr/>
        </p:nvSpPr>
        <p:spPr>
          <a:xfrm>
            <a:off x="6616528" y="1777614"/>
            <a:ext cx="26767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Obiettivi programmati</a:t>
            </a:r>
            <a:endParaRPr kumimoji="0" lang="it-IT" sz="14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67" name="Rectangle 66">
            <a:extLst>
              <a:ext uri="{FF2B5EF4-FFF2-40B4-BE49-F238E27FC236}">
                <a16:creationId xmlns:a16="http://schemas.microsoft.com/office/drawing/2014/main" id="{CB85E99D-FD62-40DA-907A-9FB789224A6E}"/>
              </a:ext>
            </a:extLst>
          </p:cNvPr>
          <p:cNvSpPr/>
          <p:nvPr/>
        </p:nvSpPr>
        <p:spPr>
          <a:xfrm>
            <a:off x="6519851" y="2129540"/>
            <a:ext cx="5236948" cy="784895"/>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
                <a:srgbClr val="0A2643"/>
              </a:buClr>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Entro </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marzo 2026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saranno completati interventi di </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costruzione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 </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riqualificazione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 sostegno di </a:t>
            </a: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10.000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unità abitative.</a:t>
            </a:r>
          </a:p>
          <a:p>
            <a:pPr marL="0" marR="0" lvl="0" indent="0" algn="l" defTabSz="914400" rtl="0" eaLnBrk="1" fontAlgn="auto" latinLnBrk="0" hangingPunct="1">
              <a:lnSpc>
                <a:spcPct val="110000"/>
              </a:lnSpc>
              <a:spcBef>
                <a:spcPts val="0"/>
              </a:spcBef>
              <a:spcAft>
                <a:spcPts val="0"/>
              </a:spcAft>
              <a:buClr>
                <a:srgbClr val="0A2643"/>
              </a:buClr>
              <a:buSzTx/>
              <a:buFontTx/>
              <a:buNone/>
              <a:tabLst/>
              <a:defRPr/>
            </a:pPr>
            <a:endPar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68" name="Rettangolo 46">
            <a:extLst>
              <a:ext uri="{FF2B5EF4-FFF2-40B4-BE49-F238E27FC236}">
                <a16:creationId xmlns:a16="http://schemas.microsoft.com/office/drawing/2014/main" id="{B50D7FC2-7E5B-4B3E-9163-A9573DD6CCE3}"/>
              </a:ext>
            </a:extLst>
          </p:cNvPr>
          <p:cNvSpPr/>
          <p:nvPr/>
        </p:nvSpPr>
        <p:spPr>
          <a:xfrm>
            <a:off x="6648791" y="4305697"/>
            <a:ext cx="4607268" cy="974634"/>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a:ln>
                  <a:noFill/>
                </a:ln>
                <a:solidFill>
                  <a:srgbClr val="0A2643"/>
                </a:solidFill>
                <a:effectLst/>
                <a:uLnTx/>
                <a:uFillTx/>
                <a:latin typeface="Arial"/>
                <a:ea typeface="+mn-ea"/>
                <a:cs typeface="Arial"/>
              </a:rPr>
              <a:t>L’</a:t>
            </a:r>
            <a:r>
              <a:rPr kumimoji="0" lang="it-IT" sz="1400" b="1" i="0" u="none" strike="noStrike" kern="1200" cap="none" spc="-5" normalizeH="0" baseline="0" noProof="0">
                <a:ln>
                  <a:noFill/>
                </a:ln>
                <a:solidFill>
                  <a:srgbClr val="0A2643"/>
                </a:solidFill>
                <a:effectLst/>
                <a:uLnTx/>
                <a:uFillTx/>
                <a:latin typeface="Arial"/>
                <a:ea typeface="+mn-ea"/>
                <a:cs typeface="Arial"/>
              </a:rPr>
              <a:t>attuazione </a:t>
            </a:r>
            <a:r>
              <a:rPr kumimoji="0" lang="it-IT" sz="1400" b="0" i="0" u="none" strike="noStrike" kern="1200" cap="none" spc="-5" normalizeH="0" baseline="0" noProof="0">
                <a:ln>
                  <a:noFill/>
                </a:ln>
                <a:solidFill>
                  <a:srgbClr val="0A2643"/>
                </a:solidFill>
                <a:effectLst/>
                <a:uLnTx/>
                <a:uFillTx/>
                <a:latin typeface="Arial"/>
                <a:ea typeface="+mn-ea"/>
                <a:cs typeface="Arial"/>
              </a:rPr>
              <a:t>dei progetti è demandata a </a:t>
            </a:r>
            <a:r>
              <a:rPr kumimoji="0" lang="it-IT" sz="1400" b="1" i="0" u="none" strike="noStrike" kern="1200" cap="none" spc="-5" normalizeH="0" baseline="0" noProof="0">
                <a:ln>
                  <a:noFill/>
                </a:ln>
                <a:solidFill>
                  <a:srgbClr val="0A2643"/>
                </a:solidFill>
                <a:effectLst/>
                <a:uLnTx/>
                <a:uFillTx/>
                <a:latin typeface="Arial"/>
                <a:ea typeface="+mn-ea"/>
                <a:cs typeface="Arial"/>
              </a:rPr>
              <a:t>Regioni</a:t>
            </a:r>
            <a:r>
              <a:rPr kumimoji="0" lang="it-IT" sz="1400" b="0" i="0" u="none" strike="noStrike" kern="1200" cap="none" spc="-5" normalizeH="0" baseline="0" noProof="0">
                <a:ln>
                  <a:noFill/>
                </a:ln>
                <a:solidFill>
                  <a:srgbClr val="0A2643"/>
                </a:solidFill>
                <a:effectLst/>
                <a:uLnTx/>
                <a:uFillTx/>
                <a:latin typeface="Arial"/>
                <a:ea typeface="+mn-ea"/>
                <a:cs typeface="Arial"/>
              </a:rPr>
              <a:t>, </a:t>
            </a:r>
            <a:r>
              <a:rPr kumimoji="0" lang="it-IT" sz="1400" b="1" i="0" u="none" strike="noStrike" kern="1200" cap="none" spc="-5" normalizeH="0" baseline="0" noProof="0">
                <a:ln>
                  <a:noFill/>
                </a:ln>
                <a:solidFill>
                  <a:srgbClr val="0A2643"/>
                </a:solidFill>
                <a:effectLst/>
                <a:uLnTx/>
                <a:uFillTx/>
                <a:latin typeface="Arial"/>
                <a:ea typeface="+mn-ea"/>
                <a:cs typeface="Arial"/>
              </a:rPr>
              <a:t>Città metropolitane </a:t>
            </a:r>
            <a:r>
              <a:rPr kumimoji="0" lang="it-IT" sz="1400" b="0" i="0" u="none" strike="noStrike" kern="1200" cap="none" spc="-5" normalizeH="0" baseline="0" noProof="0">
                <a:ln>
                  <a:noFill/>
                </a:ln>
                <a:solidFill>
                  <a:srgbClr val="0A2643"/>
                </a:solidFill>
                <a:effectLst/>
                <a:uLnTx/>
                <a:uFillTx/>
                <a:latin typeface="Arial"/>
                <a:ea typeface="+mn-ea"/>
                <a:cs typeface="Arial"/>
              </a:rPr>
              <a:t>e </a:t>
            </a:r>
            <a:r>
              <a:rPr kumimoji="0" lang="it-IT" sz="1400" b="1" i="0" u="none" strike="noStrike" kern="1200" cap="none" spc="-5" normalizeH="0" baseline="0" noProof="0">
                <a:ln>
                  <a:noFill/>
                </a:ln>
                <a:solidFill>
                  <a:srgbClr val="0A2643"/>
                </a:solidFill>
                <a:effectLst/>
                <a:uLnTx/>
                <a:uFillTx/>
                <a:latin typeface="Arial"/>
                <a:ea typeface="+mn-ea"/>
                <a:cs typeface="Arial"/>
              </a:rPr>
              <a:t>Comuni </a:t>
            </a:r>
            <a:r>
              <a:rPr kumimoji="0" lang="it-IT" sz="1400" b="0" i="0" u="none" strike="noStrike" kern="1200" cap="none" spc="-5" normalizeH="0" baseline="0" noProof="0">
                <a:ln>
                  <a:noFill/>
                </a:ln>
                <a:solidFill>
                  <a:srgbClr val="0A2643"/>
                </a:solidFill>
                <a:effectLst/>
                <a:uLnTx/>
                <a:uFillTx/>
                <a:latin typeface="Arial"/>
                <a:ea typeface="+mn-ea"/>
                <a:cs typeface="Arial"/>
              </a:rPr>
              <a:t>con più di </a:t>
            </a:r>
            <a:r>
              <a:rPr kumimoji="0" lang="it-IT" sz="1400" b="1" i="0" u="none" strike="noStrike" kern="1200" cap="none" spc="-5" normalizeH="0" baseline="0" noProof="0">
                <a:ln>
                  <a:noFill/>
                </a:ln>
                <a:solidFill>
                  <a:srgbClr val="0A2643"/>
                </a:solidFill>
                <a:effectLst/>
                <a:uLnTx/>
                <a:uFillTx/>
                <a:latin typeface="Arial"/>
                <a:ea typeface="+mn-ea"/>
                <a:cs typeface="Arial"/>
              </a:rPr>
              <a:t>60.000 abitanti</a:t>
            </a:r>
            <a:r>
              <a:rPr kumimoji="0" lang="it-IT" sz="1400" b="0" i="0" u="none" strike="noStrike" kern="1200" cap="none" spc="-5" normalizeH="0" baseline="0" noProof="0">
                <a:ln>
                  <a:noFill/>
                </a:ln>
                <a:solidFill>
                  <a:srgbClr val="0A2643"/>
                </a:solidFill>
                <a:effectLst/>
                <a:uLnTx/>
                <a:uFillTx/>
                <a:latin typeface="Arial"/>
                <a:ea typeface="+mn-ea"/>
                <a:cs typeface="Arial"/>
              </a:rPr>
              <a:t>, attraverso la presentazione di proposte progettuali al MIMS. Gli Enti possono presentare proposte di importo massimo di 15 milioni di euro e progetti cosiddetti «Pilota», ovvero ad alto impatto strategico sul territorio nazionale, dell’importo massimo di 100 milioni di euro, per un totale complessivo di 3 proposte per ciascun ente</a:t>
            </a:r>
          </a:p>
        </p:txBody>
      </p:sp>
      <p:sp>
        <p:nvSpPr>
          <p:cNvPr id="69" name="Rectangle 68">
            <a:extLst>
              <a:ext uri="{FF2B5EF4-FFF2-40B4-BE49-F238E27FC236}">
                <a16:creationId xmlns:a16="http://schemas.microsoft.com/office/drawing/2014/main" id="{0EB5B62B-A10F-4A8F-90E1-5A5E0752129C}"/>
              </a:ext>
            </a:extLst>
          </p:cNvPr>
          <p:cNvSpPr/>
          <p:nvPr/>
        </p:nvSpPr>
        <p:spPr>
          <a:xfrm>
            <a:off x="6519851" y="2756940"/>
            <a:ext cx="535018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Decreto</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di </a:t>
            </a:r>
            <a:r>
              <a:rPr kumimoji="0" lang="it-IT"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assegnazione</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risorse pubblicato in data </a:t>
            </a:r>
            <a:r>
              <a:rPr kumimoji="0" lang="it-IT"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7 ottobre 2021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https://www.mit.gov.it/comunicazione/news/pnrr-assegnati-28-mld-per-il-programma-pinqua-sulla-qualita-dellabitare-il-40-va</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p>
        </p:txBody>
      </p:sp>
      <p:sp>
        <p:nvSpPr>
          <p:cNvPr id="70" name="Segnaposto testo 4">
            <a:extLst>
              <a:ext uri="{FF2B5EF4-FFF2-40B4-BE49-F238E27FC236}">
                <a16:creationId xmlns:a16="http://schemas.microsoft.com/office/drawing/2014/main" id="{CF602396-D692-4C0B-950F-C601356B50A6}"/>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71" name="Titolo 1">
            <a:extLst>
              <a:ext uri="{FF2B5EF4-FFF2-40B4-BE49-F238E27FC236}">
                <a16:creationId xmlns:a16="http://schemas.microsoft.com/office/drawing/2014/main" id="{D4404D1B-12DB-44F1-9136-284B77624F14}"/>
              </a:ext>
            </a:extLst>
          </p:cNvPr>
          <p:cNvSpPr>
            <a:spLocks noGrp="1"/>
          </p:cNvSpPr>
          <p:nvPr>
            <p:ph type="title"/>
          </p:nvPr>
        </p:nvSpPr>
        <p:spPr>
          <a:xfrm>
            <a:off x="433847" y="492278"/>
            <a:ext cx="11532865" cy="424732"/>
          </a:xfrm>
        </p:spPr>
        <p:txBody>
          <a:bodyPr/>
          <a:lstStyle/>
          <a:p>
            <a:r>
              <a:rPr lang="it-IT" dirty="0"/>
              <a:t>AVVISI GIÀ EMANATI</a:t>
            </a:r>
          </a:p>
        </p:txBody>
      </p:sp>
    </p:spTree>
    <p:extLst>
      <p:ext uri="{BB962C8B-B14F-4D97-AF65-F5344CB8AC3E}">
        <p14:creationId xmlns:p14="http://schemas.microsoft.com/office/powerpoint/2010/main" val="452767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17">
            <a:extLst>
              <a:ext uri="{FF2B5EF4-FFF2-40B4-BE49-F238E27FC236}">
                <a16:creationId xmlns:a16="http://schemas.microsoft.com/office/drawing/2014/main" id="{259AFBD6-BF36-4763-B45C-672D847EA9E7}"/>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5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Inclusione e coesione,</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2</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Infrastrutture sociali, famiglie, comunità e terzo settore </a:t>
            </a:r>
          </a:p>
        </p:txBody>
      </p:sp>
      <p:sp>
        <p:nvSpPr>
          <p:cNvPr id="6" name="Rectangle 64">
            <a:extLst>
              <a:ext uri="{FF2B5EF4-FFF2-40B4-BE49-F238E27FC236}">
                <a16:creationId xmlns:a16="http://schemas.microsoft.com/office/drawing/2014/main" id="{8969565A-6108-4BE8-83FF-36056835822B}"/>
              </a:ext>
            </a:extLst>
          </p:cNvPr>
          <p:cNvSpPr/>
          <p:nvPr/>
        </p:nvSpPr>
        <p:spPr>
          <a:xfrm>
            <a:off x="0" y="1597690"/>
            <a:ext cx="12192000" cy="52412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olo 45">
            <a:extLst>
              <a:ext uri="{FF2B5EF4-FFF2-40B4-BE49-F238E27FC236}">
                <a16:creationId xmlns:a16="http://schemas.microsoft.com/office/drawing/2014/main" id="{0B42FD12-0D9C-47ED-B68B-45383589D5F5}"/>
              </a:ext>
            </a:extLst>
          </p:cNvPr>
          <p:cNvSpPr txBox="1">
            <a:spLocks/>
          </p:cNvSpPr>
          <p:nvPr/>
        </p:nvSpPr>
        <p:spPr>
          <a:xfrm>
            <a:off x="0" y="1693820"/>
            <a:ext cx="12191999" cy="307777"/>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lvl="0" algn="ctr">
              <a:lnSpc>
                <a:spcPct val="100000"/>
              </a:lnSpc>
              <a:defRPr/>
            </a:pPr>
            <a:r>
              <a:rPr lang="it-IT" sz="1400" dirty="0">
                <a:solidFill>
                  <a:srgbClr val="FFFFFF"/>
                </a:solidFill>
              </a:rPr>
              <a:t>RIGENERAZIONE URBANA - ART. 20 D.L. n. 152/2021</a:t>
            </a:r>
            <a:endParaRPr kumimoji="0" lang="it-IT"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Box 89">
            <a:extLst>
              <a:ext uri="{FF2B5EF4-FFF2-40B4-BE49-F238E27FC236}">
                <a16:creationId xmlns:a16="http://schemas.microsoft.com/office/drawing/2014/main" id="{8D61AC64-03EC-49E1-A6D7-A2B6E231DA69}"/>
              </a:ext>
            </a:extLst>
          </p:cNvPr>
          <p:cNvSpPr txBox="1"/>
          <p:nvPr/>
        </p:nvSpPr>
        <p:spPr>
          <a:xfrm>
            <a:off x="1797996" y="2559510"/>
            <a:ext cx="30621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Dpcm del 21 gennaio 2021</a:t>
            </a:r>
          </a:p>
        </p:txBody>
      </p:sp>
      <p:sp>
        <p:nvSpPr>
          <p:cNvPr id="10" name="TextBox 155">
            <a:extLst>
              <a:ext uri="{FF2B5EF4-FFF2-40B4-BE49-F238E27FC236}">
                <a16:creationId xmlns:a16="http://schemas.microsoft.com/office/drawing/2014/main" id="{D048EDAA-E022-4501-A373-8407DABFBD23}"/>
              </a:ext>
            </a:extLst>
          </p:cNvPr>
          <p:cNvSpPr txBox="1"/>
          <p:nvPr/>
        </p:nvSpPr>
        <p:spPr>
          <a:xfrm>
            <a:off x="1797996" y="2828338"/>
            <a:ext cx="4323778" cy="1169551"/>
          </a:xfrm>
          <a:prstGeom prst="rect">
            <a:avLst/>
          </a:prstGeom>
          <a:noFill/>
        </p:spPr>
        <p:txBody>
          <a:bodyPr wrap="square">
            <a:spAutoFit/>
          </a:bodyPr>
          <a:lstStyle/>
          <a:p>
            <a:pPr algn="just">
              <a:defRPr/>
            </a:pPr>
            <a:r>
              <a:rPr lang="it-IT" sz="1400" dirty="0">
                <a:latin typeface="Arial" panose="020B0604020202020204" pitchFamily="34" charset="0"/>
                <a:cs typeface="Arial" panose="020B0604020202020204" pitchFamily="34" charset="0"/>
              </a:rPr>
              <a:t>Investimenti in progetti di rigenerazione urbana, volti alla riduzione di fenomeni di marginalizzazione e degrado sociale, nonché al miglioramento della qualità del decoro urbano e del tessuto sociale ed ambientale.</a:t>
            </a:r>
          </a:p>
        </p:txBody>
      </p:sp>
      <p:pic>
        <p:nvPicPr>
          <p:cNvPr id="14" name="Graphic 219" descr="Document outline">
            <a:extLst>
              <a:ext uri="{FF2B5EF4-FFF2-40B4-BE49-F238E27FC236}">
                <a16:creationId xmlns:a16="http://schemas.microsoft.com/office/drawing/2014/main" id="{9BD86024-525E-47B2-8F61-7699D1AB50B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3940" y="2515500"/>
            <a:ext cx="426575" cy="426575"/>
          </a:xfrm>
          <a:prstGeom prst="rect">
            <a:avLst/>
          </a:prstGeom>
        </p:spPr>
      </p:pic>
      <p:sp>
        <p:nvSpPr>
          <p:cNvPr id="17" name="TextBox 227">
            <a:extLst>
              <a:ext uri="{FF2B5EF4-FFF2-40B4-BE49-F238E27FC236}">
                <a16:creationId xmlns:a16="http://schemas.microsoft.com/office/drawing/2014/main" id="{3DA50369-9599-4B72-9AB7-6F1AE31BCB78}"/>
              </a:ext>
            </a:extLst>
          </p:cNvPr>
          <p:cNvSpPr txBox="1"/>
          <p:nvPr/>
        </p:nvSpPr>
        <p:spPr>
          <a:xfrm>
            <a:off x="7299251" y="2574899"/>
            <a:ext cx="4323778"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Beneficiari: </a:t>
            </a:r>
            <a:r>
              <a:rPr lang="it-IT" sz="1400" b="1" dirty="0">
                <a:solidFill>
                  <a:schemeClr val="bg2"/>
                </a:solidFill>
                <a:latin typeface="Arial" panose="020B0604020202020204" pitchFamily="34" charset="0"/>
                <a:cs typeface="Arial" panose="020B0604020202020204" pitchFamily="34" charset="0"/>
              </a:rPr>
              <a:t>C</a:t>
            </a:r>
            <a:r>
              <a:rPr kumimoji="0" lang="it-IT" sz="1400" b="1"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omuni</a:t>
            </a:r>
            <a:r>
              <a:rPr kumimoji="0" lang="it-IT" sz="14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 con pop. &gt;  15.000</a:t>
            </a:r>
          </a:p>
        </p:txBody>
      </p:sp>
      <p:pic>
        <p:nvPicPr>
          <p:cNvPr id="18" name="Graphic 228" descr="Renovation (House With Sparkles) outline">
            <a:extLst>
              <a:ext uri="{FF2B5EF4-FFF2-40B4-BE49-F238E27FC236}">
                <a16:creationId xmlns:a16="http://schemas.microsoft.com/office/drawing/2014/main" id="{EC7CAE7A-F6FC-4314-A417-6279878203C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0322" y="2540875"/>
            <a:ext cx="375825" cy="375825"/>
          </a:xfrm>
          <a:prstGeom prst="rect">
            <a:avLst/>
          </a:prstGeom>
        </p:spPr>
      </p:pic>
      <p:pic>
        <p:nvPicPr>
          <p:cNvPr id="19" name="Graphic 229" descr="Money outline">
            <a:extLst>
              <a:ext uri="{FF2B5EF4-FFF2-40B4-BE49-F238E27FC236}">
                <a16:creationId xmlns:a16="http://schemas.microsoft.com/office/drawing/2014/main" id="{A5833F83-EC30-4830-9990-09771FEC0B1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93618" y="3158174"/>
            <a:ext cx="469233" cy="469233"/>
          </a:xfrm>
          <a:prstGeom prst="rect">
            <a:avLst/>
          </a:prstGeom>
        </p:spPr>
      </p:pic>
      <p:sp>
        <p:nvSpPr>
          <p:cNvPr id="20" name="TextBox 230">
            <a:extLst>
              <a:ext uri="{FF2B5EF4-FFF2-40B4-BE49-F238E27FC236}">
                <a16:creationId xmlns:a16="http://schemas.microsoft.com/office/drawing/2014/main" id="{41D1B328-DAD0-48FD-B925-73446E260E84}"/>
              </a:ext>
            </a:extLst>
          </p:cNvPr>
          <p:cNvSpPr txBox="1"/>
          <p:nvPr/>
        </p:nvSpPr>
        <p:spPr>
          <a:xfrm>
            <a:off x="7299251" y="3274789"/>
            <a:ext cx="2103446" cy="30777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Importo: </a:t>
            </a:r>
            <a:r>
              <a:rPr kumimoji="0" lang="it-IT" sz="1400" b="1"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3,3 Mld €</a:t>
            </a:r>
          </a:p>
        </p:txBody>
      </p:sp>
      <p:sp>
        <p:nvSpPr>
          <p:cNvPr id="34" name="Segnaposto testo 2">
            <a:extLst>
              <a:ext uri="{FF2B5EF4-FFF2-40B4-BE49-F238E27FC236}">
                <a16:creationId xmlns:a16="http://schemas.microsoft.com/office/drawing/2014/main" id="{0B17C957-3C49-421F-A5C7-114DEB3DEF47}"/>
              </a:ext>
            </a:extLst>
          </p:cNvPr>
          <p:cNvSpPr>
            <a:spLocks noGrp="1"/>
          </p:cNvSpPr>
          <p:nvPr>
            <p:ph type="body" sz="quarter" idx="13"/>
          </p:nvPr>
        </p:nvSpPr>
        <p:spPr>
          <a:xfrm>
            <a:off x="433847" y="254521"/>
            <a:ext cx="8494999" cy="237757"/>
          </a:xfrm>
        </p:spPr>
        <p:txBody>
          <a:bodyPr/>
          <a:lstStyle/>
          <a:p>
            <a:r>
              <a:rPr lang="it-IT"/>
              <a:t>IL PNRR: ATTUAZIONE</a:t>
            </a:r>
          </a:p>
        </p:txBody>
      </p:sp>
      <p:sp>
        <p:nvSpPr>
          <p:cNvPr id="37" name="Titolo 1">
            <a:extLst>
              <a:ext uri="{FF2B5EF4-FFF2-40B4-BE49-F238E27FC236}">
                <a16:creationId xmlns:a16="http://schemas.microsoft.com/office/drawing/2014/main" id="{1C5DF313-5FF1-414E-A168-CA0583E7CE0A}"/>
              </a:ext>
            </a:extLst>
          </p:cNvPr>
          <p:cNvSpPr>
            <a:spLocks noGrp="1"/>
          </p:cNvSpPr>
          <p:nvPr>
            <p:ph type="title"/>
          </p:nvPr>
        </p:nvSpPr>
        <p:spPr>
          <a:xfrm>
            <a:off x="433847" y="492278"/>
            <a:ext cx="11532865" cy="424732"/>
          </a:xfrm>
        </p:spPr>
        <p:txBody>
          <a:bodyPr/>
          <a:lstStyle/>
          <a:p>
            <a:r>
              <a:rPr lang="it-IT" dirty="0"/>
              <a:t>AVVISI GIÀ EMANATI</a:t>
            </a:r>
          </a:p>
        </p:txBody>
      </p:sp>
    </p:spTree>
    <p:extLst>
      <p:ext uri="{BB962C8B-B14F-4D97-AF65-F5344CB8AC3E}">
        <p14:creationId xmlns:p14="http://schemas.microsoft.com/office/powerpoint/2010/main" val="4153632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61660FA0-58F5-264F-B014-6A2A8AF6147A}"/>
              </a:ext>
            </a:extLst>
          </p:cNvPr>
          <p:cNvSpPr/>
          <p:nvPr/>
        </p:nvSpPr>
        <p:spPr>
          <a:xfrm>
            <a:off x="6400800" y="3703310"/>
            <a:ext cx="5565912" cy="2912985"/>
          </a:xfrm>
          <a:prstGeom prst="rect">
            <a:avLst/>
          </a:prstGeom>
          <a:solidFill>
            <a:srgbClr val="F8C94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tangolo 46">
            <a:extLst>
              <a:ext uri="{FF2B5EF4-FFF2-40B4-BE49-F238E27FC236}">
                <a16:creationId xmlns:a16="http://schemas.microsoft.com/office/drawing/2014/main" id="{16CC796A-769E-41B3-B343-5AE93432F5CC}"/>
              </a:ext>
            </a:extLst>
          </p:cNvPr>
          <p:cNvSpPr/>
          <p:nvPr/>
        </p:nvSpPr>
        <p:spPr>
          <a:xfrm>
            <a:off x="1372318" y="1447525"/>
            <a:ext cx="4255397" cy="2206474"/>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1.1  ‘‘Realizzazione nuovi impianti di gestione rifiuti e ammodernamento di impianti esistenti</a:t>
            </a:r>
            <a:r>
              <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rPr>
              <a:t>L’investimento prevede il miglioramento e la meccanizzazione della rete di raccolta differenziata dei rifiuti urbani, la realizzazione di nuovi impianti di trattamento/riciclaggio di rifiuti, e la costruzione di impianti innovativi di trattamento/riciclaggio.</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e 1.2 ‘‘progetti «faro» di economia circolare</a:t>
            </a:r>
            <a:r>
              <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it-IT" sz="1400" b="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endParaRPr>
          </a:p>
        </p:txBody>
      </p:sp>
      <p:sp>
        <p:nvSpPr>
          <p:cNvPr id="36" name="Rettangolo 46">
            <a:extLst>
              <a:ext uri="{FF2B5EF4-FFF2-40B4-BE49-F238E27FC236}">
                <a16:creationId xmlns:a16="http://schemas.microsoft.com/office/drawing/2014/main" id="{1AF27BA3-3BF3-4F5D-BE14-4935FB3F84D1}"/>
              </a:ext>
            </a:extLst>
          </p:cNvPr>
          <p:cNvSpPr/>
          <p:nvPr/>
        </p:nvSpPr>
        <p:spPr>
          <a:xfrm>
            <a:off x="1417403" y="3857906"/>
            <a:ext cx="4225815" cy="649382"/>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Amministrazione titolare dell’investimento</a:t>
            </a:r>
            <a:endPar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it-IT" sz="1400" b="0" i="0" u="none" strike="noStrike" kern="1200" cap="none" spc="-5" normalizeH="0" baseline="0" noProof="0" err="1">
                <a:ln>
                  <a:noFill/>
                </a:ln>
                <a:solidFill>
                  <a:srgbClr val="262626"/>
                </a:solidFill>
                <a:effectLst/>
                <a:uLnTx/>
                <a:uFillTx/>
                <a:latin typeface="Arial" panose="020B0604020202020204" pitchFamily="34" charset="0"/>
                <a:ea typeface="+mn-ea"/>
                <a:cs typeface="Arial" panose="020B0604020202020204" pitchFamily="34" charset="0"/>
              </a:rPr>
              <a:t>MiTE</a:t>
            </a:r>
            <a:endParaRPr kumimoji="0" lang="it-IT" sz="1400" b="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endParaRPr>
          </a:p>
        </p:txBody>
      </p:sp>
      <p:sp>
        <p:nvSpPr>
          <p:cNvPr id="43" name="Rectangle 42">
            <a:extLst>
              <a:ext uri="{FF2B5EF4-FFF2-40B4-BE49-F238E27FC236}">
                <a16:creationId xmlns:a16="http://schemas.microsoft.com/office/drawing/2014/main" id="{18B2378F-2478-48EB-ADCC-E838119D0BFE}"/>
              </a:ext>
            </a:extLst>
          </p:cNvPr>
          <p:cNvSpPr/>
          <p:nvPr/>
        </p:nvSpPr>
        <p:spPr>
          <a:xfrm>
            <a:off x="6506964" y="1505342"/>
            <a:ext cx="26767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Obiettivi programmati</a:t>
            </a:r>
            <a:endParaRPr kumimoji="0" lang="it-IT" sz="1400" b="0"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87" name="Rectangle 86">
            <a:extLst>
              <a:ext uri="{FF2B5EF4-FFF2-40B4-BE49-F238E27FC236}">
                <a16:creationId xmlns:a16="http://schemas.microsoft.com/office/drawing/2014/main" id="{8639C617-77AE-41A9-8B46-3C97B4A17CA1}"/>
              </a:ext>
            </a:extLst>
          </p:cNvPr>
          <p:cNvSpPr/>
          <p:nvPr/>
        </p:nvSpPr>
        <p:spPr>
          <a:xfrm>
            <a:off x="6618578" y="3756378"/>
            <a:ext cx="319444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Modalità di attuazione</a:t>
            </a:r>
            <a:endPar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88" name="Rettangolo 46">
            <a:extLst>
              <a:ext uri="{FF2B5EF4-FFF2-40B4-BE49-F238E27FC236}">
                <a16:creationId xmlns:a16="http://schemas.microsoft.com/office/drawing/2014/main" id="{AA91E1FA-D6AE-4B95-89FC-CF0B1DC3FDCA}"/>
              </a:ext>
            </a:extLst>
          </p:cNvPr>
          <p:cNvSpPr/>
          <p:nvPr/>
        </p:nvSpPr>
        <p:spPr>
          <a:xfrm>
            <a:off x="6635792" y="4151391"/>
            <a:ext cx="5071147" cy="2223530"/>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
                <a:srgbClr val="0A2643"/>
              </a:buClr>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Avvisi pubblici per la selezione di progetti per</a:t>
            </a:r>
          </a:p>
          <a:p>
            <a:pPr marL="285750" marR="0" lvl="0" indent="-285750" algn="just" defTabSz="914400" rtl="0" eaLnBrk="1" fontAlgn="auto" latinLnBrk="0" hangingPunct="1">
              <a:lnSpc>
                <a:spcPct val="110000"/>
              </a:lnSpc>
              <a:spcBef>
                <a:spcPts val="0"/>
              </a:spcBef>
              <a:spcAft>
                <a:spcPts val="0"/>
              </a:spcAft>
              <a:buClr>
                <a:srgbClr val="0A2643"/>
              </a:buClr>
              <a:buSzTx/>
              <a:buFont typeface="Arial" panose="020B0604020202020204" pitchFamily="34" charset="0"/>
              <a:buChar char="•"/>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realizzazione di nuovi impianti di gestione dei rifiuti e per l’ammodernamento di quelli esistenti destinati a Comuni ed Enti di Governo d'Ambito Territoriale Ottimale (EGATO)</a:t>
            </a:r>
          </a:p>
          <a:p>
            <a:pPr marL="285750" marR="0" lvl="0" indent="-285750" algn="just" defTabSz="914400" rtl="0" eaLnBrk="1" fontAlgn="auto" latinLnBrk="0" hangingPunct="1">
              <a:lnSpc>
                <a:spcPct val="110000"/>
              </a:lnSpc>
              <a:spcBef>
                <a:spcPts val="0"/>
              </a:spcBef>
              <a:spcAft>
                <a:spcPts val="0"/>
              </a:spcAft>
              <a:buClr>
                <a:srgbClr val="0A2643"/>
              </a:buClr>
              <a:buSzTx/>
              <a:buFont typeface="Arial" panose="020B0604020202020204" pitchFamily="34" charset="0"/>
              <a:buChar char="•"/>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realizzazione di progetti faro di economia circolare per favorire una maggiore resilienza e indipendenza del sistema produttivo nazionale, contribuendo, altresì, al raggiungimento degli obiettivi di economia circolare, incremento occupazionale e impatto ambientale – destinatari: imprese in settori specificatamente indicati</a:t>
            </a:r>
          </a:p>
        </p:txBody>
      </p:sp>
      <p:sp>
        <p:nvSpPr>
          <p:cNvPr id="62" name="Rettangolo 61">
            <a:extLst>
              <a:ext uri="{FF2B5EF4-FFF2-40B4-BE49-F238E27FC236}">
                <a16:creationId xmlns:a16="http://schemas.microsoft.com/office/drawing/2014/main" id="{1F51E3CF-D612-4649-9C41-CD6738F78DC0}"/>
              </a:ext>
            </a:extLst>
          </p:cNvPr>
          <p:cNvSpPr/>
          <p:nvPr/>
        </p:nvSpPr>
        <p:spPr>
          <a:xfrm>
            <a:off x="433847" y="1827122"/>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91" name="Rettangolo 17">
            <a:extLst>
              <a:ext uri="{FF2B5EF4-FFF2-40B4-BE49-F238E27FC236}">
                <a16:creationId xmlns:a16="http://schemas.microsoft.com/office/drawing/2014/main" id="{113CC84A-E410-4CD5-B6B4-9B0A1926A527}"/>
              </a:ext>
            </a:extLst>
          </p:cNvPr>
          <p:cNvSpPr/>
          <p:nvPr/>
        </p:nvSpPr>
        <p:spPr>
          <a:xfrm>
            <a:off x="326190" y="919812"/>
            <a:ext cx="11380749"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2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Transizione verde,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1</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 - Agricoltura sostenibile ed Economia Circolare</a:t>
            </a:r>
          </a:p>
        </p:txBody>
      </p:sp>
      <p:grpSp>
        <p:nvGrpSpPr>
          <p:cNvPr id="65" name="Group 199">
            <a:extLst>
              <a:ext uri="{FF2B5EF4-FFF2-40B4-BE49-F238E27FC236}">
                <a16:creationId xmlns:a16="http://schemas.microsoft.com/office/drawing/2014/main" id="{86643384-E997-6D45-A0F7-C0B44F0E1682}"/>
              </a:ext>
            </a:extLst>
          </p:cNvPr>
          <p:cNvGrpSpPr>
            <a:grpSpLocks noChangeAspect="1"/>
          </p:cNvGrpSpPr>
          <p:nvPr/>
        </p:nvGrpSpPr>
        <p:grpSpPr bwMode="auto">
          <a:xfrm>
            <a:off x="617910" y="1976324"/>
            <a:ext cx="414481" cy="472209"/>
            <a:chOff x="1593" y="3158"/>
            <a:chExt cx="359" cy="409"/>
          </a:xfrm>
          <a:solidFill>
            <a:srgbClr val="FFFFFF"/>
          </a:solidFill>
        </p:grpSpPr>
        <p:sp>
          <p:nvSpPr>
            <p:cNvPr id="66" name="Freeform 200">
              <a:extLst>
                <a:ext uri="{FF2B5EF4-FFF2-40B4-BE49-F238E27FC236}">
                  <a16:creationId xmlns:a16="http://schemas.microsoft.com/office/drawing/2014/main" id="{69095441-5574-E84E-ADF3-054CB3D8F2CC}"/>
                </a:ext>
              </a:extLst>
            </p:cNvPr>
            <p:cNvSpPr>
              <a:spLocks noEditPoints="1"/>
            </p:cNvSpPr>
            <p:nvPr/>
          </p:nvSpPr>
          <p:spPr bwMode="auto">
            <a:xfrm>
              <a:off x="1604" y="3357"/>
              <a:ext cx="160" cy="210"/>
            </a:xfrm>
            <a:custGeom>
              <a:avLst/>
              <a:gdLst>
                <a:gd name="T0" fmla="*/ 54 w 108"/>
                <a:gd name="T1" fmla="*/ 145 h 145"/>
                <a:gd name="T2" fmla="*/ 0 w 108"/>
                <a:gd name="T3" fmla="*/ 91 h 145"/>
                <a:gd name="T4" fmla="*/ 71 w 108"/>
                <a:gd name="T5" fmla="*/ 1 h 145"/>
                <a:gd name="T6" fmla="*/ 78 w 108"/>
                <a:gd name="T7" fmla="*/ 4 h 145"/>
                <a:gd name="T8" fmla="*/ 76 w 108"/>
                <a:gd name="T9" fmla="*/ 12 h 145"/>
                <a:gd name="T10" fmla="*/ 62 w 108"/>
                <a:gd name="T11" fmla="*/ 57 h 145"/>
                <a:gd name="T12" fmla="*/ 66 w 108"/>
                <a:gd name="T13" fmla="*/ 48 h 145"/>
                <a:gd name="T14" fmla="*/ 69 w 108"/>
                <a:gd name="T15" fmla="*/ 44 h 145"/>
                <a:gd name="T16" fmla="*/ 75 w 108"/>
                <a:gd name="T17" fmla="*/ 43 h 145"/>
                <a:gd name="T18" fmla="*/ 108 w 108"/>
                <a:gd name="T19" fmla="*/ 91 h 145"/>
                <a:gd name="T20" fmla="*/ 54 w 108"/>
                <a:gd name="T21" fmla="*/ 145 h 145"/>
                <a:gd name="T22" fmla="*/ 54 w 108"/>
                <a:gd name="T23" fmla="*/ 21 h 145"/>
                <a:gd name="T24" fmla="*/ 12 w 108"/>
                <a:gd name="T25" fmla="*/ 91 h 145"/>
                <a:gd name="T26" fmla="*/ 54 w 108"/>
                <a:gd name="T27" fmla="*/ 133 h 145"/>
                <a:gd name="T28" fmla="*/ 96 w 108"/>
                <a:gd name="T29" fmla="*/ 91 h 145"/>
                <a:gd name="T30" fmla="*/ 76 w 108"/>
                <a:gd name="T31" fmla="*/ 57 h 145"/>
                <a:gd name="T32" fmla="*/ 64 w 108"/>
                <a:gd name="T33" fmla="*/ 72 h 145"/>
                <a:gd name="T34" fmla="*/ 60 w 108"/>
                <a:gd name="T35" fmla="*/ 73 h 145"/>
                <a:gd name="T36" fmla="*/ 55 w 108"/>
                <a:gd name="T37" fmla="*/ 70 h 145"/>
                <a:gd name="T38" fmla="*/ 54 w 108"/>
                <a:gd name="T39" fmla="*/ 2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45">
                  <a:moveTo>
                    <a:pt x="54" y="145"/>
                  </a:moveTo>
                  <a:cubicBezTo>
                    <a:pt x="25" y="145"/>
                    <a:pt x="0" y="121"/>
                    <a:pt x="0" y="91"/>
                  </a:cubicBezTo>
                  <a:cubicBezTo>
                    <a:pt x="0" y="49"/>
                    <a:pt x="31" y="10"/>
                    <a:pt x="71" y="1"/>
                  </a:cubicBezTo>
                  <a:cubicBezTo>
                    <a:pt x="74" y="0"/>
                    <a:pt x="77" y="2"/>
                    <a:pt x="78" y="4"/>
                  </a:cubicBezTo>
                  <a:cubicBezTo>
                    <a:pt x="79" y="7"/>
                    <a:pt x="78" y="10"/>
                    <a:pt x="76" y="12"/>
                  </a:cubicBezTo>
                  <a:cubicBezTo>
                    <a:pt x="60" y="24"/>
                    <a:pt x="59" y="44"/>
                    <a:pt x="62" y="57"/>
                  </a:cubicBezTo>
                  <a:cubicBezTo>
                    <a:pt x="65" y="54"/>
                    <a:pt x="66" y="51"/>
                    <a:pt x="66" y="48"/>
                  </a:cubicBezTo>
                  <a:cubicBezTo>
                    <a:pt x="67" y="46"/>
                    <a:pt x="68" y="45"/>
                    <a:pt x="69" y="44"/>
                  </a:cubicBezTo>
                  <a:cubicBezTo>
                    <a:pt x="71" y="43"/>
                    <a:pt x="73" y="43"/>
                    <a:pt x="75" y="43"/>
                  </a:cubicBezTo>
                  <a:cubicBezTo>
                    <a:pt x="96" y="52"/>
                    <a:pt x="108" y="69"/>
                    <a:pt x="108" y="91"/>
                  </a:cubicBezTo>
                  <a:cubicBezTo>
                    <a:pt x="108" y="121"/>
                    <a:pt x="84" y="145"/>
                    <a:pt x="54" y="145"/>
                  </a:cubicBezTo>
                  <a:close/>
                  <a:moveTo>
                    <a:pt x="54" y="21"/>
                  </a:moveTo>
                  <a:cubicBezTo>
                    <a:pt x="29" y="34"/>
                    <a:pt x="12" y="62"/>
                    <a:pt x="12" y="91"/>
                  </a:cubicBezTo>
                  <a:cubicBezTo>
                    <a:pt x="12" y="114"/>
                    <a:pt x="31" y="133"/>
                    <a:pt x="54" y="133"/>
                  </a:cubicBezTo>
                  <a:cubicBezTo>
                    <a:pt x="78" y="133"/>
                    <a:pt x="96" y="114"/>
                    <a:pt x="96" y="91"/>
                  </a:cubicBezTo>
                  <a:cubicBezTo>
                    <a:pt x="96" y="76"/>
                    <a:pt x="89" y="65"/>
                    <a:pt x="76" y="57"/>
                  </a:cubicBezTo>
                  <a:cubicBezTo>
                    <a:pt x="74" y="63"/>
                    <a:pt x="69" y="68"/>
                    <a:pt x="64" y="72"/>
                  </a:cubicBezTo>
                  <a:cubicBezTo>
                    <a:pt x="63" y="73"/>
                    <a:pt x="61" y="73"/>
                    <a:pt x="60" y="73"/>
                  </a:cubicBezTo>
                  <a:cubicBezTo>
                    <a:pt x="58" y="73"/>
                    <a:pt x="56" y="72"/>
                    <a:pt x="55" y="70"/>
                  </a:cubicBezTo>
                  <a:cubicBezTo>
                    <a:pt x="48" y="59"/>
                    <a:pt x="46" y="38"/>
                    <a:pt x="5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7" name="Freeform 201">
              <a:extLst>
                <a:ext uri="{FF2B5EF4-FFF2-40B4-BE49-F238E27FC236}">
                  <a16:creationId xmlns:a16="http://schemas.microsoft.com/office/drawing/2014/main" id="{AFAD021C-CBFE-6A49-8890-1A4AE527D3F2}"/>
                </a:ext>
              </a:extLst>
            </p:cNvPr>
            <p:cNvSpPr>
              <a:spLocks noEditPoints="1"/>
            </p:cNvSpPr>
            <p:nvPr/>
          </p:nvSpPr>
          <p:spPr bwMode="auto">
            <a:xfrm>
              <a:off x="1647" y="3473"/>
              <a:ext cx="75" cy="94"/>
            </a:xfrm>
            <a:custGeom>
              <a:avLst/>
              <a:gdLst>
                <a:gd name="T0" fmla="*/ 25 w 51"/>
                <a:gd name="T1" fmla="*/ 65 h 65"/>
                <a:gd name="T2" fmla="*/ 0 w 51"/>
                <a:gd name="T3" fmla="*/ 40 h 65"/>
                <a:gd name="T4" fmla="*/ 31 w 51"/>
                <a:gd name="T5" fmla="*/ 0 h 65"/>
                <a:gd name="T6" fmla="*/ 37 w 51"/>
                <a:gd name="T7" fmla="*/ 2 h 65"/>
                <a:gd name="T8" fmla="*/ 38 w 51"/>
                <a:gd name="T9" fmla="*/ 8 h 65"/>
                <a:gd name="T10" fmla="*/ 43 w 51"/>
                <a:gd name="T11" fmla="*/ 21 h 65"/>
                <a:gd name="T12" fmla="*/ 51 w 51"/>
                <a:gd name="T13" fmla="*/ 40 h 65"/>
                <a:gd name="T14" fmla="*/ 25 w 51"/>
                <a:gd name="T15" fmla="*/ 65 h 65"/>
                <a:gd name="T16" fmla="*/ 27 w 51"/>
                <a:gd name="T17" fmla="*/ 15 h 65"/>
                <a:gd name="T18" fmla="*/ 12 w 51"/>
                <a:gd name="T19" fmla="*/ 40 h 65"/>
                <a:gd name="T20" fmla="*/ 25 w 51"/>
                <a:gd name="T21" fmla="*/ 53 h 65"/>
                <a:gd name="T22" fmla="*/ 39 w 51"/>
                <a:gd name="T23" fmla="*/ 40 h 65"/>
                <a:gd name="T24" fmla="*/ 33 w 51"/>
                <a:gd name="T25" fmla="*/ 27 h 65"/>
                <a:gd name="T26" fmla="*/ 27 w 51"/>
                <a:gd name="T27"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65">
                  <a:moveTo>
                    <a:pt x="25" y="65"/>
                  </a:moveTo>
                  <a:cubicBezTo>
                    <a:pt x="12" y="65"/>
                    <a:pt x="0" y="54"/>
                    <a:pt x="0" y="40"/>
                  </a:cubicBezTo>
                  <a:cubicBezTo>
                    <a:pt x="0" y="21"/>
                    <a:pt x="14" y="4"/>
                    <a:pt x="31" y="0"/>
                  </a:cubicBezTo>
                  <a:cubicBezTo>
                    <a:pt x="33" y="0"/>
                    <a:pt x="36" y="1"/>
                    <a:pt x="37" y="2"/>
                  </a:cubicBezTo>
                  <a:cubicBezTo>
                    <a:pt x="39" y="4"/>
                    <a:pt x="39" y="6"/>
                    <a:pt x="38" y="8"/>
                  </a:cubicBezTo>
                  <a:cubicBezTo>
                    <a:pt x="37" y="11"/>
                    <a:pt x="40" y="16"/>
                    <a:pt x="43" y="21"/>
                  </a:cubicBezTo>
                  <a:cubicBezTo>
                    <a:pt x="47" y="26"/>
                    <a:pt x="51" y="32"/>
                    <a:pt x="51" y="40"/>
                  </a:cubicBezTo>
                  <a:cubicBezTo>
                    <a:pt x="51" y="54"/>
                    <a:pt x="39" y="65"/>
                    <a:pt x="25" y="65"/>
                  </a:cubicBezTo>
                  <a:close/>
                  <a:moveTo>
                    <a:pt x="27" y="15"/>
                  </a:moveTo>
                  <a:cubicBezTo>
                    <a:pt x="18" y="20"/>
                    <a:pt x="12" y="29"/>
                    <a:pt x="12" y="40"/>
                  </a:cubicBezTo>
                  <a:cubicBezTo>
                    <a:pt x="12" y="47"/>
                    <a:pt x="18" y="53"/>
                    <a:pt x="25" y="53"/>
                  </a:cubicBezTo>
                  <a:cubicBezTo>
                    <a:pt x="33" y="53"/>
                    <a:pt x="39" y="47"/>
                    <a:pt x="39" y="40"/>
                  </a:cubicBezTo>
                  <a:cubicBezTo>
                    <a:pt x="39" y="36"/>
                    <a:pt x="36" y="32"/>
                    <a:pt x="33" y="27"/>
                  </a:cubicBezTo>
                  <a:cubicBezTo>
                    <a:pt x="31" y="23"/>
                    <a:pt x="28" y="19"/>
                    <a:pt x="2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8" name="Freeform 202">
              <a:extLst>
                <a:ext uri="{FF2B5EF4-FFF2-40B4-BE49-F238E27FC236}">
                  <a16:creationId xmlns:a16="http://schemas.microsoft.com/office/drawing/2014/main" id="{F2B29CEA-83EB-9B44-B2F0-64F21CBAD587}"/>
                </a:ext>
              </a:extLst>
            </p:cNvPr>
            <p:cNvSpPr>
              <a:spLocks/>
            </p:cNvSpPr>
            <p:nvPr/>
          </p:nvSpPr>
          <p:spPr bwMode="auto">
            <a:xfrm>
              <a:off x="1593" y="3158"/>
              <a:ext cx="359" cy="301"/>
            </a:xfrm>
            <a:custGeom>
              <a:avLst/>
              <a:gdLst>
                <a:gd name="T0" fmla="*/ 125 w 242"/>
                <a:gd name="T1" fmla="*/ 208 h 208"/>
                <a:gd name="T2" fmla="*/ 121 w 242"/>
                <a:gd name="T3" fmla="*/ 206 h 208"/>
                <a:gd name="T4" fmla="*/ 121 w 242"/>
                <a:gd name="T5" fmla="*/ 198 h 208"/>
                <a:gd name="T6" fmla="*/ 228 w 242"/>
                <a:gd name="T7" fmla="*/ 91 h 208"/>
                <a:gd name="T8" fmla="*/ 151 w 242"/>
                <a:gd name="T9" fmla="*/ 15 h 208"/>
                <a:gd name="T10" fmla="*/ 15 w 242"/>
                <a:gd name="T11" fmla="*/ 151 h 208"/>
                <a:gd name="T12" fmla="*/ 23 w 242"/>
                <a:gd name="T13" fmla="*/ 158 h 208"/>
                <a:gd name="T14" fmla="*/ 23 w 242"/>
                <a:gd name="T15" fmla="*/ 167 h 208"/>
                <a:gd name="T16" fmla="*/ 15 w 242"/>
                <a:gd name="T17" fmla="*/ 167 h 208"/>
                <a:gd name="T18" fmla="*/ 3 w 242"/>
                <a:gd name="T19" fmla="*/ 155 h 208"/>
                <a:gd name="T20" fmla="*/ 3 w 242"/>
                <a:gd name="T21" fmla="*/ 146 h 208"/>
                <a:gd name="T22" fmla="*/ 147 w 242"/>
                <a:gd name="T23" fmla="*/ 2 h 208"/>
                <a:gd name="T24" fmla="*/ 155 w 242"/>
                <a:gd name="T25" fmla="*/ 2 h 208"/>
                <a:gd name="T26" fmla="*/ 240 w 242"/>
                <a:gd name="T27" fmla="*/ 87 h 208"/>
                <a:gd name="T28" fmla="*/ 242 w 242"/>
                <a:gd name="T29" fmla="*/ 91 h 208"/>
                <a:gd name="T30" fmla="*/ 240 w 242"/>
                <a:gd name="T31" fmla="*/ 95 h 208"/>
                <a:gd name="T32" fmla="*/ 129 w 242"/>
                <a:gd name="T33" fmla="*/ 206 h 208"/>
                <a:gd name="T34" fmla="*/ 125 w 242"/>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208">
                  <a:moveTo>
                    <a:pt x="125" y="208"/>
                  </a:moveTo>
                  <a:cubicBezTo>
                    <a:pt x="124" y="208"/>
                    <a:pt x="122" y="208"/>
                    <a:pt x="121" y="206"/>
                  </a:cubicBezTo>
                  <a:cubicBezTo>
                    <a:pt x="118" y="204"/>
                    <a:pt x="118" y="200"/>
                    <a:pt x="121" y="198"/>
                  </a:cubicBezTo>
                  <a:cubicBezTo>
                    <a:pt x="228" y="91"/>
                    <a:pt x="228" y="91"/>
                    <a:pt x="228" y="91"/>
                  </a:cubicBezTo>
                  <a:cubicBezTo>
                    <a:pt x="151" y="15"/>
                    <a:pt x="151" y="15"/>
                    <a:pt x="151" y="15"/>
                  </a:cubicBezTo>
                  <a:cubicBezTo>
                    <a:pt x="15" y="151"/>
                    <a:pt x="15" y="151"/>
                    <a:pt x="15" y="151"/>
                  </a:cubicBezTo>
                  <a:cubicBezTo>
                    <a:pt x="23" y="158"/>
                    <a:pt x="23" y="158"/>
                    <a:pt x="23" y="158"/>
                  </a:cubicBezTo>
                  <a:cubicBezTo>
                    <a:pt x="25" y="161"/>
                    <a:pt x="25" y="165"/>
                    <a:pt x="23" y="167"/>
                  </a:cubicBezTo>
                  <a:cubicBezTo>
                    <a:pt x="21" y="169"/>
                    <a:pt x="17" y="169"/>
                    <a:pt x="15" y="167"/>
                  </a:cubicBezTo>
                  <a:cubicBezTo>
                    <a:pt x="3" y="155"/>
                    <a:pt x="3" y="155"/>
                    <a:pt x="3" y="155"/>
                  </a:cubicBezTo>
                  <a:cubicBezTo>
                    <a:pt x="0" y="153"/>
                    <a:pt x="0" y="149"/>
                    <a:pt x="3" y="146"/>
                  </a:cubicBezTo>
                  <a:cubicBezTo>
                    <a:pt x="147" y="2"/>
                    <a:pt x="147" y="2"/>
                    <a:pt x="147" y="2"/>
                  </a:cubicBezTo>
                  <a:cubicBezTo>
                    <a:pt x="149" y="0"/>
                    <a:pt x="153" y="0"/>
                    <a:pt x="155" y="2"/>
                  </a:cubicBezTo>
                  <a:cubicBezTo>
                    <a:pt x="240" y="87"/>
                    <a:pt x="240" y="87"/>
                    <a:pt x="240" y="87"/>
                  </a:cubicBezTo>
                  <a:cubicBezTo>
                    <a:pt x="241" y="88"/>
                    <a:pt x="242" y="90"/>
                    <a:pt x="242" y="91"/>
                  </a:cubicBezTo>
                  <a:cubicBezTo>
                    <a:pt x="242" y="93"/>
                    <a:pt x="241" y="94"/>
                    <a:pt x="240" y="95"/>
                  </a:cubicBezTo>
                  <a:cubicBezTo>
                    <a:pt x="129" y="206"/>
                    <a:pt x="129" y="206"/>
                    <a:pt x="129" y="206"/>
                  </a:cubicBezTo>
                  <a:cubicBezTo>
                    <a:pt x="128" y="208"/>
                    <a:pt x="127" y="208"/>
                    <a:pt x="125"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69" name="Freeform 203">
              <a:extLst>
                <a:ext uri="{FF2B5EF4-FFF2-40B4-BE49-F238E27FC236}">
                  <a16:creationId xmlns:a16="http://schemas.microsoft.com/office/drawing/2014/main" id="{4CEFB436-6B83-214D-8ECF-655F85C33726}"/>
                </a:ext>
              </a:extLst>
            </p:cNvPr>
            <p:cNvSpPr>
              <a:spLocks noEditPoints="1"/>
            </p:cNvSpPr>
            <p:nvPr/>
          </p:nvSpPr>
          <p:spPr bwMode="auto">
            <a:xfrm>
              <a:off x="1728" y="3289"/>
              <a:ext cx="89" cy="87"/>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4" y="60"/>
                    <a:pt x="0" y="46"/>
                    <a:pt x="0" y="30"/>
                  </a:cubicBezTo>
                  <a:cubicBezTo>
                    <a:pt x="0" y="13"/>
                    <a:pt x="14" y="0"/>
                    <a:pt x="30" y="0"/>
                  </a:cubicBezTo>
                  <a:cubicBezTo>
                    <a:pt x="47" y="0"/>
                    <a:pt x="60" y="13"/>
                    <a:pt x="60" y="30"/>
                  </a:cubicBezTo>
                  <a:cubicBezTo>
                    <a:pt x="60" y="46"/>
                    <a:pt x="47" y="60"/>
                    <a:pt x="30" y="60"/>
                  </a:cubicBezTo>
                  <a:close/>
                  <a:moveTo>
                    <a:pt x="30" y="12"/>
                  </a:moveTo>
                  <a:cubicBezTo>
                    <a:pt x="21" y="12"/>
                    <a:pt x="12" y="20"/>
                    <a:pt x="12" y="30"/>
                  </a:cubicBezTo>
                  <a:cubicBezTo>
                    <a:pt x="12" y="40"/>
                    <a:pt x="21" y="48"/>
                    <a:pt x="30" y="48"/>
                  </a:cubicBezTo>
                  <a:cubicBezTo>
                    <a:pt x="40" y="48"/>
                    <a:pt x="48" y="40"/>
                    <a:pt x="48" y="30"/>
                  </a:cubicBezTo>
                  <a:cubicBezTo>
                    <a:pt x="48" y="20"/>
                    <a:pt x="40"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0" name="Freeform 204">
              <a:extLst>
                <a:ext uri="{FF2B5EF4-FFF2-40B4-BE49-F238E27FC236}">
                  <a16:creationId xmlns:a16="http://schemas.microsoft.com/office/drawing/2014/main" id="{667D5936-70B9-D947-95B9-357EA1A2022D}"/>
                </a:ext>
              </a:extLst>
            </p:cNvPr>
            <p:cNvSpPr>
              <a:spLocks/>
            </p:cNvSpPr>
            <p:nvPr/>
          </p:nvSpPr>
          <p:spPr bwMode="auto">
            <a:xfrm>
              <a:off x="1783" y="3207"/>
              <a:ext cx="45" cy="42"/>
            </a:xfrm>
            <a:custGeom>
              <a:avLst/>
              <a:gdLst>
                <a:gd name="T0" fmla="*/ 6 w 30"/>
                <a:gd name="T1" fmla="*/ 29 h 29"/>
                <a:gd name="T2" fmla="*/ 2 w 30"/>
                <a:gd name="T3" fmla="*/ 28 h 29"/>
                <a:gd name="T4" fmla="*/ 2 w 30"/>
                <a:gd name="T5" fmla="*/ 19 h 29"/>
                <a:gd name="T6" fmla="*/ 19 w 30"/>
                <a:gd name="T7" fmla="*/ 2 h 29"/>
                <a:gd name="T8" fmla="*/ 27 w 30"/>
                <a:gd name="T9" fmla="*/ 2 h 29"/>
                <a:gd name="T10" fmla="*/ 27 w 30"/>
                <a:gd name="T11" fmla="*/ 11 h 29"/>
                <a:gd name="T12" fmla="*/ 10 w 30"/>
                <a:gd name="T13" fmla="*/ 28 h 29"/>
                <a:gd name="T14" fmla="*/ 6 w 30"/>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6" y="29"/>
                  </a:moveTo>
                  <a:cubicBezTo>
                    <a:pt x="5" y="29"/>
                    <a:pt x="3" y="29"/>
                    <a:pt x="2" y="28"/>
                  </a:cubicBezTo>
                  <a:cubicBezTo>
                    <a:pt x="0" y="25"/>
                    <a:pt x="0" y="21"/>
                    <a:pt x="2" y="19"/>
                  </a:cubicBezTo>
                  <a:cubicBezTo>
                    <a:pt x="19" y="2"/>
                    <a:pt x="19" y="2"/>
                    <a:pt x="19" y="2"/>
                  </a:cubicBezTo>
                  <a:cubicBezTo>
                    <a:pt x="21" y="0"/>
                    <a:pt x="25" y="0"/>
                    <a:pt x="27" y="2"/>
                  </a:cubicBezTo>
                  <a:cubicBezTo>
                    <a:pt x="30" y="4"/>
                    <a:pt x="30" y="8"/>
                    <a:pt x="27" y="11"/>
                  </a:cubicBezTo>
                  <a:cubicBezTo>
                    <a:pt x="10" y="28"/>
                    <a:pt x="10" y="28"/>
                    <a:pt x="10" y="28"/>
                  </a:cubicBezTo>
                  <a:cubicBezTo>
                    <a:pt x="9" y="29"/>
                    <a:pt x="8" y="29"/>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73" name="Group 61">
            <a:extLst>
              <a:ext uri="{FF2B5EF4-FFF2-40B4-BE49-F238E27FC236}">
                <a16:creationId xmlns:a16="http://schemas.microsoft.com/office/drawing/2014/main" id="{F1778682-255C-9A42-87C3-D427D170F7BC}"/>
              </a:ext>
            </a:extLst>
          </p:cNvPr>
          <p:cNvGrpSpPr>
            <a:grpSpLocks noChangeAspect="1"/>
          </p:cNvGrpSpPr>
          <p:nvPr/>
        </p:nvGrpSpPr>
        <p:grpSpPr bwMode="auto">
          <a:xfrm>
            <a:off x="591107" y="5218261"/>
            <a:ext cx="504476" cy="348901"/>
            <a:chOff x="6719" y="724"/>
            <a:chExt cx="441" cy="305"/>
          </a:xfrm>
          <a:solidFill>
            <a:srgbClr val="FFFFFF"/>
          </a:solidFill>
        </p:grpSpPr>
        <p:sp>
          <p:nvSpPr>
            <p:cNvPr id="74" name="Freeform 62">
              <a:extLst>
                <a:ext uri="{FF2B5EF4-FFF2-40B4-BE49-F238E27FC236}">
                  <a16:creationId xmlns:a16="http://schemas.microsoft.com/office/drawing/2014/main" id="{8FA24161-F48D-BF45-8828-014E3285F346}"/>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5" name="Freeform 760">
              <a:extLst>
                <a:ext uri="{FF2B5EF4-FFF2-40B4-BE49-F238E27FC236}">
                  <a16:creationId xmlns:a16="http://schemas.microsoft.com/office/drawing/2014/main" id="{EED52DD7-8ED3-904E-BF07-5E69364DE323}"/>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6" name="Freeform 761">
              <a:extLst>
                <a:ext uri="{FF2B5EF4-FFF2-40B4-BE49-F238E27FC236}">
                  <a16:creationId xmlns:a16="http://schemas.microsoft.com/office/drawing/2014/main" id="{CDF0ACAE-78E1-B04B-B4B8-396A08891AD3}"/>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7" name="Freeform 762">
              <a:extLst>
                <a:ext uri="{FF2B5EF4-FFF2-40B4-BE49-F238E27FC236}">
                  <a16:creationId xmlns:a16="http://schemas.microsoft.com/office/drawing/2014/main" id="{BA3E4180-543F-8F4B-80BD-2FDEC36A6A77}"/>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8" name="Freeform 763">
              <a:extLst>
                <a:ext uri="{FF2B5EF4-FFF2-40B4-BE49-F238E27FC236}">
                  <a16:creationId xmlns:a16="http://schemas.microsoft.com/office/drawing/2014/main" id="{0AD642DF-B9F6-164D-9212-4297A2DC4147}"/>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79" name="Freeform 764">
              <a:extLst>
                <a:ext uri="{FF2B5EF4-FFF2-40B4-BE49-F238E27FC236}">
                  <a16:creationId xmlns:a16="http://schemas.microsoft.com/office/drawing/2014/main" id="{956E6C21-5466-E94E-B626-5EA3F5D488EF}"/>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grpSp>
        <p:nvGrpSpPr>
          <p:cNvPr id="80" name="Group 131">
            <a:extLst>
              <a:ext uri="{FF2B5EF4-FFF2-40B4-BE49-F238E27FC236}">
                <a16:creationId xmlns:a16="http://schemas.microsoft.com/office/drawing/2014/main" id="{6DD778BD-5D1E-0048-B240-B6CBCDD18E45}"/>
              </a:ext>
            </a:extLst>
          </p:cNvPr>
          <p:cNvGrpSpPr>
            <a:grpSpLocks noChangeAspect="1"/>
          </p:cNvGrpSpPr>
          <p:nvPr/>
        </p:nvGrpSpPr>
        <p:grpSpPr bwMode="auto">
          <a:xfrm>
            <a:off x="591107" y="3974165"/>
            <a:ext cx="477838" cy="477838"/>
            <a:chOff x="348" y="1719"/>
            <a:chExt cx="426" cy="426"/>
          </a:xfrm>
          <a:solidFill>
            <a:srgbClr val="FFFFFF"/>
          </a:solidFill>
        </p:grpSpPr>
        <p:sp>
          <p:nvSpPr>
            <p:cNvPr id="85" name="Freeform 132">
              <a:extLst>
                <a:ext uri="{FF2B5EF4-FFF2-40B4-BE49-F238E27FC236}">
                  <a16:creationId xmlns:a16="http://schemas.microsoft.com/office/drawing/2014/main" id="{377D4021-1065-9F45-BF4E-6B674FB19405}"/>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6" name="Freeform 133">
              <a:extLst>
                <a:ext uri="{FF2B5EF4-FFF2-40B4-BE49-F238E27FC236}">
                  <a16:creationId xmlns:a16="http://schemas.microsoft.com/office/drawing/2014/main" id="{BC5A4B0A-4E55-BB47-A5AF-615860BCD72F}"/>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2" name="Freeform 134">
              <a:extLst>
                <a:ext uri="{FF2B5EF4-FFF2-40B4-BE49-F238E27FC236}">
                  <a16:creationId xmlns:a16="http://schemas.microsoft.com/office/drawing/2014/main" id="{69A7281F-4D38-F049-B974-7E02EEE06AD7}"/>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3" name="Freeform 135">
              <a:extLst>
                <a:ext uri="{FF2B5EF4-FFF2-40B4-BE49-F238E27FC236}">
                  <a16:creationId xmlns:a16="http://schemas.microsoft.com/office/drawing/2014/main" id="{9E0AAC70-40D1-9B40-B3FA-68E4F528E9C3}"/>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4" name="Freeform 136">
              <a:extLst>
                <a:ext uri="{FF2B5EF4-FFF2-40B4-BE49-F238E27FC236}">
                  <a16:creationId xmlns:a16="http://schemas.microsoft.com/office/drawing/2014/main" id="{EE83EADC-F3EC-B94D-AEA8-4638604F2DE9}"/>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5" name="Freeform 137">
              <a:extLst>
                <a:ext uri="{FF2B5EF4-FFF2-40B4-BE49-F238E27FC236}">
                  <a16:creationId xmlns:a16="http://schemas.microsoft.com/office/drawing/2014/main" id="{7AD92F88-9867-FD40-A33D-8709D28F8FFE}"/>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6" name="Freeform 138">
              <a:extLst>
                <a:ext uri="{FF2B5EF4-FFF2-40B4-BE49-F238E27FC236}">
                  <a16:creationId xmlns:a16="http://schemas.microsoft.com/office/drawing/2014/main" id="{92159966-BB88-9042-A53C-4315DEBC7319}"/>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7" name="Freeform 139">
              <a:extLst>
                <a:ext uri="{FF2B5EF4-FFF2-40B4-BE49-F238E27FC236}">
                  <a16:creationId xmlns:a16="http://schemas.microsoft.com/office/drawing/2014/main" id="{ECCE581C-60C4-E94D-A043-94509774F04E}"/>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8" name="Freeform 140">
              <a:extLst>
                <a:ext uri="{FF2B5EF4-FFF2-40B4-BE49-F238E27FC236}">
                  <a16:creationId xmlns:a16="http://schemas.microsoft.com/office/drawing/2014/main" id="{82452FAD-759D-C244-B1BC-5809934FCD6A}"/>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9" name="Freeform 141">
              <a:extLst>
                <a:ext uri="{FF2B5EF4-FFF2-40B4-BE49-F238E27FC236}">
                  <a16:creationId xmlns:a16="http://schemas.microsoft.com/office/drawing/2014/main" id="{73602D0D-0C7E-DD49-98E8-629AB4F643C0}"/>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100" name="Freeform 142">
              <a:extLst>
                <a:ext uri="{FF2B5EF4-FFF2-40B4-BE49-F238E27FC236}">
                  <a16:creationId xmlns:a16="http://schemas.microsoft.com/office/drawing/2014/main" id="{02142BAF-DF27-7C4F-B7B1-81C5D6F8889F}"/>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101" name="Freeform 143">
              <a:extLst>
                <a:ext uri="{FF2B5EF4-FFF2-40B4-BE49-F238E27FC236}">
                  <a16:creationId xmlns:a16="http://schemas.microsoft.com/office/drawing/2014/main" id="{FBDDA7F2-382A-E149-9DC5-C04E148FBAA8}"/>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44" name="Rettangolo 46">
            <a:extLst>
              <a:ext uri="{FF2B5EF4-FFF2-40B4-BE49-F238E27FC236}">
                <a16:creationId xmlns:a16="http://schemas.microsoft.com/office/drawing/2014/main" id="{D2793A70-34CA-4768-B158-1A34E87ADC0D}"/>
              </a:ext>
            </a:extLst>
          </p:cNvPr>
          <p:cNvSpPr/>
          <p:nvPr/>
        </p:nvSpPr>
        <p:spPr>
          <a:xfrm>
            <a:off x="1422277" y="4614140"/>
            <a:ext cx="3469211"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Importo totale</a:t>
            </a:r>
            <a:endPar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0A2643"/>
                </a:solidFill>
                <a:effectLst/>
                <a:uLnTx/>
                <a:uFillTx/>
                <a:latin typeface="Arial"/>
                <a:ea typeface="+mn-ea"/>
                <a:cs typeface="Arial"/>
              </a:rPr>
              <a:t>1,50 Mld + 0,600 Mld (progetti «faro»)</a:t>
            </a:r>
            <a:endParaRPr kumimoji="0" lang="it-IT" sz="14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5" name="Rettangolo 46">
            <a:extLst>
              <a:ext uri="{FF2B5EF4-FFF2-40B4-BE49-F238E27FC236}">
                <a16:creationId xmlns:a16="http://schemas.microsoft.com/office/drawing/2014/main" id="{033D55C8-2052-4D60-B2AD-6CF5119DACC0}"/>
              </a:ext>
            </a:extLst>
          </p:cNvPr>
          <p:cNvSpPr/>
          <p:nvPr/>
        </p:nvSpPr>
        <p:spPr>
          <a:xfrm>
            <a:off x="1422278" y="5305522"/>
            <a:ext cx="4003162" cy="649382"/>
          </a:xfrm>
          <a:prstGeom prst="rect">
            <a:avLst/>
          </a:prstGeom>
        </p:spPr>
        <p:txBody>
          <a:bodyPr wrap="square" lIns="0" tIns="0" rIns="0" bIns="0" anchor="t">
            <a:noAutofit/>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Quota SUD</a:t>
            </a:r>
            <a:endParaRPr kumimoji="0" lang="it-IT" sz="1400" b="0"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it-IT" sz="1400" b="1" i="0" u="none" strike="noStrike" kern="1200" cap="none" spc="-5" normalizeH="0" baseline="0" noProof="0">
                <a:ln>
                  <a:noFill/>
                </a:ln>
                <a:solidFill>
                  <a:srgbClr val="0A2643"/>
                </a:solidFill>
                <a:effectLst/>
                <a:uLnTx/>
                <a:uFillTx/>
                <a:latin typeface="Arial"/>
                <a:ea typeface="+mn-ea"/>
                <a:cs typeface="Arial"/>
              </a:rPr>
              <a:t>0,90 Mld (60%) + 0,360 Mld (60%) per progetti «faro»</a:t>
            </a:r>
            <a:endParaRPr kumimoji="0" lang="it-IT" sz="14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46" name="Rettangolo 19">
            <a:extLst>
              <a:ext uri="{FF2B5EF4-FFF2-40B4-BE49-F238E27FC236}">
                <a16:creationId xmlns:a16="http://schemas.microsoft.com/office/drawing/2014/main" id="{21DAB7FA-48CC-4053-83F8-2DD06F28F545}"/>
              </a:ext>
            </a:extLst>
          </p:cNvPr>
          <p:cNvSpPr/>
          <p:nvPr/>
        </p:nvSpPr>
        <p:spPr>
          <a:xfrm>
            <a:off x="438722" y="3662756"/>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47" name="Group 131">
            <a:extLst>
              <a:ext uri="{FF2B5EF4-FFF2-40B4-BE49-F238E27FC236}">
                <a16:creationId xmlns:a16="http://schemas.microsoft.com/office/drawing/2014/main" id="{FDFBBE0E-1E00-4759-807C-DC0D9A5E3650}"/>
              </a:ext>
            </a:extLst>
          </p:cNvPr>
          <p:cNvGrpSpPr>
            <a:grpSpLocks noChangeAspect="1"/>
          </p:cNvGrpSpPr>
          <p:nvPr/>
        </p:nvGrpSpPr>
        <p:grpSpPr bwMode="auto">
          <a:xfrm>
            <a:off x="591107" y="3815141"/>
            <a:ext cx="477838" cy="477838"/>
            <a:chOff x="348" y="1719"/>
            <a:chExt cx="426" cy="426"/>
          </a:xfrm>
          <a:solidFill>
            <a:srgbClr val="FFFFFF"/>
          </a:solidFill>
        </p:grpSpPr>
        <p:sp>
          <p:nvSpPr>
            <p:cNvPr id="48" name="Freeform 132">
              <a:extLst>
                <a:ext uri="{FF2B5EF4-FFF2-40B4-BE49-F238E27FC236}">
                  <a16:creationId xmlns:a16="http://schemas.microsoft.com/office/drawing/2014/main" id="{30FC76AA-1356-425B-932B-B205103DA5B2}"/>
                </a:ext>
              </a:extLst>
            </p:cNvPr>
            <p:cNvSpPr>
              <a:spLocks/>
            </p:cNvSpPr>
            <p:nvPr/>
          </p:nvSpPr>
          <p:spPr bwMode="auto">
            <a:xfrm>
              <a:off x="685" y="1932"/>
              <a:ext cx="89" cy="160"/>
            </a:xfrm>
            <a:custGeom>
              <a:avLst/>
              <a:gdLst>
                <a:gd name="T0" fmla="*/ 54 w 60"/>
                <a:gd name="T1" fmla="*/ 108 h 108"/>
                <a:gd name="T2" fmla="*/ 6 w 60"/>
                <a:gd name="T3" fmla="*/ 108 h 108"/>
                <a:gd name="T4" fmla="*/ 0 w 60"/>
                <a:gd name="T5" fmla="*/ 102 h 108"/>
                <a:gd name="T6" fmla="*/ 6 w 60"/>
                <a:gd name="T7" fmla="*/ 96 h 108"/>
                <a:gd name="T8" fmla="*/ 48 w 60"/>
                <a:gd name="T9" fmla="*/ 96 h 108"/>
                <a:gd name="T10" fmla="*/ 48 w 60"/>
                <a:gd name="T11" fmla="*/ 12 h 108"/>
                <a:gd name="T12" fmla="*/ 6 w 60"/>
                <a:gd name="T13" fmla="*/ 12 h 108"/>
                <a:gd name="T14" fmla="*/ 0 w 60"/>
                <a:gd name="T15" fmla="*/ 6 h 108"/>
                <a:gd name="T16" fmla="*/ 6 w 60"/>
                <a:gd name="T17" fmla="*/ 0 h 108"/>
                <a:gd name="T18" fmla="*/ 54 w 60"/>
                <a:gd name="T19" fmla="*/ 0 h 108"/>
                <a:gd name="T20" fmla="*/ 60 w 60"/>
                <a:gd name="T21" fmla="*/ 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98"/>
                    <a:pt x="3" y="96"/>
                    <a:pt x="6" y="96"/>
                  </a:cubicBezTo>
                  <a:cubicBezTo>
                    <a:pt x="48" y="96"/>
                    <a:pt x="48" y="96"/>
                    <a:pt x="48" y="96"/>
                  </a:cubicBezTo>
                  <a:cubicBezTo>
                    <a:pt x="48" y="12"/>
                    <a:pt x="48" y="12"/>
                    <a:pt x="48" y="12"/>
                  </a:cubicBezTo>
                  <a:cubicBezTo>
                    <a:pt x="6" y="12"/>
                    <a:pt x="6" y="12"/>
                    <a:pt x="6" y="12"/>
                  </a:cubicBezTo>
                  <a:cubicBezTo>
                    <a:pt x="3" y="12"/>
                    <a:pt x="0" y="9"/>
                    <a:pt x="0" y="6"/>
                  </a:cubicBezTo>
                  <a:cubicBezTo>
                    <a:pt x="0" y="2"/>
                    <a:pt x="3" y="0"/>
                    <a:pt x="6" y="0"/>
                  </a:cubicBezTo>
                  <a:cubicBezTo>
                    <a:pt x="54" y="0"/>
                    <a:pt x="54" y="0"/>
                    <a:pt x="54" y="0"/>
                  </a:cubicBezTo>
                  <a:cubicBezTo>
                    <a:pt x="58" y="0"/>
                    <a:pt x="60" y="2"/>
                    <a:pt x="60" y="6"/>
                  </a:cubicBezTo>
                  <a:cubicBezTo>
                    <a:pt x="60" y="102"/>
                    <a:pt x="60" y="102"/>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49" name="Freeform 133">
              <a:extLst>
                <a:ext uri="{FF2B5EF4-FFF2-40B4-BE49-F238E27FC236}">
                  <a16:creationId xmlns:a16="http://schemas.microsoft.com/office/drawing/2014/main" id="{80913F31-D60A-4AD1-8D5F-600909493215}"/>
                </a:ext>
              </a:extLst>
            </p:cNvPr>
            <p:cNvSpPr>
              <a:spLocks/>
            </p:cNvSpPr>
            <p:nvPr/>
          </p:nvSpPr>
          <p:spPr bwMode="auto">
            <a:xfrm>
              <a:off x="348" y="1932"/>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54 w 60"/>
                <a:gd name="T15" fmla="*/ 12 h 108"/>
                <a:gd name="T16" fmla="*/ 12 w 60"/>
                <a:gd name="T17" fmla="*/ 12 h 108"/>
                <a:gd name="T18" fmla="*/ 12 w 60"/>
                <a:gd name="T19" fmla="*/ 96 h 108"/>
                <a:gd name="T20" fmla="*/ 54 w 60"/>
                <a:gd name="T21" fmla="*/ 96 h 108"/>
                <a:gd name="T22" fmla="*/ 60 w 60"/>
                <a:gd name="T23" fmla="*/ 102 h 108"/>
                <a:gd name="T24" fmla="*/ 54 w 60"/>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8">
                  <a:moveTo>
                    <a:pt x="54" y="108"/>
                  </a:moveTo>
                  <a:cubicBezTo>
                    <a:pt x="6" y="108"/>
                    <a:pt x="6" y="108"/>
                    <a:pt x="6" y="108"/>
                  </a:cubicBezTo>
                  <a:cubicBezTo>
                    <a:pt x="3" y="108"/>
                    <a:pt x="0" y="105"/>
                    <a:pt x="0" y="102"/>
                  </a:cubicBezTo>
                  <a:cubicBezTo>
                    <a:pt x="0" y="6"/>
                    <a:pt x="0" y="6"/>
                    <a:pt x="0" y="6"/>
                  </a:cubicBezTo>
                  <a:cubicBezTo>
                    <a:pt x="0" y="2"/>
                    <a:pt x="3" y="0"/>
                    <a:pt x="6" y="0"/>
                  </a:cubicBezTo>
                  <a:cubicBezTo>
                    <a:pt x="54" y="0"/>
                    <a:pt x="54" y="0"/>
                    <a:pt x="54" y="0"/>
                  </a:cubicBezTo>
                  <a:cubicBezTo>
                    <a:pt x="58" y="0"/>
                    <a:pt x="60" y="2"/>
                    <a:pt x="60" y="6"/>
                  </a:cubicBezTo>
                  <a:cubicBezTo>
                    <a:pt x="60" y="9"/>
                    <a:pt x="58" y="12"/>
                    <a:pt x="54" y="12"/>
                  </a:cubicBezTo>
                  <a:cubicBezTo>
                    <a:pt x="12" y="12"/>
                    <a:pt x="12" y="12"/>
                    <a:pt x="12" y="12"/>
                  </a:cubicBezTo>
                  <a:cubicBezTo>
                    <a:pt x="12" y="96"/>
                    <a:pt x="12" y="96"/>
                    <a:pt x="12" y="96"/>
                  </a:cubicBezTo>
                  <a:cubicBezTo>
                    <a:pt x="54" y="96"/>
                    <a:pt x="54" y="96"/>
                    <a:pt x="54" y="96"/>
                  </a:cubicBezTo>
                  <a:cubicBezTo>
                    <a:pt x="58" y="96"/>
                    <a:pt x="60" y="98"/>
                    <a:pt x="60" y="102"/>
                  </a:cubicBezTo>
                  <a:cubicBezTo>
                    <a:pt x="60" y="105"/>
                    <a:pt x="58" y="108"/>
                    <a:pt x="5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0" name="Freeform 134">
              <a:extLst>
                <a:ext uri="{FF2B5EF4-FFF2-40B4-BE49-F238E27FC236}">
                  <a16:creationId xmlns:a16="http://schemas.microsoft.com/office/drawing/2014/main" id="{28C4485D-B242-43CD-9FEF-072969C43545}"/>
                </a:ext>
              </a:extLst>
            </p:cNvPr>
            <p:cNvSpPr>
              <a:spLocks noEditPoints="1"/>
            </p:cNvSpPr>
            <p:nvPr/>
          </p:nvSpPr>
          <p:spPr bwMode="auto">
            <a:xfrm>
              <a:off x="419" y="1877"/>
              <a:ext cx="284" cy="268"/>
            </a:xfrm>
            <a:custGeom>
              <a:avLst/>
              <a:gdLst>
                <a:gd name="T0" fmla="*/ 186 w 192"/>
                <a:gd name="T1" fmla="*/ 181 h 181"/>
                <a:gd name="T2" fmla="*/ 6 w 192"/>
                <a:gd name="T3" fmla="*/ 181 h 181"/>
                <a:gd name="T4" fmla="*/ 0 w 192"/>
                <a:gd name="T5" fmla="*/ 175 h 181"/>
                <a:gd name="T6" fmla="*/ 0 w 192"/>
                <a:gd name="T7" fmla="*/ 43 h 181"/>
                <a:gd name="T8" fmla="*/ 4 w 192"/>
                <a:gd name="T9" fmla="*/ 37 h 181"/>
                <a:gd name="T10" fmla="*/ 94 w 192"/>
                <a:gd name="T11" fmla="*/ 1 h 181"/>
                <a:gd name="T12" fmla="*/ 98 w 192"/>
                <a:gd name="T13" fmla="*/ 1 h 181"/>
                <a:gd name="T14" fmla="*/ 188 w 192"/>
                <a:gd name="T15" fmla="*/ 37 h 181"/>
                <a:gd name="T16" fmla="*/ 192 w 192"/>
                <a:gd name="T17" fmla="*/ 43 h 181"/>
                <a:gd name="T18" fmla="*/ 192 w 192"/>
                <a:gd name="T19" fmla="*/ 175 h 181"/>
                <a:gd name="T20" fmla="*/ 186 w 192"/>
                <a:gd name="T21" fmla="*/ 181 h 181"/>
                <a:gd name="T22" fmla="*/ 12 w 192"/>
                <a:gd name="T23" fmla="*/ 169 h 181"/>
                <a:gd name="T24" fmla="*/ 180 w 192"/>
                <a:gd name="T25" fmla="*/ 169 h 181"/>
                <a:gd name="T26" fmla="*/ 180 w 192"/>
                <a:gd name="T27" fmla="*/ 47 h 181"/>
                <a:gd name="T28" fmla="*/ 96 w 192"/>
                <a:gd name="T29" fmla="*/ 13 h 181"/>
                <a:gd name="T30" fmla="*/ 12 w 192"/>
                <a:gd name="T31" fmla="*/ 47 h 181"/>
                <a:gd name="T32" fmla="*/ 12 w 192"/>
                <a:gd name="T33" fmla="*/ 1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81">
                  <a:moveTo>
                    <a:pt x="186" y="181"/>
                  </a:moveTo>
                  <a:cubicBezTo>
                    <a:pt x="6" y="181"/>
                    <a:pt x="6" y="181"/>
                    <a:pt x="6" y="181"/>
                  </a:cubicBezTo>
                  <a:cubicBezTo>
                    <a:pt x="3" y="181"/>
                    <a:pt x="0" y="178"/>
                    <a:pt x="0" y="175"/>
                  </a:cubicBezTo>
                  <a:cubicBezTo>
                    <a:pt x="0" y="43"/>
                    <a:pt x="0" y="43"/>
                    <a:pt x="0" y="43"/>
                  </a:cubicBezTo>
                  <a:cubicBezTo>
                    <a:pt x="0" y="40"/>
                    <a:pt x="2" y="38"/>
                    <a:pt x="4" y="37"/>
                  </a:cubicBezTo>
                  <a:cubicBezTo>
                    <a:pt x="94" y="1"/>
                    <a:pt x="94" y="1"/>
                    <a:pt x="94" y="1"/>
                  </a:cubicBezTo>
                  <a:cubicBezTo>
                    <a:pt x="95" y="0"/>
                    <a:pt x="97" y="0"/>
                    <a:pt x="98" y="1"/>
                  </a:cubicBezTo>
                  <a:cubicBezTo>
                    <a:pt x="188" y="37"/>
                    <a:pt x="188" y="37"/>
                    <a:pt x="188" y="37"/>
                  </a:cubicBezTo>
                  <a:cubicBezTo>
                    <a:pt x="191" y="38"/>
                    <a:pt x="192" y="40"/>
                    <a:pt x="192" y="43"/>
                  </a:cubicBezTo>
                  <a:cubicBezTo>
                    <a:pt x="192" y="175"/>
                    <a:pt x="192" y="175"/>
                    <a:pt x="192" y="175"/>
                  </a:cubicBezTo>
                  <a:cubicBezTo>
                    <a:pt x="192" y="178"/>
                    <a:pt x="190" y="181"/>
                    <a:pt x="186" y="181"/>
                  </a:cubicBezTo>
                  <a:close/>
                  <a:moveTo>
                    <a:pt x="12" y="169"/>
                  </a:moveTo>
                  <a:cubicBezTo>
                    <a:pt x="180" y="169"/>
                    <a:pt x="180" y="169"/>
                    <a:pt x="180" y="169"/>
                  </a:cubicBezTo>
                  <a:cubicBezTo>
                    <a:pt x="180" y="47"/>
                    <a:pt x="180" y="47"/>
                    <a:pt x="180" y="47"/>
                  </a:cubicBezTo>
                  <a:cubicBezTo>
                    <a:pt x="96" y="13"/>
                    <a:pt x="96" y="13"/>
                    <a:pt x="96" y="13"/>
                  </a:cubicBezTo>
                  <a:cubicBezTo>
                    <a:pt x="12" y="47"/>
                    <a:pt x="12" y="47"/>
                    <a:pt x="12" y="47"/>
                  </a:cubicBezTo>
                  <a:lnTo>
                    <a:pt x="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1" name="Freeform 135">
              <a:extLst>
                <a:ext uri="{FF2B5EF4-FFF2-40B4-BE49-F238E27FC236}">
                  <a16:creationId xmlns:a16="http://schemas.microsoft.com/office/drawing/2014/main" id="{A3D757E0-9DC7-4A78-A364-734AA68FBA90}"/>
                </a:ext>
              </a:extLst>
            </p:cNvPr>
            <p:cNvSpPr>
              <a:spLocks/>
            </p:cNvSpPr>
            <p:nvPr/>
          </p:nvSpPr>
          <p:spPr bwMode="auto">
            <a:xfrm>
              <a:off x="437" y="1861"/>
              <a:ext cx="248" cy="80"/>
            </a:xfrm>
            <a:custGeom>
              <a:avLst/>
              <a:gdLst>
                <a:gd name="T0" fmla="*/ 162 w 168"/>
                <a:gd name="T1" fmla="*/ 54 h 54"/>
                <a:gd name="T2" fmla="*/ 156 w 168"/>
                <a:gd name="T3" fmla="*/ 48 h 54"/>
                <a:gd name="T4" fmla="*/ 156 w 168"/>
                <a:gd name="T5" fmla="*/ 12 h 54"/>
                <a:gd name="T6" fmla="*/ 12 w 168"/>
                <a:gd name="T7" fmla="*/ 12 h 54"/>
                <a:gd name="T8" fmla="*/ 12 w 168"/>
                <a:gd name="T9" fmla="*/ 48 h 54"/>
                <a:gd name="T10" fmla="*/ 6 w 168"/>
                <a:gd name="T11" fmla="*/ 54 h 54"/>
                <a:gd name="T12" fmla="*/ 0 w 168"/>
                <a:gd name="T13" fmla="*/ 48 h 54"/>
                <a:gd name="T14" fmla="*/ 0 w 168"/>
                <a:gd name="T15" fmla="*/ 6 h 54"/>
                <a:gd name="T16" fmla="*/ 6 w 168"/>
                <a:gd name="T17" fmla="*/ 0 h 54"/>
                <a:gd name="T18" fmla="*/ 162 w 168"/>
                <a:gd name="T19" fmla="*/ 0 h 54"/>
                <a:gd name="T20" fmla="*/ 168 w 168"/>
                <a:gd name="T21" fmla="*/ 6 h 54"/>
                <a:gd name="T22" fmla="*/ 168 w 168"/>
                <a:gd name="T23" fmla="*/ 48 h 54"/>
                <a:gd name="T24" fmla="*/ 162 w 16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4">
                  <a:moveTo>
                    <a:pt x="162" y="54"/>
                  </a:moveTo>
                  <a:cubicBezTo>
                    <a:pt x="159" y="54"/>
                    <a:pt x="156" y="51"/>
                    <a:pt x="156" y="48"/>
                  </a:cubicBezTo>
                  <a:cubicBezTo>
                    <a:pt x="156" y="12"/>
                    <a:pt x="156" y="12"/>
                    <a:pt x="156" y="12"/>
                  </a:cubicBezTo>
                  <a:cubicBezTo>
                    <a:pt x="12" y="12"/>
                    <a:pt x="12" y="12"/>
                    <a:pt x="12" y="12"/>
                  </a:cubicBezTo>
                  <a:cubicBezTo>
                    <a:pt x="12" y="48"/>
                    <a:pt x="12" y="48"/>
                    <a:pt x="12" y="48"/>
                  </a:cubicBezTo>
                  <a:cubicBezTo>
                    <a:pt x="12" y="51"/>
                    <a:pt x="10" y="54"/>
                    <a:pt x="6" y="54"/>
                  </a:cubicBezTo>
                  <a:cubicBezTo>
                    <a:pt x="3" y="54"/>
                    <a:pt x="0" y="51"/>
                    <a:pt x="0" y="48"/>
                  </a:cubicBezTo>
                  <a:cubicBezTo>
                    <a:pt x="0" y="6"/>
                    <a:pt x="0" y="6"/>
                    <a:pt x="0" y="6"/>
                  </a:cubicBezTo>
                  <a:cubicBezTo>
                    <a:pt x="0" y="2"/>
                    <a:pt x="3" y="0"/>
                    <a:pt x="6" y="0"/>
                  </a:cubicBezTo>
                  <a:cubicBezTo>
                    <a:pt x="162" y="0"/>
                    <a:pt x="162" y="0"/>
                    <a:pt x="162" y="0"/>
                  </a:cubicBezTo>
                  <a:cubicBezTo>
                    <a:pt x="166" y="0"/>
                    <a:pt x="168" y="2"/>
                    <a:pt x="168" y="6"/>
                  </a:cubicBezTo>
                  <a:cubicBezTo>
                    <a:pt x="168" y="48"/>
                    <a:pt x="168" y="48"/>
                    <a:pt x="168" y="48"/>
                  </a:cubicBezTo>
                  <a:cubicBezTo>
                    <a:pt x="168" y="51"/>
                    <a:pt x="166" y="54"/>
                    <a:pt x="16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2" name="Freeform 136">
              <a:extLst>
                <a:ext uri="{FF2B5EF4-FFF2-40B4-BE49-F238E27FC236}">
                  <a16:creationId xmlns:a16="http://schemas.microsoft.com/office/drawing/2014/main" id="{DBE319C9-3BB1-437C-9A0C-170C1C5A1F45}"/>
                </a:ext>
              </a:extLst>
            </p:cNvPr>
            <p:cNvSpPr>
              <a:spLocks/>
            </p:cNvSpPr>
            <p:nvPr/>
          </p:nvSpPr>
          <p:spPr bwMode="auto">
            <a:xfrm>
              <a:off x="437" y="1746"/>
              <a:ext cx="248" cy="133"/>
            </a:xfrm>
            <a:custGeom>
              <a:avLst/>
              <a:gdLst>
                <a:gd name="T0" fmla="*/ 162 w 168"/>
                <a:gd name="T1" fmla="*/ 90 h 90"/>
                <a:gd name="T2" fmla="*/ 156 w 168"/>
                <a:gd name="T3" fmla="*/ 84 h 90"/>
                <a:gd name="T4" fmla="*/ 84 w 168"/>
                <a:gd name="T5" fmla="*/ 12 h 90"/>
                <a:gd name="T6" fmla="*/ 12 w 168"/>
                <a:gd name="T7" fmla="*/ 84 h 90"/>
                <a:gd name="T8" fmla="*/ 6 w 168"/>
                <a:gd name="T9" fmla="*/ 90 h 90"/>
                <a:gd name="T10" fmla="*/ 0 w 168"/>
                <a:gd name="T11" fmla="*/ 84 h 90"/>
                <a:gd name="T12" fmla="*/ 84 w 168"/>
                <a:gd name="T13" fmla="*/ 0 h 90"/>
                <a:gd name="T14" fmla="*/ 168 w 168"/>
                <a:gd name="T15" fmla="*/ 84 h 90"/>
                <a:gd name="T16" fmla="*/ 162 w 16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0">
                  <a:moveTo>
                    <a:pt x="162" y="90"/>
                  </a:moveTo>
                  <a:cubicBezTo>
                    <a:pt x="159" y="90"/>
                    <a:pt x="156" y="87"/>
                    <a:pt x="156" y="84"/>
                  </a:cubicBezTo>
                  <a:cubicBezTo>
                    <a:pt x="156" y="44"/>
                    <a:pt x="124" y="12"/>
                    <a:pt x="84" y="12"/>
                  </a:cubicBezTo>
                  <a:cubicBezTo>
                    <a:pt x="45" y="12"/>
                    <a:pt x="12" y="44"/>
                    <a:pt x="12" y="84"/>
                  </a:cubicBezTo>
                  <a:cubicBezTo>
                    <a:pt x="12" y="87"/>
                    <a:pt x="10" y="90"/>
                    <a:pt x="6" y="90"/>
                  </a:cubicBezTo>
                  <a:cubicBezTo>
                    <a:pt x="3" y="90"/>
                    <a:pt x="0" y="87"/>
                    <a:pt x="0" y="84"/>
                  </a:cubicBezTo>
                  <a:cubicBezTo>
                    <a:pt x="0" y="37"/>
                    <a:pt x="38" y="0"/>
                    <a:pt x="84" y="0"/>
                  </a:cubicBezTo>
                  <a:cubicBezTo>
                    <a:pt x="131" y="0"/>
                    <a:pt x="168" y="37"/>
                    <a:pt x="168" y="84"/>
                  </a:cubicBezTo>
                  <a:cubicBezTo>
                    <a:pt x="168" y="87"/>
                    <a:pt x="166" y="90"/>
                    <a:pt x="16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3" name="Freeform 137">
              <a:extLst>
                <a:ext uri="{FF2B5EF4-FFF2-40B4-BE49-F238E27FC236}">
                  <a16:creationId xmlns:a16="http://schemas.microsoft.com/office/drawing/2014/main" id="{8EA85187-C488-46C7-9D41-F82825F70138}"/>
                </a:ext>
              </a:extLst>
            </p:cNvPr>
            <p:cNvSpPr>
              <a:spLocks/>
            </p:cNvSpPr>
            <p:nvPr/>
          </p:nvSpPr>
          <p:spPr bwMode="auto">
            <a:xfrm>
              <a:off x="552" y="1719"/>
              <a:ext cx="18" cy="44"/>
            </a:xfrm>
            <a:custGeom>
              <a:avLst/>
              <a:gdLst>
                <a:gd name="T0" fmla="*/ 6 w 12"/>
                <a:gd name="T1" fmla="*/ 30 h 30"/>
                <a:gd name="T2" fmla="*/ 0 w 12"/>
                <a:gd name="T3" fmla="*/ 24 h 30"/>
                <a:gd name="T4" fmla="*/ 0 w 12"/>
                <a:gd name="T5" fmla="*/ 6 h 30"/>
                <a:gd name="T6" fmla="*/ 6 w 12"/>
                <a:gd name="T7" fmla="*/ 0 h 30"/>
                <a:gd name="T8" fmla="*/ 12 w 12"/>
                <a:gd name="T9" fmla="*/ 6 h 30"/>
                <a:gd name="T10" fmla="*/ 12 w 12"/>
                <a:gd name="T11" fmla="*/ 24 h 30"/>
                <a:gd name="T12" fmla="*/ 6 w 12"/>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30"/>
                  </a:moveTo>
                  <a:cubicBezTo>
                    <a:pt x="3" y="30"/>
                    <a:pt x="0" y="27"/>
                    <a:pt x="0" y="24"/>
                  </a:cubicBezTo>
                  <a:cubicBezTo>
                    <a:pt x="0" y="6"/>
                    <a:pt x="0" y="6"/>
                    <a:pt x="0" y="6"/>
                  </a:cubicBezTo>
                  <a:cubicBezTo>
                    <a:pt x="0" y="2"/>
                    <a:pt x="3" y="0"/>
                    <a:pt x="6" y="0"/>
                  </a:cubicBezTo>
                  <a:cubicBezTo>
                    <a:pt x="10" y="0"/>
                    <a:pt x="12" y="2"/>
                    <a:pt x="12" y="6"/>
                  </a:cubicBezTo>
                  <a:cubicBezTo>
                    <a:pt x="12" y="24"/>
                    <a:pt x="12" y="24"/>
                    <a:pt x="12" y="24"/>
                  </a:cubicBezTo>
                  <a:cubicBezTo>
                    <a:pt x="12" y="27"/>
                    <a:pt x="10" y="30"/>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4" name="Freeform 138">
              <a:extLst>
                <a:ext uri="{FF2B5EF4-FFF2-40B4-BE49-F238E27FC236}">
                  <a16:creationId xmlns:a16="http://schemas.microsoft.com/office/drawing/2014/main" id="{D18BA88B-1D3B-4A67-9DA2-D012B8842AD2}"/>
                </a:ext>
              </a:extLst>
            </p:cNvPr>
            <p:cNvSpPr>
              <a:spLocks/>
            </p:cNvSpPr>
            <p:nvPr/>
          </p:nvSpPr>
          <p:spPr bwMode="auto">
            <a:xfrm>
              <a:off x="47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5" name="Freeform 139">
              <a:extLst>
                <a:ext uri="{FF2B5EF4-FFF2-40B4-BE49-F238E27FC236}">
                  <a16:creationId xmlns:a16="http://schemas.microsoft.com/office/drawing/2014/main" id="{B8127360-2518-4C95-8E94-9D427F17A777}"/>
                </a:ext>
              </a:extLst>
            </p:cNvPr>
            <p:cNvSpPr>
              <a:spLocks/>
            </p:cNvSpPr>
            <p:nvPr/>
          </p:nvSpPr>
          <p:spPr bwMode="auto">
            <a:xfrm>
              <a:off x="525"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6" name="Freeform 140">
              <a:extLst>
                <a:ext uri="{FF2B5EF4-FFF2-40B4-BE49-F238E27FC236}">
                  <a16:creationId xmlns:a16="http://schemas.microsoft.com/office/drawing/2014/main" id="{95392E0C-C072-4C0B-8AC0-CCCD05F7F99D}"/>
                </a:ext>
              </a:extLst>
            </p:cNvPr>
            <p:cNvSpPr>
              <a:spLocks/>
            </p:cNvSpPr>
            <p:nvPr/>
          </p:nvSpPr>
          <p:spPr bwMode="auto">
            <a:xfrm>
              <a:off x="579"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7" name="Freeform 141">
              <a:extLst>
                <a:ext uri="{FF2B5EF4-FFF2-40B4-BE49-F238E27FC236}">
                  <a16:creationId xmlns:a16="http://schemas.microsoft.com/office/drawing/2014/main" id="{851FE75A-9B58-4D88-96D4-8CD373FCA0B0}"/>
                </a:ext>
              </a:extLst>
            </p:cNvPr>
            <p:cNvSpPr>
              <a:spLocks/>
            </p:cNvSpPr>
            <p:nvPr/>
          </p:nvSpPr>
          <p:spPr bwMode="auto">
            <a:xfrm>
              <a:off x="632" y="1968"/>
              <a:ext cx="18" cy="142"/>
            </a:xfrm>
            <a:custGeom>
              <a:avLst/>
              <a:gdLst>
                <a:gd name="T0" fmla="*/ 6 w 12"/>
                <a:gd name="T1" fmla="*/ 96 h 96"/>
                <a:gd name="T2" fmla="*/ 0 w 12"/>
                <a:gd name="T3" fmla="*/ 90 h 96"/>
                <a:gd name="T4" fmla="*/ 0 w 12"/>
                <a:gd name="T5" fmla="*/ 6 h 96"/>
                <a:gd name="T6" fmla="*/ 6 w 12"/>
                <a:gd name="T7" fmla="*/ 0 h 96"/>
                <a:gd name="T8" fmla="*/ 12 w 12"/>
                <a:gd name="T9" fmla="*/ 6 h 96"/>
                <a:gd name="T10" fmla="*/ 12 w 12"/>
                <a:gd name="T11" fmla="*/ 90 h 96"/>
                <a:gd name="T12" fmla="*/ 6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6" y="96"/>
                  </a:moveTo>
                  <a:cubicBezTo>
                    <a:pt x="3" y="96"/>
                    <a:pt x="0" y="93"/>
                    <a:pt x="0" y="90"/>
                  </a:cubicBezTo>
                  <a:cubicBezTo>
                    <a:pt x="0" y="6"/>
                    <a:pt x="0" y="6"/>
                    <a:pt x="0" y="6"/>
                  </a:cubicBezTo>
                  <a:cubicBezTo>
                    <a:pt x="0" y="2"/>
                    <a:pt x="3" y="0"/>
                    <a:pt x="6" y="0"/>
                  </a:cubicBezTo>
                  <a:cubicBezTo>
                    <a:pt x="10" y="0"/>
                    <a:pt x="12" y="2"/>
                    <a:pt x="12" y="6"/>
                  </a:cubicBezTo>
                  <a:cubicBezTo>
                    <a:pt x="12" y="90"/>
                    <a:pt x="12" y="90"/>
                    <a:pt x="12" y="90"/>
                  </a:cubicBezTo>
                  <a:cubicBezTo>
                    <a:pt x="12" y="93"/>
                    <a:pt x="10" y="96"/>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8" name="Freeform 142">
              <a:extLst>
                <a:ext uri="{FF2B5EF4-FFF2-40B4-BE49-F238E27FC236}">
                  <a16:creationId xmlns:a16="http://schemas.microsoft.com/office/drawing/2014/main" id="{AB86981E-DEC1-4CD9-B909-C44EC4595323}"/>
                </a:ext>
              </a:extLst>
            </p:cNvPr>
            <p:cNvSpPr>
              <a:spLocks/>
            </p:cNvSpPr>
            <p:nvPr/>
          </p:nvSpPr>
          <p:spPr bwMode="auto">
            <a:xfrm>
              <a:off x="419" y="1968"/>
              <a:ext cx="284" cy="17"/>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59" name="Freeform 143">
              <a:extLst>
                <a:ext uri="{FF2B5EF4-FFF2-40B4-BE49-F238E27FC236}">
                  <a16:creationId xmlns:a16="http://schemas.microsoft.com/office/drawing/2014/main" id="{119F9820-3A05-464A-8AAD-CD8FF75B44C9}"/>
                </a:ext>
              </a:extLst>
            </p:cNvPr>
            <p:cNvSpPr>
              <a:spLocks/>
            </p:cNvSpPr>
            <p:nvPr/>
          </p:nvSpPr>
          <p:spPr bwMode="auto">
            <a:xfrm>
              <a:off x="419" y="2092"/>
              <a:ext cx="284" cy="18"/>
            </a:xfrm>
            <a:custGeom>
              <a:avLst/>
              <a:gdLst>
                <a:gd name="T0" fmla="*/ 186 w 192"/>
                <a:gd name="T1" fmla="*/ 12 h 12"/>
                <a:gd name="T2" fmla="*/ 6 w 192"/>
                <a:gd name="T3" fmla="*/ 12 h 12"/>
                <a:gd name="T4" fmla="*/ 0 w 192"/>
                <a:gd name="T5" fmla="*/ 6 h 12"/>
                <a:gd name="T6" fmla="*/ 6 w 192"/>
                <a:gd name="T7" fmla="*/ 0 h 12"/>
                <a:gd name="T8" fmla="*/ 186 w 192"/>
                <a:gd name="T9" fmla="*/ 0 h 12"/>
                <a:gd name="T10" fmla="*/ 192 w 192"/>
                <a:gd name="T11" fmla="*/ 6 h 12"/>
                <a:gd name="T12" fmla="*/ 186 w 1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92" h="12">
                  <a:moveTo>
                    <a:pt x="186" y="12"/>
                  </a:moveTo>
                  <a:cubicBezTo>
                    <a:pt x="6" y="12"/>
                    <a:pt x="6" y="12"/>
                    <a:pt x="6" y="12"/>
                  </a:cubicBezTo>
                  <a:cubicBezTo>
                    <a:pt x="3" y="12"/>
                    <a:pt x="0" y="9"/>
                    <a:pt x="0" y="6"/>
                  </a:cubicBezTo>
                  <a:cubicBezTo>
                    <a:pt x="0" y="2"/>
                    <a:pt x="3" y="0"/>
                    <a:pt x="6" y="0"/>
                  </a:cubicBezTo>
                  <a:cubicBezTo>
                    <a:pt x="186" y="0"/>
                    <a:pt x="186" y="0"/>
                    <a:pt x="186" y="0"/>
                  </a:cubicBezTo>
                  <a:cubicBezTo>
                    <a:pt x="190" y="0"/>
                    <a:pt x="192" y="2"/>
                    <a:pt x="192" y="6"/>
                  </a:cubicBezTo>
                  <a:cubicBezTo>
                    <a:pt x="192" y="9"/>
                    <a:pt x="190" y="12"/>
                    <a:pt x="1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60" name="Rettangolo 19">
            <a:extLst>
              <a:ext uri="{FF2B5EF4-FFF2-40B4-BE49-F238E27FC236}">
                <a16:creationId xmlns:a16="http://schemas.microsoft.com/office/drawing/2014/main" id="{390453B1-6E5F-47CC-A9DC-61DE21C2B8EB}"/>
              </a:ext>
            </a:extLst>
          </p:cNvPr>
          <p:cNvSpPr/>
          <p:nvPr/>
        </p:nvSpPr>
        <p:spPr>
          <a:xfrm>
            <a:off x="438722" y="4809682"/>
            <a:ext cx="782608" cy="782608"/>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grpSp>
        <p:nvGrpSpPr>
          <p:cNvPr id="61" name="Group 61">
            <a:extLst>
              <a:ext uri="{FF2B5EF4-FFF2-40B4-BE49-F238E27FC236}">
                <a16:creationId xmlns:a16="http://schemas.microsoft.com/office/drawing/2014/main" id="{BB293E37-9344-4691-9444-A37724D85934}"/>
              </a:ext>
            </a:extLst>
          </p:cNvPr>
          <p:cNvGrpSpPr>
            <a:grpSpLocks noChangeAspect="1"/>
          </p:cNvGrpSpPr>
          <p:nvPr/>
        </p:nvGrpSpPr>
        <p:grpSpPr bwMode="auto">
          <a:xfrm>
            <a:off x="591107" y="5026535"/>
            <a:ext cx="504476" cy="348901"/>
            <a:chOff x="6719" y="724"/>
            <a:chExt cx="441" cy="305"/>
          </a:xfrm>
          <a:solidFill>
            <a:srgbClr val="FFFFFF"/>
          </a:solidFill>
        </p:grpSpPr>
        <p:sp>
          <p:nvSpPr>
            <p:cNvPr id="81" name="Freeform 62">
              <a:extLst>
                <a:ext uri="{FF2B5EF4-FFF2-40B4-BE49-F238E27FC236}">
                  <a16:creationId xmlns:a16="http://schemas.microsoft.com/office/drawing/2014/main" id="{CBB1AF44-8DF4-4C0D-9183-5A7CFA49CA85}"/>
                </a:ext>
              </a:extLst>
            </p:cNvPr>
            <p:cNvSpPr>
              <a:spLocks noEditPoints="1"/>
            </p:cNvSpPr>
            <p:nvPr/>
          </p:nvSpPr>
          <p:spPr bwMode="auto">
            <a:xfrm>
              <a:off x="6719" y="724"/>
              <a:ext cx="367" cy="233"/>
            </a:xfrm>
            <a:custGeom>
              <a:avLst/>
              <a:gdLst>
                <a:gd name="T0" fmla="*/ 234 w 240"/>
                <a:gd name="T1" fmla="*/ 156 h 156"/>
                <a:gd name="T2" fmla="*/ 6 w 240"/>
                <a:gd name="T3" fmla="*/ 156 h 156"/>
                <a:gd name="T4" fmla="*/ 0 w 240"/>
                <a:gd name="T5" fmla="*/ 150 h 156"/>
                <a:gd name="T6" fmla="*/ 0 w 240"/>
                <a:gd name="T7" fmla="*/ 6 h 156"/>
                <a:gd name="T8" fmla="*/ 6 w 240"/>
                <a:gd name="T9" fmla="*/ 0 h 156"/>
                <a:gd name="T10" fmla="*/ 234 w 240"/>
                <a:gd name="T11" fmla="*/ 0 h 156"/>
                <a:gd name="T12" fmla="*/ 240 w 240"/>
                <a:gd name="T13" fmla="*/ 6 h 156"/>
                <a:gd name="T14" fmla="*/ 240 w 240"/>
                <a:gd name="T15" fmla="*/ 150 h 156"/>
                <a:gd name="T16" fmla="*/ 234 w 240"/>
                <a:gd name="T17" fmla="*/ 156 h 156"/>
                <a:gd name="T18" fmla="*/ 12 w 240"/>
                <a:gd name="T19" fmla="*/ 144 h 156"/>
                <a:gd name="T20" fmla="*/ 228 w 240"/>
                <a:gd name="T21" fmla="*/ 144 h 156"/>
                <a:gd name="T22" fmla="*/ 228 w 240"/>
                <a:gd name="T23" fmla="*/ 12 h 156"/>
                <a:gd name="T24" fmla="*/ 12 w 240"/>
                <a:gd name="T25" fmla="*/ 12 h 156"/>
                <a:gd name="T26" fmla="*/ 12 w 240"/>
                <a:gd name="T27"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156">
                  <a:moveTo>
                    <a:pt x="234" y="156"/>
                  </a:moveTo>
                  <a:cubicBezTo>
                    <a:pt x="6" y="156"/>
                    <a:pt x="6" y="156"/>
                    <a:pt x="6" y="156"/>
                  </a:cubicBezTo>
                  <a:cubicBezTo>
                    <a:pt x="3" y="156"/>
                    <a:pt x="0" y="153"/>
                    <a:pt x="0" y="150"/>
                  </a:cubicBezTo>
                  <a:cubicBezTo>
                    <a:pt x="0" y="6"/>
                    <a:pt x="0" y="6"/>
                    <a:pt x="0" y="6"/>
                  </a:cubicBezTo>
                  <a:cubicBezTo>
                    <a:pt x="0" y="3"/>
                    <a:pt x="3" y="0"/>
                    <a:pt x="6" y="0"/>
                  </a:cubicBezTo>
                  <a:cubicBezTo>
                    <a:pt x="234" y="0"/>
                    <a:pt x="234" y="0"/>
                    <a:pt x="234" y="0"/>
                  </a:cubicBezTo>
                  <a:cubicBezTo>
                    <a:pt x="238" y="0"/>
                    <a:pt x="240" y="3"/>
                    <a:pt x="240" y="6"/>
                  </a:cubicBezTo>
                  <a:cubicBezTo>
                    <a:pt x="240" y="150"/>
                    <a:pt x="240" y="150"/>
                    <a:pt x="240" y="150"/>
                  </a:cubicBezTo>
                  <a:cubicBezTo>
                    <a:pt x="240" y="153"/>
                    <a:pt x="238" y="156"/>
                    <a:pt x="234" y="156"/>
                  </a:cubicBezTo>
                  <a:close/>
                  <a:moveTo>
                    <a:pt x="12" y="144"/>
                  </a:moveTo>
                  <a:cubicBezTo>
                    <a:pt x="228" y="144"/>
                    <a:pt x="228" y="144"/>
                    <a:pt x="228" y="144"/>
                  </a:cubicBezTo>
                  <a:cubicBezTo>
                    <a:pt x="228" y="12"/>
                    <a:pt x="228" y="12"/>
                    <a:pt x="228"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3" name="Freeform 760">
              <a:extLst>
                <a:ext uri="{FF2B5EF4-FFF2-40B4-BE49-F238E27FC236}">
                  <a16:creationId xmlns:a16="http://schemas.microsoft.com/office/drawing/2014/main" id="{44A7D5BC-5DC8-4A3B-815A-88ED96B77C6E}"/>
                </a:ext>
              </a:extLst>
            </p:cNvPr>
            <p:cNvSpPr>
              <a:spLocks/>
            </p:cNvSpPr>
            <p:nvPr/>
          </p:nvSpPr>
          <p:spPr bwMode="auto">
            <a:xfrm>
              <a:off x="6756" y="760"/>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4" name="Freeform 761">
              <a:extLst>
                <a:ext uri="{FF2B5EF4-FFF2-40B4-BE49-F238E27FC236}">
                  <a16:creationId xmlns:a16="http://schemas.microsoft.com/office/drawing/2014/main" id="{B53E1B09-F5B3-4F6D-92AD-126F07A7D2D8}"/>
                </a:ext>
              </a:extLst>
            </p:cNvPr>
            <p:cNvSpPr>
              <a:spLocks/>
            </p:cNvSpPr>
            <p:nvPr/>
          </p:nvSpPr>
          <p:spPr bwMode="auto">
            <a:xfrm>
              <a:off x="6793" y="796"/>
              <a:ext cx="367" cy="233"/>
            </a:xfrm>
            <a:custGeom>
              <a:avLst/>
              <a:gdLst>
                <a:gd name="T0" fmla="*/ 234 w 240"/>
                <a:gd name="T1" fmla="*/ 156 h 156"/>
                <a:gd name="T2" fmla="*/ 6 w 240"/>
                <a:gd name="T3" fmla="*/ 156 h 156"/>
                <a:gd name="T4" fmla="*/ 0 w 240"/>
                <a:gd name="T5" fmla="*/ 150 h 156"/>
                <a:gd name="T6" fmla="*/ 6 w 240"/>
                <a:gd name="T7" fmla="*/ 144 h 156"/>
                <a:gd name="T8" fmla="*/ 228 w 240"/>
                <a:gd name="T9" fmla="*/ 144 h 156"/>
                <a:gd name="T10" fmla="*/ 228 w 240"/>
                <a:gd name="T11" fmla="*/ 6 h 156"/>
                <a:gd name="T12" fmla="*/ 234 w 240"/>
                <a:gd name="T13" fmla="*/ 0 h 156"/>
                <a:gd name="T14" fmla="*/ 240 w 240"/>
                <a:gd name="T15" fmla="*/ 6 h 156"/>
                <a:gd name="T16" fmla="*/ 240 w 240"/>
                <a:gd name="T17" fmla="*/ 150 h 156"/>
                <a:gd name="T18" fmla="*/ 234 w 240"/>
                <a:gd name="T1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56">
                  <a:moveTo>
                    <a:pt x="234" y="156"/>
                  </a:moveTo>
                  <a:cubicBezTo>
                    <a:pt x="6" y="156"/>
                    <a:pt x="6" y="156"/>
                    <a:pt x="6" y="156"/>
                  </a:cubicBezTo>
                  <a:cubicBezTo>
                    <a:pt x="3" y="156"/>
                    <a:pt x="0" y="153"/>
                    <a:pt x="0" y="150"/>
                  </a:cubicBezTo>
                  <a:cubicBezTo>
                    <a:pt x="0" y="147"/>
                    <a:pt x="3" y="144"/>
                    <a:pt x="6" y="144"/>
                  </a:cubicBezTo>
                  <a:cubicBezTo>
                    <a:pt x="228" y="144"/>
                    <a:pt x="228" y="144"/>
                    <a:pt x="228" y="144"/>
                  </a:cubicBezTo>
                  <a:cubicBezTo>
                    <a:pt x="228" y="6"/>
                    <a:pt x="228" y="6"/>
                    <a:pt x="228" y="6"/>
                  </a:cubicBezTo>
                  <a:cubicBezTo>
                    <a:pt x="228" y="3"/>
                    <a:pt x="231" y="0"/>
                    <a:pt x="234" y="0"/>
                  </a:cubicBezTo>
                  <a:cubicBezTo>
                    <a:pt x="238" y="0"/>
                    <a:pt x="240" y="3"/>
                    <a:pt x="240" y="6"/>
                  </a:cubicBezTo>
                  <a:cubicBezTo>
                    <a:pt x="240" y="150"/>
                    <a:pt x="240" y="150"/>
                    <a:pt x="240" y="150"/>
                  </a:cubicBezTo>
                  <a:cubicBezTo>
                    <a:pt x="240" y="153"/>
                    <a:pt x="238" y="156"/>
                    <a:pt x="234"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89" name="Freeform 762">
              <a:extLst>
                <a:ext uri="{FF2B5EF4-FFF2-40B4-BE49-F238E27FC236}">
                  <a16:creationId xmlns:a16="http://schemas.microsoft.com/office/drawing/2014/main" id="{EB6F6E6F-C2A8-44FA-A40C-820BD497E2CF}"/>
                </a:ext>
              </a:extLst>
            </p:cNvPr>
            <p:cNvSpPr>
              <a:spLocks noEditPoints="1"/>
            </p:cNvSpPr>
            <p:nvPr/>
          </p:nvSpPr>
          <p:spPr bwMode="auto">
            <a:xfrm>
              <a:off x="6839" y="778"/>
              <a:ext cx="128" cy="125"/>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12 h 84"/>
                <a:gd name="T12" fmla="*/ 12 w 84"/>
                <a:gd name="T13" fmla="*/ 42 h 84"/>
                <a:gd name="T14" fmla="*/ 42 w 84"/>
                <a:gd name="T15" fmla="*/ 72 h 84"/>
                <a:gd name="T16" fmla="*/ 72 w 84"/>
                <a:gd name="T17" fmla="*/ 42 h 84"/>
                <a:gd name="T18" fmla="*/ 42 w 84"/>
                <a:gd name="T1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12"/>
                  </a:moveTo>
                  <a:cubicBezTo>
                    <a:pt x="26" y="12"/>
                    <a:pt x="12" y="25"/>
                    <a:pt x="12" y="42"/>
                  </a:cubicBezTo>
                  <a:cubicBezTo>
                    <a:pt x="12" y="59"/>
                    <a:pt x="26" y="72"/>
                    <a:pt x="42" y="72"/>
                  </a:cubicBezTo>
                  <a:cubicBezTo>
                    <a:pt x="59" y="72"/>
                    <a:pt x="72" y="59"/>
                    <a:pt x="72" y="42"/>
                  </a:cubicBezTo>
                  <a:cubicBezTo>
                    <a:pt x="72" y="25"/>
                    <a:pt x="59"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90" name="Freeform 763">
              <a:extLst>
                <a:ext uri="{FF2B5EF4-FFF2-40B4-BE49-F238E27FC236}">
                  <a16:creationId xmlns:a16="http://schemas.microsoft.com/office/drawing/2014/main" id="{3BF404F1-BADF-4396-84A1-9BEAF672C0EF}"/>
                </a:ext>
              </a:extLst>
            </p:cNvPr>
            <p:cNvSpPr>
              <a:spLocks/>
            </p:cNvSpPr>
            <p:nvPr/>
          </p:nvSpPr>
          <p:spPr bwMode="auto">
            <a:xfrm>
              <a:off x="6756" y="903"/>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sp>
          <p:nvSpPr>
            <p:cNvPr id="103" name="Freeform 764">
              <a:extLst>
                <a:ext uri="{FF2B5EF4-FFF2-40B4-BE49-F238E27FC236}">
                  <a16:creationId xmlns:a16="http://schemas.microsoft.com/office/drawing/2014/main" id="{32536461-953E-4F46-809C-ECA41E14AF2C}"/>
                </a:ext>
              </a:extLst>
            </p:cNvPr>
            <p:cNvSpPr>
              <a:spLocks/>
            </p:cNvSpPr>
            <p:nvPr/>
          </p:nvSpPr>
          <p:spPr bwMode="auto">
            <a:xfrm>
              <a:off x="6995" y="760"/>
              <a:ext cx="55"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3" y="12"/>
                    <a:pt x="0" y="9"/>
                    <a:pt x="0" y="6"/>
                  </a:cubicBezTo>
                  <a:cubicBezTo>
                    <a:pt x="0" y="3"/>
                    <a:pt x="3" y="0"/>
                    <a:pt x="6" y="0"/>
                  </a:cubicBezTo>
                  <a:cubicBezTo>
                    <a:pt x="30" y="0"/>
                    <a:pt x="30" y="0"/>
                    <a:pt x="30" y="0"/>
                  </a:cubicBezTo>
                  <a:cubicBezTo>
                    <a:pt x="34" y="0"/>
                    <a:pt x="36" y="3"/>
                    <a:pt x="36" y="6"/>
                  </a:cubicBezTo>
                  <a:cubicBezTo>
                    <a:pt x="36" y="9"/>
                    <a:pt x="34"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546A"/>
                </a:solidFill>
                <a:effectLst/>
                <a:uLnTx/>
                <a:uFillTx/>
                <a:latin typeface="Calibri" panose="020F0502020204030204"/>
                <a:ea typeface="+mn-ea"/>
                <a:cs typeface="Arial" charset="0"/>
              </a:endParaRPr>
            </a:p>
          </p:txBody>
        </p:sp>
      </p:grpSp>
      <p:sp>
        <p:nvSpPr>
          <p:cNvPr id="71" name="Rectangle 70">
            <a:extLst>
              <a:ext uri="{FF2B5EF4-FFF2-40B4-BE49-F238E27FC236}">
                <a16:creationId xmlns:a16="http://schemas.microsoft.com/office/drawing/2014/main" id="{3E93C698-079C-4D8F-9853-77FC0CEC9EC3}"/>
              </a:ext>
            </a:extLst>
          </p:cNvPr>
          <p:cNvSpPr/>
          <p:nvPr/>
        </p:nvSpPr>
        <p:spPr>
          <a:xfrm>
            <a:off x="6400800" y="2740606"/>
            <a:ext cx="535018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Avvisi pubblicati in data 15 ottobre 2021 - </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https://www.mite.gov.it/pagina/pnrr-pubblicazione-decreti-economia-circolare</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p>
        </p:txBody>
      </p:sp>
      <p:sp>
        <p:nvSpPr>
          <p:cNvPr id="82" name="Rectangle 63">
            <a:extLst>
              <a:ext uri="{FF2B5EF4-FFF2-40B4-BE49-F238E27FC236}">
                <a16:creationId xmlns:a16="http://schemas.microsoft.com/office/drawing/2014/main" id="{D654710A-8543-BD4C-ADF5-5384C2946CCE}"/>
              </a:ext>
            </a:extLst>
          </p:cNvPr>
          <p:cNvSpPr/>
          <p:nvPr/>
        </p:nvSpPr>
        <p:spPr>
          <a:xfrm>
            <a:off x="6400800" y="1912588"/>
            <a:ext cx="5236948" cy="547907"/>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
                <a:srgbClr val="0A2643"/>
              </a:buClr>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Assegnazione di interventi per il miglioramento della gestione dei rifiuti (rifiuti urbani) e progetti faro</a:t>
            </a:r>
          </a:p>
        </p:txBody>
      </p:sp>
      <p:sp>
        <p:nvSpPr>
          <p:cNvPr id="104" name="Segnaposto testo 4">
            <a:extLst>
              <a:ext uri="{FF2B5EF4-FFF2-40B4-BE49-F238E27FC236}">
                <a16:creationId xmlns:a16="http://schemas.microsoft.com/office/drawing/2014/main" id="{F79C0B1E-77ED-4953-88DB-FBD04A93EF00}"/>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105" name="Titolo 1">
            <a:extLst>
              <a:ext uri="{FF2B5EF4-FFF2-40B4-BE49-F238E27FC236}">
                <a16:creationId xmlns:a16="http://schemas.microsoft.com/office/drawing/2014/main" id="{12F76C8A-6E70-4165-84EA-4BA49F288CD2}"/>
              </a:ext>
            </a:extLst>
          </p:cNvPr>
          <p:cNvSpPr>
            <a:spLocks noGrp="1"/>
          </p:cNvSpPr>
          <p:nvPr>
            <p:ph type="title"/>
          </p:nvPr>
        </p:nvSpPr>
        <p:spPr>
          <a:xfrm>
            <a:off x="433847" y="492278"/>
            <a:ext cx="11532865" cy="424732"/>
          </a:xfrm>
        </p:spPr>
        <p:txBody>
          <a:bodyPr/>
          <a:lstStyle/>
          <a:p>
            <a:r>
              <a:rPr lang="it-IT" dirty="0"/>
              <a:t>AVVISI GIÀ EMANATI</a:t>
            </a:r>
          </a:p>
        </p:txBody>
      </p:sp>
    </p:spTree>
    <p:extLst>
      <p:ext uri="{BB962C8B-B14F-4D97-AF65-F5344CB8AC3E}">
        <p14:creationId xmlns:p14="http://schemas.microsoft.com/office/powerpoint/2010/main" val="681950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59C2623-BED8-48E0-9856-F1DFB548AE3D}"/>
              </a:ext>
            </a:extLst>
          </p:cNvPr>
          <p:cNvSpPr/>
          <p:nvPr/>
        </p:nvSpPr>
        <p:spPr>
          <a:xfrm>
            <a:off x="7017248" y="1454726"/>
            <a:ext cx="4485191" cy="4822784"/>
          </a:xfrm>
          <a:prstGeom prst="rect">
            <a:avLst/>
          </a:prstGeom>
          <a:solidFill>
            <a:srgbClr val="F8C94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ttangolo 17">
            <a:extLst>
              <a:ext uri="{FF2B5EF4-FFF2-40B4-BE49-F238E27FC236}">
                <a16:creationId xmlns:a16="http://schemas.microsoft.com/office/drawing/2014/main" id="{259AFBD6-BF36-4763-B45C-672D847EA9E7}"/>
              </a:ext>
            </a:extLst>
          </p:cNvPr>
          <p:cNvSpPr/>
          <p:nvPr/>
        </p:nvSpPr>
        <p:spPr>
          <a:xfrm>
            <a:off x="326190" y="919812"/>
            <a:ext cx="11380749" cy="400110"/>
          </a:xfrm>
          <a:prstGeom prst="rect">
            <a:avLst/>
          </a:prstGeom>
        </p:spPr>
        <p:txBody>
          <a:bodyPr wrap="square">
            <a:spAutoFit/>
          </a:bodyPr>
          <a:lstStyle/>
          <a:p>
            <a:pPr>
              <a:defRPr/>
            </a:pPr>
            <a:r>
              <a:rPr kumimoji="0" lang="it-IT" sz="20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MISSIONE 5 </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Inclusione e Coesione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COMPONENTE 2</a:t>
            </a:r>
            <a:r>
              <a:rPr kumimoji="0" lang="it-IT"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Infrastrutture sociali, famiglie, comunità e terzo settore</a:t>
            </a:r>
            <a:endParaRPr lang="it-IT" sz="2000" b="1" dirty="0">
              <a:solidFill>
                <a:srgbClr val="476DB6"/>
              </a:solidFill>
              <a:latin typeface="Arial" panose="020B0604020202020204" pitchFamily="34" charset="0"/>
              <a:cs typeface="Arial" panose="020B0604020202020204" pitchFamily="34" charset="0"/>
            </a:endParaRPr>
          </a:p>
        </p:txBody>
      </p:sp>
      <p:sp>
        <p:nvSpPr>
          <p:cNvPr id="70" name="Segnaposto testo 4">
            <a:extLst>
              <a:ext uri="{FF2B5EF4-FFF2-40B4-BE49-F238E27FC236}">
                <a16:creationId xmlns:a16="http://schemas.microsoft.com/office/drawing/2014/main" id="{5EE758D6-EB5F-479D-9076-C9633024A6D2}"/>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ATTUAZIONE</a:t>
            </a:r>
          </a:p>
        </p:txBody>
      </p:sp>
      <p:sp>
        <p:nvSpPr>
          <p:cNvPr id="69" name="Titolo 3">
            <a:extLst>
              <a:ext uri="{FF2B5EF4-FFF2-40B4-BE49-F238E27FC236}">
                <a16:creationId xmlns:a16="http://schemas.microsoft.com/office/drawing/2014/main" id="{DD621DA0-99CD-4627-BFD6-32F7D6C026EC}"/>
              </a:ext>
            </a:extLst>
          </p:cNvPr>
          <p:cNvSpPr>
            <a:spLocks noGrp="1"/>
          </p:cNvSpPr>
          <p:nvPr>
            <p:ph type="title"/>
          </p:nvPr>
        </p:nvSpPr>
        <p:spPr>
          <a:xfrm>
            <a:off x="433847" y="460902"/>
            <a:ext cx="11532865" cy="424732"/>
          </a:xfrm>
        </p:spPr>
        <p:txBody>
          <a:bodyPr>
            <a:normAutofit/>
          </a:bodyPr>
          <a:lstStyle/>
          <a:p>
            <a:r>
              <a:rPr lang="it-IT" dirty="0"/>
              <a:t>PIANI URBANI INTEGRATI</a:t>
            </a:r>
            <a:r>
              <a:rPr lang="it-IT" dirty="0">
                <a:solidFill>
                  <a:srgbClr val="4472C4"/>
                </a:solidFill>
              </a:rPr>
              <a:t> </a:t>
            </a:r>
            <a:r>
              <a:rPr lang="it-IT" dirty="0"/>
              <a:t>– </a:t>
            </a:r>
            <a:r>
              <a:rPr lang="it-IT" sz="2000" dirty="0"/>
              <a:t>ART. 21 DL n. 152/2021</a:t>
            </a:r>
          </a:p>
        </p:txBody>
      </p:sp>
      <p:sp>
        <p:nvSpPr>
          <p:cNvPr id="73" name="TextBox 72">
            <a:extLst>
              <a:ext uri="{FF2B5EF4-FFF2-40B4-BE49-F238E27FC236}">
                <a16:creationId xmlns:a16="http://schemas.microsoft.com/office/drawing/2014/main" id="{C5D719B7-0733-4405-A8E6-55F102FC6DB0}"/>
              </a:ext>
            </a:extLst>
          </p:cNvPr>
          <p:cNvSpPr txBox="1"/>
          <p:nvPr/>
        </p:nvSpPr>
        <p:spPr>
          <a:xfrm>
            <a:off x="1405855" y="1514917"/>
            <a:ext cx="5178609" cy="46166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Sono assegnate risorse alle città metropolitane al fine di favorire una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migliore inclusione sociale</a:t>
            </a: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ridurre l'emarginazione e le situazioni di degrado sociale, promuovere la rigenerazione urbana attraverso il recupero, la ristrutturazione e la </a:t>
            </a:r>
            <a:r>
              <a:rPr kumimoji="0" lang="it-IT" sz="1400" b="0" i="0" u="none" strike="noStrike" kern="1200" cap="none" spc="0" normalizeH="0" baseline="0" noProof="0" dirty="0" err="1">
                <a:ln>
                  <a:noFill/>
                </a:ln>
                <a:solidFill>
                  <a:srgbClr val="0A2542"/>
                </a:solidFill>
                <a:effectLst/>
                <a:uLnTx/>
                <a:uFillTx/>
                <a:latin typeface="Arial" panose="020B0604020202020204" pitchFamily="34" charset="0"/>
                <a:ea typeface="+mn-ea"/>
                <a:cs typeface="Arial" panose="020B0604020202020204" pitchFamily="34" charset="0"/>
              </a:rPr>
              <a:t>rifunzionalizzazione</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ecosostenibile delle strutture edilizie e delle aree pubbliche, nonché sostenere progetti legati alle </a:t>
            </a:r>
            <a:r>
              <a:rPr kumimoji="0" lang="it-IT" sz="1400" b="0" i="0" u="none" strike="noStrike" kern="1200" cap="none" spc="0" normalizeH="0" baseline="0" noProof="0" dirty="0" err="1">
                <a:ln>
                  <a:noFill/>
                </a:ln>
                <a:solidFill>
                  <a:srgbClr val="0A2542"/>
                </a:solidFill>
                <a:effectLst/>
                <a:uLnTx/>
                <a:uFillTx/>
                <a:latin typeface="Arial" panose="020B0604020202020204" pitchFamily="34" charset="0"/>
                <a:ea typeface="+mn-ea"/>
                <a:cs typeface="Arial" panose="020B0604020202020204" pitchFamily="34" charset="0"/>
              </a:rPr>
              <a:t>smart</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err="1">
                <a:ln>
                  <a:noFill/>
                </a:ln>
                <a:solidFill>
                  <a:srgbClr val="0A2542"/>
                </a:solidFill>
                <a:effectLst/>
                <a:uLnTx/>
                <a:uFillTx/>
                <a:latin typeface="Arial" panose="020B0604020202020204" pitchFamily="34" charset="0"/>
                <a:ea typeface="+mn-ea"/>
                <a:cs typeface="Arial" panose="020B0604020202020204" pitchFamily="34" charset="0"/>
              </a:rPr>
              <a:t>cities</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con particolare riferimento ai trasporti ed al consumo energetico.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L’ammontare complessivo è pari 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2.493,79 milioni di euro</a:t>
            </a:r>
            <a:r>
              <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per il periodo 2022-2026, nel limite massimo di:</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125,75 milioni di euro per l'anno 2022</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125,75 milioni di euro per l'anno 2023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632,65 milioni di euro per l'anno 2024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855,12 milioni di euro per l'anno 2025</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754,52 milioni di euro per l'anno 2026.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Ai relativi oneri si provvede a valere sul Fondo di rotazione per l'attuazione del </a:t>
            </a:r>
            <a:r>
              <a:rPr kumimoji="0" lang="it-IT" sz="1400" b="0" i="0" u="none" strike="noStrike" kern="1200" cap="none" spc="0" normalizeH="0" baseline="0" noProof="0" dirty="0" err="1">
                <a:ln>
                  <a:noFill/>
                </a:ln>
                <a:solidFill>
                  <a:srgbClr val="0A2542"/>
                </a:solidFill>
                <a:effectLst/>
                <a:uLnTx/>
                <a:uFillTx/>
                <a:latin typeface="Arial" panose="020B0604020202020204" pitchFamily="34" charset="0"/>
                <a:ea typeface="+mn-ea"/>
                <a:cs typeface="Arial" panose="020B0604020202020204" pitchFamily="34" charset="0"/>
              </a:rPr>
              <a:t>Next</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Generation EU-Italia di cui all' articolo 1, comma 1037, della legge 30.</a:t>
            </a:r>
          </a:p>
        </p:txBody>
      </p:sp>
      <p:sp>
        <p:nvSpPr>
          <p:cNvPr id="7" name="TextBox 6">
            <a:extLst>
              <a:ext uri="{FF2B5EF4-FFF2-40B4-BE49-F238E27FC236}">
                <a16:creationId xmlns:a16="http://schemas.microsoft.com/office/drawing/2014/main" id="{9D7F7670-19E0-4D71-B8D9-92AD0ACF7FC3}"/>
              </a:ext>
            </a:extLst>
          </p:cNvPr>
          <p:cNvSpPr txBox="1"/>
          <p:nvPr/>
        </p:nvSpPr>
        <p:spPr>
          <a:xfrm>
            <a:off x="8173318" y="1488359"/>
            <a:ext cx="22474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rgbClr val="476CB6"/>
                </a:solidFill>
                <a:effectLst/>
                <a:uLnTx/>
                <a:uFillTx/>
                <a:latin typeface="Calibri" panose="020F0502020204030204"/>
                <a:ea typeface="+mn-ea"/>
                <a:cs typeface="+mn-cs"/>
              </a:rPr>
              <a:t>Città Metropolitane</a:t>
            </a:r>
          </a:p>
        </p:txBody>
      </p:sp>
      <p:pic>
        <p:nvPicPr>
          <p:cNvPr id="3" name="Picture 2" descr="Map&#10;&#10;Description automatically generated with medium confidence">
            <a:extLst>
              <a:ext uri="{FF2B5EF4-FFF2-40B4-BE49-F238E27FC236}">
                <a16:creationId xmlns:a16="http://schemas.microsoft.com/office/drawing/2014/main" id="{9900E68F-1586-4128-9497-FBF1E8A1A14D}"/>
              </a:ext>
            </a:extLst>
          </p:cNvPr>
          <p:cNvPicPr>
            <a:picLocks noChangeAspect="1"/>
          </p:cNvPicPr>
          <p:nvPr/>
        </p:nvPicPr>
        <p:blipFill rotWithShape="1">
          <a:blip r:embed="rId3">
            <a:alphaModFix amt="50000"/>
          </a:blip>
          <a:srcRect l="19701" r="21736" b="10753"/>
          <a:stretch/>
        </p:blipFill>
        <p:spPr>
          <a:xfrm>
            <a:off x="7203668" y="1638326"/>
            <a:ext cx="4001805" cy="4573840"/>
          </a:xfrm>
          <a:prstGeom prst="rect">
            <a:avLst/>
          </a:prstGeom>
        </p:spPr>
      </p:pic>
      <p:sp>
        <p:nvSpPr>
          <p:cNvPr id="11" name="TextBox 10">
            <a:extLst>
              <a:ext uri="{FF2B5EF4-FFF2-40B4-BE49-F238E27FC236}">
                <a16:creationId xmlns:a16="http://schemas.microsoft.com/office/drawing/2014/main" id="{A3F5F1FA-739C-454B-84F8-4693CFB29D7C}"/>
              </a:ext>
            </a:extLst>
          </p:cNvPr>
          <p:cNvSpPr txBox="1"/>
          <p:nvPr/>
        </p:nvSpPr>
        <p:spPr>
          <a:xfrm>
            <a:off x="9105419" y="3788574"/>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Roma</a:t>
            </a:r>
          </a:p>
        </p:txBody>
      </p:sp>
      <p:sp>
        <p:nvSpPr>
          <p:cNvPr id="12" name="TextBox 11">
            <a:extLst>
              <a:ext uri="{FF2B5EF4-FFF2-40B4-BE49-F238E27FC236}">
                <a16:creationId xmlns:a16="http://schemas.microsoft.com/office/drawing/2014/main" id="{B03D3CB1-7754-4695-9D1F-D5F9C9F45E67}"/>
              </a:ext>
            </a:extLst>
          </p:cNvPr>
          <p:cNvSpPr txBox="1"/>
          <p:nvPr/>
        </p:nvSpPr>
        <p:spPr>
          <a:xfrm>
            <a:off x="7633822" y="2451205"/>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Torino</a:t>
            </a:r>
          </a:p>
        </p:txBody>
      </p:sp>
      <p:sp>
        <p:nvSpPr>
          <p:cNvPr id="13" name="TextBox 12">
            <a:extLst>
              <a:ext uri="{FF2B5EF4-FFF2-40B4-BE49-F238E27FC236}">
                <a16:creationId xmlns:a16="http://schemas.microsoft.com/office/drawing/2014/main" id="{11EB7ABB-CA82-4F95-B373-5F93C2207BCD}"/>
              </a:ext>
            </a:extLst>
          </p:cNvPr>
          <p:cNvSpPr txBox="1"/>
          <p:nvPr/>
        </p:nvSpPr>
        <p:spPr>
          <a:xfrm>
            <a:off x="8320332" y="2245166"/>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Milano</a:t>
            </a:r>
          </a:p>
        </p:txBody>
      </p:sp>
      <p:sp>
        <p:nvSpPr>
          <p:cNvPr id="14" name="TextBox 13">
            <a:extLst>
              <a:ext uri="{FF2B5EF4-FFF2-40B4-BE49-F238E27FC236}">
                <a16:creationId xmlns:a16="http://schemas.microsoft.com/office/drawing/2014/main" id="{DFEFD5E0-91E9-4832-8AD6-EAAF4B29F458}"/>
              </a:ext>
            </a:extLst>
          </p:cNvPr>
          <p:cNvSpPr txBox="1"/>
          <p:nvPr/>
        </p:nvSpPr>
        <p:spPr>
          <a:xfrm>
            <a:off x="8355249" y="2774768"/>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Bologna</a:t>
            </a:r>
          </a:p>
        </p:txBody>
      </p:sp>
      <p:sp>
        <p:nvSpPr>
          <p:cNvPr id="15" name="TextBox 14">
            <a:extLst>
              <a:ext uri="{FF2B5EF4-FFF2-40B4-BE49-F238E27FC236}">
                <a16:creationId xmlns:a16="http://schemas.microsoft.com/office/drawing/2014/main" id="{C86AB84E-94FD-4E7D-B25F-075139FB8857}"/>
              </a:ext>
            </a:extLst>
          </p:cNvPr>
          <p:cNvSpPr txBox="1"/>
          <p:nvPr/>
        </p:nvSpPr>
        <p:spPr>
          <a:xfrm>
            <a:off x="8328937" y="3323011"/>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Firenze</a:t>
            </a:r>
          </a:p>
        </p:txBody>
      </p:sp>
      <p:sp>
        <p:nvSpPr>
          <p:cNvPr id="16" name="TextBox 15">
            <a:extLst>
              <a:ext uri="{FF2B5EF4-FFF2-40B4-BE49-F238E27FC236}">
                <a16:creationId xmlns:a16="http://schemas.microsoft.com/office/drawing/2014/main" id="{D85E09DC-7F44-485D-9343-A8D682D3AB56}"/>
              </a:ext>
            </a:extLst>
          </p:cNvPr>
          <p:cNvSpPr txBox="1"/>
          <p:nvPr/>
        </p:nvSpPr>
        <p:spPr>
          <a:xfrm>
            <a:off x="7459915" y="2822102"/>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Genova</a:t>
            </a:r>
          </a:p>
        </p:txBody>
      </p:sp>
      <p:sp>
        <p:nvSpPr>
          <p:cNvPr id="17" name="TextBox 16">
            <a:extLst>
              <a:ext uri="{FF2B5EF4-FFF2-40B4-BE49-F238E27FC236}">
                <a16:creationId xmlns:a16="http://schemas.microsoft.com/office/drawing/2014/main" id="{C6553233-4D58-4B4E-AE12-84AF94F5582D}"/>
              </a:ext>
            </a:extLst>
          </p:cNvPr>
          <p:cNvSpPr txBox="1"/>
          <p:nvPr/>
        </p:nvSpPr>
        <p:spPr>
          <a:xfrm>
            <a:off x="8926070" y="5548146"/>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Palermo</a:t>
            </a:r>
          </a:p>
        </p:txBody>
      </p:sp>
      <p:sp>
        <p:nvSpPr>
          <p:cNvPr id="18" name="TextBox 17">
            <a:extLst>
              <a:ext uri="{FF2B5EF4-FFF2-40B4-BE49-F238E27FC236}">
                <a16:creationId xmlns:a16="http://schemas.microsoft.com/office/drawing/2014/main" id="{EEE92F58-8134-42D4-B046-CFE3D9ED4E6E}"/>
              </a:ext>
            </a:extLst>
          </p:cNvPr>
          <p:cNvSpPr txBox="1"/>
          <p:nvPr/>
        </p:nvSpPr>
        <p:spPr>
          <a:xfrm>
            <a:off x="9676763" y="5311295"/>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Messina</a:t>
            </a:r>
          </a:p>
        </p:txBody>
      </p:sp>
      <p:sp>
        <p:nvSpPr>
          <p:cNvPr id="19" name="TextBox 18">
            <a:extLst>
              <a:ext uri="{FF2B5EF4-FFF2-40B4-BE49-F238E27FC236}">
                <a16:creationId xmlns:a16="http://schemas.microsoft.com/office/drawing/2014/main" id="{BD3FDA2E-169A-4C71-B6DF-91D73AF8336F}"/>
              </a:ext>
            </a:extLst>
          </p:cNvPr>
          <p:cNvSpPr txBox="1"/>
          <p:nvPr/>
        </p:nvSpPr>
        <p:spPr>
          <a:xfrm>
            <a:off x="9900901" y="5637774"/>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Catania</a:t>
            </a:r>
          </a:p>
        </p:txBody>
      </p:sp>
      <p:sp>
        <p:nvSpPr>
          <p:cNvPr id="20" name="TextBox 19">
            <a:extLst>
              <a:ext uri="{FF2B5EF4-FFF2-40B4-BE49-F238E27FC236}">
                <a16:creationId xmlns:a16="http://schemas.microsoft.com/office/drawing/2014/main" id="{0BAF6D5D-5238-451F-94FC-4D029F7436A5}"/>
              </a:ext>
            </a:extLst>
          </p:cNvPr>
          <p:cNvSpPr txBox="1"/>
          <p:nvPr/>
        </p:nvSpPr>
        <p:spPr>
          <a:xfrm>
            <a:off x="9373100" y="4290986"/>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Napoli</a:t>
            </a:r>
          </a:p>
        </p:txBody>
      </p:sp>
      <p:sp>
        <p:nvSpPr>
          <p:cNvPr id="21" name="TextBox 20">
            <a:extLst>
              <a:ext uri="{FF2B5EF4-FFF2-40B4-BE49-F238E27FC236}">
                <a16:creationId xmlns:a16="http://schemas.microsoft.com/office/drawing/2014/main" id="{9066CDB3-6996-4897-A5F3-C8440F2D59AC}"/>
              </a:ext>
            </a:extLst>
          </p:cNvPr>
          <p:cNvSpPr txBox="1"/>
          <p:nvPr/>
        </p:nvSpPr>
        <p:spPr>
          <a:xfrm>
            <a:off x="9050910" y="2228760"/>
            <a:ext cx="894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Venezia</a:t>
            </a:r>
          </a:p>
        </p:txBody>
      </p:sp>
      <p:sp>
        <p:nvSpPr>
          <p:cNvPr id="22" name="TextBox 21">
            <a:extLst>
              <a:ext uri="{FF2B5EF4-FFF2-40B4-BE49-F238E27FC236}">
                <a16:creationId xmlns:a16="http://schemas.microsoft.com/office/drawing/2014/main" id="{E4751318-D790-418A-B5A2-26A12E99C00E}"/>
              </a:ext>
            </a:extLst>
          </p:cNvPr>
          <p:cNvSpPr txBox="1"/>
          <p:nvPr/>
        </p:nvSpPr>
        <p:spPr>
          <a:xfrm>
            <a:off x="9676763" y="4910565"/>
            <a:ext cx="173321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Reggio Calabria</a:t>
            </a:r>
          </a:p>
        </p:txBody>
      </p:sp>
      <p:sp>
        <p:nvSpPr>
          <p:cNvPr id="23" name="TextBox 22">
            <a:extLst>
              <a:ext uri="{FF2B5EF4-FFF2-40B4-BE49-F238E27FC236}">
                <a16:creationId xmlns:a16="http://schemas.microsoft.com/office/drawing/2014/main" id="{E362ED7B-5A15-41D0-ACA3-96230FD3EDD9}"/>
              </a:ext>
            </a:extLst>
          </p:cNvPr>
          <p:cNvSpPr txBox="1"/>
          <p:nvPr/>
        </p:nvSpPr>
        <p:spPr>
          <a:xfrm>
            <a:off x="10202656" y="4168500"/>
            <a:ext cx="77187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Bari</a:t>
            </a:r>
          </a:p>
        </p:txBody>
      </p:sp>
      <p:sp>
        <p:nvSpPr>
          <p:cNvPr id="24" name="TextBox 23">
            <a:extLst>
              <a:ext uri="{FF2B5EF4-FFF2-40B4-BE49-F238E27FC236}">
                <a16:creationId xmlns:a16="http://schemas.microsoft.com/office/drawing/2014/main" id="{6A6A48C7-D418-4F10-A16B-ED024C74C66B}"/>
              </a:ext>
            </a:extLst>
          </p:cNvPr>
          <p:cNvSpPr txBox="1"/>
          <p:nvPr/>
        </p:nvSpPr>
        <p:spPr>
          <a:xfrm>
            <a:off x="7789657" y="4611980"/>
            <a:ext cx="8391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Cagliari</a:t>
            </a:r>
          </a:p>
        </p:txBody>
      </p:sp>
      <p:sp>
        <p:nvSpPr>
          <p:cNvPr id="25" name="Google Shape;164;p10">
            <a:extLst>
              <a:ext uri="{FF2B5EF4-FFF2-40B4-BE49-F238E27FC236}">
                <a16:creationId xmlns:a16="http://schemas.microsoft.com/office/drawing/2014/main" id="{1D9771CC-75CE-4DF4-8B75-B423FBF89C2C}"/>
              </a:ext>
            </a:extLst>
          </p:cNvPr>
          <p:cNvSpPr/>
          <p:nvPr/>
        </p:nvSpPr>
        <p:spPr>
          <a:xfrm rot="5400000">
            <a:off x="624606" y="2032247"/>
            <a:ext cx="616037" cy="6986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 name="Graphic 4" descr="Bullseye outline">
            <a:extLst>
              <a:ext uri="{FF2B5EF4-FFF2-40B4-BE49-F238E27FC236}">
                <a16:creationId xmlns:a16="http://schemas.microsoft.com/office/drawing/2014/main" id="{154DFD89-A609-44C3-A288-9939D18D60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738" y="2107772"/>
            <a:ext cx="567772" cy="567772"/>
          </a:xfrm>
          <a:prstGeom prst="rect">
            <a:avLst/>
          </a:prstGeom>
        </p:spPr>
      </p:pic>
      <p:sp>
        <p:nvSpPr>
          <p:cNvPr id="31" name="Google Shape;164;p10">
            <a:extLst>
              <a:ext uri="{FF2B5EF4-FFF2-40B4-BE49-F238E27FC236}">
                <a16:creationId xmlns:a16="http://schemas.microsoft.com/office/drawing/2014/main" id="{06E8F409-1AE9-459A-95E9-A31175570BAB}"/>
              </a:ext>
            </a:extLst>
          </p:cNvPr>
          <p:cNvSpPr/>
          <p:nvPr/>
        </p:nvSpPr>
        <p:spPr>
          <a:xfrm rot="5400000">
            <a:off x="624606" y="4072565"/>
            <a:ext cx="616037" cy="6986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3" name="Graphic 32" descr="Coins outline">
            <a:extLst>
              <a:ext uri="{FF2B5EF4-FFF2-40B4-BE49-F238E27FC236}">
                <a16:creationId xmlns:a16="http://schemas.microsoft.com/office/drawing/2014/main" id="{01FBC4AE-3447-4752-8A71-93EA8DD9D4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738" y="4138008"/>
            <a:ext cx="567772" cy="567772"/>
          </a:xfrm>
          <a:prstGeom prst="rect">
            <a:avLst/>
          </a:prstGeom>
        </p:spPr>
      </p:pic>
    </p:spTree>
    <p:extLst>
      <p:ext uri="{BB962C8B-B14F-4D97-AF65-F5344CB8AC3E}">
        <p14:creationId xmlns:p14="http://schemas.microsoft.com/office/powerpoint/2010/main" val="4249948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PROSSIMI BANDI</a:t>
            </a:r>
          </a:p>
        </p:txBody>
      </p:sp>
      <p:sp>
        <p:nvSpPr>
          <p:cNvPr id="3" name="Segnaposto testo 2"/>
          <p:cNvSpPr>
            <a:spLocks noGrp="1"/>
          </p:cNvSpPr>
          <p:nvPr>
            <p:ph type="body" sz="quarter" idx="13"/>
          </p:nvPr>
        </p:nvSpPr>
        <p:spPr/>
        <p:txBody>
          <a:bodyPr/>
          <a:lstStyle/>
          <a:p>
            <a:r>
              <a:rPr lang="it-IT"/>
              <a:t>BANDI DI PROSSIMA EMANAZIONE</a:t>
            </a:r>
          </a:p>
        </p:txBody>
      </p:sp>
      <p:sp>
        <p:nvSpPr>
          <p:cNvPr id="4" name="Rectangle 3">
            <a:extLst>
              <a:ext uri="{FF2B5EF4-FFF2-40B4-BE49-F238E27FC236}">
                <a16:creationId xmlns:a16="http://schemas.microsoft.com/office/drawing/2014/main" id="{801698FD-91F8-480A-9AC4-718D9A356D1A}"/>
              </a:ext>
            </a:extLst>
          </p:cNvPr>
          <p:cNvSpPr/>
          <p:nvPr/>
        </p:nvSpPr>
        <p:spPr>
          <a:xfrm>
            <a:off x="-2" y="4100491"/>
            <a:ext cx="10494337" cy="95781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D44DDC13-8190-4631-9306-C7B1E9F015D4}"/>
              </a:ext>
            </a:extLst>
          </p:cNvPr>
          <p:cNvSpPr/>
          <p:nvPr/>
        </p:nvSpPr>
        <p:spPr>
          <a:xfrm>
            <a:off x="-1" y="1510613"/>
            <a:ext cx="10494336" cy="95781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CasellaDiTesto 4">
            <a:extLst>
              <a:ext uri="{FF2B5EF4-FFF2-40B4-BE49-F238E27FC236}">
                <a16:creationId xmlns:a16="http://schemas.microsoft.com/office/drawing/2014/main" id="{C7CBF31D-94B2-4A54-B40D-2D8B3B968A25}"/>
              </a:ext>
            </a:extLst>
          </p:cNvPr>
          <p:cNvSpPr txBox="1"/>
          <p:nvPr/>
        </p:nvSpPr>
        <p:spPr>
          <a:xfrm>
            <a:off x="3739118" y="1712519"/>
            <a:ext cx="5419329" cy="553998"/>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Ministero per l’Istruzione (MI)</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0" name="CasellaDiTesto 4">
            <a:extLst>
              <a:ext uri="{FF2B5EF4-FFF2-40B4-BE49-F238E27FC236}">
                <a16:creationId xmlns:a16="http://schemas.microsoft.com/office/drawing/2014/main" id="{07A485FB-4254-4C7B-AD9E-80788A816113}"/>
              </a:ext>
            </a:extLst>
          </p:cNvPr>
          <p:cNvSpPr txBox="1"/>
          <p:nvPr/>
        </p:nvSpPr>
        <p:spPr>
          <a:xfrm>
            <a:off x="3739118" y="3038927"/>
            <a:ext cx="5447421" cy="800219"/>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Agenzia per la Coesione Territoriale - Ministero per il Sud e per la Coesione Territoriale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1" name="CasellaDiTesto 4">
            <a:extLst>
              <a:ext uri="{FF2B5EF4-FFF2-40B4-BE49-F238E27FC236}">
                <a16:creationId xmlns:a16="http://schemas.microsoft.com/office/drawing/2014/main" id="{DB88E01B-C937-41E1-BD46-F1F5E1470570}"/>
              </a:ext>
            </a:extLst>
          </p:cNvPr>
          <p:cNvSpPr txBox="1"/>
          <p:nvPr/>
        </p:nvSpPr>
        <p:spPr>
          <a:xfrm>
            <a:off x="3739119" y="4302397"/>
            <a:ext cx="5391161" cy="553998"/>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Ministero della Cultura (MIC)</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2" name="Google Shape;164;p10">
            <a:extLst>
              <a:ext uri="{FF2B5EF4-FFF2-40B4-BE49-F238E27FC236}">
                <a16:creationId xmlns:a16="http://schemas.microsoft.com/office/drawing/2014/main" id="{CC320A33-A930-46A9-9CD4-D417D5C9CB66}"/>
              </a:ext>
            </a:extLst>
          </p:cNvPr>
          <p:cNvSpPr/>
          <p:nvPr/>
        </p:nvSpPr>
        <p:spPr>
          <a:xfrm>
            <a:off x="10043368" y="1524561"/>
            <a:ext cx="901941"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4" name="Google Shape;164;p10">
            <a:extLst>
              <a:ext uri="{FF2B5EF4-FFF2-40B4-BE49-F238E27FC236}">
                <a16:creationId xmlns:a16="http://schemas.microsoft.com/office/drawing/2014/main" id="{62B1A83E-2161-4A9B-B7B3-15F658436319}"/>
              </a:ext>
            </a:extLst>
          </p:cNvPr>
          <p:cNvSpPr/>
          <p:nvPr/>
        </p:nvSpPr>
        <p:spPr>
          <a:xfrm>
            <a:off x="10043368" y="4114439"/>
            <a:ext cx="901941"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6" name="CasellaDiTesto 4">
            <a:extLst>
              <a:ext uri="{FF2B5EF4-FFF2-40B4-BE49-F238E27FC236}">
                <a16:creationId xmlns:a16="http://schemas.microsoft.com/office/drawing/2014/main" id="{89C0E2EB-829A-4612-8F2B-7DFF6CB2FDFF}"/>
              </a:ext>
            </a:extLst>
          </p:cNvPr>
          <p:cNvSpPr txBox="1"/>
          <p:nvPr/>
        </p:nvSpPr>
        <p:spPr>
          <a:xfrm>
            <a:off x="9388225" y="1724274"/>
            <a:ext cx="1747807" cy="523220"/>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entro</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30.11.21</a:t>
            </a:r>
          </a:p>
        </p:txBody>
      </p:sp>
      <p:sp>
        <p:nvSpPr>
          <p:cNvPr id="18" name="Google Shape;164;p10">
            <a:extLst>
              <a:ext uri="{FF2B5EF4-FFF2-40B4-BE49-F238E27FC236}">
                <a16:creationId xmlns:a16="http://schemas.microsoft.com/office/drawing/2014/main" id="{88D1BD3A-6CAD-4657-9037-D46AA031DFAF}"/>
              </a:ext>
            </a:extLst>
          </p:cNvPr>
          <p:cNvSpPr/>
          <p:nvPr/>
        </p:nvSpPr>
        <p:spPr>
          <a:xfrm>
            <a:off x="10043368" y="2850969"/>
            <a:ext cx="901941"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chemeClr val="tx2">
                <a:lumMod val="75000"/>
              </a:schemeClr>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1" name="Picture 20" descr="A picture containing text&#10;&#10;Description automatically generated">
            <a:extLst>
              <a:ext uri="{FF2B5EF4-FFF2-40B4-BE49-F238E27FC236}">
                <a16:creationId xmlns:a16="http://schemas.microsoft.com/office/drawing/2014/main" id="{9C6BC532-111D-47DC-8D95-1FF8FF03E21A}"/>
              </a:ext>
            </a:extLst>
          </p:cNvPr>
          <p:cNvPicPr>
            <a:picLocks noChangeAspect="1"/>
          </p:cNvPicPr>
          <p:nvPr/>
        </p:nvPicPr>
        <p:blipFill rotWithShape="1">
          <a:blip r:embed="rId2">
            <a:extLst>
              <a:ext uri="{28A0092B-C50C-407E-A947-70E740481C1C}">
                <a14:useLocalDpi xmlns:a14="http://schemas.microsoft.com/office/drawing/2010/main" val="0"/>
              </a:ext>
            </a:extLst>
          </a:blip>
          <a:srcRect t="39944" b="39739"/>
          <a:stretch/>
        </p:blipFill>
        <p:spPr>
          <a:xfrm>
            <a:off x="737905" y="4297287"/>
            <a:ext cx="2777205" cy="564218"/>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EDAE0306-1546-4994-9302-4267B1B43E3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8584" b="18469"/>
          <a:stretch/>
        </p:blipFill>
        <p:spPr>
          <a:xfrm>
            <a:off x="956830" y="1524305"/>
            <a:ext cx="2339354" cy="930426"/>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64092CCA-6C54-447A-AD07-20185C17044B}"/>
              </a:ext>
            </a:extLst>
          </p:cNvPr>
          <p:cNvPicPr>
            <a:picLocks noChangeAspect="1"/>
          </p:cNvPicPr>
          <p:nvPr/>
        </p:nvPicPr>
        <p:blipFill rotWithShape="1">
          <a:blip r:embed="rId4">
            <a:extLst>
              <a:ext uri="{28A0092B-C50C-407E-A947-70E740481C1C}">
                <a14:useLocalDpi xmlns:a14="http://schemas.microsoft.com/office/drawing/2010/main" val="0"/>
              </a:ext>
            </a:extLst>
          </a:blip>
          <a:srcRect l="8618" r="12351"/>
          <a:stretch/>
        </p:blipFill>
        <p:spPr>
          <a:xfrm>
            <a:off x="318973" y="2837628"/>
            <a:ext cx="3615069" cy="956597"/>
          </a:xfrm>
          <a:prstGeom prst="rect">
            <a:avLst/>
          </a:prstGeom>
        </p:spPr>
      </p:pic>
      <p:sp>
        <p:nvSpPr>
          <p:cNvPr id="26" name="CasellaDiTesto 4">
            <a:extLst>
              <a:ext uri="{FF2B5EF4-FFF2-40B4-BE49-F238E27FC236}">
                <a16:creationId xmlns:a16="http://schemas.microsoft.com/office/drawing/2014/main" id="{8AEC5C63-9BC9-4D68-BAB1-2CD3410D987A}"/>
              </a:ext>
            </a:extLst>
          </p:cNvPr>
          <p:cNvSpPr txBox="1"/>
          <p:nvPr/>
        </p:nvSpPr>
        <p:spPr>
          <a:xfrm>
            <a:off x="9250336" y="1095298"/>
            <a:ext cx="2339161" cy="307776"/>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Data emanazione</a:t>
            </a:r>
          </a:p>
        </p:txBody>
      </p:sp>
      <p:sp>
        <p:nvSpPr>
          <p:cNvPr id="27" name="CasellaDiTesto 4">
            <a:extLst>
              <a:ext uri="{FF2B5EF4-FFF2-40B4-BE49-F238E27FC236}">
                <a16:creationId xmlns:a16="http://schemas.microsoft.com/office/drawing/2014/main" id="{5230AD0B-967B-4D2A-A645-1028E991BB57}"/>
              </a:ext>
            </a:extLst>
          </p:cNvPr>
          <p:cNvSpPr txBox="1"/>
          <p:nvPr/>
        </p:nvSpPr>
        <p:spPr>
          <a:xfrm>
            <a:off x="9390594" y="4306232"/>
            <a:ext cx="1747807" cy="523220"/>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entro</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30.11.21</a:t>
            </a:r>
          </a:p>
        </p:txBody>
      </p:sp>
      <p:sp>
        <p:nvSpPr>
          <p:cNvPr id="28" name="CasellaDiTesto 4">
            <a:extLst>
              <a:ext uri="{FF2B5EF4-FFF2-40B4-BE49-F238E27FC236}">
                <a16:creationId xmlns:a16="http://schemas.microsoft.com/office/drawing/2014/main" id="{6DE79009-9FA9-4FA0-8689-AE3C6B157569}"/>
              </a:ext>
            </a:extLst>
          </p:cNvPr>
          <p:cNvSpPr txBox="1"/>
          <p:nvPr/>
        </p:nvSpPr>
        <p:spPr>
          <a:xfrm>
            <a:off x="9388224" y="3052665"/>
            <a:ext cx="1747807" cy="523220"/>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entro</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chemeClr val="tx2">
                    <a:lumMod val="75000"/>
                  </a:schemeClr>
                </a:solidFill>
                <a:effectLst/>
                <a:uLnTx/>
                <a:uFillTx/>
                <a:latin typeface="Arial" panose="020B0604020202020204" pitchFamily="34" charset="0"/>
                <a:ea typeface="+mn-ea"/>
                <a:cs typeface="Arial" panose="020B0604020202020204" pitchFamily="34" charset="0"/>
              </a:rPr>
              <a:t>30.11.21</a:t>
            </a:r>
          </a:p>
        </p:txBody>
      </p:sp>
    </p:spTree>
    <p:extLst>
      <p:ext uri="{BB962C8B-B14F-4D97-AF65-F5344CB8AC3E}">
        <p14:creationId xmlns:p14="http://schemas.microsoft.com/office/powerpoint/2010/main" val="1745871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E73A6BF-E3A8-43E9-B475-F969C9C34EE7}"/>
              </a:ext>
            </a:extLst>
          </p:cNvPr>
          <p:cNvSpPr/>
          <p:nvPr/>
        </p:nvSpPr>
        <p:spPr>
          <a:xfrm>
            <a:off x="0" y="4723517"/>
            <a:ext cx="12192000" cy="15010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B07A7FC-C0FE-4C78-8CC3-49D545DC64D0}"/>
              </a:ext>
            </a:extLst>
          </p:cNvPr>
          <p:cNvSpPr/>
          <p:nvPr/>
        </p:nvSpPr>
        <p:spPr>
          <a:xfrm>
            <a:off x="0" y="1369992"/>
            <a:ext cx="12192000" cy="27215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Segnaposto testo 4">
            <a:extLst>
              <a:ext uri="{FF2B5EF4-FFF2-40B4-BE49-F238E27FC236}">
                <a16:creationId xmlns:a16="http://schemas.microsoft.com/office/drawing/2014/main" id="{328E0A12-3F87-4178-82BA-09C64483E899}"/>
              </a:ext>
            </a:extLst>
          </p:cNvPr>
          <p:cNvSpPr txBox="1">
            <a:spLocks/>
          </p:cNvSpPr>
          <p:nvPr/>
        </p:nvSpPr>
        <p:spPr>
          <a:xfrm>
            <a:off x="433847" y="254521"/>
            <a:ext cx="8494999" cy="511422"/>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PNRRIL PNRR E GLI ENTI LOCALI: SEMPLIFICAZIONE CONTABIE</a:t>
            </a:r>
          </a:p>
          <a:p>
            <a:pPr marL="0" marR="0" lvl="0" indent="0" algn="l" defTabSz="914400" rtl="0" eaLnBrk="1" fontAlgn="auto" latinLnBrk="0" hangingPunct="1">
              <a:lnSpc>
                <a:spcPct val="90000"/>
              </a:lnSpc>
              <a:spcBef>
                <a:spcPts val="1000"/>
              </a:spcBef>
              <a:spcAft>
                <a:spcPts val="0"/>
              </a:spcAft>
              <a:buClrTx/>
              <a:buSzTx/>
              <a:buFont typeface="+mj-lt"/>
              <a:buNone/>
              <a:tabLst/>
              <a:defRPr/>
            </a:pPr>
            <a:endPar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5" name="Title 3">
            <a:extLst>
              <a:ext uri="{FF2B5EF4-FFF2-40B4-BE49-F238E27FC236}">
                <a16:creationId xmlns:a16="http://schemas.microsoft.com/office/drawing/2014/main" id="{78C5567C-E05F-4C0E-B48D-F96D125E965A}"/>
              </a:ext>
            </a:extLst>
          </p:cNvPr>
          <p:cNvSpPr>
            <a:spLocks noGrp="1"/>
          </p:cNvSpPr>
          <p:nvPr>
            <p:ph type="title"/>
          </p:nvPr>
        </p:nvSpPr>
        <p:spPr>
          <a:xfrm>
            <a:off x="433847" y="512273"/>
            <a:ext cx="11532865" cy="424732"/>
          </a:xfrm>
        </p:spPr>
        <p:txBody>
          <a:bodyPr/>
          <a:lstStyle/>
          <a:p>
            <a:r>
              <a:rPr lang="it-IT" sz="2400" b="1">
                <a:solidFill>
                  <a:schemeClr val="tx1"/>
                </a:solidFill>
                <a:ea typeface="Arial"/>
              </a:rPr>
              <a:t>DISPOSIZIONI DI SEMPLIFICAZIONE CONTABILE</a:t>
            </a:r>
            <a:endParaRPr lang="it-IT">
              <a:solidFill>
                <a:schemeClr val="tx1"/>
              </a:solidFill>
            </a:endParaRPr>
          </a:p>
        </p:txBody>
      </p:sp>
      <p:sp>
        <p:nvSpPr>
          <p:cNvPr id="8" name="Google Shape;164;p10">
            <a:extLst>
              <a:ext uri="{FF2B5EF4-FFF2-40B4-BE49-F238E27FC236}">
                <a16:creationId xmlns:a16="http://schemas.microsoft.com/office/drawing/2014/main" id="{1A251EA9-82FE-4763-AA29-E387757DF90F}"/>
              </a:ext>
            </a:extLst>
          </p:cNvPr>
          <p:cNvSpPr/>
          <p:nvPr/>
        </p:nvSpPr>
        <p:spPr>
          <a:xfrm rot="5400000">
            <a:off x="714276" y="1663564"/>
            <a:ext cx="677641" cy="76852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Google Shape;164;p10">
            <a:extLst>
              <a:ext uri="{FF2B5EF4-FFF2-40B4-BE49-F238E27FC236}">
                <a16:creationId xmlns:a16="http://schemas.microsoft.com/office/drawing/2014/main" id="{A280E92B-370C-4900-BBAE-228BF5A01893}"/>
              </a:ext>
            </a:extLst>
          </p:cNvPr>
          <p:cNvSpPr/>
          <p:nvPr/>
        </p:nvSpPr>
        <p:spPr>
          <a:xfrm rot="5400000">
            <a:off x="714276" y="2975494"/>
            <a:ext cx="677641" cy="76852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208D0A7E-2918-4BCC-822B-583666677940}"/>
              </a:ext>
            </a:extLst>
          </p:cNvPr>
          <p:cNvSpPr txBox="1"/>
          <p:nvPr/>
        </p:nvSpPr>
        <p:spPr>
          <a:xfrm>
            <a:off x="315841" y="1048208"/>
            <a:ext cx="6097836"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Articolo 15, commi 3 e 4,  decreto legge n. 77/2021</a:t>
            </a:r>
            <a:r>
              <a:rPr kumimoji="0" lang="it-IT" sz="1600" b="0" i="0" u="none" strike="noStrike" kern="1200" cap="none" spc="0" normalizeH="0" baseline="0" noProof="0">
                <a:ln>
                  <a:noFill/>
                </a:ln>
                <a:solidFill>
                  <a:srgbClr val="0A2542"/>
                </a:solidFill>
                <a:effectLst/>
                <a:uLnTx/>
                <a:uFillTx/>
                <a:latin typeface="Garamond" panose="02020404030301010803" pitchFamily="18" charset="0"/>
                <a:ea typeface="+mn-ea"/>
                <a:cs typeface="+mn-cs"/>
              </a:rPr>
              <a:t>:</a:t>
            </a:r>
          </a:p>
        </p:txBody>
      </p:sp>
      <p:sp>
        <p:nvSpPr>
          <p:cNvPr id="13" name="TextBox 12">
            <a:extLst>
              <a:ext uri="{FF2B5EF4-FFF2-40B4-BE49-F238E27FC236}">
                <a16:creationId xmlns:a16="http://schemas.microsoft.com/office/drawing/2014/main" id="{00D82F05-5CD4-44DB-8586-BC26BDC2CF0D}"/>
              </a:ext>
            </a:extLst>
          </p:cNvPr>
          <p:cNvSpPr txBox="1"/>
          <p:nvPr/>
        </p:nvSpPr>
        <p:spPr>
          <a:xfrm>
            <a:off x="1583673" y="1502152"/>
            <a:ext cx="10105223"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«3. Gli enti di cui all'articolo 2 del decreto legislativo 23 giugno 2011, n. 118 utilizzano le </a:t>
            </a:r>
            <a:r>
              <a:rPr kumimoji="0" lang="it-IT" sz="1400" b="1"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risorse ricevute per l'attuazione del PNRR e del PNC </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che a fine esercizio confluiscono nel risultato di amministrazione, </a:t>
            </a:r>
            <a:r>
              <a:rPr kumimoji="0" lang="it-IT" sz="1400" b="1"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 deroga ai limiti previsti dall'articolo 1, commi 897 e 898, della legge 30 dicembre 2018, n. 145.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 cioè, non ricadono nei limiti per l’utilizzo delle </a:t>
            </a:r>
            <a:r>
              <a:rPr kumimoji="0" lang="it-IT" sz="1400" b="0" i="0" u="sng"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somme vincolate e accantonate</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in caso di risultati di amministrazione negativi</a:t>
            </a:r>
          </a:p>
        </p:txBody>
      </p:sp>
      <p:sp>
        <p:nvSpPr>
          <p:cNvPr id="16" name="TextBox 15">
            <a:extLst>
              <a:ext uri="{FF2B5EF4-FFF2-40B4-BE49-F238E27FC236}">
                <a16:creationId xmlns:a16="http://schemas.microsoft.com/office/drawing/2014/main" id="{866A6AF7-73AE-4491-A9D6-66107258371C}"/>
              </a:ext>
            </a:extLst>
          </p:cNvPr>
          <p:cNvSpPr txBox="1"/>
          <p:nvPr/>
        </p:nvSpPr>
        <p:spPr>
          <a:xfrm>
            <a:off x="1583673" y="2871685"/>
            <a:ext cx="10105223"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4. Gli enti di cui al comma 3 possono </a:t>
            </a:r>
            <a:r>
              <a:rPr kumimoji="0" lang="it-IT" sz="1400" b="1" i="1" u="sng"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accertare le entrate </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derivanti dal trasferimento delle risorse del </a:t>
            </a:r>
            <a:r>
              <a:rPr kumimoji="0" lang="it-IT" sz="1400" b="1"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PNRR e del PNC sulla base della formale deliberazione di riparto o assegnazione del contributo a proprio favore, senza dover attendere l'impegno dell'amministrazione erogante, </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con imputazione agli esercizi di esigibilità ivi previsti.»,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semplificando e riducendo i tempi per l’utilizzo delle risorse</a:t>
            </a:r>
          </a:p>
        </p:txBody>
      </p:sp>
      <p:pic>
        <p:nvPicPr>
          <p:cNvPr id="17" name="Graphic 16" descr="Enter with solid fill">
            <a:extLst>
              <a:ext uri="{FF2B5EF4-FFF2-40B4-BE49-F238E27FC236}">
                <a16:creationId xmlns:a16="http://schemas.microsoft.com/office/drawing/2014/main" id="{1AFC597D-9236-4873-86B2-10458690D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457" y="3133065"/>
            <a:ext cx="453380" cy="453380"/>
          </a:xfrm>
          <a:prstGeom prst="rect">
            <a:avLst/>
          </a:prstGeom>
        </p:spPr>
      </p:pic>
      <p:pic>
        <p:nvPicPr>
          <p:cNvPr id="19" name="Graphic 18" descr="Coins with solid fill">
            <a:extLst>
              <a:ext uri="{FF2B5EF4-FFF2-40B4-BE49-F238E27FC236}">
                <a16:creationId xmlns:a16="http://schemas.microsoft.com/office/drawing/2014/main" id="{AD99300B-DC60-4ED8-BDE0-FAB96D0001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4054" y="1831443"/>
            <a:ext cx="430095" cy="430095"/>
          </a:xfrm>
          <a:prstGeom prst="rect">
            <a:avLst/>
          </a:prstGeom>
        </p:spPr>
      </p:pic>
      <p:sp>
        <p:nvSpPr>
          <p:cNvPr id="21" name="TextBox 20">
            <a:extLst>
              <a:ext uri="{FF2B5EF4-FFF2-40B4-BE49-F238E27FC236}">
                <a16:creationId xmlns:a16="http://schemas.microsoft.com/office/drawing/2014/main" id="{3CA1CA84-7934-4CB6-A65C-BC3C5427A7B5}"/>
              </a:ext>
            </a:extLst>
          </p:cNvPr>
          <p:cNvSpPr txBox="1"/>
          <p:nvPr/>
        </p:nvSpPr>
        <p:spPr>
          <a:xfrm>
            <a:off x="1583673" y="4903232"/>
            <a:ext cx="10116238"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Gli enti locali che si trovano in </a:t>
            </a:r>
            <a:r>
              <a:rPr kumimoji="0" lang="it-IT" sz="1400" b="1"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esercizio provvisorio o gestione provvisoria</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sono autorizzati, per gli anni dal 2021 al 2026, a iscrivere in bilancio i relativi finanziamenti di derivazione statale ed europea per investimenti mediante apposita variazione, in deroga a quanto previsto dall'</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articolo 163 del testo unico delle leggi sull'ordinamento degli enti locali, di cui al decreto legislativo 18 agosto 2000, n. 267</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e dall'</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allegato 4/2 annesso al decreto legislativo 23 giugno 2011, n. 118</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anche in questo caso semplificando e riducendo i tempi per l’utilizzo delle risorse</a:t>
            </a:r>
          </a:p>
        </p:txBody>
      </p:sp>
      <p:sp>
        <p:nvSpPr>
          <p:cNvPr id="24" name="TextBox 23">
            <a:extLst>
              <a:ext uri="{FF2B5EF4-FFF2-40B4-BE49-F238E27FC236}">
                <a16:creationId xmlns:a16="http://schemas.microsoft.com/office/drawing/2014/main" id="{A55CDEF1-B39B-46B0-A49E-3B5A0CEFA140}"/>
              </a:ext>
            </a:extLst>
          </p:cNvPr>
          <p:cNvSpPr txBox="1"/>
          <p:nvPr/>
        </p:nvSpPr>
        <p:spPr>
          <a:xfrm>
            <a:off x="329567" y="4142869"/>
            <a:ext cx="11532865"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Articolo 15, comma 4-bis,  decreto legge n. 77/2021</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al fine di accelerare l'esecuzione degli interventi </a:t>
            </a: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per investimenti</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prevede che:</a:t>
            </a:r>
          </a:p>
        </p:txBody>
      </p:sp>
      <p:sp>
        <p:nvSpPr>
          <p:cNvPr id="26" name="Google Shape;164;p10">
            <a:extLst>
              <a:ext uri="{FF2B5EF4-FFF2-40B4-BE49-F238E27FC236}">
                <a16:creationId xmlns:a16="http://schemas.microsoft.com/office/drawing/2014/main" id="{A619024E-602E-48E4-AA93-669A3FE7B2F5}"/>
              </a:ext>
            </a:extLst>
          </p:cNvPr>
          <p:cNvSpPr/>
          <p:nvPr/>
        </p:nvSpPr>
        <p:spPr>
          <a:xfrm rot="5400000">
            <a:off x="712994" y="5081548"/>
            <a:ext cx="677641" cy="76852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2" name="Graphic 21" descr="Document with solid fill">
            <a:extLst>
              <a:ext uri="{FF2B5EF4-FFF2-40B4-BE49-F238E27FC236}">
                <a16:creationId xmlns:a16="http://schemas.microsoft.com/office/drawing/2014/main" id="{CB29A6E2-E51C-449C-94DE-8F9596106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3113" y="5222019"/>
            <a:ext cx="531974" cy="531974"/>
          </a:xfrm>
          <a:prstGeom prst="rect">
            <a:avLst/>
          </a:prstGeom>
        </p:spPr>
      </p:pic>
    </p:spTree>
    <p:extLst>
      <p:ext uri="{BB962C8B-B14F-4D97-AF65-F5344CB8AC3E}">
        <p14:creationId xmlns:p14="http://schemas.microsoft.com/office/powerpoint/2010/main" val="2325664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07A7FC-C0FE-4C78-8CC3-49D545DC64D0}"/>
              </a:ext>
            </a:extLst>
          </p:cNvPr>
          <p:cNvSpPr/>
          <p:nvPr/>
        </p:nvSpPr>
        <p:spPr>
          <a:xfrm>
            <a:off x="0" y="1309037"/>
            <a:ext cx="12192000" cy="43957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Segnaposto testo 4">
            <a:extLst>
              <a:ext uri="{FF2B5EF4-FFF2-40B4-BE49-F238E27FC236}">
                <a16:creationId xmlns:a16="http://schemas.microsoft.com/office/drawing/2014/main" id="{328E0A12-3F87-4178-82BA-09C64483E899}"/>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POTERI SOSTITUTIVI</a:t>
            </a:r>
          </a:p>
        </p:txBody>
      </p:sp>
      <p:sp>
        <p:nvSpPr>
          <p:cNvPr id="15" name="Title 3">
            <a:extLst>
              <a:ext uri="{FF2B5EF4-FFF2-40B4-BE49-F238E27FC236}">
                <a16:creationId xmlns:a16="http://schemas.microsoft.com/office/drawing/2014/main" id="{78C5567C-E05F-4C0E-B48D-F96D125E965A}"/>
              </a:ext>
            </a:extLst>
          </p:cNvPr>
          <p:cNvSpPr>
            <a:spLocks noGrp="1"/>
          </p:cNvSpPr>
          <p:nvPr>
            <p:ph type="title"/>
          </p:nvPr>
        </p:nvSpPr>
        <p:spPr>
          <a:xfrm>
            <a:off x="433847" y="512273"/>
            <a:ext cx="11532865" cy="424732"/>
          </a:xfrm>
        </p:spPr>
        <p:txBody>
          <a:bodyPr/>
          <a:lstStyle/>
          <a:p>
            <a:r>
              <a:rPr lang="it-IT">
                <a:solidFill>
                  <a:schemeClr val="tx1"/>
                </a:solidFill>
              </a:rPr>
              <a:t>FOCUS: Poteri sostitutivi (art. 12, Legge n. 108/2021)</a:t>
            </a:r>
          </a:p>
        </p:txBody>
      </p:sp>
      <p:sp>
        <p:nvSpPr>
          <p:cNvPr id="7" name="Rectangle 45">
            <a:extLst>
              <a:ext uri="{FF2B5EF4-FFF2-40B4-BE49-F238E27FC236}">
                <a16:creationId xmlns:a16="http://schemas.microsoft.com/office/drawing/2014/main" id="{63CF2E63-7D46-47C6-A902-F8F439887838}"/>
              </a:ext>
            </a:extLst>
          </p:cNvPr>
          <p:cNvSpPr/>
          <p:nvPr/>
        </p:nvSpPr>
        <p:spPr>
          <a:xfrm>
            <a:off x="1617043" y="1519047"/>
            <a:ext cx="10223317" cy="418576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«1. In caso di mancato rispetto da parte delle regioni, delle province autonome di Trento e di Bolzano, delle città metropolitane, delle province e dei comuni degli obblighi e impegni finalizzati all’attuazione del PNRR e assunti in qualità di soggetti attuatori, consistenti anche nella mancata adozione di atti e provvedimenti necessari all’avvio dei progetti del Piano, ovvero nel ritardo, inerzia o difformità nell’esecuzione dei progetti, il Presidente del Consiglio dei ministri, ove sia messo a rischio il conseguimento degli obiettivi intermedi e finali del PNRR e su proposta della Cabina di regia o del Ministro competente, assegna al soggetto attuatore interessato un </a:t>
            </a:r>
            <a:r>
              <a:rPr kumimoji="0" lang="it-IT" sz="1400" b="1"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termine per provvedere non superiore a trenta giorni</a:t>
            </a: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In caso di perdurante inerzia, su proposta del Presidente del Consiglio dei ministri o del Ministro competente, sentito il soggetto attuatore, il Consiglio dei ministri individua l’amministrazione, l’ente, l’organo o l’ufficio, ovvero in alternativa nomina uno o più </a:t>
            </a:r>
            <a:r>
              <a:rPr kumimoji="0" lang="it-IT" sz="1400" b="1"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commissari ad acta</a:t>
            </a: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ai quali attribuisce, </a:t>
            </a:r>
            <a:r>
              <a:rPr kumimoji="0" lang="it-IT" sz="1400" b="1"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in via sostitutiva</a:t>
            </a: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il potere di adottare gli atti o provvedimenti necessari ovvero di provvedere all’esecuzione dei progetti, anche avvalendosi di società di cui all’articolo 2 del decreto legislativo 19 agosto 2016, n. 175 o di altre amministrazioni specificamente indicate.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2. Fermo restando l’esercizio dei poteri sostitutivi di cui al comma 1, e nei casi ivi previsti, il </a:t>
            </a:r>
            <a:r>
              <a:rPr kumimoji="0" lang="it-IT" sz="1400" b="1"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Ministro per gli affari regionali e le autonomie può promuovere le opportune iniziative di impulso e coordinamento nei riguardi di regioni, province autonome di Trento e di Bolzano, città metropolitane, province e comuni, </a:t>
            </a:r>
            <a:r>
              <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anche in sede di Conferenza permanente per i rapporti tra lo Stato, le Regioni e le Province autonome di Trento e Bolzano nonché di Conferenza unificata di cui all’articolo 8 del decreto legislativo 28 agosto 1997, n. 281</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8" name="Google Shape;164;p10">
            <a:extLst>
              <a:ext uri="{FF2B5EF4-FFF2-40B4-BE49-F238E27FC236}">
                <a16:creationId xmlns:a16="http://schemas.microsoft.com/office/drawing/2014/main" id="{1A251EA9-82FE-4763-AA29-E387757DF90F}"/>
              </a:ext>
            </a:extLst>
          </p:cNvPr>
          <p:cNvSpPr/>
          <p:nvPr/>
        </p:nvSpPr>
        <p:spPr>
          <a:xfrm rot="5400000">
            <a:off x="468465" y="2276934"/>
            <a:ext cx="819946"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9" name="Google Shape;164;p10">
            <a:extLst>
              <a:ext uri="{FF2B5EF4-FFF2-40B4-BE49-F238E27FC236}">
                <a16:creationId xmlns:a16="http://schemas.microsoft.com/office/drawing/2014/main" id="{A280E92B-370C-4900-BBAE-228BF5A01893}"/>
              </a:ext>
            </a:extLst>
          </p:cNvPr>
          <p:cNvSpPr/>
          <p:nvPr/>
        </p:nvSpPr>
        <p:spPr>
          <a:xfrm rot="5400000">
            <a:off x="468465" y="4404117"/>
            <a:ext cx="819946" cy="92991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Graphic 3" descr="Connections with solid fill">
            <a:extLst>
              <a:ext uri="{FF2B5EF4-FFF2-40B4-BE49-F238E27FC236}">
                <a16:creationId xmlns:a16="http://schemas.microsoft.com/office/drawing/2014/main" id="{AE4C503E-4E33-473E-9FEE-3DCC42CCB4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876" y="4578065"/>
            <a:ext cx="623123" cy="623123"/>
          </a:xfrm>
          <a:prstGeom prst="rect">
            <a:avLst/>
          </a:prstGeom>
        </p:spPr>
      </p:pic>
      <p:pic>
        <p:nvPicPr>
          <p:cNvPr id="10" name="Graphic 9" descr="Users with solid fill">
            <a:extLst>
              <a:ext uri="{FF2B5EF4-FFF2-40B4-BE49-F238E27FC236}">
                <a16:creationId xmlns:a16="http://schemas.microsoft.com/office/drawing/2014/main" id="{0E96270A-845F-4ACD-94F0-E7ACFC7F8B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583" y="2482268"/>
            <a:ext cx="567771" cy="567771"/>
          </a:xfrm>
          <a:prstGeom prst="rect">
            <a:avLst/>
          </a:prstGeom>
        </p:spPr>
      </p:pic>
    </p:spTree>
    <p:extLst>
      <p:ext uri="{BB962C8B-B14F-4D97-AF65-F5344CB8AC3E}">
        <p14:creationId xmlns:p14="http://schemas.microsoft.com/office/powerpoint/2010/main" val="2208652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4807C1-7158-4F01-B87C-47D4763222EB}"/>
              </a:ext>
            </a:extLst>
          </p:cNvPr>
          <p:cNvSpPr/>
          <p:nvPr/>
        </p:nvSpPr>
        <p:spPr>
          <a:xfrm>
            <a:off x="0" y="3106757"/>
            <a:ext cx="12192000" cy="3184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CCB8329-FE93-4BF1-922E-A47353905A19}"/>
              </a:ext>
            </a:extLst>
          </p:cNvPr>
          <p:cNvSpPr/>
          <p:nvPr/>
        </p:nvSpPr>
        <p:spPr>
          <a:xfrm>
            <a:off x="0" y="1570904"/>
            <a:ext cx="12192000" cy="791212"/>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Segnaposto testo 4">
            <a:extLst>
              <a:ext uri="{FF2B5EF4-FFF2-40B4-BE49-F238E27FC236}">
                <a16:creationId xmlns:a16="http://schemas.microsoft.com/office/drawing/2014/main" id="{328E0A12-3F87-4178-82BA-09C64483E899}"/>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RECUPERO RISORSE EETT</a:t>
            </a:r>
          </a:p>
        </p:txBody>
      </p:sp>
      <p:sp>
        <p:nvSpPr>
          <p:cNvPr id="15" name="Title 3">
            <a:extLst>
              <a:ext uri="{FF2B5EF4-FFF2-40B4-BE49-F238E27FC236}">
                <a16:creationId xmlns:a16="http://schemas.microsoft.com/office/drawing/2014/main" id="{78C5567C-E05F-4C0E-B48D-F96D125E965A}"/>
              </a:ext>
            </a:extLst>
          </p:cNvPr>
          <p:cNvSpPr>
            <a:spLocks noGrp="1"/>
          </p:cNvSpPr>
          <p:nvPr>
            <p:ph type="title"/>
          </p:nvPr>
        </p:nvSpPr>
        <p:spPr>
          <a:xfrm>
            <a:off x="433847" y="512273"/>
            <a:ext cx="11532865" cy="424732"/>
          </a:xfrm>
        </p:spPr>
        <p:txBody>
          <a:bodyPr/>
          <a:lstStyle/>
          <a:p>
            <a:r>
              <a:rPr lang="it-IT">
                <a:solidFill>
                  <a:schemeClr val="tx1"/>
                </a:solidFill>
              </a:rPr>
              <a:t>FOCUS: Recupero risorse EETT</a:t>
            </a:r>
          </a:p>
        </p:txBody>
      </p:sp>
      <p:sp>
        <p:nvSpPr>
          <p:cNvPr id="6" name="Rectangle 45">
            <a:extLst>
              <a:ext uri="{FF2B5EF4-FFF2-40B4-BE49-F238E27FC236}">
                <a16:creationId xmlns:a16="http://schemas.microsoft.com/office/drawing/2014/main" id="{93112018-7EB0-4F91-8BCA-541DBB574ED3}"/>
              </a:ext>
            </a:extLst>
          </p:cNvPr>
          <p:cNvSpPr/>
          <p:nvPr/>
        </p:nvSpPr>
        <p:spPr>
          <a:xfrm>
            <a:off x="364730" y="957000"/>
            <a:ext cx="11462540" cy="28931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Con il DL MIMS (art. 10, comma 6, DL n. 121/2021) vengono introdotte, altresì, specifiche disposizioni di natura finanziaria per il </a:t>
            </a:r>
            <a:r>
              <a:rPr kumimoji="0" lang="it-IT" sz="1400" b="1" i="0" u="sng"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recupero delle risorse nei confronti degli Enti territoriali</a:t>
            </a:r>
            <a:r>
              <a:rPr kumimoji="0" lang="it-IT" sz="1400" b="1" i="0" u="sng"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In particolare: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«Nel caso in cui si renda necessario procedere al recupero di somme nei confronti di regioni, province autonome di Trento e di Bolzano e degli enti locali, si applicano le procedure di cui al comma 7-bis dell'articolo 1 del decreto-legge 6 maggio 2021, n.  59, convertito, con modificazioni, dalla legge 1° luglio 2021, n. 101.»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 cioè: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EELL</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versamenti all’entrata del bilancio dello Stato e in assenza a valere sui trasferimenti. Per TN e BZ, VDA e FVG per il loro tramite.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Regioni: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versamenti all’entrata del bilancio dello Stato e in assenza a valere delle giacenze sui conti di tesoreria.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1"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8" name="Rectangle 45">
            <a:extLst>
              <a:ext uri="{FF2B5EF4-FFF2-40B4-BE49-F238E27FC236}">
                <a16:creationId xmlns:a16="http://schemas.microsoft.com/office/drawing/2014/main" id="{19AF38AA-AA5D-46F5-B001-D00A8826CC3E}"/>
              </a:ext>
            </a:extLst>
          </p:cNvPr>
          <p:cNvSpPr/>
          <p:nvPr/>
        </p:nvSpPr>
        <p:spPr>
          <a:xfrm>
            <a:off x="433846" y="3115314"/>
            <a:ext cx="11393424"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Accordo in Conferenza Stato-Regioni – contenuti: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1" i="0" u="sng"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Lo Stato, le Regioni e le Province autonome di Trento e di Bolzano concordano che in caso di mancato raggiungimento degli obiettivi target o delle milestone intermedie riguardanti gli interventi del PNRR: </a:t>
            </a:r>
          </a:p>
        </p:txBody>
      </p:sp>
      <p:sp>
        <p:nvSpPr>
          <p:cNvPr id="12" name="TextBox 11">
            <a:extLst>
              <a:ext uri="{FF2B5EF4-FFF2-40B4-BE49-F238E27FC236}">
                <a16:creationId xmlns:a16="http://schemas.microsoft.com/office/drawing/2014/main" id="{BE8E52A1-7B2F-4649-9728-ED587DBFAA6E}"/>
              </a:ext>
            </a:extLst>
          </p:cNvPr>
          <p:cNvSpPr txBox="1"/>
          <p:nvPr/>
        </p:nvSpPr>
        <p:spPr>
          <a:xfrm>
            <a:off x="6417516" y="5076273"/>
            <a:ext cx="5229654" cy="116955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ai fini dell’eventuale regolazione dei relativi flussi finanziari fra lo Stato e i soggetti attuatori, si procede con specifico </a:t>
            </a:r>
            <a:r>
              <a:rPr kumimoji="0" lang="it-IT" sz="1400" b="1" i="0" u="sng"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Accordo</a:t>
            </a: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fra l’Amministrazione titolare e la Regione o Provincia autonoma attuatrice sulla base delle responsabilità di ognuna al raggiungimento degli obiettivi target e milestone intermedi.</a:t>
            </a:r>
          </a:p>
        </p:txBody>
      </p:sp>
      <p:sp>
        <p:nvSpPr>
          <p:cNvPr id="16" name="TextBox 15">
            <a:extLst>
              <a:ext uri="{FF2B5EF4-FFF2-40B4-BE49-F238E27FC236}">
                <a16:creationId xmlns:a16="http://schemas.microsoft.com/office/drawing/2014/main" id="{39E379A8-21D4-443D-BB94-7FA68BD6D682}"/>
              </a:ext>
            </a:extLst>
          </p:cNvPr>
          <p:cNvSpPr txBox="1"/>
          <p:nvPr/>
        </p:nvSpPr>
        <p:spPr>
          <a:xfrm>
            <a:off x="373903" y="5076273"/>
            <a:ext cx="5229654"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qualsiasi forma di recupero nei confronti dei soggetti attuatori può essere effettuata soltanto sulla base di </a:t>
            </a:r>
            <a:r>
              <a:rPr kumimoji="0" lang="it-IT" sz="1400" b="1" i="0" u="sng"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accertati inadempimenti</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loro competenza.</a:t>
            </a:r>
          </a:p>
        </p:txBody>
      </p:sp>
      <p:pic>
        <p:nvPicPr>
          <p:cNvPr id="13" name="Graphic 12" descr="Arrow circle with solid fill">
            <a:extLst>
              <a:ext uri="{FF2B5EF4-FFF2-40B4-BE49-F238E27FC236}">
                <a16:creationId xmlns:a16="http://schemas.microsoft.com/office/drawing/2014/main" id="{FFEFEB51-DD48-463B-AE4C-6BB3AFEC9D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9344" y="3869171"/>
            <a:ext cx="1338773" cy="1338773"/>
          </a:xfrm>
          <a:prstGeom prst="rect">
            <a:avLst/>
          </a:prstGeom>
        </p:spPr>
      </p:pic>
      <p:sp>
        <p:nvSpPr>
          <p:cNvPr id="17" name="TextBox 16">
            <a:extLst>
              <a:ext uri="{FF2B5EF4-FFF2-40B4-BE49-F238E27FC236}">
                <a16:creationId xmlns:a16="http://schemas.microsoft.com/office/drawing/2014/main" id="{FACACD58-1F7D-4E8C-AC4B-6CB3ED2BFCB0}"/>
              </a:ext>
            </a:extLst>
          </p:cNvPr>
          <p:cNvSpPr txBox="1"/>
          <p:nvPr/>
        </p:nvSpPr>
        <p:spPr>
          <a:xfrm>
            <a:off x="2017180" y="4063132"/>
            <a:ext cx="19431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a:ln>
                  <a:noFill/>
                </a:ln>
                <a:solidFill>
                  <a:srgbClr val="476DB6"/>
                </a:solidFill>
                <a:effectLst/>
                <a:uLnTx/>
                <a:uFillTx/>
                <a:latin typeface="Calibri" panose="020F0502020204030204"/>
                <a:ea typeface="+mn-ea"/>
                <a:cs typeface="+mn-cs"/>
              </a:rPr>
              <a:t>€</a:t>
            </a:r>
          </a:p>
        </p:txBody>
      </p:sp>
      <p:grpSp>
        <p:nvGrpSpPr>
          <p:cNvPr id="21" name="Group 20">
            <a:extLst>
              <a:ext uri="{FF2B5EF4-FFF2-40B4-BE49-F238E27FC236}">
                <a16:creationId xmlns:a16="http://schemas.microsoft.com/office/drawing/2014/main" id="{819B9E75-9B10-4229-9191-D5E161E6C997}"/>
              </a:ext>
            </a:extLst>
          </p:cNvPr>
          <p:cNvGrpSpPr/>
          <p:nvPr/>
        </p:nvGrpSpPr>
        <p:grpSpPr>
          <a:xfrm>
            <a:off x="8579213" y="4108507"/>
            <a:ext cx="906545" cy="907495"/>
            <a:chOff x="8533885" y="4063132"/>
            <a:chExt cx="997200" cy="998245"/>
          </a:xfrm>
        </p:grpSpPr>
        <p:pic>
          <p:nvPicPr>
            <p:cNvPr id="19" name="Graphic 18" descr="Handshake with solid fill">
              <a:extLst>
                <a:ext uri="{FF2B5EF4-FFF2-40B4-BE49-F238E27FC236}">
                  <a16:creationId xmlns:a16="http://schemas.microsoft.com/office/drawing/2014/main" id="{ACC9DA87-2809-4196-9E79-7C11250EC9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0853" y="4139013"/>
              <a:ext cx="914400" cy="914400"/>
            </a:xfrm>
            <a:prstGeom prst="rect">
              <a:avLst/>
            </a:prstGeom>
          </p:spPr>
        </p:pic>
        <p:sp>
          <p:nvSpPr>
            <p:cNvPr id="20" name="Oval 19">
              <a:extLst>
                <a:ext uri="{FF2B5EF4-FFF2-40B4-BE49-F238E27FC236}">
                  <a16:creationId xmlns:a16="http://schemas.microsoft.com/office/drawing/2014/main" id="{B7EF7E75-8A44-453A-8F69-754BA3574638}"/>
                </a:ext>
              </a:extLst>
            </p:cNvPr>
            <p:cNvSpPr/>
            <p:nvPr/>
          </p:nvSpPr>
          <p:spPr>
            <a:xfrm>
              <a:off x="8533885" y="4063132"/>
              <a:ext cx="997200" cy="998245"/>
            </a:xfrm>
            <a:prstGeom prst="ellipse">
              <a:avLst/>
            </a:prstGeom>
            <a:noFill/>
            <a:ln w="57150">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1195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B4663B7-6AFF-4A46-AB51-90B505CFD559}"/>
              </a:ext>
            </a:extLst>
          </p:cNvPr>
          <p:cNvSpPr>
            <a:spLocks noGrp="1"/>
          </p:cNvSpPr>
          <p:nvPr>
            <p:ph type="body" sz="quarter" idx="10"/>
          </p:nvPr>
        </p:nvSpPr>
        <p:spPr/>
        <p:txBody>
          <a:bodyPr/>
          <a:lstStyle/>
          <a:p>
            <a:r>
              <a:rPr lang="en-IT"/>
              <a:t>0</a:t>
            </a:r>
            <a:r>
              <a:rPr lang="it-IT"/>
              <a:t>3</a:t>
            </a:r>
            <a:endParaRPr lang="en-IT"/>
          </a:p>
        </p:txBody>
      </p:sp>
      <p:sp>
        <p:nvSpPr>
          <p:cNvPr id="6" name="Title 5">
            <a:extLst>
              <a:ext uri="{FF2B5EF4-FFF2-40B4-BE49-F238E27FC236}">
                <a16:creationId xmlns:a16="http://schemas.microsoft.com/office/drawing/2014/main" id="{35C324C2-282C-544A-A15D-7EDD28437F20}"/>
              </a:ext>
            </a:extLst>
          </p:cNvPr>
          <p:cNvSpPr>
            <a:spLocks noGrp="1"/>
          </p:cNvSpPr>
          <p:nvPr>
            <p:ph type="title"/>
          </p:nvPr>
        </p:nvSpPr>
        <p:spPr/>
        <p:txBody>
          <a:bodyPr wrap="square" lIns="91440" tIns="45720" rIns="91440" bIns="45720" anchor="t">
            <a:normAutofit/>
          </a:bodyPr>
          <a:lstStyle/>
          <a:p>
            <a:r>
              <a:rPr lang="it-IT"/>
              <a:t>IL PNRR: LE PROCEDURE DI ATTUAZIONE</a:t>
            </a:r>
            <a:endParaRPr lang="en-IT"/>
          </a:p>
        </p:txBody>
      </p:sp>
    </p:spTree>
    <p:extLst>
      <p:ext uri="{BB962C8B-B14F-4D97-AF65-F5344CB8AC3E}">
        <p14:creationId xmlns:p14="http://schemas.microsoft.com/office/powerpoint/2010/main" val="169013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50">
            <a:extLst>
              <a:ext uri="{FF2B5EF4-FFF2-40B4-BE49-F238E27FC236}">
                <a16:creationId xmlns:a16="http://schemas.microsoft.com/office/drawing/2014/main" id="{2949E278-0F0B-7640-A443-B334677E6BA0}"/>
              </a:ext>
            </a:extLst>
          </p:cNvPr>
          <p:cNvGraphicFramePr/>
          <p:nvPr/>
        </p:nvGraphicFramePr>
        <p:xfrm>
          <a:off x="2671462" y="1492208"/>
          <a:ext cx="6649971" cy="4412617"/>
        </p:xfrm>
        <a:graphic>
          <a:graphicData uri="http://schemas.openxmlformats.org/drawingml/2006/chart">
            <c:chart xmlns:c="http://schemas.openxmlformats.org/drawingml/2006/chart" xmlns:r="http://schemas.openxmlformats.org/officeDocument/2006/relationships" r:id="rId2"/>
          </a:graphicData>
        </a:graphic>
      </p:graphicFrame>
      <p:sp>
        <p:nvSpPr>
          <p:cNvPr id="40" name="Rectangle 58">
            <a:extLst>
              <a:ext uri="{FF2B5EF4-FFF2-40B4-BE49-F238E27FC236}">
                <a16:creationId xmlns:a16="http://schemas.microsoft.com/office/drawing/2014/main" id="{4767D498-36EF-154C-985C-B4D0F0CE4C85}"/>
              </a:ext>
            </a:extLst>
          </p:cNvPr>
          <p:cNvSpPr/>
          <p:nvPr/>
        </p:nvSpPr>
        <p:spPr>
          <a:xfrm>
            <a:off x="7873690" y="4840076"/>
            <a:ext cx="2112270" cy="662139"/>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TRANSIZIONE VERDE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59,46 mld di €</a:t>
            </a:r>
            <a:endParaRPr kumimoji="0" lang="it-IT" sz="1000" b="1" i="0" u="none" strike="noStrike" kern="0" cap="none" spc="0" normalizeH="0" baseline="0" noProof="0" dirty="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49" name="TextBox 69">
            <a:extLst>
              <a:ext uri="{FF2B5EF4-FFF2-40B4-BE49-F238E27FC236}">
                <a16:creationId xmlns:a16="http://schemas.microsoft.com/office/drawing/2014/main" id="{F7A153A1-74FD-504D-B678-D8FC4246252A}"/>
              </a:ext>
            </a:extLst>
          </p:cNvPr>
          <p:cNvSpPr txBox="1"/>
          <p:nvPr/>
        </p:nvSpPr>
        <p:spPr>
          <a:xfrm>
            <a:off x="7961826" y="4663759"/>
            <a:ext cx="974626" cy="276999"/>
          </a:xfrm>
          <a:prstGeom prst="rect">
            <a:avLst/>
          </a:prstGeom>
          <a:solidFill>
            <a:sysClr val="window" lastClr="FFFFFF">
              <a:alpha val="65000"/>
            </a:sysClr>
          </a:solid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32,05%   </a:t>
            </a:r>
          </a:p>
        </p:txBody>
      </p:sp>
      <p:sp>
        <p:nvSpPr>
          <p:cNvPr id="41" name="Rectangle 59">
            <a:extLst>
              <a:ext uri="{FF2B5EF4-FFF2-40B4-BE49-F238E27FC236}">
                <a16:creationId xmlns:a16="http://schemas.microsoft.com/office/drawing/2014/main" id="{E85FD90F-1DA5-DF46-AE89-12B35C2D3337}"/>
              </a:ext>
            </a:extLst>
          </p:cNvPr>
          <p:cNvSpPr/>
          <p:nvPr/>
        </p:nvSpPr>
        <p:spPr>
          <a:xfrm>
            <a:off x="7851656" y="1902254"/>
            <a:ext cx="3786904" cy="479468"/>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DIGITALIZZAZIONE, COMPETITIVITA’ E CULTURA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40,29 mld di €</a:t>
            </a:r>
            <a:endParaRPr kumimoji="0" lang="it-IT" sz="1200" b="0" i="0" u="none" strike="noStrike" kern="0" cap="none" spc="0" normalizeH="0" baseline="0" noProof="0" dirty="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0" name="TextBox 70">
            <a:extLst>
              <a:ext uri="{FF2B5EF4-FFF2-40B4-BE49-F238E27FC236}">
                <a16:creationId xmlns:a16="http://schemas.microsoft.com/office/drawing/2014/main" id="{D8628ED5-794A-A845-8C64-369D70A30539}"/>
              </a:ext>
            </a:extLst>
          </p:cNvPr>
          <p:cNvSpPr txBox="1"/>
          <p:nvPr/>
        </p:nvSpPr>
        <p:spPr>
          <a:xfrm>
            <a:off x="7961826" y="1652605"/>
            <a:ext cx="782265" cy="276999"/>
          </a:xfrm>
          <a:prstGeom prst="rect">
            <a:avLst/>
          </a:prstGeom>
          <a:solidFill>
            <a:sysClr val="window" lastClr="FFFFFF">
              <a:alpha val="65000"/>
            </a:sysClr>
          </a:solidFill>
        </p:spPr>
        <p:txBody>
          <a:bodyPr wrap="none" lIns="0" tIns="0" rIns="0" bIns="0" rtlCol="0" anchor="ctr">
            <a:spAutoFit/>
          </a:bodyPr>
          <a:lstStyle>
            <a:defPPr>
              <a:defRPr lang="it-IT"/>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21,04%</a:t>
            </a:r>
          </a:p>
        </p:txBody>
      </p:sp>
      <p:grpSp>
        <p:nvGrpSpPr>
          <p:cNvPr id="12" name="Group 11">
            <a:extLst>
              <a:ext uri="{FF2B5EF4-FFF2-40B4-BE49-F238E27FC236}">
                <a16:creationId xmlns:a16="http://schemas.microsoft.com/office/drawing/2014/main" id="{D69A3D9D-6EA8-45CB-BC5F-E89455B45626}"/>
              </a:ext>
            </a:extLst>
          </p:cNvPr>
          <p:cNvGrpSpPr/>
          <p:nvPr/>
        </p:nvGrpSpPr>
        <p:grpSpPr>
          <a:xfrm>
            <a:off x="5200650" y="5901328"/>
            <a:ext cx="2333298" cy="888797"/>
            <a:chOff x="-57150" y="5858524"/>
            <a:chExt cx="2333298" cy="888797"/>
          </a:xfrm>
        </p:grpSpPr>
        <p:sp>
          <p:nvSpPr>
            <p:cNvPr id="39" name="Rectangle 54">
              <a:extLst>
                <a:ext uri="{FF2B5EF4-FFF2-40B4-BE49-F238E27FC236}">
                  <a16:creationId xmlns:a16="http://schemas.microsoft.com/office/drawing/2014/main" id="{75CA416E-83D9-C44B-82A5-5F85392B7105}"/>
                </a:ext>
              </a:extLst>
            </p:cNvPr>
            <p:cNvSpPr/>
            <p:nvPr/>
          </p:nvSpPr>
          <p:spPr>
            <a:xfrm>
              <a:off x="-57150" y="6085182"/>
              <a:ext cx="2333298" cy="662139"/>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INFRASTRUTTURE PER UNA MOBILITÀ SOSTENIBILE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25,40 mld di €</a:t>
              </a:r>
              <a:endPar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1" name="TextBox 71">
              <a:extLst>
                <a:ext uri="{FF2B5EF4-FFF2-40B4-BE49-F238E27FC236}">
                  <a16:creationId xmlns:a16="http://schemas.microsoft.com/office/drawing/2014/main" id="{A4FCAF55-EA89-064C-A015-872992EC9651}"/>
                </a:ext>
              </a:extLst>
            </p:cNvPr>
            <p:cNvSpPr txBox="1"/>
            <p:nvPr/>
          </p:nvSpPr>
          <p:spPr>
            <a:xfrm>
              <a:off x="0" y="5858524"/>
              <a:ext cx="782266" cy="276999"/>
            </a:xfrm>
            <a:prstGeom prst="rect">
              <a:avLst/>
            </a:prstGeom>
            <a:solidFill>
              <a:sysClr val="window" lastClr="FFFFFF">
                <a:alpha val="65000"/>
              </a:sysClr>
            </a:solidFill>
          </p:spPr>
          <p:txBody>
            <a:bodyPr wrap="none" lIns="0" tIns="0" rIns="0" bIns="0" rtlCol="0" anchor="ctr">
              <a:spAutoFit/>
            </a:bodyPr>
            <a:lstStyle>
              <a:defPPr>
                <a:defRPr lang="it-IT"/>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13,26%</a:t>
              </a:r>
            </a:p>
          </p:txBody>
        </p:sp>
      </p:grpSp>
      <p:grpSp>
        <p:nvGrpSpPr>
          <p:cNvPr id="10" name="Group 9">
            <a:extLst>
              <a:ext uri="{FF2B5EF4-FFF2-40B4-BE49-F238E27FC236}">
                <a16:creationId xmlns:a16="http://schemas.microsoft.com/office/drawing/2014/main" id="{AFD817DD-0AD8-45A5-9D9D-0DC05E8D405D}"/>
              </a:ext>
            </a:extLst>
          </p:cNvPr>
          <p:cNvGrpSpPr/>
          <p:nvPr/>
        </p:nvGrpSpPr>
        <p:grpSpPr>
          <a:xfrm>
            <a:off x="1840821" y="4793192"/>
            <a:ext cx="2162676" cy="755905"/>
            <a:chOff x="5631849" y="5886076"/>
            <a:chExt cx="2162676" cy="755905"/>
          </a:xfrm>
        </p:grpSpPr>
        <p:sp>
          <p:nvSpPr>
            <p:cNvPr id="38" name="Rectangle 53">
              <a:extLst>
                <a:ext uri="{FF2B5EF4-FFF2-40B4-BE49-F238E27FC236}">
                  <a16:creationId xmlns:a16="http://schemas.microsoft.com/office/drawing/2014/main" id="{322E7A46-02AD-2646-BC2C-9CC09990D25E}"/>
                </a:ext>
              </a:extLst>
            </p:cNvPr>
            <p:cNvSpPr/>
            <p:nvPr/>
          </p:nvSpPr>
          <p:spPr>
            <a:xfrm>
              <a:off x="5631849" y="6141873"/>
              <a:ext cx="2162676" cy="500108"/>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ISTRUZIONE E RICERCA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30,88 mld di €</a:t>
              </a:r>
              <a:endPar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2" name="TextBox 72">
              <a:extLst>
                <a:ext uri="{FF2B5EF4-FFF2-40B4-BE49-F238E27FC236}">
                  <a16:creationId xmlns:a16="http://schemas.microsoft.com/office/drawing/2014/main" id="{B998607F-CC0D-3244-90E0-DD1F062867B7}"/>
                </a:ext>
              </a:extLst>
            </p:cNvPr>
            <p:cNvSpPr txBox="1"/>
            <p:nvPr/>
          </p:nvSpPr>
          <p:spPr>
            <a:xfrm>
              <a:off x="7012259" y="5886076"/>
              <a:ext cx="782266" cy="276999"/>
            </a:xfrm>
            <a:prstGeom prst="rect">
              <a:avLst/>
            </a:prstGeom>
            <a:solidFill>
              <a:sysClr val="window" lastClr="FFFFFF">
                <a:alpha val="65000"/>
              </a:sysClr>
            </a:solidFill>
          </p:spPr>
          <p:txBody>
            <a:bodyPr wrap="none" lIns="0" tIns="0" rIns="0" bIns="0" rtlCol="0" anchor="ctr">
              <a:spAutoFit/>
            </a:bodyPr>
            <a:lstStyle>
              <a:defPPr>
                <a:defRPr lang="it-IT"/>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16,13%</a:t>
              </a:r>
            </a:p>
          </p:txBody>
        </p:sp>
      </p:grpSp>
      <p:grpSp>
        <p:nvGrpSpPr>
          <p:cNvPr id="8" name="Group 7">
            <a:extLst>
              <a:ext uri="{FF2B5EF4-FFF2-40B4-BE49-F238E27FC236}">
                <a16:creationId xmlns:a16="http://schemas.microsoft.com/office/drawing/2014/main" id="{C47522D1-4B0B-4CFF-8D9C-FC5FDE65179B}"/>
              </a:ext>
            </a:extLst>
          </p:cNvPr>
          <p:cNvGrpSpPr/>
          <p:nvPr/>
        </p:nvGrpSpPr>
        <p:grpSpPr>
          <a:xfrm>
            <a:off x="1671667" y="2977781"/>
            <a:ext cx="2112270" cy="720735"/>
            <a:chOff x="2418996" y="5289516"/>
            <a:chExt cx="2112270" cy="720735"/>
          </a:xfrm>
        </p:grpSpPr>
        <p:sp>
          <p:nvSpPr>
            <p:cNvPr id="37" name="Rectangle 52">
              <a:extLst>
                <a:ext uri="{FF2B5EF4-FFF2-40B4-BE49-F238E27FC236}">
                  <a16:creationId xmlns:a16="http://schemas.microsoft.com/office/drawing/2014/main" id="{3BC304E9-2244-B146-BAB3-715CAEA66E89}"/>
                </a:ext>
              </a:extLst>
            </p:cNvPr>
            <p:cNvSpPr/>
            <p:nvPr/>
          </p:nvSpPr>
          <p:spPr>
            <a:xfrm>
              <a:off x="2418996" y="5530783"/>
              <a:ext cx="2112270" cy="479468"/>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INCLUSIONE E COESIONE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19,85 mld di €</a:t>
              </a:r>
              <a:endParaRPr kumimoji="0" lang="it-IT" sz="12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53" name="TextBox 73">
              <a:extLst>
                <a:ext uri="{FF2B5EF4-FFF2-40B4-BE49-F238E27FC236}">
                  <a16:creationId xmlns:a16="http://schemas.microsoft.com/office/drawing/2014/main" id="{0A6D9AEE-68F0-0C46-8DE6-0057861D31FD}"/>
                </a:ext>
              </a:extLst>
            </p:cNvPr>
            <p:cNvSpPr txBox="1"/>
            <p:nvPr/>
          </p:nvSpPr>
          <p:spPr>
            <a:xfrm>
              <a:off x="3669488" y="5289516"/>
              <a:ext cx="782266" cy="276999"/>
            </a:xfrm>
            <a:prstGeom prst="rect">
              <a:avLst/>
            </a:prstGeom>
            <a:solidFill>
              <a:sysClr val="window" lastClr="FFFFFF">
                <a:alpha val="65000"/>
              </a:sysClr>
            </a:solidFill>
          </p:spPr>
          <p:txBody>
            <a:bodyPr wrap="none" lIns="0" tIns="0" rIns="0" bIns="0" rtlCol="0" anchor="ctr">
              <a:spAutoFit/>
            </a:bodyPr>
            <a:lstStyle>
              <a:defPPr>
                <a:defRPr lang="it-IT"/>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10,37%</a:t>
              </a:r>
            </a:p>
          </p:txBody>
        </p:sp>
      </p:grpSp>
      <p:grpSp>
        <p:nvGrpSpPr>
          <p:cNvPr id="6" name="Group 5">
            <a:extLst>
              <a:ext uri="{FF2B5EF4-FFF2-40B4-BE49-F238E27FC236}">
                <a16:creationId xmlns:a16="http://schemas.microsoft.com/office/drawing/2014/main" id="{EFAD5DBD-6060-49B3-B9E8-815CF66A9357}"/>
              </a:ext>
            </a:extLst>
          </p:cNvPr>
          <p:cNvGrpSpPr/>
          <p:nvPr/>
        </p:nvGrpSpPr>
        <p:grpSpPr>
          <a:xfrm>
            <a:off x="2295171" y="1652601"/>
            <a:ext cx="1986352" cy="680407"/>
            <a:chOff x="1821390" y="3942833"/>
            <a:chExt cx="1986352" cy="680407"/>
          </a:xfrm>
        </p:grpSpPr>
        <p:sp>
          <p:nvSpPr>
            <p:cNvPr id="42" name="Rectangle 60">
              <a:extLst>
                <a:ext uri="{FF2B5EF4-FFF2-40B4-BE49-F238E27FC236}">
                  <a16:creationId xmlns:a16="http://schemas.microsoft.com/office/drawing/2014/main" id="{8E15D91B-58EE-A043-B9E8-36971F3F3AAF}"/>
                </a:ext>
              </a:extLst>
            </p:cNvPr>
            <p:cNvSpPr/>
            <p:nvPr/>
          </p:nvSpPr>
          <p:spPr>
            <a:xfrm>
              <a:off x="1821390" y="4265136"/>
              <a:ext cx="1986352" cy="358104"/>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SALUTE E RESILIENZA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476DB6"/>
                  </a:solidFill>
                  <a:effectLst/>
                  <a:uLnTx/>
                  <a:uFillTx/>
                  <a:latin typeface="Arial" panose="020B0604020202020204" pitchFamily="34" charset="0"/>
                  <a:ea typeface="Open Sans" panose="020B0606030504020204" pitchFamily="34" charset="0"/>
                  <a:cs typeface="Arial" panose="020B0604020202020204" pitchFamily="34" charset="0"/>
                </a:rPr>
                <a:t>15,63 mld di €</a:t>
              </a:r>
            </a:p>
          </p:txBody>
        </p:sp>
        <p:sp>
          <p:nvSpPr>
            <p:cNvPr id="54" name="TextBox 74">
              <a:extLst>
                <a:ext uri="{FF2B5EF4-FFF2-40B4-BE49-F238E27FC236}">
                  <a16:creationId xmlns:a16="http://schemas.microsoft.com/office/drawing/2014/main" id="{422CDC88-1654-F643-9EF5-AD9531700E94}"/>
                </a:ext>
              </a:extLst>
            </p:cNvPr>
            <p:cNvSpPr txBox="1"/>
            <p:nvPr/>
          </p:nvSpPr>
          <p:spPr>
            <a:xfrm>
              <a:off x="3067441" y="3942833"/>
              <a:ext cx="654026" cy="276999"/>
            </a:xfrm>
            <a:prstGeom prst="rect">
              <a:avLst/>
            </a:prstGeom>
            <a:solidFill>
              <a:sysClr val="window" lastClr="FFFFFF">
                <a:alpha val="65000"/>
              </a:sysClr>
            </a:solidFill>
          </p:spPr>
          <p:txBody>
            <a:bodyPr wrap="none" lIns="0" tIns="0" rIns="0" bIns="0" rtlCol="0" anchor="ctr">
              <a:spAutoFit/>
            </a:bodyPr>
            <a:lstStyle>
              <a:defPPr>
                <a:defRPr lang="it-IT"/>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8,16%</a:t>
              </a:r>
            </a:p>
          </p:txBody>
        </p:sp>
      </p:grpSp>
      <p:sp>
        <p:nvSpPr>
          <p:cNvPr id="35" name="TextBox 1">
            <a:extLst>
              <a:ext uri="{FF2B5EF4-FFF2-40B4-BE49-F238E27FC236}">
                <a16:creationId xmlns:a16="http://schemas.microsoft.com/office/drawing/2014/main" id="{4375508B-E17C-1440-B08F-D8DB64424CB9}"/>
              </a:ext>
            </a:extLst>
          </p:cNvPr>
          <p:cNvSpPr txBox="1"/>
          <p:nvPr/>
        </p:nvSpPr>
        <p:spPr>
          <a:xfrm>
            <a:off x="4966305" y="3065670"/>
            <a:ext cx="2060282" cy="1154162"/>
          </a:xfrm>
          <a:prstGeom prst="rect">
            <a:avLst/>
          </a:prstGeom>
          <a:noFill/>
        </p:spPr>
        <p:txBody>
          <a:bodyPr wrap="square" lIns="0" tIns="0" rIns="0" bIns="4572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PNRR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Open Sans" panose="020B0606030504020204" pitchFamily="34" charset="0"/>
                <a:cs typeface="Arial" panose="020B0604020202020204" pitchFamily="34" charset="0"/>
              </a:rPr>
              <a:t>191,5 mld di €</a:t>
            </a:r>
          </a:p>
        </p:txBody>
      </p:sp>
      <p:sp>
        <p:nvSpPr>
          <p:cNvPr id="9" name="Title 8">
            <a:extLst>
              <a:ext uri="{FF2B5EF4-FFF2-40B4-BE49-F238E27FC236}">
                <a16:creationId xmlns:a16="http://schemas.microsoft.com/office/drawing/2014/main" id="{04AD3872-8556-8F40-81D2-48176C2373F7}"/>
              </a:ext>
            </a:extLst>
          </p:cNvPr>
          <p:cNvSpPr>
            <a:spLocks noGrp="1"/>
          </p:cNvSpPr>
          <p:nvPr>
            <p:ph type="title"/>
          </p:nvPr>
        </p:nvSpPr>
        <p:spPr/>
        <p:txBody>
          <a:bodyPr/>
          <a:lstStyle/>
          <a:p>
            <a:r>
              <a:rPr lang="it-IT"/>
              <a:t>PNRR: IL QUADRO FINANZIARIO</a:t>
            </a:r>
            <a:endParaRPr lang="en-IT"/>
          </a:p>
        </p:txBody>
      </p:sp>
      <p:sp>
        <p:nvSpPr>
          <p:cNvPr id="20" name="Segnaposto testo 4">
            <a:extLst>
              <a:ext uri="{FF2B5EF4-FFF2-40B4-BE49-F238E27FC236}">
                <a16:creationId xmlns:a16="http://schemas.microsoft.com/office/drawing/2014/main" id="{4C7B0710-75FA-E245-856C-6DEFC7FB8EC6}"/>
              </a:ext>
            </a:extLst>
          </p:cNvPr>
          <p:cNvSpPr txBox="1">
            <a:spLocks/>
          </p:cNvSpPr>
          <p:nvPr/>
        </p:nvSpPr>
        <p:spPr>
          <a:xfrm>
            <a:off x="354335" y="944621"/>
            <a:ext cx="11532865" cy="85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Il PNRR contiene un pacchetto coerente di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riforme strutturali e investimenti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per il periodo 2021-2026 articolato in sei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settori d'intervento prioritari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 obiettivi:</a:t>
            </a:r>
          </a:p>
        </p:txBody>
      </p:sp>
      <p:sp>
        <p:nvSpPr>
          <p:cNvPr id="26" name="Text Placeholder 2">
            <a:extLst>
              <a:ext uri="{FF2B5EF4-FFF2-40B4-BE49-F238E27FC236}">
                <a16:creationId xmlns:a16="http://schemas.microsoft.com/office/drawing/2014/main" id="{C790887A-4AAE-49F1-96A9-33C62A67E32E}"/>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spTree>
    <p:extLst>
      <p:ext uri="{BB962C8B-B14F-4D97-AF65-F5344CB8AC3E}">
        <p14:creationId xmlns:p14="http://schemas.microsoft.com/office/powerpoint/2010/main" val="2217163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p:txBody>
          <a:bodyPr/>
          <a:lstStyle/>
          <a:p>
            <a:r>
              <a:rPr lang="it-IT">
                <a:solidFill>
                  <a:schemeClr val="tx1"/>
                </a:solidFill>
              </a:rPr>
              <a:t>ISTRUZIONI TECNICHE SELEZIONE PROGETTI PNRR </a:t>
            </a:r>
          </a:p>
        </p:txBody>
      </p:sp>
      <p:sp>
        <p:nvSpPr>
          <p:cNvPr id="4" name="Rettangolo 3">
            <a:extLst>
              <a:ext uri="{FF2B5EF4-FFF2-40B4-BE49-F238E27FC236}">
                <a16:creationId xmlns:a16="http://schemas.microsoft.com/office/drawing/2014/main" id="{28E961AB-13F6-489D-8485-8D88C6866B1A}"/>
              </a:ext>
            </a:extLst>
          </p:cNvPr>
          <p:cNvSpPr/>
          <p:nvPr/>
        </p:nvSpPr>
        <p:spPr>
          <a:xfrm>
            <a:off x="406907" y="851047"/>
            <a:ext cx="11351768"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È stata pubblicata la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circolare RGS n. 21 del 14 ottobre 2021</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finalizzata a trasmettere le «Istruzioni tecniche per la selezione dei progetti PNRR» a tutte le Amministrazioni titolari di interventi.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Le Istruzioni tecniche forniscono indicazioni in merito 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5" name="Segnaposto testo 4">
            <a:extLst>
              <a:ext uri="{FF2B5EF4-FFF2-40B4-BE49-F238E27FC236}">
                <a16:creationId xmlns:a16="http://schemas.microsoft.com/office/drawing/2014/main" id="{7F6E2B72-55B3-40EA-9A4C-D1CDDAB1059D}"/>
              </a:ext>
            </a:extLst>
          </p:cNvPr>
          <p:cNvSpPr txBox="1">
            <a:spLocks/>
          </p:cNvSpPr>
          <p:nvPr/>
        </p:nvSpPr>
        <p:spPr>
          <a:xfrm>
            <a:off x="433847" y="254521"/>
            <a:ext cx="738812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
        <p:nvSpPr>
          <p:cNvPr id="9" name="Rettangolo 3">
            <a:extLst>
              <a:ext uri="{FF2B5EF4-FFF2-40B4-BE49-F238E27FC236}">
                <a16:creationId xmlns:a16="http://schemas.microsoft.com/office/drawing/2014/main" id="{E425DA9E-36BD-4322-9782-5D21C857395D}"/>
              </a:ext>
            </a:extLst>
          </p:cNvPr>
          <p:cNvSpPr/>
          <p:nvPr/>
        </p:nvSpPr>
        <p:spPr>
          <a:xfrm>
            <a:off x="433847" y="4260422"/>
            <a:ext cx="11324828"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Le Istruzioni tecniche sono complete di allegati/modelli comuni (format autodichiarazione, format atto d’obbligo, format convenzione, check-list verifica, ecc.).</a:t>
            </a:r>
          </a:p>
        </p:txBody>
      </p:sp>
      <p:sp>
        <p:nvSpPr>
          <p:cNvPr id="10" name="Rectangle 41">
            <a:extLst>
              <a:ext uri="{FF2B5EF4-FFF2-40B4-BE49-F238E27FC236}">
                <a16:creationId xmlns:a16="http://schemas.microsoft.com/office/drawing/2014/main" id="{69817C26-F9BF-4C2B-B152-39DA0A259341}"/>
              </a:ext>
            </a:extLst>
          </p:cNvPr>
          <p:cNvSpPr/>
          <p:nvPr/>
        </p:nvSpPr>
        <p:spPr>
          <a:xfrm>
            <a:off x="0" y="2515445"/>
            <a:ext cx="12192000" cy="18620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ttangolo 46">
            <a:extLst>
              <a:ext uri="{FF2B5EF4-FFF2-40B4-BE49-F238E27FC236}">
                <a16:creationId xmlns:a16="http://schemas.microsoft.com/office/drawing/2014/main" id="{35966CC8-E4D3-4044-BBB8-F8CE0F09AAEE}"/>
              </a:ext>
            </a:extLst>
          </p:cNvPr>
          <p:cNvSpPr/>
          <p:nvPr/>
        </p:nvSpPr>
        <p:spPr>
          <a:xfrm>
            <a:off x="1782572" y="2174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2" name="Rettangolo 46">
            <a:extLst>
              <a:ext uri="{FF2B5EF4-FFF2-40B4-BE49-F238E27FC236}">
                <a16:creationId xmlns:a16="http://schemas.microsoft.com/office/drawing/2014/main" id="{B20ADE90-C20C-4393-94C3-CB9D24E9645C}"/>
              </a:ext>
            </a:extLst>
          </p:cNvPr>
          <p:cNvSpPr/>
          <p:nvPr/>
        </p:nvSpPr>
        <p:spPr>
          <a:xfrm>
            <a:off x="5896745" y="2174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13" name="Rettangolo 46">
            <a:extLst>
              <a:ext uri="{FF2B5EF4-FFF2-40B4-BE49-F238E27FC236}">
                <a16:creationId xmlns:a16="http://schemas.microsoft.com/office/drawing/2014/main" id="{79A4F7C8-7F51-4EE9-AB4C-10A399D1A209}"/>
              </a:ext>
            </a:extLst>
          </p:cNvPr>
          <p:cNvSpPr/>
          <p:nvPr/>
        </p:nvSpPr>
        <p:spPr>
          <a:xfrm>
            <a:off x="7268136" y="2174678"/>
            <a:ext cx="3132119" cy="2202819"/>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endParaRPr>
          </a:p>
        </p:txBody>
      </p:sp>
      <p:grpSp>
        <p:nvGrpSpPr>
          <p:cNvPr id="26" name="Group 25">
            <a:extLst>
              <a:ext uri="{FF2B5EF4-FFF2-40B4-BE49-F238E27FC236}">
                <a16:creationId xmlns:a16="http://schemas.microsoft.com/office/drawing/2014/main" id="{2FD75B72-5B49-4C84-9120-D79BDB292AB1}"/>
              </a:ext>
            </a:extLst>
          </p:cNvPr>
          <p:cNvGrpSpPr/>
          <p:nvPr/>
        </p:nvGrpSpPr>
        <p:grpSpPr>
          <a:xfrm>
            <a:off x="884349" y="2147807"/>
            <a:ext cx="2091337" cy="3025341"/>
            <a:chOff x="668449" y="1931907"/>
            <a:chExt cx="2091337" cy="3025341"/>
          </a:xfrm>
        </p:grpSpPr>
        <p:sp>
          <p:nvSpPr>
            <p:cNvPr id="15" name="TextBox 277">
              <a:extLst>
                <a:ext uri="{FF2B5EF4-FFF2-40B4-BE49-F238E27FC236}">
                  <a16:creationId xmlns:a16="http://schemas.microsoft.com/office/drawing/2014/main" id="{236176A9-4D77-4FF0-A9BC-3AF0DD775DBF}"/>
                </a:ext>
              </a:extLst>
            </p:cNvPr>
            <p:cNvSpPr txBox="1"/>
            <p:nvPr/>
          </p:nvSpPr>
          <p:spPr>
            <a:xfrm>
              <a:off x="668449" y="2754429"/>
              <a:ext cx="2091337"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Principi generali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applicabili agli interventi del PNRR.</a:t>
              </a:r>
            </a:p>
          </p:txBody>
        </p:sp>
        <p:sp>
          <p:nvSpPr>
            <p:cNvPr id="16" name="Diamond 15">
              <a:extLst>
                <a:ext uri="{FF2B5EF4-FFF2-40B4-BE49-F238E27FC236}">
                  <a16:creationId xmlns:a16="http://schemas.microsoft.com/office/drawing/2014/main" id="{E6BB4000-6050-4900-8C5D-E713A458552C}"/>
                </a:ext>
              </a:extLst>
            </p:cNvPr>
            <p:cNvSpPr/>
            <p:nvPr/>
          </p:nvSpPr>
          <p:spPr>
            <a:xfrm>
              <a:off x="1314067" y="1931907"/>
              <a:ext cx="800100" cy="759022"/>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5CA68066-ACFA-4A55-9AEB-AEE6925FC88F}"/>
              </a:ext>
            </a:extLst>
          </p:cNvPr>
          <p:cNvGrpSpPr/>
          <p:nvPr/>
        </p:nvGrpSpPr>
        <p:grpSpPr>
          <a:xfrm>
            <a:off x="3524731" y="2147807"/>
            <a:ext cx="2091337" cy="3025341"/>
            <a:chOff x="3080623" y="1931907"/>
            <a:chExt cx="2091337" cy="3025341"/>
          </a:xfrm>
        </p:grpSpPr>
        <p:sp>
          <p:nvSpPr>
            <p:cNvPr id="17" name="TextBox 277">
              <a:extLst>
                <a:ext uri="{FF2B5EF4-FFF2-40B4-BE49-F238E27FC236}">
                  <a16:creationId xmlns:a16="http://schemas.microsoft.com/office/drawing/2014/main" id="{1BD222CB-9509-441D-B093-225EE23BC587}"/>
                </a:ext>
              </a:extLst>
            </p:cNvPr>
            <p:cNvSpPr txBox="1"/>
            <p:nvPr/>
          </p:nvSpPr>
          <p:spPr>
            <a:xfrm>
              <a:off x="3080623" y="2754429"/>
              <a:ext cx="2091337"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Elementi per la predisposizione degli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avvisi pubblici.</a:t>
              </a:r>
            </a:p>
          </p:txBody>
        </p:sp>
        <p:sp>
          <p:nvSpPr>
            <p:cNvPr id="18" name="Diamond 17">
              <a:extLst>
                <a:ext uri="{FF2B5EF4-FFF2-40B4-BE49-F238E27FC236}">
                  <a16:creationId xmlns:a16="http://schemas.microsoft.com/office/drawing/2014/main" id="{1EC18188-96D8-4B8A-9085-8ED1D9547058}"/>
                </a:ext>
              </a:extLst>
            </p:cNvPr>
            <p:cNvSpPr/>
            <p:nvPr/>
          </p:nvSpPr>
          <p:spPr>
            <a:xfrm>
              <a:off x="3726241" y="1931907"/>
              <a:ext cx="800100" cy="759022"/>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8B506F03-8BA0-4B98-A0DB-AE206F7C7F80}"/>
              </a:ext>
            </a:extLst>
          </p:cNvPr>
          <p:cNvGrpSpPr/>
          <p:nvPr/>
        </p:nvGrpSpPr>
        <p:grpSpPr>
          <a:xfrm>
            <a:off x="6165113" y="2147807"/>
            <a:ext cx="2091337" cy="3139641"/>
            <a:chOff x="5333319" y="1931907"/>
            <a:chExt cx="2091337" cy="3139641"/>
          </a:xfrm>
        </p:grpSpPr>
        <p:sp>
          <p:nvSpPr>
            <p:cNvPr id="19" name="TextBox 277">
              <a:extLst>
                <a:ext uri="{FF2B5EF4-FFF2-40B4-BE49-F238E27FC236}">
                  <a16:creationId xmlns:a16="http://schemas.microsoft.com/office/drawing/2014/main" id="{6F572797-8334-4341-BDAF-3562BCD17D00}"/>
                </a:ext>
              </a:extLst>
            </p:cNvPr>
            <p:cNvSpPr txBox="1"/>
            <p:nvPr/>
          </p:nvSpPr>
          <p:spPr>
            <a:xfrm>
              <a:off x="5333319" y="2754429"/>
              <a:ext cx="2091337" cy="23171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a:t>
              </a:r>
              <a:r>
                <a:rPr kumimoji="0" lang="it-IT" sz="1400" b="0" i="0" u="none" strike="noStrike" kern="1200" cap="none" spc="0" normalizeH="0" baseline="0" noProof="0" err="1">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lementi</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per la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predisposizione delle «leggi di finanziamento»</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(c.d. norme abilitanti).</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a:t>
              </a:r>
            </a:p>
          </p:txBody>
        </p:sp>
        <p:sp>
          <p:nvSpPr>
            <p:cNvPr id="20" name="Diamond 19">
              <a:extLst>
                <a:ext uri="{FF2B5EF4-FFF2-40B4-BE49-F238E27FC236}">
                  <a16:creationId xmlns:a16="http://schemas.microsoft.com/office/drawing/2014/main" id="{E0A30F60-1012-47FE-A131-F893795BE521}"/>
                </a:ext>
              </a:extLst>
            </p:cNvPr>
            <p:cNvSpPr/>
            <p:nvPr/>
          </p:nvSpPr>
          <p:spPr>
            <a:xfrm>
              <a:off x="5978937" y="1931907"/>
              <a:ext cx="800100" cy="75902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9BDF8688-BEF9-4091-9C38-38328BA0C7FC}"/>
              </a:ext>
            </a:extLst>
          </p:cNvPr>
          <p:cNvGrpSpPr/>
          <p:nvPr/>
        </p:nvGrpSpPr>
        <p:grpSpPr>
          <a:xfrm>
            <a:off x="8805496" y="2147807"/>
            <a:ext cx="2133880" cy="3025341"/>
            <a:chOff x="7649796" y="1931907"/>
            <a:chExt cx="2133880" cy="3025341"/>
          </a:xfrm>
        </p:grpSpPr>
        <p:sp>
          <p:nvSpPr>
            <p:cNvPr id="22" name="TextBox 277">
              <a:extLst>
                <a:ext uri="{FF2B5EF4-FFF2-40B4-BE49-F238E27FC236}">
                  <a16:creationId xmlns:a16="http://schemas.microsoft.com/office/drawing/2014/main" id="{9F15A597-6229-4B6A-B3E1-6842EA96A270}"/>
                </a:ext>
              </a:extLst>
            </p:cNvPr>
            <p:cNvSpPr txBox="1"/>
            <p:nvPr/>
          </p:nvSpPr>
          <p:spPr>
            <a:xfrm>
              <a:off x="7649796" y="2754429"/>
              <a:ext cx="2133880"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Elementi comuni propedeutici all’</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avvio dei progetti.</a:t>
              </a:r>
            </a:p>
          </p:txBody>
        </p:sp>
        <p:sp>
          <p:nvSpPr>
            <p:cNvPr id="23" name="Diamond 22">
              <a:extLst>
                <a:ext uri="{FF2B5EF4-FFF2-40B4-BE49-F238E27FC236}">
                  <a16:creationId xmlns:a16="http://schemas.microsoft.com/office/drawing/2014/main" id="{F335A2ED-B07A-4DF1-96AB-CAD1BC70B5DA}"/>
                </a:ext>
              </a:extLst>
            </p:cNvPr>
            <p:cNvSpPr/>
            <p:nvPr/>
          </p:nvSpPr>
          <p:spPr>
            <a:xfrm>
              <a:off x="8316686" y="1931907"/>
              <a:ext cx="800100" cy="759022"/>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22028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67">
            <a:extLst>
              <a:ext uri="{FF2B5EF4-FFF2-40B4-BE49-F238E27FC236}">
                <a16:creationId xmlns:a16="http://schemas.microsoft.com/office/drawing/2014/main" id="{6EB13615-82E2-429B-8CB4-C8C1FC8A4916}"/>
              </a:ext>
            </a:extLst>
          </p:cNvPr>
          <p:cNvSpPr/>
          <p:nvPr/>
        </p:nvSpPr>
        <p:spPr>
          <a:xfrm>
            <a:off x="1531216" y="1758681"/>
            <a:ext cx="10002208" cy="571525"/>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ttangolo 67">
            <a:extLst>
              <a:ext uri="{FF2B5EF4-FFF2-40B4-BE49-F238E27FC236}">
                <a16:creationId xmlns:a16="http://schemas.microsoft.com/office/drawing/2014/main" id="{E0AEA294-20C3-4E6A-A274-1E796BB32F35}"/>
              </a:ext>
            </a:extLst>
          </p:cNvPr>
          <p:cNvSpPr/>
          <p:nvPr/>
        </p:nvSpPr>
        <p:spPr>
          <a:xfrm>
            <a:off x="1531216" y="2396086"/>
            <a:ext cx="10002208" cy="483838"/>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ttangolo 67">
            <a:extLst>
              <a:ext uri="{FF2B5EF4-FFF2-40B4-BE49-F238E27FC236}">
                <a16:creationId xmlns:a16="http://schemas.microsoft.com/office/drawing/2014/main" id="{9C68E336-2D4E-4B30-AA19-8193EC401702}"/>
              </a:ext>
            </a:extLst>
          </p:cNvPr>
          <p:cNvSpPr/>
          <p:nvPr/>
        </p:nvSpPr>
        <p:spPr>
          <a:xfrm>
            <a:off x="1531216" y="2988173"/>
            <a:ext cx="10002208" cy="483838"/>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ttangolo 67">
            <a:extLst>
              <a:ext uri="{FF2B5EF4-FFF2-40B4-BE49-F238E27FC236}">
                <a16:creationId xmlns:a16="http://schemas.microsoft.com/office/drawing/2014/main" id="{B08B3945-9A36-429F-9979-F3C81660DB6A}"/>
              </a:ext>
            </a:extLst>
          </p:cNvPr>
          <p:cNvSpPr/>
          <p:nvPr/>
        </p:nvSpPr>
        <p:spPr>
          <a:xfrm>
            <a:off x="1531216" y="3529460"/>
            <a:ext cx="10002208" cy="483838"/>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ttangolo 67">
            <a:extLst>
              <a:ext uri="{FF2B5EF4-FFF2-40B4-BE49-F238E27FC236}">
                <a16:creationId xmlns:a16="http://schemas.microsoft.com/office/drawing/2014/main" id="{CA871E5B-D0BC-4C49-8035-28E6A4DF2D37}"/>
              </a:ext>
            </a:extLst>
          </p:cNvPr>
          <p:cNvSpPr/>
          <p:nvPr/>
        </p:nvSpPr>
        <p:spPr>
          <a:xfrm>
            <a:off x="1531216" y="4108847"/>
            <a:ext cx="10002208" cy="738664"/>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ttangolo 67">
            <a:extLst>
              <a:ext uri="{FF2B5EF4-FFF2-40B4-BE49-F238E27FC236}">
                <a16:creationId xmlns:a16="http://schemas.microsoft.com/office/drawing/2014/main" id="{FD063052-74EE-437C-B7C5-2FA86AD02E19}"/>
              </a:ext>
            </a:extLst>
          </p:cNvPr>
          <p:cNvSpPr/>
          <p:nvPr/>
        </p:nvSpPr>
        <p:spPr>
          <a:xfrm>
            <a:off x="1531216" y="4951191"/>
            <a:ext cx="10002208" cy="483838"/>
          </a:xfrm>
          <a:prstGeom prst="rect">
            <a:avLst/>
          </a:prstGeom>
          <a:solidFill>
            <a:schemeClr val="bg1">
              <a:lumMod val="95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
        <p:nvSpPr>
          <p:cNvPr id="5" name="Rettangolo 4">
            <a:extLst>
              <a:ext uri="{FF2B5EF4-FFF2-40B4-BE49-F238E27FC236}">
                <a16:creationId xmlns:a16="http://schemas.microsoft.com/office/drawing/2014/main" id="{44FAD279-D0A2-4CCC-AE88-DAD8DC7F74B2}"/>
              </a:ext>
            </a:extLst>
          </p:cNvPr>
          <p:cNvSpPr/>
          <p:nvPr/>
        </p:nvSpPr>
        <p:spPr>
          <a:xfrm>
            <a:off x="-193020" y="1806986"/>
            <a:ext cx="11726444" cy="523220"/>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Principio del «non arrecare danno significativo (c.d. DNSH),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secondo il quale nessuna misura finanziata dagli avvisi deve arrecare danno agli obiettivi ambientali (art. 17, Regolamento UE 2020/852).</a:t>
            </a:r>
          </a:p>
        </p:txBody>
      </p:sp>
      <p:sp>
        <p:nvSpPr>
          <p:cNvPr id="12" name="Title 3">
            <a:extLst>
              <a:ext uri="{FF2B5EF4-FFF2-40B4-BE49-F238E27FC236}">
                <a16:creationId xmlns:a16="http://schemas.microsoft.com/office/drawing/2014/main" id="{4001B5D3-B2B1-42B5-B51D-5AB5DFCBDF89}"/>
              </a:ext>
            </a:extLst>
          </p:cNvPr>
          <p:cNvSpPr>
            <a:spLocks noGrp="1"/>
          </p:cNvSpPr>
          <p:nvPr>
            <p:ph type="title"/>
          </p:nvPr>
        </p:nvSpPr>
        <p:spPr/>
        <p:txBody>
          <a:bodyPr/>
          <a:lstStyle/>
          <a:p>
            <a:r>
              <a:rPr lang="it-IT">
                <a:solidFill>
                  <a:schemeClr val="tx1"/>
                </a:solidFill>
              </a:rPr>
              <a:t>ISTRUZIONI TECNICHE SELEZIONE PROGETTI PNRR </a:t>
            </a:r>
          </a:p>
        </p:txBody>
      </p:sp>
      <p:sp>
        <p:nvSpPr>
          <p:cNvPr id="9" name="Rectangle 8">
            <a:extLst>
              <a:ext uri="{FF2B5EF4-FFF2-40B4-BE49-F238E27FC236}">
                <a16:creationId xmlns:a16="http://schemas.microsoft.com/office/drawing/2014/main" id="{A4337B58-B0EF-4ED6-85A8-9FCD45374379}"/>
              </a:ext>
            </a:extLst>
          </p:cNvPr>
          <p:cNvSpPr/>
          <p:nvPr/>
        </p:nvSpPr>
        <p:spPr>
          <a:xfrm>
            <a:off x="801228" y="1757343"/>
            <a:ext cx="729988" cy="560655"/>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Freeform 109">
            <a:extLst>
              <a:ext uri="{FF2B5EF4-FFF2-40B4-BE49-F238E27FC236}">
                <a16:creationId xmlns:a16="http://schemas.microsoft.com/office/drawing/2014/main" id="{E90CB051-D70A-4879-B272-31D5E9BC50E6}"/>
              </a:ext>
            </a:extLst>
          </p:cNvPr>
          <p:cNvSpPr>
            <a:spLocks noEditPoints="1"/>
          </p:cNvSpPr>
          <p:nvPr/>
        </p:nvSpPr>
        <p:spPr bwMode="auto">
          <a:xfrm>
            <a:off x="957937" y="1854534"/>
            <a:ext cx="416570" cy="342566"/>
          </a:xfrm>
          <a:custGeom>
            <a:avLst/>
            <a:gdLst>
              <a:gd name="T0" fmla="*/ 152 w 204"/>
              <a:gd name="T1" fmla="*/ 184 h 204"/>
              <a:gd name="T2" fmla="*/ 156 w 204"/>
              <a:gd name="T3" fmla="*/ 186 h 204"/>
              <a:gd name="T4" fmla="*/ 158 w 204"/>
              <a:gd name="T5" fmla="*/ 185 h 204"/>
              <a:gd name="T6" fmla="*/ 162 w 204"/>
              <a:gd name="T7" fmla="*/ 180 h 204"/>
              <a:gd name="T8" fmla="*/ 162 w 204"/>
              <a:gd name="T9" fmla="*/ 162 h 204"/>
              <a:gd name="T10" fmla="*/ 180 w 204"/>
              <a:gd name="T11" fmla="*/ 162 h 204"/>
              <a:gd name="T12" fmla="*/ 185 w 204"/>
              <a:gd name="T13" fmla="*/ 158 h 204"/>
              <a:gd name="T14" fmla="*/ 184 w 204"/>
              <a:gd name="T15" fmla="*/ 151 h 204"/>
              <a:gd name="T16" fmla="*/ 136 w 204"/>
              <a:gd name="T17" fmla="*/ 104 h 204"/>
              <a:gd name="T18" fmla="*/ 201 w 204"/>
              <a:gd name="T19" fmla="*/ 59 h 204"/>
              <a:gd name="T20" fmla="*/ 204 w 204"/>
              <a:gd name="T21" fmla="*/ 54 h 204"/>
              <a:gd name="T22" fmla="*/ 150 w 204"/>
              <a:gd name="T23" fmla="*/ 0 h 204"/>
              <a:gd name="T24" fmla="*/ 145 w 204"/>
              <a:gd name="T25" fmla="*/ 2 h 204"/>
              <a:gd name="T26" fmla="*/ 97 w 204"/>
              <a:gd name="T27" fmla="*/ 71 h 204"/>
              <a:gd name="T28" fmla="*/ 80 w 204"/>
              <a:gd name="T29" fmla="*/ 79 h 204"/>
              <a:gd name="T30" fmla="*/ 71 w 204"/>
              <a:gd name="T31" fmla="*/ 97 h 204"/>
              <a:gd name="T32" fmla="*/ 2 w 204"/>
              <a:gd name="T33" fmla="*/ 145 h 204"/>
              <a:gd name="T34" fmla="*/ 0 w 204"/>
              <a:gd name="T35" fmla="*/ 150 h 204"/>
              <a:gd name="T36" fmla="*/ 54 w 204"/>
              <a:gd name="T37" fmla="*/ 204 h 204"/>
              <a:gd name="T38" fmla="*/ 59 w 204"/>
              <a:gd name="T39" fmla="*/ 201 h 204"/>
              <a:gd name="T40" fmla="*/ 104 w 204"/>
              <a:gd name="T41" fmla="*/ 136 h 204"/>
              <a:gd name="T42" fmla="*/ 152 w 204"/>
              <a:gd name="T43" fmla="*/ 184 h 204"/>
              <a:gd name="T44" fmla="*/ 156 w 204"/>
              <a:gd name="T45" fmla="*/ 150 h 204"/>
              <a:gd name="T46" fmla="*/ 150 w 204"/>
              <a:gd name="T47" fmla="*/ 156 h 204"/>
              <a:gd name="T48" fmla="*/ 150 w 204"/>
              <a:gd name="T49" fmla="*/ 165 h 204"/>
              <a:gd name="T50" fmla="*/ 115 w 204"/>
              <a:gd name="T51" fmla="*/ 130 h 204"/>
              <a:gd name="T52" fmla="*/ 124 w 204"/>
              <a:gd name="T53" fmla="*/ 124 h 204"/>
              <a:gd name="T54" fmla="*/ 130 w 204"/>
              <a:gd name="T55" fmla="*/ 115 h 204"/>
              <a:gd name="T56" fmla="*/ 165 w 204"/>
              <a:gd name="T57" fmla="*/ 150 h 204"/>
              <a:gd name="T58" fmla="*/ 156 w 204"/>
              <a:gd name="T59" fmla="*/ 150 h 204"/>
              <a:gd name="T60" fmla="*/ 153 w 204"/>
              <a:gd name="T61" fmla="*/ 12 h 204"/>
              <a:gd name="T62" fmla="*/ 191 w 204"/>
              <a:gd name="T63" fmla="*/ 51 h 204"/>
              <a:gd name="T64" fmla="*/ 132 w 204"/>
              <a:gd name="T65" fmla="*/ 93 h 204"/>
              <a:gd name="T66" fmla="*/ 128 w 204"/>
              <a:gd name="T67" fmla="*/ 84 h 204"/>
              <a:gd name="T68" fmla="*/ 136 w 204"/>
              <a:gd name="T69" fmla="*/ 76 h 204"/>
              <a:gd name="T70" fmla="*/ 136 w 204"/>
              <a:gd name="T71" fmla="*/ 67 h 204"/>
              <a:gd name="T72" fmla="*/ 128 w 204"/>
              <a:gd name="T73" fmla="*/ 67 h 204"/>
              <a:gd name="T74" fmla="*/ 119 w 204"/>
              <a:gd name="T75" fmla="*/ 76 h 204"/>
              <a:gd name="T76" fmla="*/ 111 w 204"/>
              <a:gd name="T77" fmla="*/ 72 h 204"/>
              <a:gd name="T78" fmla="*/ 153 w 204"/>
              <a:gd name="T79" fmla="*/ 12 h 204"/>
              <a:gd name="T80" fmla="*/ 102 w 204"/>
              <a:gd name="T81" fmla="*/ 82 h 204"/>
              <a:gd name="T82" fmla="*/ 116 w 204"/>
              <a:gd name="T83" fmla="*/ 88 h 204"/>
              <a:gd name="T84" fmla="*/ 116 w 204"/>
              <a:gd name="T85" fmla="*/ 115 h 204"/>
              <a:gd name="T86" fmla="*/ 88 w 204"/>
              <a:gd name="T87" fmla="*/ 115 h 204"/>
              <a:gd name="T88" fmla="*/ 88 w 204"/>
              <a:gd name="T89" fmla="*/ 88 h 204"/>
              <a:gd name="T90" fmla="*/ 102 w 204"/>
              <a:gd name="T91" fmla="*/ 82 h 204"/>
              <a:gd name="T92" fmla="*/ 51 w 204"/>
              <a:gd name="T93" fmla="*/ 191 h 204"/>
              <a:gd name="T94" fmla="*/ 12 w 204"/>
              <a:gd name="T95" fmla="*/ 153 h 204"/>
              <a:gd name="T96" fmla="*/ 72 w 204"/>
              <a:gd name="T97" fmla="*/ 111 h 204"/>
              <a:gd name="T98" fmla="*/ 76 w 204"/>
              <a:gd name="T99" fmla="*/ 119 h 204"/>
              <a:gd name="T100" fmla="*/ 68 w 204"/>
              <a:gd name="T101" fmla="*/ 127 h 204"/>
              <a:gd name="T102" fmla="*/ 68 w 204"/>
              <a:gd name="T103" fmla="*/ 136 h 204"/>
              <a:gd name="T104" fmla="*/ 72 w 204"/>
              <a:gd name="T105" fmla="*/ 138 h 204"/>
              <a:gd name="T106" fmla="*/ 76 w 204"/>
              <a:gd name="T107" fmla="*/ 136 h 204"/>
              <a:gd name="T108" fmla="*/ 84 w 204"/>
              <a:gd name="T109" fmla="*/ 128 h 204"/>
              <a:gd name="T110" fmla="*/ 93 w 204"/>
              <a:gd name="T111" fmla="*/ 132 h 204"/>
              <a:gd name="T112" fmla="*/ 51 w 204"/>
              <a:gd name="T113" fmla="*/ 19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 h="204">
                <a:moveTo>
                  <a:pt x="152" y="184"/>
                </a:moveTo>
                <a:cubicBezTo>
                  <a:pt x="153" y="185"/>
                  <a:pt x="154" y="186"/>
                  <a:pt x="156" y="186"/>
                </a:cubicBezTo>
                <a:cubicBezTo>
                  <a:pt x="157" y="186"/>
                  <a:pt x="157" y="186"/>
                  <a:pt x="158" y="185"/>
                </a:cubicBezTo>
                <a:cubicBezTo>
                  <a:pt x="160" y="184"/>
                  <a:pt x="162" y="182"/>
                  <a:pt x="162" y="180"/>
                </a:cubicBezTo>
                <a:cubicBezTo>
                  <a:pt x="162" y="162"/>
                  <a:pt x="162" y="162"/>
                  <a:pt x="162" y="162"/>
                </a:cubicBezTo>
                <a:cubicBezTo>
                  <a:pt x="180" y="162"/>
                  <a:pt x="180" y="162"/>
                  <a:pt x="180" y="162"/>
                </a:cubicBezTo>
                <a:cubicBezTo>
                  <a:pt x="182" y="162"/>
                  <a:pt x="184" y="160"/>
                  <a:pt x="185" y="158"/>
                </a:cubicBezTo>
                <a:cubicBezTo>
                  <a:pt x="186" y="156"/>
                  <a:pt x="186" y="153"/>
                  <a:pt x="184" y="151"/>
                </a:cubicBezTo>
                <a:cubicBezTo>
                  <a:pt x="136" y="104"/>
                  <a:pt x="136" y="104"/>
                  <a:pt x="136" y="104"/>
                </a:cubicBezTo>
                <a:cubicBezTo>
                  <a:pt x="201" y="59"/>
                  <a:pt x="201" y="59"/>
                  <a:pt x="201" y="59"/>
                </a:cubicBezTo>
                <a:cubicBezTo>
                  <a:pt x="203" y="57"/>
                  <a:pt x="204" y="56"/>
                  <a:pt x="204" y="54"/>
                </a:cubicBezTo>
                <a:cubicBezTo>
                  <a:pt x="204" y="36"/>
                  <a:pt x="168" y="0"/>
                  <a:pt x="150" y="0"/>
                </a:cubicBezTo>
                <a:cubicBezTo>
                  <a:pt x="148" y="0"/>
                  <a:pt x="146" y="1"/>
                  <a:pt x="145" y="2"/>
                </a:cubicBezTo>
                <a:cubicBezTo>
                  <a:pt x="97" y="71"/>
                  <a:pt x="97" y="71"/>
                  <a:pt x="97" y="71"/>
                </a:cubicBezTo>
                <a:cubicBezTo>
                  <a:pt x="91" y="72"/>
                  <a:pt x="84" y="75"/>
                  <a:pt x="80" y="79"/>
                </a:cubicBezTo>
                <a:cubicBezTo>
                  <a:pt x="75" y="84"/>
                  <a:pt x="72" y="91"/>
                  <a:pt x="71" y="97"/>
                </a:cubicBezTo>
                <a:cubicBezTo>
                  <a:pt x="2" y="145"/>
                  <a:pt x="2" y="145"/>
                  <a:pt x="2" y="145"/>
                </a:cubicBezTo>
                <a:cubicBezTo>
                  <a:pt x="1" y="146"/>
                  <a:pt x="0" y="148"/>
                  <a:pt x="0" y="150"/>
                </a:cubicBezTo>
                <a:cubicBezTo>
                  <a:pt x="0" y="168"/>
                  <a:pt x="36" y="204"/>
                  <a:pt x="54" y="204"/>
                </a:cubicBezTo>
                <a:cubicBezTo>
                  <a:pt x="56" y="204"/>
                  <a:pt x="58" y="203"/>
                  <a:pt x="59" y="201"/>
                </a:cubicBezTo>
                <a:cubicBezTo>
                  <a:pt x="104" y="136"/>
                  <a:pt x="104" y="136"/>
                  <a:pt x="104" y="136"/>
                </a:cubicBezTo>
                <a:lnTo>
                  <a:pt x="152" y="184"/>
                </a:lnTo>
                <a:close/>
                <a:moveTo>
                  <a:pt x="156" y="150"/>
                </a:moveTo>
                <a:cubicBezTo>
                  <a:pt x="152" y="150"/>
                  <a:pt x="150" y="152"/>
                  <a:pt x="150" y="156"/>
                </a:cubicBezTo>
                <a:cubicBezTo>
                  <a:pt x="150" y="165"/>
                  <a:pt x="150" y="165"/>
                  <a:pt x="150" y="165"/>
                </a:cubicBezTo>
                <a:cubicBezTo>
                  <a:pt x="115" y="130"/>
                  <a:pt x="115" y="130"/>
                  <a:pt x="115" y="130"/>
                </a:cubicBezTo>
                <a:cubicBezTo>
                  <a:pt x="118" y="129"/>
                  <a:pt x="121" y="127"/>
                  <a:pt x="124" y="124"/>
                </a:cubicBezTo>
                <a:cubicBezTo>
                  <a:pt x="127" y="121"/>
                  <a:pt x="129" y="118"/>
                  <a:pt x="130" y="115"/>
                </a:cubicBezTo>
                <a:cubicBezTo>
                  <a:pt x="165" y="150"/>
                  <a:pt x="165" y="150"/>
                  <a:pt x="165" y="150"/>
                </a:cubicBezTo>
                <a:lnTo>
                  <a:pt x="156" y="150"/>
                </a:lnTo>
                <a:close/>
                <a:moveTo>
                  <a:pt x="153" y="12"/>
                </a:moveTo>
                <a:cubicBezTo>
                  <a:pt x="165" y="16"/>
                  <a:pt x="188" y="39"/>
                  <a:pt x="191" y="51"/>
                </a:cubicBezTo>
                <a:cubicBezTo>
                  <a:pt x="132" y="93"/>
                  <a:pt x="132" y="93"/>
                  <a:pt x="132" y="93"/>
                </a:cubicBezTo>
                <a:cubicBezTo>
                  <a:pt x="131" y="90"/>
                  <a:pt x="130" y="87"/>
                  <a:pt x="128" y="84"/>
                </a:cubicBezTo>
                <a:cubicBezTo>
                  <a:pt x="136" y="76"/>
                  <a:pt x="136" y="76"/>
                  <a:pt x="136" y="76"/>
                </a:cubicBezTo>
                <a:cubicBezTo>
                  <a:pt x="138" y="74"/>
                  <a:pt x="138" y="70"/>
                  <a:pt x="136" y="67"/>
                </a:cubicBezTo>
                <a:cubicBezTo>
                  <a:pt x="134" y="65"/>
                  <a:pt x="130" y="65"/>
                  <a:pt x="128" y="67"/>
                </a:cubicBezTo>
                <a:cubicBezTo>
                  <a:pt x="119" y="76"/>
                  <a:pt x="119" y="76"/>
                  <a:pt x="119" y="76"/>
                </a:cubicBezTo>
                <a:cubicBezTo>
                  <a:pt x="117" y="74"/>
                  <a:pt x="114" y="73"/>
                  <a:pt x="111" y="72"/>
                </a:cubicBezTo>
                <a:lnTo>
                  <a:pt x="153" y="12"/>
                </a:lnTo>
                <a:close/>
                <a:moveTo>
                  <a:pt x="102" y="82"/>
                </a:moveTo>
                <a:cubicBezTo>
                  <a:pt x="107" y="82"/>
                  <a:pt x="112" y="84"/>
                  <a:pt x="116" y="88"/>
                </a:cubicBezTo>
                <a:cubicBezTo>
                  <a:pt x="123" y="96"/>
                  <a:pt x="123" y="108"/>
                  <a:pt x="116" y="115"/>
                </a:cubicBezTo>
                <a:cubicBezTo>
                  <a:pt x="108" y="123"/>
                  <a:pt x="96" y="123"/>
                  <a:pt x="88" y="115"/>
                </a:cubicBezTo>
                <a:cubicBezTo>
                  <a:pt x="80" y="108"/>
                  <a:pt x="80" y="96"/>
                  <a:pt x="88" y="88"/>
                </a:cubicBezTo>
                <a:cubicBezTo>
                  <a:pt x="92" y="84"/>
                  <a:pt x="97" y="82"/>
                  <a:pt x="102" y="82"/>
                </a:cubicBezTo>
                <a:close/>
                <a:moveTo>
                  <a:pt x="51" y="191"/>
                </a:moveTo>
                <a:cubicBezTo>
                  <a:pt x="39" y="188"/>
                  <a:pt x="16" y="165"/>
                  <a:pt x="12" y="153"/>
                </a:cubicBezTo>
                <a:cubicBezTo>
                  <a:pt x="72" y="111"/>
                  <a:pt x="72" y="111"/>
                  <a:pt x="72" y="111"/>
                </a:cubicBezTo>
                <a:cubicBezTo>
                  <a:pt x="73" y="114"/>
                  <a:pt x="74" y="117"/>
                  <a:pt x="76" y="119"/>
                </a:cubicBezTo>
                <a:cubicBezTo>
                  <a:pt x="68" y="127"/>
                  <a:pt x="68" y="127"/>
                  <a:pt x="68" y="127"/>
                </a:cubicBezTo>
                <a:cubicBezTo>
                  <a:pt x="65" y="130"/>
                  <a:pt x="65" y="134"/>
                  <a:pt x="68" y="136"/>
                </a:cubicBezTo>
                <a:cubicBezTo>
                  <a:pt x="69" y="137"/>
                  <a:pt x="70" y="138"/>
                  <a:pt x="72" y="138"/>
                </a:cubicBezTo>
                <a:cubicBezTo>
                  <a:pt x="73" y="138"/>
                  <a:pt x="75" y="137"/>
                  <a:pt x="76" y="136"/>
                </a:cubicBezTo>
                <a:cubicBezTo>
                  <a:pt x="84" y="128"/>
                  <a:pt x="84" y="128"/>
                  <a:pt x="84" y="128"/>
                </a:cubicBezTo>
                <a:cubicBezTo>
                  <a:pt x="87" y="130"/>
                  <a:pt x="90" y="131"/>
                  <a:pt x="93" y="132"/>
                </a:cubicBezTo>
                <a:lnTo>
                  <a:pt x="51" y="1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25AF3988-5CC9-4E23-9D5D-4134445D1E86}"/>
              </a:ext>
            </a:extLst>
          </p:cNvPr>
          <p:cNvSpPr txBox="1"/>
          <p:nvPr/>
        </p:nvSpPr>
        <p:spPr>
          <a:xfrm>
            <a:off x="356728" y="820426"/>
            <a:ext cx="11012424"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 dispositivi amministrativi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Bandi/Avvisi</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devono prevedere il rispetto dei seguenti principi e obblighi</a:t>
            </a:r>
            <a:r>
              <a:rPr kumimoji="0" lang="it-IT" sz="18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p>
        </p:txBody>
      </p:sp>
      <p:sp>
        <p:nvSpPr>
          <p:cNvPr id="86" name="Rettangolo 4">
            <a:extLst>
              <a:ext uri="{FF2B5EF4-FFF2-40B4-BE49-F238E27FC236}">
                <a16:creationId xmlns:a16="http://schemas.microsoft.com/office/drawing/2014/main" id="{D1ED4C6A-5FC6-4B58-81F5-784451D3A89B}"/>
              </a:ext>
            </a:extLst>
          </p:cNvPr>
          <p:cNvSpPr/>
          <p:nvPr/>
        </p:nvSpPr>
        <p:spPr>
          <a:xfrm>
            <a:off x="-193020" y="2403283"/>
            <a:ext cx="11726444" cy="523220"/>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Principio del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contributo all’obiettivo climatico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(c.d. tagging), da prevedere solo se pertinente per ciascuna specifica misura.</a:t>
            </a:r>
          </a:p>
        </p:txBody>
      </p:sp>
      <p:sp>
        <p:nvSpPr>
          <p:cNvPr id="87" name="Rettangolo 4">
            <a:extLst>
              <a:ext uri="{FF2B5EF4-FFF2-40B4-BE49-F238E27FC236}">
                <a16:creationId xmlns:a16="http://schemas.microsoft.com/office/drawing/2014/main" id="{047BA438-611B-4FC4-A825-FD638C074E6A}"/>
              </a:ext>
            </a:extLst>
          </p:cNvPr>
          <p:cNvSpPr/>
          <p:nvPr/>
        </p:nvSpPr>
        <p:spPr>
          <a:xfrm>
            <a:off x="-193020" y="3063465"/>
            <a:ext cx="11726444" cy="307777"/>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Obbligo di </a:t>
            </a:r>
            <a:r>
              <a:rPr kumimoji="0" lang="it-IT" sz="1400" b="1"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conseguimento M&amp;T</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con eventuale previsione di clausole di riduzione o revoca contributi.</a:t>
            </a:r>
          </a:p>
        </p:txBody>
      </p:sp>
      <p:sp>
        <p:nvSpPr>
          <p:cNvPr id="88" name="Rettangolo 4">
            <a:extLst>
              <a:ext uri="{FF2B5EF4-FFF2-40B4-BE49-F238E27FC236}">
                <a16:creationId xmlns:a16="http://schemas.microsoft.com/office/drawing/2014/main" id="{2CC6E89B-9531-49A6-A7CE-CBDCAC2673AB}"/>
              </a:ext>
            </a:extLst>
          </p:cNvPr>
          <p:cNvSpPr/>
          <p:nvPr/>
        </p:nvSpPr>
        <p:spPr>
          <a:xfrm>
            <a:off x="-193020" y="3521554"/>
            <a:ext cx="11726444" cy="523220"/>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Obbligo di </a:t>
            </a:r>
            <a:r>
              <a:rPr kumimoji="0" lang="it-IT" sz="1400" b="1"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assenza di «doppio finanziamento</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da intendere come duplicazione del  finanziamento con altri contributi europei e/o nazionali.</a:t>
            </a:r>
          </a:p>
        </p:txBody>
      </p:sp>
      <p:sp>
        <p:nvSpPr>
          <p:cNvPr id="89" name="Rettangolo 4">
            <a:extLst>
              <a:ext uri="{FF2B5EF4-FFF2-40B4-BE49-F238E27FC236}">
                <a16:creationId xmlns:a16="http://schemas.microsoft.com/office/drawing/2014/main" id="{7FE32424-2388-488A-B015-9CE70E70C39B}"/>
              </a:ext>
            </a:extLst>
          </p:cNvPr>
          <p:cNvSpPr/>
          <p:nvPr/>
        </p:nvSpPr>
        <p:spPr>
          <a:xfrm>
            <a:off x="-193020" y="4145255"/>
            <a:ext cx="11726444" cy="738664"/>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Ammissibilità </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dei</a:t>
            </a:r>
            <a:r>
              <a:rPr kumimoji="0" lang="it-IT" sz="1400" b="1"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costi </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del</a:t>
            </a:r>
            <a:r>
              <a:rPr kumimoji="0" lang="it-IT" sz="1400" b="1"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personale</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obbligo di rispettare quanto previsto dall’articolo 1, decreto-legge n. 80/2021, che prevede l’ammissibilità delle spese di supporto tecnico-operativo finalizzato alla realizzazione dei progetti PNRR (sul punto è in finalizzazione una specifica circolare). </a:t>
            </a:r>
          </a:p>
        </p:txBody>
      </p:sp>
      <p:sp>
        <p:nvSpPr>
          <p:cNvPr id="90" name="Rettangolo 4">
            <a:extLst>
              <a:ext uri="{FF2B5EF4-FFF2-40B4-BE49-F238E27FC236}">
                <a16:creationId xmlns:a16="http://schemas.microsoft.com/office/drawing/2014/main" id="{780733A0-DC17-45E8-A319-E8A8D525B92F}"/>
              </a:ext>
            </a:extLst>
          </p:cNvPr>
          <p:cNvSpPr/>
          <p:nvPr/>
        </p:nvSpPr>
        <p:spPr>
          <a:xfrm>
            <a:off x="-193020" y="4940470"/>
            <a:ext cx="11726444" cy="523220"/>
          </a:xfrm>
          <a:prstGeom prst="rect">
            <a:avLst/>
          </a:prstGeom>
        </p:spPr>
        <p:txBody>
          <a:bodyPr wrap="square">
            <a:spAutoFit/>
          </a:bodyPr>
          <a:lstStyle/>
          <a:p>
            <a:pPr marL="1828800" marR="0" lvl="4"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Obblighi in materia di comunicazione e informazione</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attraverso specifico richiamo al dispositivo e presenza dell’emblema dell’Unione Europea.</a:t>
            </a:r>
          </a:p>
        </p:txBody>
      </p:sp>
      <p:sp>
        <p:nvSpPr>
          <p:cNvPr id="91" name="Rectangle 90">
            <a:extLst>
              <a:ext uri="{FF2B5EF4-FFF2-40B4-BE49-F238E27FC236}">
                <a16:creationId xmlns:a16="http://schemas.microsoft.com/office/drawing/2014/main" id="{5EA41282-68AF-46B3-91ED-941E4E675477}"/>
              </a:ext>
            </a:extLst>
          </p:cNvPr>
          <p:cNvSpPr/>
          <p:nvPr/>
        </p:nvSpPr>
        <p:spPr>
          <a:xfrm>
            <a:off x="791225" y="2405693"/>
            <a:ext cx="729988" cy="474232"/>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415A4358-9A3A-4AFF-99D7-C1EFB0841725}"/>
              </a:ext>
            </a:extLst>
          </p:cNvPr>
          <p:cNvSpPr/>
          <p:nvPr/>
        </p:nvSpPr>
        <p:spPr>
          <a:xfrm>
            <a:off x="791225" y="2976046"/>
            <a:ext cx="729988" cy="480488"/>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5818F992-81BE-49ED-A578-87F840766573}"/>
              </a:ext>
            </a:extLst>
          </p:cNvPr>
          <p:cNvSpPr/>
          <p:nvPr/>
        </p:nvSpPr>
        <p:spPr>
          <a:xfrm>
            <a:off x="817146" y="3546109"/>
            <a:ext cx="729988" cy="461168"/>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4" name="Rectangle 93">
            <a:extLst>
              <a:ext uri="{FF2B5EF4-FFF2-40B4-BE49-F238E27FC236}">
                <a16:creationId xmlns:a16="http://schemas.microsoft.com/office/drawing/2014/main" id="{5569C860-698D-42DB-AA27-AF949BF766D2}"/>
              </a:ext>
            </a:extLst>
          </p:cNvPr>
          <p:cNvSpPr/>
          <p:nvPr/>
        </p:nvSpPr>
        <p:spPr>
          <a:xfrm>
            <a:off x="801228" y="4107757"/>
            <a:ext cx="729988" cy="738664"/>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7564A60C-743A-4060-B6DE-08CDEB41A557}"/>
              </a:ext>
            </a:extLst>
          </p:cNvPr>
          <p:cNvSpPr/>
          <p:nvPr/>
        </p:nvSpPr>
        <p:spPr>
          <a:xfrm>
            <a:off x="791225" y="4952986"/>
            <a:ext cx="729988" cy="482043"/>
          </a:xfrm>
          <a:prstGeom prst="rect">
            <a:avLst/>
          </a:prstGeom>
          <a:solidFill>
            <a:srgbClr val="476DB6"/>
          </a:solidFill>
          <a:ln>
            <a:solidFill>
              <a:srgbClr val="47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6" name="Group 22">
            <a:extLst>
              <a:ext uri="{FF2B5EF4-FFF2-40B4-BE49-F238E27FC236}">
                <a16:creationId xmlns:a16="http://schemas.microsoft.com/office/drawing/2014/main" id="{180E71DD-717D-48F9-8ABF-606400579FAE}"/>
              </a:ext>
            </a:extLst>
          </p:cNvPr>
          <p:cNvGrpSpPr>
            <a:grpSpLocks noChangeAspect="1"/>
          </p:cNvGrpSpPr>
          <p:nvPr/>
        </p:nvGrpSpPr>
        <p:grpSpPr bwMode="auto">
          <a:xfrm>
            <a:off x="917633" y="2488558"/>
            <a:ext cx="497176" cy="295792"/>
            <a:chOff x="2598" y="646"/>
            <a:chExt cx="421" cy="328"/>
          </a:xfrm>
          <a:solidFill>
            <a:schemeClr val="bg1"/>
          </a:solidFill>
        </p:grpSpPr>
        <p:sp>
          <p:nvSpPr>
            <p:cNvPr id="97" name="Freeform 23">
              <a:extLst>
                <a:ext uri="{FF2B5EF4-FFF2-40B4-BE49-F238E27FC236}">
                  <a16:creationId xmlns:a16="http://schemas.microsoft.com/office/drawing/2014/main" id="{6DC855EB-00C5-4ECE-9D7D-A704DFDC6579}"/>
                </a:ext>
              </a:extLst>
            </p:cNvPr>
            <p:cNvSpPr>
              <a:spLocks noEditPoints="1"/>
            </p:cNvSpPr>
            <p:nvPr/>
          </p:nvSpPr>
          <p:spPr bwMode="auto">
            <a:xfrm>
              <a:off x="2731" y="720"/>
              <a:ext cx="151" cy="176"/>
            </a:xfrm>
            <a:custGeom>
              <a:avLst/>
              <a:gdLst>
                <a:gd name="T0" fmla="*/ 70 w 102"/>
                <a:gd name="T1" fmla="*/ 119 h 119"/>
                <a:gd name="T2" fmla="*/ 43 w 102"/>
                <a:gd name="T3" fmla="*/ 107 h 119"/>
                <a:gd name="T4" fmla="*/ 8 w 102"/>
                <a:gd name="T5" fmla="*/ 101 h 119"/>
                <a:gd name="T6" fmla="*/ 3 w 102"/>
                <a:gd name="T7" fmla="*/ 69 h 119"/>
                <a:gd name="T8" fmla="*/ 3 w 102"/>
                <a:gd name="T9" fmla="*/ 69 h 119"/>
                <a:gd name="T10" fmla="*/ 27 w 102"/>
                <a:gd name="T11" fmla="*/ 35 h 119"/>
                <a:gd name="T12" fmla="*/ 51 w 102"/>
                <a:gd name="T13" fmla="*/ 4 h 119"/>
                <a:gd name="T14" fmla="*/ 55 w 102"/>
                <a:gd name="T15" fmla="*/ 1 h 119"/>
                <a:gd name="T16" fmla="*/ 60 w 102"/>
                <a:gd name="T17" fmla="*/ 1 h 119"/>
                <a:gd name="T18" fmla="*/ 96 w 102"/>
                <a:gd name="T19" fmla="*/ 92 h 119"/>
                <a:gd name="T20" fmla="*/ 77 w 102"/>
                <a:gd name="T21" fmla="*/ 118 h 119"/>
                <a:gd name="T22" fmla="*/ 70 w 102"/>
                <a:gd name="T23" fmla="*/ 119 h 119"/>
                <a:gd name="T24" fmla="*/ 45 w 102"/>
                <a:gd name="T25" fmla="*/ 95 h 119"/>
                <a:gd name="T26" fmla="*/ 49 w 102"/>
                <a:gd name="T27" fmla="*/ 96 h 119"/>
                <a:gd name="T28" fmla="*/ 73 w 102"/>
                <a:gd name="T29" fmla="*/ 107 h 119"/>
                <a:gd name="T30" fmla="*/ 85 w 102"/>
                <a:gd name="T31" fmla="*/ 89 h 119"/>
                <a:gd name="T32" fmla="*/ 59 w 102"/>
                <a:gd name="T33" fmla="*/ 16 h 119"/>
                <a:gd name="T34" fmla="*/ 35 w 102"/>
                <a:gd name="T35" fmla="*/ 44 h 119"/>
                <a:gd name="T36" fmla="*/ 15 w 102"/>
                <a:gd name="T37" fmla="*/ 72 h 119"/>
                <a:gd name="T38" fmla="*/ 17 w 102"/>
                <a:gd name="T39" fmla="*/ 93 h 119"/>
                <a:gd name="T40" fmla="*/ 43 w 102"/>
                <a:gd name="T41" fmla="*/ 95 h 119"/>
                <a:gd name="T42" fmla="*/ 45 w 102"/>
                <a:gd name="T4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19">
                  <a:moveTo>
                    <a:pt x="70" y="119"/>
                  </a:moveTo>
                  <a:cubicBezTo>
                    <a:pt x="62" y="119"/>
                    <a:pt x="53" y="115"/>
                    <a:pt x="43" y="107"/>
                  </a:cubicBezTo>
                  <a:cubicBezTo>
                    <a:pt x="27" y="111"/>
                    <a:pt x="16" y="109"/>
                    <a:pt x="8" y="101"/>
                  </a:cubicBezTo>
                  <a:cubicBezTo>
                    <a:pt x="1" y="94"/>
                    <a:pt x="0" y="83"/>
                    <a:pt x="3" y="69"/>
                  </a:cubicBezTo>
                  <a:cubicBezTo>
                    <a:pt x="3" y="69"/>
                    <a:pt x="3" y="69"/>
                    <a:pt x="3" y="69"/>
                  </a:cubicBezTo>
                  <a:cubicBezTo>
                    <a:pt x="6" y="54"/>
                    <a:pt x="17" y="44"/>
                    <a:pt x="27" y="35"/>
                  </a:cubicBezTo>
                  <a:cubicBezTo>
                    <a:pt x="36" y="26"/>
                    <a:pt x="45" y="17"/>
                    <a:pt x="51" y="4"/>
                  </a:cubicBezTo>
                  <a:cubicBezTo>
                    <a:pt x="52" y="2"/>
                    <a:pt x="53" y="1"/>
                    <a:pt x="55" y="1"/>
                  </a:cubicBezTo>
                  <a:cubicBezTo>
                    <a:pt x="57" y="0"/>
                    <a:pt x="59" y="0"/>
                    <a:pt x="60" y="1"/>
                  </a:cubicBezTo>
                  <a:cubicBezTo>
                    <a:pt x="86" y="20"/>
                    <a:pt x="102" y="68"/>
                    <a:pt x="96" y="92"/>
                  </a:cubicBezTo>
                  <a:cubicBezTo>
                    <a:pt x="93" y="106"/>
                    <a:pt x="86" y="115"/>
                    <a:pt x="77" y="118"/>
                  </a:cubicBezTo>
                  <a:cubicBezTo>
                    <a:pt x="75" y="119"/>
                    <a:pt x="73" y="119"/>
                    <a:pt x="70" y="119"/>
                  </a:cubicBezTo>
                  <a:close/>
                  <a:moveTo>
                    <a:pt x="45" y="95"/>
                  </a:moveTo>
                  <a:cubicBezTo>
                    <a:pt x="46" y="95"/>
                    <a:pt x="47" y="95"/>
                    <a:pt x="49" y="96"/>
                  </a:cubicBezTo>
                  <a:cubicBezTo>
                    <a:pt x="59" y="105"/>
                    <a:pt x="68" y="109"/>
                    <a:pt x="73" y="107"/>
                  </a:cubicBezTo>
                  <a:cubicBezTo>
                    <a:pt x="80" y="105"/>
                    <a:pt x="83" y="96"/>
                    <a:pt x="85" y="89"/>
                  </a:cubicBezTo>
                  <a:cubicBezTo>
                    <a:pt x="89" y="71"/>
                    <a:pt x="77" y="34"/>
                    <a:pt x="59" y="16"/>
                  </a:cubicBezTo>
                  <a:cubicBezTo>
                    <a:pt x="52" y="27"/>
                    <a:pt x="43" y="36"/>
                    <a:pt x="35" y="44"/>
                  </a:cubicBezTo>
                  <a:cubicBezTo>
                    <a:pt x="26" y="53"/>
                    <a:pt x="17" y="61"/>
                    <a:pt x="15" y="72"/>
                  </a:cubicBezTo>
                  <a:cubicBezTo>
                    <a:pt x="13" y="78"/>
                    <a:pt x="12" y="88"/>
                    <a:pt x="17" y="93"/>
                  </a:cubicBezTo>
                  <a:cubicBezTo>
                    <a:pt x="21" y="97"/>
                    <a:pt x="30" y="98"/>
                    <a:pt x="43" y="95"/>
                  </a:cubicBezTo>
                  <a:cubicBezTo>
                    <a:pt x="44" y="95"/>
                    <a:pt x="44" y="95"/>
                    <a:pt x="45" y="95"/>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8" name="Freeform 24">
              <a:extLst>
                <a:ext uri="{FF2B5EF4-FFF2-40B4-BE49-F238E27FC236}">
                  <a16:creationId xmlns:a16="http://schemas.microsoft.com/office/drawing/2014/main" id="{83482528-76C6-4031-9D73-0B4147541DC1}"/>
                </a:ext>
              </a:extLst>
            </p:cNvPr>
            <p:cNvSpPr>
              <a:spLocks/>
            </p:cNvSpPr>
            <p:nvPr/>
          </p:nvSpPr>
          <p:spPr bwMode="auto">
            <a:xfrm>
              <a:off x="2785" y="779"/>
              <a:ext cx="40" cy="136"/>
            </a:xfrm>
            <a:custGeom>
              <a:avLst/>
              <a:gdLst>
                <a:gd name="T0" fmla="*/ 9 w 27"/>
                <a:gd name="T1" fmla="*/ 92 h 92"/>
                <a:gd name="T2" fmla="*/ 3 w 27"/>
                <a:gd name="T3" fmla="*/ 87 h 92"/>
                <a:gd name="T4" fmla="*/ 15 w 27"/>
                <a:gd name="T5" fmla="*/ 3 h 92"/>
                <a:gd name="T6" fmla="*/ 23 w 27"/>
                <a:gd name="T7" fmla="*/ 1 h 92"/>
                <a:gd name="T8" fmla="*/ 25 w 27"/>
                <a:gd name="T9" fmla="*/ 10 h 92"/>
                <a:gd name="T10" fmla="*/ 15 w 27"/>
                <a:gd name="T11" fmla="*/ 86 h 92"/>
                <a:gd name="T12" fmla="*/ 10 w 27"/>
                <a:gd name="T13" fmla="*/ 92 h 92"/>
                <a:gd name="T14" fmla="*/ 9 w 27"/>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92">
                  <a:moveTo>
                    <a:pt x="9" y="92"/>
                  </a:moveTo>
                  <a:cubicBezTo>
                    <a:pt x="6" y="92"/>
                    <a:pt x="4" y="90"/>
                    <a:pt x="3" y="87"/>
                  </a:cubicBezTo>
                  <a:cubicBezTo>
                    <a:pt x="0" y="48"/>
                    <a:pt x="4" y="20"/>
                    <a:pt x="15" y="3"/>
                  </a:cubicBezTo>
                  <a:cubicBezTo>
                    <a:pt x="17" y="1"/>
                    <a:pt x="20" y="0"/>
                    <a:pt x="23" y="1"/>
                  </a:cubicBezTo>
                  <a:cubicBezTo>
                    <a:pt x="26" y="3"/>
                    <a:pt x="27" y="7"/>
                    <a:pt x="25" y="10"/>
                  </a:cubicBezTo>
                  <a:cubicBezTo>
                    <a:pt x="16" y="24"/>
                    <a:pt x="13" y="50"/>
                    <a:pt x="15" y="86"/>
                  </a:cubicBezTo>
                  <a:cubicBezTo>
                    <a:pt x="16" y="89"/>
                    <a:pt x="13" y="92"/>
                    <a:pt x="10" y="92"/>
                  </a:cubicBezTo>
                  <a:cubicBezTo>
                    <a:pt x="10" y="92"/>
                    <a:pt x="10" y="92"/>
                    <a:pt x="9" y="9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9" name="Freeform 25">
              <a:extLst>
                <a:ext uri="{FF2B5EF4-FFF2-40B4-BE49-F238E27FC236}">
                  <a16:creationId xmlns:a16="http://schemas.microsoft.com/office/drawing/2014/main" id="{5B3CB48A-BDDF-4497-ACD5-3A505157581E}"/>
                </a:ext>
              </a:extLst>
            </p:cNvPr>
            <p:cNvSpPr>
              <a:spLocks/>
            </p:cNvSpPr>
            <p:nvPr/>
          </p:nvSpPr>
          <p:spPr bwMode="auto">
            <a:xfrm>
              <a:off x="2598" y="775"/>
              <a:ext cx="126" cy="93"/>
            </a:xfrm>
            <a:custGeom>
              <a:avLst/>
              <a:gdLst>
                <a:gd name="T0" fmla="*/ 40 w 85"/>
                <a:gd name="T1" fmla="*/ 63 h 63"/>
                <a:gd name="T2" fmla="*/ 40 w 85"/>
                <a:gd name="T3" fmla="*/ 63 h 63"/>
                <a:gd name="T4" fmla="*/ 35 w 85"/>
                <a:gd name="T5" fmla="*/ 60 h 63"/>
                <a:gd name="T6" fmla="*/ 1 w 85"/>
                <a:gd name="T7" fmla="*/ 10 h 63"/>
                <a:gd name="T8" fmla="*/ 3 w 85"/>
                <a:gd name="T9" fmla="*/ 2 h 63"/>
                <a:gd name="T10" fmla="*/ 11 w 85"/>
                <a:gd name="T11" fmla="*/ 4 h 63"/>
                <a:gd name="T12" fmla="*/ 40 w 85"/>
                <a:gd name="T13" fmla="*/ 47 h 63"/>
                <a:gd name="T14" fmla="*/ 74 w 85"/>
                <a:gd name="T15" fmla="*/ 7 h 63"/>
                <a:gd name="T16" fmla="*/ 82 w 85"/>
                <a:gd name="T17" fmla="*/ 6 h 63"/>
                <a:gd name="T18" fmla="*/ 83 w 85"/>
                <a:gd name="T19" fmla="*/ 15 h 63"/>
                <a:gd name="T20" fmla="*/ 44 w 85"/>
                <a:gd name="T21" fmla="*/ 61 h 63"/>
                <a:gd name="T22" fmla="*/ 40 w 85"/>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3">
                  <a:moveTo>
                    <a:pt x="40" y="63"/>
                  </a:moveTo>
                  <a:cubicBezTo>
                    <a:pt x="40" y="63"/>
                    <a:pt x="40" y="63"/>
                    <a:pt x="40" y="63"/>
                  </a:cubicBezTo>
                  <a:cubicBezTo>
                    <a:pt x="38" y="63"/>
                    <a:pt x="36" y="62"/>
                    <a:pt x="35" y="60"/>
                  </a:cubicBezTo>
                  <a:cubicBezTo>
                    <a:pt x="1" y="10"/>
                    <a:pt x="1" y="10"/>
                    <a:pt x="1" y="10"/>
                  </a:cubicBezTo>
                  <a:cubicBezTo>
                    <a:pt x="0" y="8"/>
                    <a:pt x="0" y="4"/>
                    <a:pt x="3" y="2"/>
                  </a:cubicBezTo>
                  <a:cubicBezTo>
                    <a:pt x="6" y="0"/>
                    <a:pt x="10" y="1"/>
                    <a:pt x="11" y="4"/>
                  </a:cubicBezTo>
                  <a:cubicBezTo>
                    <a:pt x="40" y="47"/>
                    <a:pt x="40" y="47"/>
                    <a:pt x="40" y="47"/>
                  </a:cubicBezTo>
                  <a:cubicBezTo>
                    <a:pt x="74" y="7"/>
                    <a:pt x="74" y="7"/>
                    <a:pt x="74" y="7"/>
                  </a:cubicBezTo>
                  <a:cubicBezTo>
                    <a:pt x="76" y="4"/>
                    <a:pt x="80" y="4"/>
                    <a:pt x="82" y="6"/>
                  </a:cubicBezTo>
                  <a:cubicBezTo>
                    <a:pt x="85" y="8"/>
                    <a:pt x="85" y="12"/>
                    <a:pt x="83" y="15"/>
                  </a:cubicBezTo>
                  <a:cubicBezTo>
                    <a:pt x="44" y="61"/>
                    <a:pt x="44" y="61"/>
                    <a:pt x="44" y="61"/>
                  </a:cubicBezTo>
                  <a:cubicBezTo>
                    <a:pt x="43" y="62"/>
                    <a:pt x="42" y="63"/>
                    <a:pt x="40" y="63"/>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0" name="Freeform 26">
              <a:extLst>
                <a:ext uri="{FF2B5EF4-FFF2-40B4-BE49-F238E27FC236}">
                  <a16:creationId xmlns:a16="http://schemas.microsoft.com/office/drawing/2014/main" id="{D7F4DB40-F18C-4023-B904-FA441F1AD7B3}"/>
                </a:ext>
              </a:extLst>
            </p:cNvPr>
            <p:cNvSpPr>
              <a:spLocks/>
            </p:cNvSpPr>
            <p:nvPr/>
          </p:nvSpPr>
          <p:spPr bwMode="auto">
            <a:xfrm>
              <a:off x="2893" y="779"/>
              <a:ext cx="126" cy="92"/>
            </a:xfrm>
            <a:custGeom>
              <a:avLst/>
              <a:gdLst>
                <a:gd name="T0" fmla="*/ 78 w 85"/>
                <a:gd name="T1" fmla="*/ 62 h 62"/>
                <a:gd name="T2" fmla="*/ 73 w 85"/>
                <a:gd name="T3" fmla="*/ 59 h 62"/>
                <a:gd name="T4" fmla="*/ 44 w 85"/>
                <a:gd name="T5" fmla="*/ 16 h 62"/>
                <a:gd name="T6" fmla="*/ 11 w 85"/>
                <a:gd name="T7" fmla="*/ 56 h 62"/>
                <a:gd name="T8" fmla="*/ 3 w 85"/>
                <a:gd name="T9" fmla="*/ 57 h 62"/>
                <a:gd name="T10" fmla="*/ 2 w 85"/>
                <a:gd name="T11" fmla="*/ 48 h 62"/>
                <a:gd name="T12" fmla="*/ 40 w 85"/>
                <a:gd name="T13" fmla="*/ 2 h 62"/>
                <a:gd name="T14" fmla="*/ 45 w 85"/>
                <a:gd name="T15" fmla="*/ 0 h 62"/>
                <a:gd name="T16" fmla="*/ 50 w 85"/>
                <a:gd name="T17" fmla="*/ 3 h 62"/>
                <a:gd name="T18" fmla="*/ 83 w 85"/>
                <a:gd name="T19" fmla="*/ 52 h 62"/>
                <a:gd name="T20" fmla="*/ 82 w 85"/>
                <a:gd name="T21" fmla="*/ 61 h 62"/>
                <a:gd name="T22" fmla="*/ 78 w 85"/>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62">
                  <a:moveTo>
                    <a:pt x="78" y="62"/>
                  </a:moveTo>
                  <a:cubicBezTo>
                    <a:pt x="76" y="62"/>
                    <a:pt x="74" y="61"/>
                    <a:pt x="73" y="59"/>
                  </a:cubicBezTo>
                  <a:cubicBezTo>
                    <a:pt x="44" y="16"/>
                    <a:pt x="44" y="16"/>
                    <a:pt x="44" y="16"/>
                  </a:cubicBezTo>
                  <a:cubicBezTo>
                    <a:pt x="11" y="56"/>
                    <a:pt x="11" y="56"/>
                    <a:pt x="11" y="56"/>
                  </a:cubicBezTo>
                  <a:cubicBezTo>
                    <a:pt x="9" y="58"/>
                    <a:pt x="5" y="59"/>
                    <a:pt x="3" y="57"/>
                  </a:cubicBezTo>
                  <a:cubicBezTo>
                    <a:pt x="0" y="54"/>
                    <a:pt x="0" y="51"/>
                    <a:pt x="2" y="48"/>
                  </a:cubicBezTo>
                  <a:cubicBezTo>
                    <a:pt x="40" y="2"/>
                    <a:pt x="40" y="2"/>
                    <a:pt x="40" y="2"/>
                  </a:cubicBezTo>
                  <a:cubicBezTo>
                    <a:pt x="41" y="1"/>
                    <a:pt x="43" y="0"/>
                    <a:pt x="45" y="0"/>
                  </a:cubicBezTo>
                  <a:cubicBezTo>
                    <a:pt x="47" y="0"/>
                    <a:pt x="49" y="1"/>
                    <a:pt x="50" y="3"/>
                  </a:cubicBezTo>
                  <a:cubicBezTo>
                    <a:pt x="83" y="52"/>
                    <a:pt x="83" y="52"/>
                    <a:pt x="83" y="52"/>
                  </a:cubicBezTo>
                  <a:cubicBezTo>
                    <a:pt x="85" y="55"/>
                    <a:pt x="84" y="59"/>
                    <a:pt x="82" y="61"/>
                  </a:cubicBezTo>
                  <a:cubicBezTo>
                    <a:pt x="81" y="61"/>
                    <a:pt x="79" y="62"/>
                    <a:pt x="78" y="6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1" name="Freeform 27">
              <a:extLst>
                <a:ext uri="{FF2B5EF4-FFF2-40B4-BE49-F238E27FC236}">
                  <a16:creationId xmlns:a16="http://schemas.microsoft.com/office/drawing/2014/main" id="{7AF49B51-57DD-485D-A26F-3070C5E9836F}"/>
                </a:ext>
              </a:extLst>
            </p:cNvPr>
            <p:cNvSpPr>
              <a:spLocks/>
            </p:cNvSpPr>
            <p:nvPr/>
          </p:nvSpPr>
          <p:spPr bwMode="auto">
            <a:xfrm>
              <a:off x="2693" y="779"/>
              <a:ext cx="290" cy="195"/>
            </a:xfrm>
            <a:custGeom>
              <a:avLst/>
              <a:gdLst>
                <a:gd name="T0" fmla="*/ 78 w 196"/>
                <a:gd name="T1" fmla="*/ 132 h 132"/>
                <a:gd name="T2" fmla="*/ 2 w 196"/>
                <a:gd name="T3" fmla="*/ 101 h 132"/>
                <a:gd name="T4" fmla="*/ 2 w 196"/>
                <a:gd name="T5" fmla="*/ 92 h 132"/>
                <a:gd name="T6" fmla="*/ 10 w 196"/>
                <a:gd name="T7" fmla="*/ 92 h 132"/>
                <a:gd name="T8" fmla="*/ 100 w 196"/>
                <a:gd name="T9" fmla="*/ 117 h 132"/>
                <a:gd name="T10" fmla="*/ 174 w 196"/>
                <a:gd name="T11" fmla="*/ 7 h 132"/>
                <a:gd name="T12" fmla="*/ 178 w 196"/>
                <a:gd name="T13" fmla="*/ 0 h 132"/>
                <a:gd name="T14" fmla="*/ 185 w 196"/>
                <a:gd name="T15" fmla="*/ 5 h 132"/>
                <a:gd name="T16" fmla="*/ 103 w 196"/>
                <a:gd name="T17" fmla="*/ 129 h 132"/>
                <a:gd name="T18" fmla="*/ 78 w 196"/>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32">
                  <a:moveTo>
                    <a:pt x="78" y="132"/>
                  </a:moveTo>
                  <a:cubicBezTo>
                    <a:pt x="50" y="132"/>
                    <a:pt x="22" y="121"/>
                    <a:pt x="2" y="101"/>
                  </a:cubicBezTo>
                  <a:cubicBezTo>
                    <a:pt x="0" y="98"/>
                    <a:pt x="0" y="95"/>
                    <a:pt x="2" y="92"/>
                  </a:cubicBezTo>
                  <a:cubicBezTo>
                    <a:pt x="4" y="90"/>
                    <a:pt x="8" y="90"/>
                    <a:pt x="10" y="92"/>
                  </a:cubicBezTo>
                  <a:cubicBezTo>
                    <a:pt x="34" y="116"/>
                    <a:pt x="68" y="125"/>
                    <a:pt x="100" y="117"/>
                  </a:cubicBezTo>
                  <a:cubicBezTo>
                    <a:pt x="149" y="106"/>
                    <a:pt x="183" y="55"/>
                    <a:pt x="174" y="7"/>
                  </a:cubicBezTo>
                  <a:cubicBezTo>
                    <a:pt x="173" y="4"/>
                    <a:pt x="175" y="1"/>
                    <a:pt x="178" y="0"/>
                  </a:cubicBezTo>
                  <a:cubicBezTo>
                    <a:pt x="182" y="0"/>
                    <a:pt x="185" y="2"/>
                    <a:pt x="185" y="5"/>
                  </a:cubicBezTo>
                  <a:cubicBezTo>
                    <a:pt x="196" y="60"/>
                    <a:pt x="159" y="116"/>
                    <a:pt x="103" y="129"/>
                  </a:cubicBezTo>
                  <a:cubicBezTo>
                    <a:pt x="94" y="131"/>
                    <a:pt x="86" y="132"/>
                    <a:pt x="78" y="13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2" name="Freeform 28">
              <a:extLst>
                <a:ext uri="{FF2B5EF4-FFF2-40B4-BE49-F238E27FC236}">
                  <a16:creationId xmlns:a16="http://schemas.microsoft.com/office/drawing/2014/main" id="{7A68EB3F-96E9-4B10-A653-8004824A7774}"/>
                </a:ext>
              </a:extLst>
            </p:cNvPr>
            <p:cNvSpPr>
              <a:spLocks/>
            </p:cNvSpPr>
            <p:nvPr/>
          </p:nvSpPr>
          <p:spPr bwMode="auto">
            <a:xfrm>
              <a:off x="2637" y="646"/>
              <a:ext cx="294" cy="222"/>
            </a:xfrm>
            <a:custGeom>
              <a:avLst/>
              <a:gdLst>
                <a:gd name="T0" fmla="*/ 14 w 199"/>
                <a:gd name="T1" fmla="*/ 150 h 150"/>
                <a:gd name="T2" fmla="*/ 8 w 199"/>
                <a:gd name="T3" fmla="*/ 145 h 150"/>
                <a:gd name="T4" fmla="*/ 20 w 199"/>
                <a:gd name="T5" fmla="*/ 61 h 150"/>
                <a:gd name="T6" fmla="*/ 91 w 199"/>
                <a:gd name="T7" fmla="*/ 9 h 150"/>
                <a:gd name="T8" fmla="*/ 197 w 199"/>
                <a:gd name="T9" fmla="*/ 42 h 150"/>
                <a:gd name="T10" fmla="*/ 196 w 199"/>
                <a:gd name="T11" fmla="*/ 51 h 150"/>
                <a:gd name="T12" fmla="*/ 188 w 199"/>
                <a:gd name="T13" fmla="*/ 50 h 150"/>
                <a:gd name="T14" fmla="*/ 94 w 199"/>
                <a:gd name="T15" fmla="*/ 20 h 150"/>
                <a:gd name="T16" fmla="*/ 30 w 199"/>
                <a:gd name="T17" fmla="*/ 67 h 150"/>
                <a:gd name="T18" fmla="*/ 20 w 199"/>
                <a:gd name="T19" fmla="*/ 142 h 150"/>
                <a:gd name="T20" fmla="*/ 15 w 199"/>
                <a:gd name="T21" fmla="*/ 149 h 150"/>
                <a:gd name="T22" fmla="*/ 14 w 199"/>
                <a:gd name="T2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150">
                  <a:moveTo>
                    <a:pt x="14" y="150"/>
                  </a:moveTo>
                  <a:cubicBezTo>
                    <a:pt x="11" y="150"/>
                    <a:pt x="9" y="148"/>
                    <a:pt x="8" y="145"/>
                  </a:cubicBezTo>
                  <a:cubicBezTo>
                    <a:pt x="0" y="117"/>
                    <a:pt x="5" y="87"/>
                    <a:pt x="20" y="61"/>
                  </a:cubicBezTo>
                  <a:cubicBezTo>
                    <a:pt x="36" y="35"/>
                    <a:pt x="62" y="16"/>
                    <a:pt x="91" y="9"/>
                  </a:cubicBezTo>
                  <a:cubicBezTo>
                    <a:pt x="130" y="0"/>
                    <a:pt x="170" y="12"/>
                    <a:pt x="197" y="42"/>
                  </a:cubicBezTo>
                  <a:cubicBezTo>
                    <a:pt x="199" y="45"/>
                    <a:pt x="199" y="49"/>
                    <a:pt x="196" y="51"/>
                  </a:cubicBezTo>
                  <a:cubicBezTo>
                    <a:pt x="194" y="53"/>
                    <a:pt x="190" y="53"/>
                    <a:pt x="188" y="50"/>
                  </a:cubicBezTo>
                  <a:cubicBezTo>
                    <a:pt x="164" y="24"/>
                    <a:pt x="128" y="12"/>
                    <a:pt x="94" y="20"/>
                  </a:cubicBezTo>
                  <a:cubicBezTo>
                    <a:pt x="68" y="27"/>
                    <a:pt x="44" y="44"/>
                    <a:pt x="30" y="67"/>
                  </a:cubicBezTo>
                  <a:cubicBezTo>
                    <a:pt x="17" y="90"/>
                    <a:pt x="13" y="117"/>
                    <a:pt x="20" y="142"/>
                  </a:cubicBezTo>
                  <a:cubicBezTo>
                    <a:pt x="21" y="145"/>
                    <a:pt x="19" y="149"/>
                    <a:pt x="15" y="149"/>
                  </a:cubicBezTo>
                  <a:cubicBezTo>
                    <a:pt x="15" y="150"/>
                    <a:pt x="14" y="150"/>
                    <a:pt x="14" y="150"/>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03" name="Group 4">
            <a:extLst>
              <a:ext uri="{FF2B5EF4-FFF2-40B4-BE49-F238E27FC236}">
                <a16:creationId xmlns:a16="http://schemas.microsoft.com/office/drawing/2014/main" id="{C3B3FCAC-5ADA-4F6F-8EA9-FB28F0F8A59A}"/>
              </a:ext>
            </a:extLst>
          </p:cNvPr>
          <p:cNvGrpSpPr>
            <a:grpSpLocks noChangeAspect="1"/>
          </p:cNvGrpSpPr>
          <p:nvPr/>
        </p:nvGrpSpPr>
        <p:grpSpPr bwMode="auto">
          <a:xfrm>
            <a:off x="998044" y="3115121"/>
            <a:ext cx="350932" cy="267245"/>
            <a:chOff x="380" y="473"/>
            <a:chExt cx="362" cy="361"/>
          </a:xfrm>
          <a:solidFill>
            <a:schemeClr val="bg1"/>
          </a:solidFill>
        </p:grpSpPr>
        <p:sp>
          <p:nvSpPr>
            <p:cNvPr id="104" name="Freeform 5">
              <a:extLst>
                <a:ext uri="{FF2B5EF4-FFF2-40B4-BE49-F238E27FC236}">
                  <a16:creationId xmlns:a16="http://schemas.microsoft.com/office/drawing/2014/main" id="{76CAF9F6-D74C-4DB3-906A-36EBEE931624}"/>
                </a:ext>
              </a:extLst>
            </p:cNvPr>
            <p:cNvSpPr>
              <a:spLocks noEditPoints="1"/>
            </p:cNvSpPr>
            <p:nvPr/>
          </p:nvSpPr>
          <p:spPr bwMode="auto">
            <a:xfrm>
              <a:off x="545" y="473"/>
              <a:ext cx="197" cy="197"/>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5" name="Freeform 6">
              <a:extLst>
                <a:ext uri="{FF2B5EF4-FFF2-40B4-BE49-F238E27FC236}">
                  <a16:creationId xmlns:a16="http://schemas.microsoft.com/office/drawing/2014/main" id="{1FFE4EAE-3C94-4E4D-8463-42745A7D1143}"/>
                </a:ext>
              </a:extLst>
            </p:cNvPr>
            <p:cNvSpPr>
              <a:spLocks/>
            </p:cNvSpPr>
            <p:nvPr/>
          </p:nvSpPr>
          <p:spPr bwMode="auto">
            <a:xfrm>
              <a:off x="435" y="528"/>
              <a:ext cx="252" cy="251"/>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6" name="Freeform 7">
              <a:extLst>
                <a:ext uri="{FF2B5EF4-FFF2-40B4-BE49-F238E27FC236}">
                  <a16:creationId xmlns:a16="http://schemas.microsoft.com/office/drawing/2014/main" id="{5B1CCD0F-5805-489A-8348-ED280F0E916D}"/>
                </a:ext>
              </a:extLst>
            </p:cNvPr>
            <p:cNvSpPr>
              <a:spLocks/>
            </p:cNvSpPr>
            <p:nvPr/>
          </p:nvSpPr>
          <p:spPr bwMode="auto">
            <a:xfrm>
              <a:off x="490" y="583"/>
              <a:ext cx="142" cy="141"/>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7" name="Freeform 8">
              <a:extLst>
                <a:ext uri="{FF2B5EF4-FFF2-40B4-BE49-F238E27FC236}">
                  <a16:creationId xmlns:a16="http://schemas.microsoft.com/office/drawing/2014/main" id="{27674476-7994-4ECC-BC0F-5D7A5FC0C57F}"/>
                </a:ext>
              </a:extLst>
            </p:cNvPr>
            <p:cNvSpPr>
              <a:spLocks/>
            </p:cNvSpPr>
            <p:nvPr/>
          </p:nvSpPr>
          <p:spPr bwMode="auto">
            <a:xfrm>
              <a:off x="380" y="473"/>
              <a:ext cx="362" cy="361"/>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08" name="Group 107">
            <a:extLst>
              <a:ext uri="{FF2B5EF4-FFF2-40B4-BE49-F238E27FC236}">
                <a16:creationId xmlns:a16="http://schemas.microsoft.com/office/drawing/2014/main" id="{DA0A6275-92B3-4CD0-93C6-54BB4C297EC8}"/>
              </a:ext>
            </a:extLst>
          </p:cNvPr>
          <p:cNvGrpSpPr/>
          <p:nvPr/>
        </p:nvGrpSpPr>
        <p:grpSpPr>
          <a:xfrm>
            <a:off x="1071618" y="3631831"/>
            <a:ext cx="301703" cy="337314"/>
            <a:chOff x="5858155" y="2974982"/>
            <a:chExt cx="503275" cy="503275"/>
          </a:xfrm>
          <a:solidFill>
            <a:schemeClr val="bg1"/>
          </a:solidFill>
        </p:grpSpPr>
        <p:sp>
          <p:nvSpPr>
            <p:cNvPr id="109" name="Freeform 113">
              <a:extLst>
                <a:ext uri="{FF2B5EF4-FFF2-40B4-BE49-F238E27FC236}">
                  <a16:creationId xmlns:a16="http://schemas.microsoft.com/office/drawing/2014/main" id="{E38F9F5E-A52A-4FAC-99A9-542008ADEBAC}"/>
                </a:ext>
              </a:extLst>
            </p:cNvPr>
            <p:cNvSpPr>
              <a:spLocks/>
            </p:cNvSpPr>
            <p:nvPr/>
          </p:nvSpPr>
          <p:spPr bwMode="auto">
            <a:xfrm>
              <a:off x="5921801" y="3101095"/>
              <a:ext cx="114327" cy="21215"/>
            </a:xfrm>
            <a:custGeom>
              <a:avLst/>
              <a:gdLst>
                <a:gd name="T0" fmla="*/ 60 w 66"/>
                <a:gd name="T1" fmla="*/ 12 h 12"/>
                <a:gd name="T2" fmla="*/ 6 w 66"/>
                <a:gd name="T3" fmla="*/ 12 h 12"/>
                <a:gd name="T4" fmla="*/ 0 w 66"/>
                <a:gd name="T5" fmla="*/ 6 h 12"/>
                <a:gd name="T6" fmla="*/ 6 w 66"/>
                <a:gd name="T7" fmla="*/ 0 h 12"/>
                <a:gd name="T8" fmla="*/ 60 w 66"/>
                <a:gd name="T9" fmla="*/ 0 h 12"/>
                <a:gd name="T10" fmla="*/ 66 w 66"/>
                <a:gd name="T11" fmla="*/ 6 h 12"/>
                <a:gd name="T12" fmla="*/ 60 w 6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6" h="12">
                  <a:moveTo>
                    <a:pt x="60" y="12"/>
                  </a:moveTo>
                  <a:cubicBezTo>
                    <a:pt x="6" y="12"/>
                    <a:pt x="6" y="12"/>
                    <a:pt x="6" y="12"/>
                  </a:cubicBezTo>
                  <a:cubicBezTo>
                    <a:pt x="3" y="12"/>
                    <a:pt x="0" y="9"/>
                    <a:pt x="0" y="6"/>
                  </a:cubicBezTo>
                  <a:cubicBezTo>
                    <a:pt x="0" y="3"/>
                    <a:pt x="3" y="0"/>
                    <a:pt x="6" y="0"/>
                  </a:cubicBezTo>
                  <a:cubicBezTo>
                    <a:pt x="60" y="0"/>
                    <a:pt x="60" y="0"/>
                    <a:pt x="60" y="0"/>
                  </a:cubicBezTo>
                  <a:cubicBezTo>
                    <a:pt x="63" y="0"/>
                    <a:pt x="66" y="3"/>
                    <a:pt x="66" y="6"/>
                  </a:cubicBezTo>
                  <a:cubicBezTo>
                    <a:pt x="66" y="9"/>
                    <a:pt x="63" y="12"/>
                    <a:pt x="60" y="1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0" name="Freeform 114">
              <a:extLst>
                <a:ext uri="{FF2B5EF4-FFF2-40B4-BE49-F238E27FC236}">
                  <a16:creationId xmlns:a16="http://schemas.microsoft.com/office/drawing/2014/main" id="{B29FFB0F-CCC5-4AD7-8FF0-41A3C7C8D659}"/>
                </a:ext>
              </a:extLst>
            </p:cNvPr>
            <p:cNvSpPr>
              <a:spLocks/>
            </p:cNvSpPr>
            <p:nvPr/>
          </p:nvSpPr>
          <p:spPr bwMode="auto">
            <a:xfrm>
              <a:off x="5921801" y="3163563"/>
              <a:ext cx="187402" cy="21215"/>
            </a:xfrm>
            <a:custGeom>
              <a:avLst/>
              <a:gdLst>
                <a:gd name="T0" fmla="*/ 102 w 108"/>
                <a:gd name="T1" fmla="*/ 12 h 12"/>
                <a:gd name="T2" fmla="*/ 6 w 108"/>
                <a:gd name="T3" fmla="*/ 12 h 12"/>
                <a:gd name="T4" fmla="*/ 0 w 108"/>
                <a:gd name="T5" fmla="*/ 6 h 12"/>
                <a:gd name="T6" fmla="*/ 6 w 108"/>
                <a:gd name="T7" fmla="*/ 0 h 12"/>
                <a:gd name="T8" fmla="*/ 102 w 108"/>
                <a:gd name="T9" fmla="*/ 0 h 12"/>
                <a:gd name="T10" fmla="*/ 108 w 108"/>
                <a:gd name="T11" fmla="*/ 6 h 12"/>
                <a:gd name="T12" fmla="*/ 102 w 10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8" h="12">
                  <a:moveTo>
                    <a:pt x="102" y="12"/>
                  </a:moveTo>
                  <a:cubicBezTo>
                    <a:pt x="6" y="12"/>
                    <a:pt x="6" y="12"/>
                    <a:pt x="6" y="12"/>
                  </a:cubicBezTo>
                  <a:cubicBezTo>
                    <a:pt x="3" y="12"/>
                    <a:pt x="0" y="9"/>
                    <a:pt x="0" y="6"/>
                  </a:cubicBezTo>
                  <a:cubicBezTo>
                    <a:pt x="0" y="3"/>
                    <a:pt x="3" y="0"/>
                    <a:pt x="6" y="0"/>
                  </a:cubicBezTo>
                  <a:cubicBezTo>
                    <a:pt x="102" y="0"/>
                    <a:pt x="102" y="0"/>
                    <a:pt x="102" y="0"/>
                  </a:cubicBezTo>
                  <a:cubicBezTo>
                    <a:pt x="105" y="0"/>
                    <a:pt x="108" y="3"/>
                    <a:pt x="108" y="6"/>
                  </a:cubicBezTo>
                  <a:cubicBezTo>
                    <a:pt x="108" y="9"/>
                    <a:pt x="105" y="12"/>
                    <a:pt x="102" y="1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1" name="Freeform 115">
              <a:extLst>
                <a:ext uri="{FF2B5EF4-FFF2-40B4-BE49-F238E27FC236}">
                  <a16:creationId xmlns:a16="http://schemas.microsoft.com/office/drawing/2014/main" id="{90C66E4D-A688-4DC0-84DC-574FBB1BD208}"/>
                </a:ext>
              </a:extLst>
            </p:cNvPr>
            <p:cNvSpPr>
              <a:spLocks/>
            </p:cNvSpPr>
            <p:nvPr/>
          </p:nvSpPr>
          <p:spPr bwMode="auto">
            <a:xfrm>
              <a:off x="5921801" y="3226030"/>
              <a:ext cx="146150" cy="2121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3" y="12"/>
                    <a:pt x="0" y="9"/>
                    <a:pt x="0" y="6"/>
                  </a:cubicBezTo>
                  <a:cubicBezTo>
                    <a:pt x="0" y="3"/>
                    <a:pt x="3" y="0"/>
                    <a:pt x="6" y="0"/>
                  </a:cubicBezTo>
                  <a:cubicBezTo>
                    <a:pt x="78" y="0"/>
                    <a:pt x="78" y="0"/>
                    <a:pt x="78" y="0"/>
                  </a:cubicBezTo>
                  <a:cubicBezTo>
                    <a:pt x="81" y="0"/>
                    <a:pt x="84" y="3"/>
                    <a:pt x="84" y="6"/>
                  </a:cubicBezTo>
                  <a:cubicBezTo>
                    <a:pt x="84" y="9"/>
                    <a:pt x="81" y="12"/>
                    <a:pt x="78" y="1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2" name="Freeform 116">
              <a:extLst>
                <a:ext uri="{FF2B5EF4-FFF2-40B4-BE49-F238E27FC236}">
                  <a16:creationId xmlns:a16="http://schemas.microsoft.com/office/drawing/2014/main" id="{362AC1A1-1614-4D07-8879-30D7BAC383C3}"/>
                </a:ext>
              </a:extLst>
            </p:cNvPr>
            <p:cNvSpPr>
              <a:spLocks/>
            </p:cNvSpPr>
            <p:nvPr/>
          </p:nvSpPr>
          <p:spPr bwMode="auto">
            <a:xfrm>
              <a:off x="5921801" y="3289676"/>
              <a:ext cx="124935" cy="20037"/>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9"/>
                    <a:pt x="0" y="6"/>
                  </a:cubicBezTo>
                  <a:cubicBezTo>
                    <a:pt x="0" y="3"/>
                    <a:pt x="3" y="0"/>
                    <a:pt x="6" y="0"/>
                  </a:cubicBezTo>
                  <a:cubicBezTo>
                    <a:pt x="66" y="0"/>
                    <a:pt x="66" y="0"/>
                    <a:pt x="66" y="0"/>
                  </a:cubicBezTo>
                  <a:cubicBezTo>
                    <a:pt x="69" y="0"/>
                    <a:pt x="72" y="3"/>
                    <a:pt x="72" y="6"/>
                  </a:cubicBezTo>
                  <a:cubicBezTo>
                    <a:pt x="72" y="9"/>
                    <a:pt x="69" y="12"/>
                    <a:pt x="66" y="1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3" name="Freeform 117">
              <a:extLst>
                <a:ext uri="{FF2B5EF4-FFF2-40B4-BE49-F238E27FC236}">
                  <a16:creationId xmlns:a16="http://schemas.microsoft.com/office/drawing/2014/main" id="{512C84C3-EDAA-423D-A7AE-15547A190AE4}"/>
                </a:ext>
              </a:extLst>
            </p:cNvPr>
            <p:cNvSpPr>
              <a:spLocks noEditPoints="1"/>
            </p:cNvSpPr>
            <p:nvPr/>
          </p:nvSpPr>
          <p:spPr bwMode="auto">
            <a:xfrm>
              <a:off x="6089166" y="3205993"/>
              <a:ext cx="272264" cy="272264"/>
            </a:xfrm>
            <a:custGeom>
              <a:avLst/>
              <a:gdLst>
                <a:gd name="T0" fmla="*/ 78 w 156"/>
                <a:gd name="T1" fmla="*/ 156 h 156"/>
                <a:gd name="T2" fmla="*/ 0 w 156"/>
                <a:gd name="T3" fmla="*/ 78 h 156"/>
                <a:gd name="T4" fmla="*/ 78 w 156"/>
                <a:gd name="T5" fmla="*/ 0 h 156"/>
                <a:gd name="T6" fmla="*/ 156 w 156"/>
                <a:gd name="T7" fmla="*/ 78 h 156"/>
                <a:gd name="T8" fmla="*/ 78 w 156"/>
                <a:gd name="T9" fmla="*/ 156 h 156"/>
                <a:gd name="T10" fmla="*/ 78 w 156"/>
                <a:gd name="T11" fmla="*/ 12 h 156"/>
                <a:gd name="T12" fmla="*/ 12 w 156"/>
                <a:gd name="T13" fmla="*/ 78 h 156"/>
                <a:gd name="T14" fmla="*/ 78 w 156"/>
                <a:gd name="T15" fmla="*/ 144 h 156"/>
                <a:gd name="T16" fmla="*/ 144 w 156"/>
                <a:gd name="T17" fmla="*/ 78 h 156"/>
                <a:gd name="T18" fmla="*/ 78 w 156"/>
                <a:gd name="T1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78" y="156"/>
                  </a:moveTo>
                  <a:cubicBezTo>
                    <a:pt x="35" y="156"/>
                    <a:pt x="0" y="121"/>
                    <a:pt x="0" y="78"/>
                  </a:cubicBezTo>
                  <a:cubicBezTo>
                    <a:pt x="0" y="35"/>
                    <a:pt x="35" y="0"/>
                    <a:pt x="78" y="0"/>
                  </a:cubicBezTo>
                  <a:cubicBezTo>
                    <a:pt x="121" y="0"/>
                    <a:pt x="156" y="35"/>
                    <a:pt x="156" y="78"/>
                  </a:cubicBezTo>
                  <a:cubicBezTo>
                    <a:pt x="156" y="121"/>
                    <a:pt x="121" y="156"/>
                    <a:pt x="78" y="156"/>
                  </a:cubicBezTo>
                  <a:close/>
                  <a:moveTo>
                    <a:pt x="78" y="12"/>
                  </a:moveTo>
                  <a:cubicBezTo>
                    <a:pt x="42" y="12"/>
                    <a:pt x="12" y="41"/>
                    <a:pt x="12" y="78"/>
                  </a:cubicBezTo>
                  <a:cubicBezTo>
                    <a:pt x="12" y="114"/>
                    <a:pt x="42" y="144"/>
                    <a:pt x="78" y="144"/>
                  </a:cubicBezTo>
                  <a:cubicBezTo>
                    <a:pt x="114" y="144"/>
                    <a:pt x="144" y="114"/>
                    <a:pt x="144" y="78"/>
                  </a:cubicBezTo>
                  <a:cubicBezTo>
                    <a:pt x="144" y="41"/>
                    <a:pt x="114" y="12"/>
                    <a:pt x="78" y="1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4" name="Freeform 118">
              <a:extLst>
                <a:ext uri="{FF2B5EF4-FFF2-40B4-BE49-F238E27FC236}">
                  <a16:creationId xmlns:a16="http://schemas.microsoft.com/office/drawing/2014/main" id="{970A9D07-254C-43FC-9730-ED93C7B0DA9D}"/>
                </a:ext>
              </a:extLst>
            </p:cNvPr>
            <p:cNvSpPr>
              <a:spLocks/>
            </p:cNvSpPr>
            <p:nvPr/>
          </p:nvSpPr>
          <p:spPr bwMode="auto">
            <a:xfrm>
              <a:off x="6161063" y="3276711"/>
              <a:ext cx="136721" cy="134364"/>
            </a:xfrm>
            <a:custGeom>
              <a:avLst/>
              <a:gdLst>
                <a:gd name="T0" fmla="*/ 7 w 78"/>
                <a:gd name="T1" fmla="*/ 77 h 77"/>
                <a:gd name="T2" fmla="*/ 2 w 78"/>
                <a:gd name="T3" fmla="*/ 75 h 77"/>
                <a:gd name="T4" fmla="*/ 2 w 78"/>
                <a:gd name="T5" fmla="*/ 67 h 77"/>
                <a:gd name="T6" fmla="*/ 67 w 78"/>
                <a:gd name="T7" fmla="*/ 2 h 77"/>
                <a:gd name="T8" fmla="*/ 76 w 78"/>
                <a:gd name="T9" fmla="*/ 2 h 77"/>
                <a:gd name="T10" fmla="*/ 76 w 78"/>
                <a:gd name="T11" fmla="*/ 10 h 77"/>
                <a:gd name="T12" fmla="*/ 11 w 78"/>
                <a:gd name="T13" fmla="*/ 75 h 77"/>
                <a:gd name="T14" fmla="*/ 7 w 7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7">
                  <a:moveTo>
                    <a:pt x="7" y="77"/>
                  </a:moveTo>
                  <a:cubicBezTo>
                    <a:pt x="5" y="77"/>
                    <a:pt x="4" y="76"/>
                    <a:pt x="2" y="75"/>
                  </a:cubicBezTo>
                  <a:cubicBezTo>
                    <a:pt x="0" y="73"/>
                    <a:pt x="0" y="69"/>
                    <a:pt x="2" y="67"/>
                  </a:cubicBezTo>
                  <a:cubicBezTo>
                    <a:pt x="67" y="2"/>
                    <a:pt x="67" y="2"/>
                    <a:pt x="67" y="2"/>
                  </a:cubicBezTo>
                  <a:cubicBezTo>
                    <a:pt x="70" y="0"/>
                    <a:pt x="73" y="0"/>
                    <a:pt x="76" y="2"/>
                  </a:cubicBezTo>
                  <a:cubicBezTo>
                    <a:pt x="78" y="4"/>
                    <a:pt x="78" y="8"/>
                    <a:pt x="76" y="10"/>
                  </a:cubicBezTo>
                  <a:cubicBezTo>
                    <a:pt x="11" y="75"/>
                    <a:pt x="11" y="75"/>
                    <a:pt x="11" y="75"/>
                  </a:cubicBezTo>
                  <a:cubicBezTo>
                    <a:pt x="10" y="76"/>
                    <a:pt x="8" y="77"/>
                    <a:pt x="7" y="77"/>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5" name="Freeform 120">
              <a:extLst>
                <a:ext uri="{FF2B5EF4-FFF2-40B4-BE49-F238E27FC236}">
                  <a16:creationId xmlns:a16="http://schemas.microsoft.com/office/drawing/2014/main" id="{7E1A23E2-4385-4F38-A6F9-0F4782CC0DAE}"/>
                </a:ext>
              </a:extLst>
            </p:cNvPr>
            <p:cNvSpPr>
              <a:spLocks/>
            </p:cNvSpPr>
            <p:nvPr/>
          </p:nvSpPr>
          <p:spPr bwMode="auto">
            <a:xfrm>
              <a:off x="5858155" y="2974982"/>
              <a:ext cx="355946" cy="460844"/>
            </a:xfrm>
            <a:custGeom>
              <a:avLst/>
              <a:gdLst>
                <a:gd name="T0" fmla="*/ 132 w 204"/>
                <a:gd name="T1" fmla="*/ 264 h 264"/>
                <a:gd name="T2" fmla="*/ 6 w 204"/>
                <a:gd name="T3" fmla="*/ 264 h 264"/>
                <a:gd name="T4" fmla="*/ 0 w 204"/>
                <a:gd name="T5" fmla="*/ 258 h 264"/>
                <a:gd name="T6" fmla="*/ 0 w 204"/>
                <a:gd name="T7" fmla="*/ 6 h 264"/>
                <a:gd name="T8" fmla="*/ 6 w 204"/>
                <a:gd name="T9" fmla="*/ 0 h 264"/>
                <a:gd name="T10" fmla="*/ 138 w 204"/>
                <a:gd name="T11" fmla="*/ 0 h 264"/>
                <a:gd name="T12" fmla="*/ 142 w 204"/>
                <a:gd name="T13" fmla="*/ 2 h 264"/>
                <a:gd name="T14" fmla="*/ 202 w 204"/>
                <a:gd name="T15" fmla="*/ 62 h 264"/>
                <a:gd name="T16" fmla="*/ 204 w 204"/>
                <a:gd name="T17" fmla="*/ 66 h 264"/>
                <a:gd name="T18" fmla="*/ 204 w 204"/>
                <a:gd name="T19" fmla="*/ 120 h 264"/>
                <a:gd name="T20" fmla="*/ 192 w 204"/>
                <a:gd name="T21" fmla="*/ 120 h 264"/>
                <a:gd name="T22" fmla="*/ 192 w 204"/>
                <a:gd name="T23" fmla="*/ 69 h 264"/>
                <a:gd name="T24" fmla="*/ 136 w 204"/>
                <a:gd name="T25" fmla="*/ 12 h 264"/>
                <a:gd name="T26" fmla="*/ 12 w 204"/>
                <a:gd name="T27" fmla="*/ 12 h 264"/>
                <a:gd name="T28" fmla="*/ 12 w 204"/>
                <a:gd name="T29" fmla="*/ 252 h 264"/>
                <a:gd name="T30" fmla="*/ 132 w 204"/>
                <a:gd name="T31" fmla="*/ 252 h 264"/>
                <a:gd name="T32" fmla="*/ 132 w 204"/>
                <a:gd name="T3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264">
                  <a:moveTo>
                    <a:pt x="132" y="264"/>
                  </a:moveTo>
                  <a:cubicBezTo>
                    <a:pt x="6" y="264"/>
                    <a:pt x="6" y="264"/>
                    <a:pt x="6" y="264"/>
                  </a:cubicBezTo>
                  <a:cubicBezTo>
                    <a:pt x="3" y="264"/>
                    <a:pt x="0" y="261"/>
                    <a:pt x="0" y="258"/>
                  </a:cubicBezTo>
                  <a:cubicBezTo>
                    <a:pt x="0" y="6"/>
                    <a:pt x="0" y="6"/>
                    <a:pt x="0" y="6"/>
                  </a:cubicBezTo>
                  <a:cubicBezTo>
                    <a:pt x="0" y="3"/>
                    <a:pt x="3" y="0"/>
                    <a:pt x="6" y="0"/>
                  </a:cubicBezTo>
                  <a:cubicBezTo>
                    <a:pt x="138" y="0"/>
                    <a:pt x="138" y="0"/>
                    <a:pt x="138" y="0"/>
                  </a:cubicBezTo>
                  <a:cubicBezTo>
                    <a:pt x="140" y="0"/>
                    <a:pt x="141" y="1"/>
                    <a:pt x="142" y="2"/>
                  </a:cubicBezTo>
                  <a:cubicBezTo>
                    <a:pt x="202" y="62"/>
                    <a:pt x="202" y="62"/>
                    <a:pt x="202" y="62"/>
                  </a:cubicBezTo>
                  <a:cubicBezTo>
                    <a:pt x="203" y="63"/>
                    <a:pt x="204" y="64"/>
                    <a:pt x="204" y="66"/>
                  </a:cubicBezTo>
                  <a:cubicBezTo>
                    <a:pt x="204" y="120"/>
                    <a:pt x="204" y="120"/>
                    <a:pt x="204" y="120"/>
                  </a:cubicBezTo>
                  <a:cubicBezTo>
                    <a:pt x="192" y="120"/>
                    <a:pt x="192" y="120"/>
                    <a:pt x="192" y="120"/>
                  </a:cubicBezTo>
                  <a:cubicBezTo>
                    <a:pt x="192" y="69"/>
                    <a:pt x="192" y="69"/>
                    <a:pt x="192" y="69"/>
                  </a:cubicBezTo>
                  <a:cubicBezTo>
                    <a:pt x="136" y="12"/>
                    <a:pt x="136" y="12"/>
                    <a:pt x="136" y="12"/>
                  </a:cubicBezTo>
                  <a:cubicBezTo>
                    <a:pt x="12" y="12"/>
                    <a:pt x="12" y="12"/>
                    <a:pt x="12" y="12"/>
                  </a:cubicBezTo>
                  <a:cubicBezTo>
                    <a:pt x="12" y="252"/>
                    <a:pt x="12" y="252"/>
                    <a:pt x="12" y="252"/>
                  </a:cubicBezTo>
                  <a:cubicBezTo>
                    <a:pt x="132" y="252"/>
                    <a:pt x="132" y="252"/>
                    <a:pt x="132" y="252"/>
                  </a:cubicBezTo>
                  <a:lnTo>
                    <a:pt x="132" y="264"/>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6" name="Freeform 121">
              <a:extLst>
                <a:ext uri="{FF2B5EF4-FFF2-40B4-BE49-F238E27FC236}">
                  <a16:creationId xmlns:a16="http://schemas.microsoft.com/office/drawing/2014/main" id="{0A37C7D8-54E3-4DF3-8479-7A7AF91FF80E}"/>
                </a:ext>
              </a:extLst>
            </p:cNvPr>
            <p:cNvSpPr>
              <a:spLocks/>
            </p:cNvSpPr>
            <p:nvPr/>
          </p:nvSpPr>
          <p:spPr bwMode="auto">
            <a:xfrm>
              <a:off x="6089166" y="2974982"/>
              <a:ext cx="124935" cy="126113"/>
            </a:xfrm>
            <a:custGeom>
              <a:avLst/>
              <a:gdLst>
                <a:gd name="T0" fmla="*/ 66 w 72"/>
                <a:gd name="T1" fmla="*/ 72 h 72"/>
                <a:gd name="T2" fmla="*/ 6 w 72"/>
                <a:gd name="T3" fmla="*/ 72 h 72"/>
                <a:gd name="T4" fmla="*/ 0 w 72"/>
                <a:gd name="T5" fmla="*/ 66 h 72"/>
                <a:gd name="T6" fmla="*/ 0 w 72"/>
                <a:gd name="T7" fmla="*/ 6 h 72"/>
                <a:gd name="T8" fmla="*/ 6 w 72"/>
                <a:gd name="T9" fmla="*/ 0 h 72"/>
                <a:gd name="T10" fmla="*/ 12 w 72"/>
                <a:gd name="T11" fmla="*/ 6 h 72"/>
                <a:gd name="T12" fmla="*/ 12 w 72"/>
                <a:gd name="T13" fmla="*/ 60 h 72"/>
                <a:gd name="T14" fmla="*/ 66 w 72"/>
                <a:gd name="T15" fmla="*/ 60 h 72"/>
                <a:gd name="T16" fmla="*/ 72 w 72"/>
                <a:gd name="T17" fmla="*/ 66 h 72"/>
                <a:gd name="T18" fmla="*/ 66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6" y="72"/>
                  </a:moveTo>
                  <a:cubicBezTo>
                    <a:pt x="6" y="72"/>
                    <a:pt x="6" y="72"/>
                    <a:pt x="6" y="72"/>
                  </a:cubicBezTo>
                  <a:cubicBezTo>
                    <a:pt x="3" y="72"/>
                    <a:pt x="0" y="69"/>
                    <a:pt x="0" y="66"/>
                  </a:cubicBezTo>
                  <a:cubicBezTo>
                    <a:pt x="0" y="6"/>
                    <a:pt x="0" y="6"/>
                    <a:pt x="0" y="6"/>
                  </a:cubicBezTo>
                  <a:cubicBezTo>
                    <a:pt x="0" y="3"/>
                    <a:pt x="3" y="0"/>
                    <a:pt x="6" y="0"/>
                  </a:cubicBezTo>
                  <a:cubicBezTo>
                    <a:pt x="9" y="0"/>
                    <a:pt x="12" y="3"/>
                    <a:pt x="12" y="6"/>
                  </a:cubicBezTo>
                  <a:cubicBezTo>
                    <a:pt x="12" y="60"/>
                    <a:pt x="12" y="60"/>
                    <a:pt x="12" y="60"/>
                  </a:cubicBezTo>
                  <a:cubicBezTo>
                    <a:pt x="66" y="60"/>
                    <a:pt x="66" y="60"/>
                    <a:pt x="66" y="60"/>
                  </a:cubicBezTo>
                  <a:cubicBezTo>
                    <a:pt x="69" y="60"/>
                    <a:pt x="72" y="63"/>
                    <a:pt x="72" y="66"/>
                  </a:cubicBezTo>
                  <a:cubicBezTo>
                    <a:pt x="72" y="69"/>
                    <a:pt x="69" y="72"/>
                    <a:pt x="66" y="72"/>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17" name="Group 193">
            <a:extLst>
              <a:ext uri="{FF2B5EF4-FFF2-40B4-BE49-F238E27FC236}">
                <a16:creationId xmlns:a16="http://schemas.microsoft.com/office/drawing/2014/main" id="{D975DF98-C0D8-40E6-8929-5CDADE386913}"/>
              </a:ext>
            </a:extLst>
          </p:cNvPr>
          <p:cNvGrpSpPr>
            <a:grpSpLocks noChangeAspect="1"/>
          </p:cNvGrpSpPr>
          <p:nvPr/>
        </p:nvGrpSpPr>
        <p:grpSpPr bwMode="auto">
          <a:xfrm>
            <a:off x="1011813" y="4253500"/>
            <a:ext cx="396198" cy="282525"/>
            <a:chOff x="1560" y="3234"/>
            <a:chExt cx="423" cy="395"/>
          </a:xfrm>
          <a:solidFill>
            <a:schemeClr val="bg1"/>
          </a:solidFill>
        </p:grpSpPr>
        <p:sp>
          <p:nvSpPr>
            <p:cNvPr id="118" name="Freeform 194">
              <a:extLst>
                <a:ext uri="{FF2B5EF4-FFF2-40B4-BE49-F238E27FC236}">
                  <a16:creationId xmlns:a16="http://schemas.microsoft.com/office/drawing/2014/main" id="{29EB651A-8139-4D67-B41C-040EDC53DDC1}"/>
                </a:ext>
              </a:extLst>
            </p:cNvPr>
            <p:cNvSpPr>
              <a:spLocks noEditPoints="1"/>
            </p:cNvSpPr>
            <p:nvPr/>
          </p:nvSpPr>
          <p:spPr bwMode="auto">
            <a:xfrm>
              <a:off x="1560" y="323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9" name="Freeform 195">
              <a:extLst>
                <a:ext uri="{FF2B5EF4-FFF2-40B4-BE49-F238E27FC236}">
                  <a16:creationId xmlns:a16="http://schemas.microsoft.com/office/drawing/2014/main" id="{1212F5AB-6618-466F-8BCA-6392DF3EC8FA}"/>
                </a:ext>
              </a:extLst>
            </p:cNvPr>
            <p:cNvSpPr>
              <a:spLocks/>
            </p:cNvSpPr>
            <p:nvPr/>
          </p:nvSpPr>
          <p:spPr bwMode="auto">
            <a:xfrm>
              <a:off x="1689"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0" name="Freeform 196">
              <a:extLst>
                <a:ext uri="{FF2B5EF4-FFF2-40B4-BE49-F238E27FC236}">
                  <a16:creationId xmlns:a16="http://schemas.microsoft.com/office/drawing/2014/main" id="{71441677-FE33-469B-867B-CBB738F0E78F}"/>
                </a:ext>
              </a:extLst>
            </p:cNvPr>
            <p:cNvSpPr>
              <a:spLocks/>
            </p:cNvSpPr>
            <p:nvPr/>
          </p:nvSpPr>
          <p:spPr bwMode="auto">
            <a:xfrm>
              <a:off x="1597"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1" name="Freeform 197">
              <a:extLst>
                <a:ext uri="{FF2B5EF4-FFF2-40B4-BE49-F238E27FC236}">
                  <a16:creationId xmlns:a16="http://schemas.microsoft.com/office/drawing/2014/main" id="{D0F7C076-7D13-408D-A9A2-1066ADD9931A}"/>
                </a:ext>
              </a:extLst>
            </p:cNvPr>
            <p:cNvSpPr>
              <a:spLocks noEditPoints="1"/>
            </p:cNvSpPr>
            <p:nvPr/>
          </p:nvSpPr>
          <p:spPr bwMode="auto">
            <a:xfrm>
              <a:off x="1597" y="3288"/>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2" name="Freeform 198">
              <a:extLst>
                <a:ext uri="{FF2B5EF4-FFF2-40B4-BE49-F238E27FC236}">
                  <a16:creationId xmlns:a16="http://schemas.microsoft.com/office/drawing/2014/main" id="{4C55C630-D141-41B4-B875-129FDE754CD6}"/>
                </a:ext>
              </a:extLst>
            </p:cNvPr>
            <p:cNvSpPr>
              <a:spLocks/>
            </p:cNvSpPr>
            <p:nvPr/>
          </p:nvSpPr>
          <p:spPr bwMode="auto">
            <a:xfrm>
              <a:off x="1725"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3" name="Freeform 199">
              <a:extLst>
                <a:ext uri="{FF2B5EF4-FFF2-40B4-BE49-F238E27FC236}">
                  <a16:creationId xmlns:a16="http://schemas.microsoft.com/office/drawing/2014/main" id="{3289A147-C5DE-431C-8681-F8D49588408C}"/>
                </a:ext>
              </a:extLst>
            </p:cNvPr>
            <p:cNvSpPr>
              <a:spLocks/>
            </p:cNvSpPr>
            <p:nvPr/>
          </p:nvSpPr>
          <p:spPr bwMode="auto">
            <a:xfrm>
              <a:off x="1633"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4" name="Freeform 200">
              <a:extLst>
                <a:ext uri="{FF2B5EF4-FFF2-40B4-BE49-F238E27FC236}">
                  <a16:creationId xmlns:a16="http://schemas.microsoft.com/office/drawing/2014/main" id="{44972DAD-FA10-4626-8368-8F791B2C3E61}"/>
                </a:ext>
              </a:extLst>
            </p:cNvPr>
            <p:cNvSpPr>
              <a:spLocks noEditPoints="1"/>
            </p:cNvSpPr>
            <p:nvPr/>
          </p:nvSpPr>
          <p:spPr bwMode="auto">
            <a:xfrm>
              <a:off x="1578" y="3342"/>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5" name="Freeform 201">
              <a:extLst>
                <a:ext uri="{FF2B5EF4-FFF2-40B4-BE49-F238E27FC236}">
                  <a16:creationId xmlns:a16="http://schemas.microsoft.com/office/drawing/2014/main" id="{CA631A6C-E2AE-4BCE-A39A-2F75F9ECBA76}"/>
                </a:ext>
              </a:extLst>
            </p:cNvPr>
            <p:cNvSpPr>
              <a:spLocks/>
            </p:cNvSpPr>
            <p:nvPr/>
          </p:nvSpPr>
          <p:spPr bwMode="auto">
            <a:xfrm>
              <a:off x="1707"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6" name="Freeform 202">
              <a:extLst>
                <a:ext uri="{FF2B5EF4-FFF2-40B4-BE49-F238E27FC236}">
                  <a16:creationId xmlns:a16="http://schemas.microsoft.com/office/drawing/2014/main" id="{4C6114E9-ED5A-4FD2-B81B-D4136704346A}"/>
                </a:ext>
              </a:extLst>
            </p:cNvPr>
            <p:cNvSpPr>
              <a:spLocks/>
            </p:cNvSpPr>
            <p:nvPr/>
          </p:nvSpPr>
          <p:spPr bwMode="auto">
            <a:xfrm>
              <a:off x="1615"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7" name="Freeform 203">
              <a:extLst>
                <a:ext uri="{FF2B5EF4-FFF2-40B4-BE49-F238E27FC236}">
                  <a16:creationId xmlns:a16="http://schemas.microsoft.com/office/drawing/2014/main" id="{E7C25632-D2D8-47F0-9792-1EA2D77898A3}"/>
                </a:ext>
              </a:extLst>
            </p:cNvPr>
            <p:cNvSpPr>
              <a:spLocks noEditPoints="1"/>
            </p:cNvSpPr>
            <p:nvPr/>
          </p:nvSpPr>
          <p:spPr bwMode="auto">
            <a:xfrm>
              <a:off x="1560" y="3396"/>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8" name="Freeform 204">
              <a:extLst>
                <a:ext uri="{FF2B5EF4-FFF2-40B4-BE49-F238E27FC236}">
                  <a16:creationId xmlns:a16="http://schemas.microsoft.com/office/drawing/2014/main" id="{52128B9D-E03D-4DAA-BC3D-9BF60A76D5EA}"/>
                </a:ext>
              </a:extLst>
            </p:cNvPr>
            <p:cNvSpPr>
              <a:spLocks/>
            </p:cNvSpPr>
            <p:nvPr/>
          </p:nvSpPr>
          <p:spPr bwMode="auto">
            <a:xfrm>
              <a:off x="1689"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9" name="Freeform 205">
              <a:extLst>
                <a:ext uri="{FF2B5EF4-FFF2-40B4-BE49-F238E27FC236}">
                  <a16:creationId xmlns:a16="http://schemas.microsoft.com/office/drawing/2014/main" id="{BF53B786-B0AD-4D27-9CD9-F50CAA4CA99C}"/>
                </a:ext>
              </a:extLst>
            </p:cNvPr>
            <p:cNvSpPr>
              <a:spLocks/>
            </p:cNvSpPr>
            <p:nvPr/>
          </p:nvSpPr>
          <p:spPr bwMode="auto">
            <a:xfrm>
              <a:off x="1597"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0" name="Freeform 206">
              <a:extLst>
                <a:ext uri="{FF2B5EF4-FFF2-40B4-BE49-F238E27FC236}">
                  <a16:creationId xmlns:a16="http://schemas.microsoft.com/office/drawing/2014/main" id="{090C8731-2BD9-4102-8EE1-2B71E5D79346}"/>
                </a:ext>
              </a:extLst>
            </p:cNvPr>
            <p:cNvSpPr>
              <a:spLocks noEditPoints="1"/>
            </p:cNvSpPr>
            <p:nvPr/>
          </p:nvSpPr>
          <p:spPr bwMode="auto">
            <a:xfrm>
              <a:off x="1578"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1" name="Freeform 207">
              <a:extLst>
                <a:ext uri="{FF2B5EF4-FFF2-40B4-BE49-F238E27FC236}">
                  <a16:creationId xmlns:a16="http://schemas.microsoft.com/office/drawing/2014/main" id="{8E450B8C-DA04-4412-9CF3-02783877CF19}"/>
                </a:ext>
              </a:extLst>
            </p:cNvPr>
            <p:cNvSpPr>
              <a:spLocks/>
            </p:cNvSpPr>
            <p:nvPr/>
          </p:nvSpPr>
          <p:spPr bwMode="auto">
            <a:xfrm>
              <a:off x="1707"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2" name="Freeform 208">
              <a:extLst>
                <a:ext uri="{FF2B5EF4-FFF2-40B4-BE49-F238E27FC236}">
                  <a16:creationId xmlns:a16="http://schemas.microsoft.com/office/drawing/2014/main" id="{2F6FFD13-6AB9-4238-9E62-CFF0CEED1B40}"/>
                </a:ext>
              </a:extLst>
            </p:cNvPr>
            <p:cNvSpPr>
              <a:spLocks/>
            </p:cNvSpPr>
            <p:nvPr/>
          </p:nvSpPr>
          <p:spPr bwMode="auto">
            <a:xfrm>
              <a:off x="1615"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3" name="Freeform 209">
              <a:extLst>
                <a:ext uri="{FF2B5EF4-FFF2-40B4-BE49-F238E27FC236}">
                  <a16:creationId xmlns:a16="http://schemas.microsoft.com/office/drawing/2014/main" id="{DCD136B8-3777-4FAA-99B0-E36846A9F630}"/>
                </a:ext>
              </a:extLst>
            </p:cNvPr>
            <p:cNvSpPr>
              <a:spLocks noEditPoints="1"/>
            </p:cNvSpPr>
            <p:nvPr/>
          </p:nvSpPr>
          <p:spPr bwMode="auto">
            <a:xfrm>
              <a:off x="1560"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4" name="Freeform 210">
              <a:extLst>
                <a:ext uri="{FF2B5EF4-FFF2-40B4-BE49-F238E27FC236}">
                  <a16:creationId xmlns:a16="http://schemas.microsoft.com/office/drawing/2014/main" id="{AA795F20-071D-4A69-880B-AC213A173B6F}"/>
                </a:ext>
              </a:extLst>
            </p:cNvPr>
            <p:cNvSpPr>
              <a:spLocks/>
            </p:cNvSpPr>
            <p:nvPr/>
          </p:nvSpPr>
          <p:spPr bwMode="auto">
            <a:xfrm>
              <a:off x="1689"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5" name="Freeform 211">
              <a:extLst>
                <a:ext uri="{FF2B5EF4-FFF2-40B4-BE49-F238E27FC236}">
                  <a16:creationId xmlns:a16="http://schemas.microsoft.com/office/drawing/2014/main" id="{DD5DE5B1-9DED-459B-AE17-5CC95DC62093}"/>
                </a:ext>
              </a:extLst>
            </p:cNvPr>
            <p:cNvSpPr>
              <a:spLocks/>
            </p:cNvSpPr>
            <p:nvPr/>
          </p:nvSpPr>
          <p:spPr bwMode="auto">
            <a:xfrm>
              <a:off x="1597"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6" name="Freeform 212">
              <a:extLst>
                <a:ext uri="{FF2B5EF4-FFF2-40B4-BE49-F238E27FC236}">
                  <a16:creationId xmlns:a16="http://schemas.microsoft.com/office/drawing/2014/main" id="{AA7A20AC-F9D6-48E4-9CF6-351CDD7F8E04}"/>
                </a:ext>
              </a:extLst>
            </p:cNvPr>
            <p:cNvSpPr>
              <a:spLocks noEditPoints="1"/>
            </p:cNvSpPr>
            <p:nvPr/>
          </p:nvSpPr>
          <p:spPr bwMode="auto">
            <a:xfrm>
              <a:off x="1578"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7" name="Freeform 213">
              <a:extLst>
                <a:ext uri="{FF2B5EF4-FFF2-40B4-BE49-F238E27FC236}">
                  <a16:creationId xmlns:a16="http://schemas.microsoft.com/office/drawing/2014/main" id="{7100AC16-9576-4C07-A908-E17F7A2A663B}"/>
                </a:ext>
              </a:extLst>
            </p:cNvPr>
            <p:cNvSpPr>
              <a:spLocks/>
            </p:cNvSpPr>
            <p:nvPr/>
          </p:nvSpPr>
          <p:spPr bwMode="auto">
            <a:xfrm>
              <a:off x="1707"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8" name="Freeform 214">
              <a:extLst>
                <a:ext uri="{FF2B5EF4-FFF2-40B4-BE49-F238E27FC236}">
                  <a16:creationId xmlns:a16="http://schemas.microsoft.com/office/drawing/2014/main" id="{760D23A3-B718-4A5C-AE34-0A0DC2F09952}"/>
                </a:ext>
              </a:extLst>
            </p:cNvPr>
            <p:cNvSpPr>
              <a:spLocks/>
            </p:cNvSpPr>
            <p:nvPr/>
          </p:nvSpPr>
          <p:spPr bwMode="auto">
            <a:xfrm>
              <a:off x="1615"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39" name="Freeform 215">
              <a:extLst>
                <a:ext uri="{FF2B5EF4-FFF2-40B4-BE49-F238E27FC236}">
                  <a16:creationId xmlns:a16="http://schemas.microsoft.com/office/drawing/2014/main" id="{E86B40A1-4E7F-4A71-8A6B-A7A7CE6831BF}"/>
                </a:ext>
              </a:extLst>
            </p:cNvPr>
            <p:cNvSpPr>
              <a:spLocks noEditPoints="1"/>
            </p:cNvSpPr>
            <p:nvPr/>
          </p:nvSpPr>
          <p:spPr bwMode="auto">
            <a:xfrm>
              <a:off x="1781"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0" name="Freeform 216">
              <a:extLst>
                <a:ext uri="{FF2B5EF4-FFF2-40B4-BE49-F238E27FC236}">
                  <a16:creationId xmlns:a16="http://schemas.microsoft.com/office/drawing/2014/main" id="{32CF3522-11DE-465C-A914-7EC3A07D4734}"/>
                </a:ext>
              </a:extLst>
            </p:cNvPr>
            <p:cNvSpPr>
              <a:spLocks/>
            </p:cNvSpPr>
            <p:nvPr/>
          </p:nvSpPr>
          <p:spPr bwMode="auto">
            <a:xfrm>
              <a:off x="1817"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1" name="Freeform 217">
              <a:extLst>
                <a:ext uri="{FF2B5EF4-FFF2-40B4-BE49-F238E27FC236}">
                  <a16:creationId xmlns:a16="http://schemas.microsoft.com/office/drawing/2014/main" id="{D9AFD259-BC92-4C4F-843D-CD10BE6D396F}"/>
                </a:ext>
              </a:extLst>
            </p:cNvPr>
            <p:cNvSpPr>
              <a:spLocks/>
            </p:cNvSpPr>
            <p:nvPr/>
          </p:nvSpPr>
          <p:spPr bwMode="auto">
            <a:xfrm>
              <a:off x="1909"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2" name="Freeform 218">
              <a:extLst>
                <a:ext uri="{FF2B5EF4-FFF2-40B4-BE49-F238E27FC236}">
                  <a16:creationId xmlns:a16="http://schemas.microsoft.com/office/drawing/2014/main" id="{8E4E5F86-7D24-4888-8939-B74FED6943F5}"/>
                </a:ext>
              </a:extLst>
            </p:cNvPr>
            <p:cNvSpPr>
              <a:spLocks noEditPoints="1"/>
            </p:cNvSpPr>
            <p:nvPr/>
          </p:nvSpPr>
          <p:spPr bwMode="auto">
            <a:xfrm>
              <a:off x="1799"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3" name="Freeform 219">
              <a:extLst>
                <a:ext uri="{FF2B5EF4-FFF2-40B4-BE49-F238E27FC236}">
                  <a16:creationId xmlns:a16="http://schemas.microsoft.com/office/drawing/2014/main" id="{0D95BBD1-5C35-4B75-911D-7D93E9627F54}"/>
                </a:ext>
              </a:extLst>
            </p:cNvPr>
            <p:cNvSpPr>
              <a:spLocks/>
            </p:cNvSpPr>
            <p:nvPr/>
          </p:nvSpPr>
          <p:spPr bwMode="auto">
            <a:xfrm>
              <a:off x="1836"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4" name="Freeform 220">
              <a:extLst>
                <a:ext uri="{FF2B5EF4-FFF2-40B4-BE49-F238E27FC236}">
                  <a16:creationId xmlns:a16="http://schemas.microsoft.com/office/drawing/2014/main" id="{617FE0C6-5B56-4A67-9E3D-BDBF6699B92F}"/>
                </a:ext>
              </a:extLst>
            </p:cNvPr>
            <p:cNvSpPr>
              <a:spLocks/>
            </p:cNvSpPr>
            <p:nvPr/>
          </p:nvSpPr>
          <p:spPr bwMode="auto">
            <a:xfrm>
              <a:off x="1928"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5" name="Freeform 221">
              <a:extLst>
                <a:ext uri="{FF2B5EF4-FFF2-40B4-BE49-F238E27FC236}">
                  <a16:creationId xmlns:a16="http://schemas.microsoft.com/office/drawing/2014/main" id="{28FAF7D5-C859-442E-B4CC-49264A42470E}"/>
                </a:ext>
              </a:extLst>
            </p:cNvPr>
            <p:cNvSpPr>
              <a:spLocks noEditPoints="1"/>
            </p:cNvSpPr>
            <p:nvPr/>
          </p:nvSpPr>
          <p:spPr bwMode="auto">
            <a:xfrm>
              <a:off x="1781"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6" name="Freeform 222">
              <a:extLst>
                <a:ext uri="{FF2B5EF4-FFF2-40B4-BE49-F238E27FC236}">
                  <a16:creationId xmlns:a16="http://schemas.microsoft.com/office/drawing/2014/main" id="{E533A619-5CF2-472C-AD18-8037DEC46342}"/>
                </a:ext>
              </a:extLst>
            </p:cNvPr>
            <p:cNvSpPr>
              <a:spLocks/>
            </p:cNvSpPr>
            <p:nvPr/>
          </p:nvSpPr>
          <p:spPr bwMode="auto">
            <a:xfrm>
              <a:off x="1817"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47" name="Freeform 223">
              <a:extLst>
                <a:ext uri="{FF2B5EF4-FFF2-40B4-BE49-F238E27FC236}">
                  <a16:creationId xmlns:a16="http://schemas.microsoft.com/office/drawing/2014/main" id="{60FAABCA-025A-4ABA-9050-56E722BFE5E6}"/>
                </a:ext>
              </a:extLst>
            </p:cNvPr>
            <p:cNvSpPr>
              <a:spLocks/>
            </p:cNvSpPr>
            <p:nvPr/>
          </p:nvSpPr>
          <p:spPr bwMode="auto">
            <a:xfrm>
              <a:off x="1909"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148" name="Group 60">
            <a:extLst>
              <a:ext uri="{FF2B5EF4-FFF2-40B4-BE49-F238E27FC236}">
                <a16:creationId xmlns:a16="http://schemas.microsoft.com/office/drawing/2014/main" id="{F37A2B89-5859-4490-B38D-0474D5EAFEAB}"/>
              </a:ext>
            </a:extLst>
          </p:cNvPr>
          <p:cNvGrpSpPr>
            <a:grpSpLocks noChangeAspect="1"/>
          </p:cNvGrpSpPr>
          <p:nvPr/>
        </p:nvGrpSpPr>
        <p:grpSpPr bwMode="auto">
          <a:xfrm>
            <a:off x="950401" y="5068180"/>
            <a:ext cx="373544" cy="237706"/>
            <a:chOff x="6539" y="476"/>
            <a:chExt cx="426" cy="355"/>
          </a:xfrm>
          <a:solidFill>
            <a:schemeClr val="bg1"/>
          </a:solidFill>
        </p:grpSpPr>
        <p:sp>
          <p:nvSpPr>
            <p:cNvPr id="149" name="Freeform 61">
              <a:extLst>
                <a:ext uri="{FF2B5EF4-FFF2-40B4-BE49-F238E27FC236}">
                  <a16:creationId xmlns:a16="http://schemas.microsoft.com/office/drawing/2014/main" id="{0627DFEF-4342-4C50-888E-3C63AD048BCB}"/>
                </a:ext>
              </a:extLst>
            </p:cNvPr>
            <p:cNvSpPr>
              <a:spLocks/>
            </p:cNvSpPr>
            <p:nvPr/>
          </p:nvSpPr>
          <p:spPr bwMode="auto">
            <a:xfrm>
              <a:off x="6539" y="600"/>
              <a:ext cx="18" cy="106"/>
            </a:xfrm>
            <a:custGeom>
              <a:avLst/>
              <a:gdLst>
                <a:gd name="T0" fmla="*/ 6 w 12"/>
                <a:gd name="T1" fmla="*/ 72 h 72"/>
                <a:gd name="T2" fmla="*/ 0 w 12"/>
                <a:gd name="T3" fmla="*/ 66 h 72"/>
                <a:gd name="T4" fmla="*/ 0 w 12"/>
                <a:gd name="T5" fmla="*/ 6 h 72"/>
                <a:gd name="T6" fmla="*/ 6 w 12"/>
                <a:gd name="T7" fmla="*/ 0 h 72"/>
                <a:gd name="T8" fmla="*/ 12 w 12"/>
                <a:gd name="T9" fmla="*/ 6 h 72"/>
                <a:gd name="T10" fmla="*/ 12 w 12"/>
                <a:gd name="T11" fmla="*/ 66 h 72"/>
                <a:gd name="T12" fmla="*/ 6 w 12"/>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12" h="72">
                  <a:moveTo>
                    <a:pt x="6" y="72"/>
                  </a:moveTo>
                  <a:cubicBezTo>
                    <a:pt x="3" y="72"/>
                    <a:pt x="0" y="70"/>
                    <a:pt x="0" y="66"/>
                  </a:cubicBezTo>
                  <a:cubicBezTo>
                    <a:pt x="0" y="6"/>
                    <a:pt x="0" y="6"/>
                    <a:pt x="0" y="6"/>
                  </a:cubicBezTo>
                  <a:cubicBezTo>
                    <a:pt x="0" y="3"/>
                    <a:pt x="3" y="0"/>
                    <a:pt x="6" y="0"/>
                  </a:cubicBezTo>
                  <a:cubicBezTo>
                    <a:pt x="10" y="0"/>
                    <a:pt x="12" y="3"/>
                    <a:pt x="12" y="6"/>
                  </a:cubicBezTo>
                  <a:cubicBezTo>
                    <a:pt x="12" y="66"/>
                    <a:pt x="12" y="66"/>
                    <a:pt x="12" y="66"/>
                  </a:cubicBezTo>
                  <a:cubicBezTo>
                    <a:pt x="12" y="70"/>
                    <a:pt x="10" y="72"/>
                    <a:pt x="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0" name="Freeform 62">
              <a:extLst>
                <a:ext uri="{FF2B5EF4-FFF2-40B4-BE49-F238E27FC236}">
                  <a16:creationId xmlns:a16="http://schemas.microsoft.com/office/drawing/2014/main" id="{7D4C9A5A-8460-4093-8BEF-A0CA87B9F02E}"/>
                </a:ext>
              </a:extLst>
            </p:cNvPr>
            <p:cNvSpPr>
              <a:spLocks/>
            </p:cNvSpPr>
            <p:nvPr/>
          </p:nvSpPr>
          <p:spPr bwMode="auto">
            <a:xfrm>
              <a:off x="6947" y="476"/>
              <a:ext cx="18" cy="355"/>
            </a:xfrm>
            <a:custGeom>
              <a:avLst/>
              <a:gdLst>
                <a:gd name="T0" fmla="*/ 6 w 12"/>
                <a:gd name="T1" fmla="*/ 240 h 240"/>
                <a:gd name="T2" fmla="*/ 0 w 12"/>
                <a:gd name="T3" fmla="*/ 234 h 240"/>
                <a:gd name="T4" fmla="*/ 0 w 12"/>
                <a:gd name="T5" fmla="*/ 6 h 240"/>
                <a:gd name="T6" fmla="*/ 6 w 12"/>
                <a:gd name="T7" fmla="*/ 0 h 240"/>
                <a:gd name="T8" fmla="*/ 12 w 12"/>
                <a:gd name="T9" fmla="*/ 6 h 240"/>
                <a:gd name="T10" fmla="*/ 12 w 12"/>
                <a:gd name="T11" fmla="*/ 234 h 240"/>
                <a:gd name="T12" fmla="*/ 6 w 12"/>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12" h="240">
                  <a:moveTo>
                    <a:pt x="6" y="240"/>
                  </a:moveTo>
                  <a:cubicBezTo>
                    <a:pt x="3" y="240"/>
                    <a:pt x="0" y="238"/>
                    <a:pt x="0" y="234"/>
                  </a:cubicBezTo>
                  <a:cubicBezTo>
                    <a:pt x="0" y="6"/>
                    <a:pt x="0" y="6"/>
                    <a:pt x="0" y="6"/>
                  </a:cubicBezTo>
                  <a:cubicBezTo>
                    <a:pt x="0" y="3"/>
                    <a:pt x="3" y="0"/>
                    <a:pt x="6" y="0"/>
                  </a:cubicBezTo>
                  <a:cubicBezTo>
                    <a:pt x="10" y="0"/>
                    <a:pt x="12" y="3"/>
                    <a:pt x="12" y="6"/>
                  </a:cubicBezTo>
                  <a:cubicBezTo>
                    <a:pt x="12" y="234"/>
                    <a:pt x="12" y="234"/>
                    <a:pt x="12" y="234"/>
                  </a:cubicBezTo>
                  <a:cubicBezTo>
                    <a:pt x="12" y="238"/>
                    <a:pt x="10" y="240"/>
                    <a:pt x="6"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1" name="Freeform 63">
              <a:extLst>
                <a:ext uri="{FF2B5EF4-FFF2-40B4-BE49-F238E27FC236}">
                  <a16:creationId xmlns:a16="http://schemas.microsoft.com/office/drawing/2014/main" id="{9CF43D8F-C577-43E6-86E3-7BF1092DD3D5}"/>
                </a:ext>
              </a:extLst>
            </p:cNvPr>
            <p:cNvSpPr>
              <a:spLocks noEditPoints="1"/>
            </p:cNvSpPr>
            <p:nvPr/>
          </p:nvSpPr>
          <p:spPr bwMode="auto">
            <a:xfrm>
              <a:off x="6539" y="494"/>
              <a:ext cx="426" cy="319"/>
            </a:xfrm>
            <a:custGeom>
              <a:avLst/>
              <a:gdLst>
                <a:gd name="T0" fmla="*/ 282 w 288"/>
                <a:gd name="T1" fmla="*/ 216 h 216"/>
                <a:gd name="T2" fmla="*/ 281 w 288"/>
                <a:gd name="T3" fmla="*/ 216 h 216"/>
                <a:gd name="T4" fmla="*/ 5 w 288"/>
                <a:gd name="T5" fmla="*/ 132 h 216"/>
                <a:gd name="T6" fmla="*/ 0 w 288"/>
                <a:gd name="T7" fmla="*/ 126 h 216"/>
                <a:gd name="T8" fmla="*/ 0 w 288"/>
                <a:gd name="T9" fmla="*/ 90 h 216"/>
                <a:gd name="T10" fmla="*/ 5 w 288"/>
                <a:gd name="T11" fmla="*/ 85 h 216"/>
                <a:gd name="T12" fmla="*/ 281 w 288"/>
                <a:gd name="T13" fmla="*/ 1 h 216"/>
                <a:gd name="T14" fmla="*/ 286 w 288"/>
                <a:gd name="T15" fmla="*/ 2 h 216"/>
                <a:gd name="T16" fmla="*/ 288 w 288"/>
                <a:gd name="T17" fmla="*/ 6 h 216"/>
                <a:gd name="T18" fmla="*/ 288 w 288"/>
                <a:gd name="T19" fmla="*/ 210 h 216"/>
                <a:gd name="T20" fmla="*/ 286 w 288"/>
                <a:gd name="T21" fmla="*/ 215 h 216"/>
                <a:gd name="T22" fmla="*/ 282 w 288"/>
                <a:gd name="T23" fmla="*/ 216 h 216"/>
                <a:gd name="T24" fmla="*/ 12 w 288"/>
                <a:gd name="T25" fmla="*/ 122 h 216"/>
                <a:gd name="T26" fmla="*/ 276 w 288"/>
                <a:gd name="T27" fmla="*/ 202 h 216"/>
                <a:gd name="T28" fmla="*/ 276 w 288"/>
                <a:gd name="T29" fmla="*/ 15 h 216"/>
                <a:gd name="T30" fmla="*/ 12 w 288"/>
                <a:gd name="T31" fmla="*/ 95 h 216"/>
                <a:gd name="T32" fmla="*/ 12 w 288"/>
                <a:gd name="T33" fmla="*/ 12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216">
                  <a:moveTo>
                    <a:pt x="282" y="216"/>
                  </a:moveTo>
                  <a:cubicBezTo>
                    <a:pt x="282" y="216"/>
                    <a:pt x="281" y="216"/>
                    <a:pt x="281" y="216"/>
                  </a:cubicBezTo>
                  <a:cubicBezTo>
                    <a:pt x="5" y="132"/>
                    <a:pt x="5" y="132"/>
                    <a:pt x="5" y="132"/>
                  </a:cubicBezTo>
                  <a:cubicBezTo>
                    <a:pt x="2" y="131"/>
                    <a:pt x="0" y="129"/>
                    <a:pt x="0" y="126"/>
                  </a:cubicBezTo>
                  <a:cubicBezTo>
                    <a:pt x="0" y="90"/>
                    <a:pt x="0" y="90"/>
                    <a:pt x="0" y="90"/>
                  </a:cubicBezTo>
                  <a:cubicBezTo>
                    <a:pt x="0" y="88"/>
                    <a:pt x="2" y="85"/>
                    <a:pt x="5" y="85"/>
                  </a:cubicBezTo>
                  <a:cubicBezTo>
                    <a:pt x="281" y="1"/>
                    <a:pt x="281" y="1"/>
                    <a:pt x="281" y="1"/>
                  </a:cubicBezTo>
                  <a:cubicBezTo>
                    <a:pt x="282" y="0"/>
                    <a:pt x="284" y="0"/>
                    <a:pt x="286" y="2"/>
                  </a:cubicBezTo>
                  <a:cubicBezTo>
                    <a:pt x="288" y="3"/>
                    <a:pt x="288" y="5"/>
                    <a:pt x="288" y="6"/>
                  </a:cubicBezTo>
                  <a:cubicBezTo>
                    <a:pt x="288" y="210"/>
                    <a:pt x="288" y="210"/>
                    <a:pt x="288" y="210"/>
                  </a:cubicBezTo>
                  <a:cubicBezTo>
                    <a:pt x="288" y="212"/>
                    <a:pt x="288" y="214"/>
                    <a:pt x="286" y="215"/>
                  </a:cubicBezTo>
                  <a:cubicBezTo>
                    <a:pt x="285" y="216"/>
                    <a:pt x="284" y="216"/>
                    <a:pt x="282" y="216"/>
                  </a:cubicBezTo>
                  <a:close/>
                  <a:moveTo>
                    <a:pt x="12" y="122"/>
                  </a:moveTo>
                  <a:cubicBezTo>
                    <a:pt x="276" y="202"/>
                    <a:pt x="276" y="202"/>
                    <a:pt x="276" y="202"/>
                  </a:cubicBezTo>
                  <a:cubicBezTo>
                    <a:pt x="276" y="15"/>
                    <a:pt x="276" y="15"/>
                    <a:pt x="276" y="15"/>
                  </a:cubicBezTo>
                  <a:cubicBezTo>
                    <a:pt x="12" y="95"/>
                    <a:pt x="12" y="95"/>
                    <a:pt x="12" y="95"/>
                  </a:cubicBezTo>
                  <a:lnTo>
                    <a:pt x="12"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2" name="Freeform 64">
              <a:extLst>
                <a:ext uri="{FF2B5EF4-FFF2-40B4-BE49-F238E27FC236}">
                  <a16:creationId xmlns:a16="http://schemas.microsoft.com/office/drawing/2014/main" id="{40E0B226-2D24-41F2-BE37-9FBB5D8B85CD}"/>
                </a:ext>
              </a:extLst>
            </p:cNvPr>
            <p:cNvSpPr>
              <a:spLocks/>
            </p:cNvSpPr>
            <p:nvPr/>
          </p:nvSpPr>
          <p:spPr bwMode="auto">
            <a:xfrm>
              <a:off x="6628" y="698"/>
              <a:ext cx="142" cy="127"/>
            </a:xfrm>
            <a:custGeom>
              <a:avLst/>
              <a:gdLst>
                <a:gd name="T0" fmla="*/ 48 w 96"/>
                <a:gd name="T1" fmla="*/ 86 h 86"/>
                <a:gd name="T2" fmla="*/ 0 w 96"/>
                <a:gd name="T3" fmla="*/ 38 h 86"/>
                <a:gd name="T4" fmla="*/ 0 w 96"/>
                <a:gd name="T5" fmla="*/ 6 h 86"/>
                <a:gd name="T6" fmla="*/ 6 w 96"/>
                <a:gd name="T7" fmla="*/ 0 h 86"/>
                <a:gd name="T8" fmla="*/ 12 w 96"/>
                <a:gd name="T9" fmla="*/ 6 h 86"/>
                <a:gd name="T10" fmla="*/ 12 w 96"/>
                <a:gd name="T11" fmla="*/ 38 h 86"/>
                <a:gd name="T12" fmla="*/ 48 w 96"/>
                <a:gd name="T13" fmla="*/ 74 h 86"/>
                <a:gd name="T14" fmla="*/ 84 w 96"/>
                <a:gd name="T15" fmla="*/ 38 h 86"/>
                <a:gd name="T16" fmla="*/ 90 w 96"/>
                <a:gd name="T17" fmla="*/ 32 h 86"/>
                <a:gd name="T18" fmla="*/ 96 w 96"/>
                <a:gd name="T19" fmla="*/ 38 h 86"/>
                <a:gd name="T20" fmla="*/ 48 w 96"/>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86">
                  <a:moveTo>
                    <a:pt x="48" y="86"/>
                  </a:moveTo>
                  <a:cubicBezTo>
                    <a:pt x="22" y="86"/>
                    <a:pt x="0" y="64"/>
                    <a:pt x="0" y="38"/>
                  </a:cubicBezTo>
                  <a:cubicBezTo>
                    <a:pt x="0" y="6"/>
                    <a:pt x="0" y="6"/>
                    <a:pt x="0" y="6"/>
                  </a:cubicBezTo>
                  <a:cubicBezTo>
                    <a:pt x="0" y="3"/>
                    <a:pt x="3" y="0"/>
                    <a:pt x="6" y="0"/>
                  </a:cubicBezTo>
                  <a:cubicBezTo>
                    <a:pt x="10" y="0"/>
                    <a:pt x="12" y="3"/>
                    <a:pt x="12" y="6"/>
                  </a:cubicBezTo>
                  <a:cubicBezTo>
                    <a:pt x="12" y="38"/>
                    <a:pt x="12" y="38"/>
                    <a:pt x="12" y="38"/>
                  </a:cubicBezTo>
                  <a:cubicBezTo>
                    <a:pt x="12" y="58"/>
                    <a:pt x="29" y="74"/>
                    <a:pt x="48" y="74"/>
                  </a:cubicBezTo>
                  <a:cubicBezTo>
                    <a:pt x="68" y="74"/>
                    <a:pt x="84" y="58"/>
                    <a:pt x="84" y="38"/>
                  </a:cubicBezTo>
                  <a:cubicBezTo>
                    <a:pt x="84" y="34"/>
                    <a:pt x="87" y="32"/>
                    <a:pt x="90" y="32"/>
                  </a:cubicBezTo>
                  <a:cubicBezTo>
                    <a:pt x="94" y="32"/>
                    <a:pt x="96" y="34"/>
                    <a:pt x="96" y="38"/>
                  </a:cubicBezTo>
                  <a:cubicBezTo>
                    <a:pt x="96" y="64"/>
                    <a:pt x="75" y="86"/>
                    <a:pt x="48"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92905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1">
            <a:extLst>
              <a:ext uri="{FF2B5EF4-FFF2-40B4-BE49-F238E27FC236}">
                <a16:creationId xmlns:a16="http://schemas.microsoft.com/office/drawing/2014/main" id="{96D250F2-EE02-4B39-AD55-C071736AEAD8}"/>
              </a:ext>
            </a:extLst>
          </p:cNvPr>
          <p:cNvSpPr/>
          <p:nvPr/>
        </p:nvSpPr>
        <p:spPr>
          <a:xfrm>
            <a:off x="-13470" y="1427582"/>
            <a:ext cx="12192000" cy="4866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
        <p:nvSpPr>
          <p:cNvPr id="44" name="Rettangolo 43">
            <a:extLst>
              <a:ext uri="{FF2B5EF4-FFF2-40B4-BE49-F238E27FC236}">
                <a16:creationId xmlns:a16="http://schemas.microsoft.com/office/drawing/2014/main" id="{757F9D04-D32A-4D09-A776-1B64E4B1E0DD}"/>
              </a:ext>
            </a:extLst>
          </p:cNvPr>
          <p:cNvSpPr/>
          <p:nvPr/>
        </p:nvSpPr>
        <p:spPr>
          <a:xfrm>
            <a:off x="406907" y="851047"/>
            <a:ext cx="11351246"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La Parte 1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«Elementi per la predisposizione di un avviso pubblico in ambito PNRR»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evidenzia per ciascuna Sezione (n. 22) suggerimenti pratici su alcuni aspetti ed elementi specifici del dispositivo.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In particolare per quanto attiene gli elementi specifici:</a:t>
            </a:r>
            <a:endParaRPr kumimoji="0" lang="it-IT" sz="12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5" name="Title 3">
            <a:extLst>
              <a:ext uri="{FF2B5EF4-FFF2-40B4-BE49-F238E27FC236}">
                <a16:creationId xmlns:a16="http://schemas.microsoft.com/office/drawing/2014/main" id="{FE26FC5C-9EA8-4DC2-A1A9-B91BFB534CD9}"/>
              </a:ext>
            </a:extLst>
          </p:cNvPr>
          <p:cNvSpPr txBox="1">
            <a:spLocks/>
          </p:cNvSpPr>
          <p:nvPr/>
        </p:nvSpPr>
        <p:spPr>
          <a:xfrm>
            <a:off x="433847" y="512273"/>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ISTRUZIONI TECNICHE SELEZIONE PROGETTI PNRR – AVVISI PUBBLICI (1/2) </a:t>
            </a:r>
          </a:p>
        </p:txBody>
      </p:sp>
      <p:sp>
        <p:nvSpPr>
          <p:cNvPr id="10" name="Rettangolo 43">
            <a:extLst>
              <a:ext uri="{FF2B5EF4-FFF2-40B4-BE49-F238E27FC236}">
                <a16:creationId xmlns:a16="http://schemas.microsoft.com/office/drawing/2014/main" id="{70A01492-1C57-4F23-9AA8-A0B4DBB87284}"/>
              </a:ext>
            </a:extLst>
          </p:cNvPr>
          <p:cNvSpPr/>
          <p:nvPr/>
        </p:nvSpPr>
        <p:spPr>
          <a:xfrm>
            <a:off x="842480" y="1738949"/>
            <a:ext cx="11124231"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6 – Interventi finanziabili</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prevedere la fornitura di documenti/atti tecnici/dichiarazioni per il rispetto del DNSH, prescrizioni (ove previsto) per rispetto tagging, coerenza con le Strategie nazionali per la parità di genere e la valorizzazione dei giovani.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sng"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7 – Criteri ammissibilità</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coerenza dei risultati attesi degli interventi e delle loro tempistiche con M&amp;T, aderenza alle indicazioni delle singole schede PNRR, rispetto dei Regolamenti UE (sana gestione, assenza doppio finanziamento, DNSH), per gli interventi territorializzabili specifico criterio riferito ai beneficiari del Mezzogiorno.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1" i="0" u="sng"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8 – Dimensione finanziaria, durata e termini di realizzazione dei progetti</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rispetto delle tempistiche previste da M&amp;T (</a:t>
            </a:r>
            <a:r>
              <a:rPr kumimoji="0" lang="it-IT" sz="1200" b="0" i="0" u="none" strike="noStrike" kern="1200" cap="none" spc="0" normalizeH="0" baseline="0" noProof="0" dirty="0" err="1">
                <a:ln>
                  <a:noFill/>
                </a:ln>
                <a:solidFill>
                  <a:srgbClr val="DCDEDD">
                    <a:lumMod val="10000"/>
                  </a:srgbClr>
                </a:solidFill>
                <a:effectLst/>
                <a:uLnTx/>
                <a:uFillTx/>
                <a:latin typeface="Arial" panose="020B0604020202020204" pitchFamily="34" charset="0"/>
                <a:ea typeface="+mn-ea"/>
                <a:cs typeface="Arial" panose="020B0604020202020204" pitchFamily="34" charset="0"/>
              </a:rPr>
              <a:t>max</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giugno 2026)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9 – Spese ammissibili</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spese coerenti con le finalità previste dall’intervento. Costi del personale: le amministrazioni (soggetti attuatori) possono rendicontare esclusivamente le spese di personale previste dalle corrispondenti voci di costo del quadro economico del progetto (art. 1, decreto-legge n. 80/2021).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12 – Obblighi soggetto attuatore</a:t>
            </a:r>
            <a:r>
              <a:rPr kumimoji="0" lang="it-IT" sz="14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adozione di una apposita codificazione contabile (art. 9, comma 4, decreto-legge n. 77/2021), adozione di misure volte ad assicurare sana gestione/controlli interni, rendicontazione, comunicazione e informazione, rispetto dell’obbligo di richiesta CUP per ogni intervento ed indicazione dello stesso in tutti gli atti amministrativi, perseguimento dei principi generali del Piano e di quelli specifici di ciascuna linea di finanziamento.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14 – Erogazione e rendicontazione</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flusso informativo e documentale essenziale per la rendicontazione e conseguente erogazione delle risorse.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sng"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Sezione 19 – Meccanismi sanzionatori</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a seguito di frodi irregolarità, mancato raggiungimento M&amp;T (art. 8, commi 4 e 5, decreto-legge n. 77/2021), violazione principi DNSH e tagging, ecc.</a:t>
            </a:r>
            <a:endPar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pic>
        <p:nvPicPr>
          <p:cNvPr id="3" name="Graphic 2" descr="Open folder outline">
            <a:extLst>
              <a:ext uri="{FF2B5EF4-FFF2-40B4-BE49-F238E27FC236}">
                <a16:creationId xmlns:a16="http://schemas.microsoft.com/office/drawing/2014/main" id="{62D1EF48-0F17-4479-A327-32D9A3D4C5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1790834"/>
            <a:ext cx="352541" cy="352541"/>
          </a:xfrm>
          <a:prstGeom prst="rect">
            <a:avLst/>
          </a:prstGeom>
        </p:spPr>
      </p:pic>
      <p:pic>
        <p:nvPicPr>
          <p:cNvPr id="8" name="Graphic 7" descr="Open folder outline">
            <a:extLst>
              <a:ext uri="{FF2B5EF4-FFF2-40B4-BE49-F238E27FC236}">
                <a16:creationId xmlns:a16="http://schemas.microsoft.com/office/drawing/2014/main" id="{DF31EE6D-4D6D-450A-ADCA-B313F49CA2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2457681"/>
            <a:ext cx="352541" cy="352541"/>
          </a:xfrm>
          <a:prstGeom prst="rect">
            <a:avLst/>
          </a:prstGeom>
        </p:spPr>
      </p:pic>
      <p:pic>
        <p:nvPicPr>
          <p:cNvPr id="11" name="Graphic 10" descr="Open folder outline">
            <a:extLst>
              <a:ext uri="{FF2B5EF4-FFF2-40B4-BE49-F238E27FC236}">
                <a16:creationId xmlns:a16="http://schemas.microsoft.com/office/drawing/2014/main" id="{6FF8C3B2-9201-43DE-A64F-610B43C9B6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3130756"/>
            <a:ext cx="352541" cy="352541"/>
          </a:xfrm>
          <a:prstGeom prst="rect">
            <a:avLst/>
          </a:prstGeom>
        </p:spPr>
      </p:pic>
      <p:pic>
        <p:nvPicPr>
          <p:cNvPr id="12" name="Graphic 11" descr="Open folder outline">
            <a:extLst>
              <a:ext uri="{FF2B5EF4-FFF2-40B4-BE49-F238E27FC236}">
                <a16:creationId xmlns:a16="http://schemas.microsoft.com/office/drawing/2014/main" id="{2CA0B6A0-C80B-4CCE-AD4A-0EDD336D5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3794664"/>
            <a:ext cx="352541" cy="352541"/>
          </a:xfrm>
          <a:prstGeom prst="rect">
            <a:avLst/>
          </a:prstGeom>
        </p:spPr>
      </p:pic>
      <p:pic>
        <p:nvPicPr>
          <p:cNvPr id="13" name="Graphic 12" descr="Open folder outline">
            <a:extLst>
              <a:ext uri="{FF2B5EF4-FFF2-40B4-BE49-F238E27FC236}">
                <a16:creationId xmlns:a16="http://schemas.microsoft.com/office/drawing/2014/main" id="{8037D1C7-D207-44A5-AEBA-9C5EFE5111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4470678"/>
            <a:ext cx="352541" cy="352541"/>
          </a:xfrm>
          <a:prstGeom prst="rect">
            <a:avLst/>
          </a:prstGeom>
        </p:spPr>
      </p:pic>
      <p:pic>
        <p:nvPicPr>
          <p:cNvPr id="14" name="Graphic 13" descr="Open folder outline">
            <a:extLst>
              <a:ext uri="{FF2B5EF4-FFF2-40B4-BE49-F238E27FC236}">
                <a16:creationId xmlns:a16="http://schemas.microsoft.com/office/drawing/2014/main" id="{E0C90B79-EDF0-4096-89D9-10CE853E5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5146692"/>
            <a:ext cx="352541" cy="352541"/>
          </a:xfrm>
          <a:prstGeom prst="rect">
            <a:avLst/>
          </a:prstGeom>
        </p:spPr>
      </p:pic>
      <p:pic>
        <p:nvPicPr>
          <p:cNvPr id="16" name="Graphic 15" descr="Open folder outline">
            <a:extLst>
              <a:ext uri="{FF2B5EF4-FFF2-40B4-BE49-F238E27FC236}">
                <a16:creationId xmlns:a16="http://schemas.microsoft.com/office/drawing/2014/main" id="{104D5E5B-C643-4286-8BC0-DAE68AC1A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040" y="5810600"/>
            <a:ext cx="352541" cy="352541"/>
          </a:xfrm>
          <a:prstGeom prst="rect">
            <a:avLst/>
          </a:prstGeom>
        </p:spPr>
      </p:pic>
    </p:spTree>
    <p:extLst>
      <p:ext uri="{BB962C8B-B14F-4D97-AF65-F5344CB8AC3E}">
        <p14:creationId xmlns:p14="http://schemas.microsoft.com/office/powerpoint/2010/main" val="3483526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p:txBody>
          <a:bodyPr/>
          <a:lstStyle/>
          <a:p>
            <a:r>
              <a:rPr lang="it-IT" dirty="0">
                <a:solidFill>
                  <a:schemeClr val="tx1"/>
                </a:solidFill>
              </a:rPr>
              <a:t>ELEMENTI COMUNI PROPEDEUTICI ALL’AVVIO DEI PROGETTI</a:t>
            </a:r>
          </a:p>
        </p:txBody>
      </p:sp>
      <p:sp>
        <p:nvSpPr>
          <p:cNvPr id="4" name="Rettangolo 3">
            <a:extLst>
              <a:ext uri="{FF2B5EF4-FFF2-40B4-BE49-F238E27FC236}">
                <a16:creationId xmlns:a16="http://schemas.microsoft.com/office/drawing/2014/main" id="{2D4D1883-5A38-4CE5-B47D-26F3EB5BA867}"/>
              </a:ext>
            </a:extLst>
          </p:cNvPr>
          <p:cNvSpPr/>
          <p:nvPr/>
        </p:nvSpPr>
        <p:spPr>
          <a:xfrm>
            <a:off x="384940" y="901519"/>
            <a:ext cx="11012424"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Il soggetto attuatore individuato (ente beneficiario) deve formalmente assumere l’impegno di rispettare gli obblighi derivanti dall’inclusione del progetto nel PNRR sottoscrivendo una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nota di accettazione del finanziamento/atto di adesione</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o una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apposita convenzione.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A2542"/>
              </a:solidFill>
              <a:effectLst/>
              <a:uLnTx/>
              <a:uFillTx/>
              <a:latin typeface="Garamond" panose="02020404030301010803" pitchFamily="18" charset="0"/>
              <a:ea typeface="+mn-ea"/>
              <a:cs typeface="+mn-cs"/>
            </a:endParaRPr>
          </a:p>
        </p:txBody>
      </p:sp>
      <p:sp>
        <p:nvSpPr>
          <p:cNvPr id="8" name="Rectangle 41">
            <a:extLst>
              <a:ext uri="{FF2B5EF4-FFF2-40B4-BE49-F238E27FC236}">
                <a16:creationId xmlns:a16="http://schemas.microsoft.com/office/drawing/2014/main" id="{D0072A74-5887-4D2F-9057-859F74C14C14}"/>
              </a:ext>
            </a:extLst>
          </p:cNvPr>
          <p:cNvSpPr/>
          <p:nvPr/>
        </p:nvSpPr>
        <p:spPr>
          <a:xfrm>
            <a:off x="0" y="3182717"/>
            <a:ext cx="12192000" cy="27989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277">
            <a:extLst>
              <a:ext uri="{FF2B5EF4-FFF2-40B4-BE49-F238E27FC236}">
                <a16:creationId xmlns:a16="http://schemas.microsoft.com/office/drawing/2014/main" id="{BC14A0BE-0314-4C08-A929-C013789C9E45}"/>
              </a:ext>
            </a:extLst>
          </p:cNvPr>
          <p:cNvSpPr txBox="1"/>
          <p:nvPr/>
        </p:nvSpPr>
        <p:spPr>
          <a:xfrm>
            <a:off x="465444" y="3242072"/>
            <a:ext cx="3203690" cy="23172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CUP</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Elemento cardine per il funzionamento del </a:t>
            </a:r>
            <a:r>
              <a:rPr kumimoji="0" lang="it-IT" sz="1600" b="1"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sistema di monitoraggio</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tutti gli atti, fin dall’origine (assegnazione), devono riportare il CUP oggetto di finanziamento.</a:t>
            </a:r>
          </a:p>
        </p:txBody>
      </p:sp>
      <p:sp>
        <p:nvSpPr>
          <p:cNvPr id="10" name="Oval 9">
            <a:extLst>
              <a:ext uri="{FF2B5EF4-FFF2-40B4-BE49-F238E27FC236}">
                <a16:creationId xmlns:a16="http://schemas.microsoft.com/office/drawing/2014/main" id="{09EFD4EA-C7C3-4EF7-9E81-E0F6F8A84D3C}"/>
              </a:ext>
            </a:extLst>
          </p:cNvPr>
          <p:cNvSpPr/>
          <p:nvPr/>
        </p:nvSpPr>
        <p:spPr>
          <a:xfrm>
            <a:off x="1493147" y="1867192"/>
            <a:ext cx="1233889" cy="12008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04251DE6-20B5-436B-9896-083CEEB36A0F}"/>
              </a:ext>
            </a:extLst>
          </p:cNvPr>
          <p:cNvCxnSpPr>
            <a:stCxn id="10" idx="6"/>
            <a:endCxn id="11" idx="2"/>
          </p:cNvCxnSpPr>
          <p:nvPr/>
        </p:nvCxnSpPr>
        <p:spPr>
          <a:xfrm>
            <a:off x="2727036" y="2467612"/>
            <a:ext cx="6371035" cy="0"/>
          </a:xfrm>
          <a:prstGeom prst="line">
            <a:avLst/>
          </a:prstGeom>
          <a:ln>
            <a:solidFill>
              <a:srgbClr val="0A2643"/>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501D6F0-3239-4BB8-AEA3-70C5F132B12B}"/>
              </a:ext>
            </a:extLst>
          </p:cNvPr>
          <p:cNvSpPr/>
          <p:nvPr/>
        </p:nvSpPr>
        <p:spPr>
          <a:xfrm>
            <a:off x="5284805" y="1867192"/>
            <a:ext cx="1233889" cy="1200839"/>
          </a:xfrm>
          <a:prstGeom prst="ellipse">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TextBox 277">
            <a:extLst>
              <a:ext uri="{FF2B5EF4-FFF2-40B4-BE49-F238E27FC236}">
                <a16:creationId xmlns:a16="http://schemas.microsoft.com/office/drawing/2014/main" id="{D9E7B555-8D7A-4EF2-8430-5084AA1D3DC7}"/>
              </a:ext>
            </a:extLst>
          </p:cNvPr>
          <p:cNvSpPr txBox="1"/>
          <p:nvPr/>
        </p:nvSpPr>
        <p:spPr>
          <a:xfrm>
            <a:off x="3889910" y="3242072"/>
            <a:ext cx="4002485" cy="23172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dirty="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Comunicazione/Pubblicità</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Tutte le iniziative, anche locali, sugli interventi finanziati devono riportare il </a:t>
            </a:r>
            <a:r>
              <a:rPr kumimoji="0" lang="it-IT" sz="1600" b="1"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riferimento all’iniziativa «NextGenerationEU</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ed il </a:t>
            </a:r>
            <a:r>
              <a:rPr kumimoji="0" lang="it-IT" sz="1600" b="1"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logo</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dell’Unione Europea, nonché il riferimento alla </a:t>
            </a:r>
            <a:r>
              <a:rPr kumimoji="0" lang="it-IT" sz="1600" b="1"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Missione, Componente, Investimento e Subinvestimento.</a:t>
            </a:r>
            <a:endPar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1" name="Oval 10">
            <a:extLst>
              <a:ext uri="{FF2B5EF4-FFF2-40B4-BE49-F238E27FC236}">
                <a16:creationId xmlns:a16="http://schemas.microsoft.com/office/drawing/2014/main" id="{DE2DACC1-CB7B-4863-BA81-B9096280AC4C}"/>
              </a:ext>
            </a:extLst>
          </p:cNvPr>
          <p:cNvSpPr/>
          <p:nvPr/>
        </p:nvSpPr>
        <p:spPr>
          <a:xfrm>
            <a:off x="9098071" y="1867192"/>
            <a:ext cx="1233889" cy="1200839"/>
          </a:xfrm>
          <a:prstGeom prst="ellipse">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TextBox 277">
            <a:extLst>
              <a:ext uri="{FF2B5EF4-FFF2-40B4-BE49-F238E27FC236}">
                <a16:creationId xmlns:a16="http://schemas.microsoft.com/office/drawing/2014/main" id="{EECC0B53-1D7C-4BCB-BD37-D9F4D842AC4D}"/>
              </a:ext>
            </a:extLst>
          </p:cNvPr>
          <p:cNvSpPr txBox="1"/>
          <p:nvPr/>
        </p:nvSpPr>
        <p:spPr>
          <a:xfrm>
            <a:off x="8113170" y="3242072"/>
            <a:ext cx="3289288" cy="231728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dirty="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Trasmissione dati: </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Ai fini dell’audit e controllo (art. 22, Regolamento UE 2021/241) è stabilito l’obbligo di </a:t>
            </a:r>
            <a:r>
              <a:rPr kumimoji="0" lang="it-IT" sz="1600" b="1"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raccogliere categorie standardizzate di dati</a:t>
            </a:r>
            <a:r>
              <a:rPr kumimoji="0" lang="it-IT" sz="1600" b="0" i="0" u="none" strike="noStrike" kern="1200" cap="none" spc="0" normalizeH="0" baseline="0" noProof="0" dirty="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 partire  dal nome del destinatario finale dei fondi e dell’appaltatore/ subappaltatore.</a:t>
            </a:r>
          </a:p>
        </p:txBody>
      </p:sp>
      <p:pic>
        <p:nvPicPr>
          <p:cNvPr id="1026" name="Picture 2" descr="ACCEDI a Ufficio/Servizi">
            <a:extLst>
              <a:ext uri="{FF2B5EF4-FFF2-40B4-BE49-F238E27FC236}">
                <a16:creationId xmlns:a16="http://schemas.microsoft.com/office/drawing/2014/main" id="{829F0A3F-835D-4627-92CE-CD60B3A5C55E}"/>
              </a:ext>
            </a:extLst>
          </p:cNvPr>
          <p:cNvPicPr>
            <a:picLocks noChangeAspect="1" noChangeArrowheads="1"/>
          </p:cNvPicPr>
          <p:nvPr/>
        </p:nvPicPr>
        <p:blipFill rotWithShape="1">
          <a:blip r:embed="rId3">
            <a:clrChange>
              <a:clrFrom>
                <a:srgbClr val="E6E6E6"/>
              </a:clrFrom>
              <a:clrTo>
                <a:srgbClr val="E6E6E6">
                  <a:alpha val="0"/>
                </a:srgbClr>
              </a:clrTo>
            </a:clrChange>
            <a:extLst>
              <a:ext uri="{28A0092B-C50C-407E-A947-70E740481C1C}">
                <a14:useLocalDpi xmlns:a14="http://schemas.microsoft.com/office/drawing/2010/main" val="0"/>
              </a:ext>
            </a:extLst>
          </a:blip>
          <a:srcRect l="12436" t="3692" r="7292" b="52187"/>
          <a:stretch/>
        </p:blipFill>
        <p:spPr bwMode="auto">
          <a:xfrm>
            <a:off x="1506499" y="2317812"/>
            <a:ext cx="1233890" cy="373878"/>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19">
            <a:extLst>
              <a:ext uri="{FF2B5EF4-FFF2-40B4-BE49-F238E27FC236}">
                <a16:creationId xmlns:a16="http://schemas.microsoft.com/office/drawing/2014/main" id="{56A69F77-F59A-4C25-A433-49C5849DF4BC}"/>
              </a:ext>
            </a:extLst>
          </p:cNvPr>
          <p:cNvGrpSpPr>
            <a:grpSpLocks noChangeAspect="1"/>
          </p:cNvGrpSpPr>
          <p:nvPr/>
        </p:nvGrpSpPr>
        <p:grpSpPr bwMode="auto">
          <a:xfrm>
            <a:off x="9464964" y="2207581"/>
            <a:ext cx="513606" cy="513606"/>
            <a:chOff x="5501" y="2996"/>
            <a:chExt cx="427" cy="427"/>
          </a:xfrm>
          <a:solidFill>
            <a:schemeClr val="bg1"/>
          </a:solidFill>
        </p:grpSpPr>
        <p:sp>
          <p:nvSpPr>
            <p:cNvPr id="42" name="Freeform 20">
              <a:extLst>
                <a:ext uri="{FF2B5EF4-FFF2-40B4-BE49-F238E27FC236}">
                  <a16:creationId xmlns:a16="http://schemas.microsoft.com/office/drawing/2014/main" id="{410A1FF6-B7A8-41CB-A937-E605ECDB3AA1}"/>
                </a:ext>
              </a:extLst>
            </p:cNvPr>
            <p:cNvSpPr>
              <a:spLocks noEditPoints="1"/>
            </p:cNvSpPr>
            <p:nvPr/>
          </p:nvSpPr>
          <p:spPr bwMode="auto">
            <a:xfrm>
              <a:off x="5501" y="2996"/>
              <a:ext cx="355"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3" y="108"/>
                    <a:pt x="0" y="84"/>
                    <a:pt x="0" y="54"/>
                  </a:cubicBezTo>
                  <a:cubicBezTo>
                    <a:pt x="0" y="24"/>
                    <a:pt x="53" y="0"/>
                    <a:pt x="120" y="0"/>
                  </a:cubicBezTo>
                  <a:cubicBezTo>
                    <a:pt x="187" y="0"/>
                    <a:pt x="240" y="24"/>
                    <a:pt x="240" y="54"/>
                  </a:cubicBezTo>
                  <a:cubicBezTo>
                    <a:pt x="240" y="84"/>
                    <a:pt x="187" y="108"/>
                    <a:pt x="120" y="108"/>
                  </a:cubicBezTo>
                  <a:close/>
                  <a:moveTo>
                    <a:pt x="120" y="12"/>
                  </a:moveTo>
                  <a:cubicBezTo>
                    <a:pt x="56" y="12"/>
                    <a:pt x="12" y="34"/>
                    <a:pt x="12" y="54"/>
                  </a:cubicBezTo>
                  <a:cubicBezTo>
                    <a:pt x="12" y="74"/>
                    <a:pt x="56" y="96"/>
                    <a:pt x="120" y="96"/>
                  </a:cubicBezTo>
                  <a:cubicBezTo>
                    <a:pt x="184" y="96"/>
                    <a:pt x="228" y="74"/>
                    <a:pt x="228" y="54"/>
                  </a:cubicBezTo>
                  <a:cubicBezTo>
                    <a:pt x="228" y="34"/>
                    <a:pt x="184" y="12"/>
                    <a:pt x="120"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3" name="Freeform 21">
              <a:extLst>
                <a:ext uri="{FF2B5EF4-FFF2-40B4-BE49-F238E27FC236}">
                  <a16:creationId xmlns:a16="http://schemas.microsoft.com/office/drawing/2014/main" id="{4FD0DC60-F9C4-4E8F-B537-140BD6BA4DD3}"/>
                </a:ext>
              </a:extLst>
            </p:cNvPr>
            <p:cNvSpPr>
              <a:spLocks/>
            </p:cNvSpPr>
            <p:nvPr/>
          </p:nvSpPr>
          <p:spPr bwMode="auto">
            <a:xfrm>
              <a:off x="5501" y="3138"/>
              <a:ext cx="213" cy="89"/>
            </a:xfrm>
            <a:custGeom>
              <a:avLst/>
              <a:gdLst>
                <a:gd name="T0" fmla="*/ 120 w 144"/>
                <a:gd name="T1" fmla="*/ 60 h 60"/>
                <a:gd name="T2" fmla="*/ 0 w 144"/>
                <a:gd name="T3" fmla="*/ 6 h 60"/>
                <a:gd name="T4" fmla="*/ 6 w 144"/>
                <a:gd name="T5" fmla="*/ 0 h 60"/>
                <a:gd name="T6" fmla="*/ 12 w 144"/>
                <a:gd name="T7" fmla="*/ 6 h 60"/>
                <a:gd name="T8" fmla="*/ 120 w 144"/>
                <a:gd name="T9" fmla="*/ 48 h 60"/>
                <a:gd name="T10" fmla="*/ 138 w 144"/>
                <a:gd name="T11" fmla="*/ 47 h 60"/>
                <a:gd name="T12" fmla="*/ 144 w 144"/>
                <a:gd name="T13" fmla="*/ 53 h 60"/>
                <a:gd name="T14" fmla="*/ 138 w 144"/>
                <a:gd name="T15" fmla="*/ 59 h 60"/>
                <a:gd name="T16" fmla="*/ 120 w 144"/>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60">
                  <a:moveTo>
                    <a:pt x="120" y="60"/>
                  </a:moveTo>
                  <a:cubicBezTo>
                    <a:pt x="53" y="60"/>
                    <a:pt x="0" y="36"/>
                    <a:pt x="0" y="6"/>
                  </a:cubicBezTo>
                  <a:cubicBezTo>
                    <a:pt x="0" y="3"/>
                    <a:pt x="3" y="0"/>
                    <a:pt x="6" y="0"/>
                  </a:cubicBezTo>
                  <a:cubicBezTo>
                    <a:pt x="9" y="0"/>
                    <a:pt x="12" y="3"/>
                    <a:pt x="12" y="6"/>
                  </a:cubicBezTo>
                  <a:cubicBezTo>
                    <a:pt x="12" y="26"/>
                    <a:pt x="56" y="48"/>
                    <a:pt x="120" y="48"/>
                  </a:cubicBezTo>
                  <a:cubicBezTo>
                    <a:pt x="126" y="48"/>
                    <a:pt x="132" y="48"/>
                    <a:pt x="138" y="47"/>
                  </a:cubicBezTo>
                  <a:cubicBezTo>
                    <a:pt x="141" y="47"/>
                    <a:pt x="144" y="50"/>
                    <a:pt x="144" y="53"/>
                  </a:cubicBezTo>
                  <a:cubicBezTo>
                    <a:pt x="144" y="56"/>
                    <a:pt x="142" y="59"/>
                    <a:pt x="138" y="59"/>
                  </a:cubicBezTo>
                  <a:cubicBezTo>
                    <a:pt x="132" y="60"/>
                    <a:pt x="126" y="60"/>
                    <a:pt x="120" y="60"/>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4" name="Freeform 22">
              <a:extLst>
                <a:ext uri="{FF2B5EF4-FFF2-40B4-BE49-F238E27FC236}">
                  <a16:creationId xmlns:a16="http://schemas.microsoft.com/office/drawing/2014/main" id="{6C82BE95-11D3-4954-822B-88ED1590746D}"/>
                </a:ext>
              </a:extLst>
            </p:cNvPr>
            <p:cNvSpPr>
              <a:spLocks/>
            </p:cNvSpPr>
            <p:nvPr/>
          </p:nvSpPr>
          <p:spPr bwMode="auto">
            <a:xfrm>
              <a:off x="5501" y="3218"/>
              <a:ext cx="186" cy="89"/>
            </a:xfrm>
            <a:custGeom>
              <a:avLst/>
              <a:gdLst>
                <a:gd name="T0" fmla="*/ 120 w 126"/>
                <a:gd name="T1" fmla="*/ 60 h 60"/>
                <a:gd name="T2" fmla="*/ 0 w 126"/>
                <a:gd name="T3" fmla="*/ 6 h 60"/>
                <a:gd name="T4" fmla="*/ 6 w 126"/>
                <a:gd name="T5" fmla="*/ 0 h 60"/>
                <a:gd name="T6" fmla="*/ 12 w 126"/>
                <a:gd name="T7" fmla="*/ 6 h 60"/>
                <a:gd name="T8" fmla="*/ 120 w 126"/>
                <a:gd name="T9" fmla="*/ 48 h 60"/>
                <a:gd name="T10" fmla="*/ 126 w 126"/>
                <a:gd name="T11" fmla="*/ 54 h 60"/>
                <a:gd name="T12" fmla="*/ 120 w 12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126" h="60">
                  <a:moveTo>
                    <a:pt x="120" y="60"/>
                  </a:moveTo>
                  <a:cubicBezTo>
                    <a:pt x="53" y="60"/>
                    <a:pt x="0" y="36"/>
                    <a:pt x="0" y="6"/>
                  </a:cubicBezTo>
                  <a:cubicBezTo>
                    <a:pt x="0" y="3"/>
                    <a:pt x="3" y="0"/>
                    <a:pt x="6" y="0"/>
                  </a:cubicBezTo>
                  <a:cubicBezTo>
                    <a:pt x="9" y="0"/>
                    <a:pt x="12" y="3"/>
                    <a:pt x="12" y="6"/>
                  </a:cubicBezTo>
                  <a:cubicBezTo>
                    <a:pt x="12" y="26"/>
                    <a:pt x="56" y="48"/>
                    <a:pt x="120" y="48"/>
                  </a:cubicBezTo>
                  <a:cubicBezTo>
                    <a:pt x="123" y="48"/>
                    <a:pt x="126" y="51"/>
                    <a:pt x="126" y="54"/>
                  </a:cubicBezTo>
                  <a:cubicBezTo>
                    <a:pt x="126" y="57"/>
                    <a:pt x="123" y="60"/>
                    <a:pt x="120" y="60"/>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5" name="Freeform 23">
              <a:extLst>
                <a:ext uri="{FF2B5EF4-FFF2-40B4-BE49-F238E27FC236}">
                  <a16:creationId xmlns:a16="http://schemas.microsoft.com/office/drawing/2014/main" id="{9DE5D75A-4FF7-4B98-9F87-0B56C383FC3E}"/>
                </a:ext>
              </a:extLst>
            </p:cNvPr>
            <p:cNvSpPr>
              <a:spLocks/>
            </p:cNvSpPr>
            <p:nvPr/>
          </p:nvSpPr>
          <p:spPr bwMode="auto">
            <a:xfrm>
              <a:off x="5501" y="3067"/>
              <a:ext cx="186" cy="320"/>
            </a:xfrm>
            <a:custGeom>
              <a:avLst/>
              <a:gdLst>
                <a:gd name="T0" fmla="*/ 120 w 126"/>
                <a:gd name="T1" fmla="*/ 216 h 216"/>
                <a:gd name="T2" fmla="*/ 0 w 126"/>
                <a:gd name="T3" fmla="*/ 162 h 216"/>
                <a:gd name="T4" fmla="*/ 0 w 126"/>
                <a:gd name="T5" fmla="*/ 6 h 216"/>
                <a:gd name="T6" fmla="*/ 6 w 126"/>
                <a:gd name="T7" fmla="*/ 0 h 216"/>
                <a:gd name="T8" fmla="*/ 12 w 126"/>
                <a:gd name="T9" fmla="*/ 6 h 216"/>
                <a:gd name="T10" fmla="*/ 12 w 126"/>
                <a:gd name="T11" fmla="*/ 162 h 216"/>
                <a:gd name="T12" fmla="*/ 120 w 126"/>
                <a:gd name="T13" fmla="*/ 204 h 216"/>
                <a:gd name="T14" fmla="*/ 126 w 126"/>
                <a:gd name="T15" fmla="*/ 210 h 216"/>
                <a:gd name="T16" fmla="*/ 120 w 126"/>
                <a:gd name="T1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16">
                  <a:moveTo>
                    <a:pt x="120" y="216"/>
                  </a:moveTo>
                  <a:cubicBezTo>
                    <a:pt x="53" y="216"/>
                    <a:pt x="0" y="192"/>
                    <a:pt x="0" y="162"/>
                  </a:cubicBezTo>
                  <a:cubicBezTo>
                    <a:pt x="0" y="6"/>
                    <a:pt x="0" y="6"/>
                    <a:pt x="0" y="6"/>
                  </a:cubicBezTo>
                  <a:cubicBezTo>
                    <a:pt x="0" y="3"/>
                    <a:pt x="3" y="0"/>
                    <a:pt x="6" y="0"/>
                  </a:cubicBezTo>
                  <a:cubicBezTo>
                    <a:pt x="9" y="0"/>
                    <a:pt x="12" y="3"/>
                    <a:pt x="12" y="6"/>
                  </a:cubicBezTo>
                  <a:cubicBezTo>
                    <a:pt x="12" y="162"/>
                    <a:pt x="12" y="162"/>
                    <a:pt x="12" y="162"/>
                  </a:cubicBezTo>
                  <a:cubicBezTo>
                    <a:pt x="12" y="182"/>
                    <a:pt x="56" y="204"/>
                    <a:pt x="120" y="204"/>
                  </a:cubicBezTo>
                  <a:cubicBezTo>
                    <a:pt x="123" y="204"/>
                    <a:pt x="126" y="207"/>
                    <a:pt x="126" y="210"/>
                  </a:cubicBezTo>
                  <a:cubicBezTo>
                    <a:pt x="126" y="213"/>
                    <a:pt x="123" y="216"/>
                    <a:pt x="120" y="216"/>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6" name="Freeform 24">
              <a:extLst>
                <a:ext uri="{FF2B5EF4-FFF2-40B4-BE49-F238E27FC236}">
                  <a16:creationId xmlns:a16="http://schemas.microsoft.com/office/drawing/2014/main" id="{339C22A9-F99E-4F20-8AAE-8C114AF9AEEC}"/>
                </a:ext>
              </a:extLst>
            </p:cNvPr>
            <p:cNvSpPr>
              <a:spLocks/>
            </p:cNvSpPr>
            <p:nvPr/>
          </p:nvSpPr>
          <p:spPr bwMode="auto">
            <a:xfrm>
              <a:off x="5838" y="3067"/>
              <a:ext cx="18" cy="116"/>
            </a:xfrm>
            <a:custGeom>
              <a:avLst/>
              <a:gdLst>
                <a:gd name="T0" fmla="*/ 6 w 12"/>
                <a:gd name="T1" fmla="*/ 78 h 78"/>
                <a:gd name="T2" fmla="*/ 0 w 12"/>
                <a:gd name="T3" fmla="*/ 72 h 78"/>
                <a:gd name="T4" fmla="*/ 0 w 12"/>
                <a:gd name="T5" fmla="*/ 6 h 78"/>
                <a:gd name="T6" fmla="*/ 6 w 12"/>
                <a:gd name="T7" fmla="*/ 0 h 78"/>
                <a:gd name="T8" fmla="*/ 12 w 12"/>
                <a:gd name="T9" fmla="*/ 6 h 78"/>
                <a:gd name="T10" fmla="*/ 12 w 12"/>
                <a:gd name="T11" fmla="*/ 72 h 78"/>
                <a:gd name="T12" fmla="*/ 6 w 12"/>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2" h="78">
                  <a:moveTo>
                    <a:pt x="6" y="78"/>
                  </a:moveTo>
                  <a:cubicBezTo>
                    <a:pt x="3" y="78"/>
                    <a:pt x="0" y="75"/>
                    <a:pt x="0" y="72"/>
                  </a:cubicBezTo>
                  <a:cubicBezTo>
                    <a:pt x="0" y="6"/>
                    <a:pt x="0" y="6"/>
                    <a:pt x="0" y="6"/>
                  </a:cubicBezTo>
                  <a:cubicBezTo>
                    <a:pt x="0" y="3"/>
                    <a:pt x="3" y="0"/>
                    <a:pt x="6" y="0"/>
                  </a:cubicBezTo>
                  <a:cubicBezTo>
                    <a:pt x="9" y="0"/>
                    <a:pt x="12" y="3"/>
                    <a:pt x="12" y="6"/>
                  </a:cubicBezTo>
                  <a:cubicBezTo>
                    <a:pt x="12" y="72"/>
                    <a:pt x="12" y="72"/>
                    <a:pt x="12" y="72"/>
                  </a:cubicBezTo>
                  <a:cubicBezTo>
                    <a:pt x="12" y="75"/>
                    <a:pt x="9" y="78"/>
                    <a:pt x="6" y="7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7" name="Freeform 25">
              <a:extLst>
                <a:ext uri="{FF2B5EF4-FFF2-40B4-BE49-F238E27FC236}">
                  <a16:creationId xmlns:a16="http://schemas.microsoft.com/office/drawing/2014/main" id="{782AF6B0-6D58-4ACC-89C6-2D4DAA0CBDC7}"/>
                </a:ext>
              </a:extLst>
            </p:cNvPr>
            <p:cNvSpPr>
              <a:spLocks noEditPoints="1"/>
            </p:cNvSpPr>
            <p:nvPr/>
          </p:nvSpPr>
          <p:spPr bwMode="auto">
            <a:xfrm>
              <a:off x="5712" y="3209"/>
              <a:ext cx="216" cy="214"/>
            </a:xfrm>
            <a:custGeom>
              <a:avLst/>
              <a:gdLst>
                <a:gd name="T0" fmla="*/ 55 w 146"/>
                <a:gd name="T1" fmla="*/ 144 h 144"/>
                <a:gd name="T2" fmla="*/ 49 w 146"/>
                <a:gd name="T3" fmla="*/ 127 h 144"/>
                <a:gd name="T4" fmla="*/ 28 w 146"/>
                <a:gd name="T5" fmla="*/ 126 h 144"/>
                <a:gd name="T6" fmla="*/ 2 w 146"/>
                <a:gd name="T7" fmla="*/ 92 h 144"/>
                <a:gd name="T8" fmla="*/ 13 w 146"/>
                <a:gd name="T9" fmla="*/ 79 h 144"/>
                <a:gd name="T10" fmla="*/ 13 w 146"/>
                <a:gd name="T11" fmla="*/ 65 h 144"/>
                <a:gd name="T12" fmla="*/ 2 w 146"/>
                <a:gd name="T13" fmla="*/ 51 h 144"/>
                <a:gd name="T14" fmla="*/ 28 w 146"/>
                <a:gd name="T15" fmla="*/ 18 h 144"/>
                <a:gd name="T16" fmla="*/ 49 w 146"/>
                <a:gd name="T17" fmla="*/ 17 h 144"/>
                <a:gd name="T18" fmla="*/ 55 w 146"/>
                <a:gd name="T19" fmla="*/ 0 h 144"/>
                <a:gd name="T20" fmla="*/ 97 w 146"/>
                <a:gd name="T21" fmla="*/ 6 h 144"/>
                <a:gd name="T22" fmla="*/ 109 w 146"/>
                <a:gd name="T23" fmla="*/ 24 h 144"/>
                <a:gd name="T24" fmla="*/ 123 w 146"/>
                <a:gd name="T25" fmla="*/ 17 h 144"/>
                <a:gd name="T26" fmla="*/ 144 w 146"/>
                <a:gd name="T27" fmla="*/ 51 h 144"/>
                <a:gd name="T28" fmla="*/ 132 w 146"/>
                <a:gd name="T29" fmla="*/ 65 h 144"/>
                <a:gd name="T30" fmla="*/ 132 w 146"/>
                <a:gd name="T31" fmla="*/ 79 h 144"/>
                <a:gd name="T32" fmla="*/ 144 w 146"/>
                <a:gd name="T33" fmla="*/ 92 h 144"/>
                <a:gd name="T34" fmla="*/ 123 w 146"/>
                <a:gd name="T35" fmla="*/ 126 h 144"/>
                <a:gd name="T36" fmla="*/ 109 w 146"/>
                <a:gd name="T37" fmla="*/ 120 h 144"/>
                <a:gd name="T38" fmla="*/ 97 w 146"/>
                <a:gd name="T39" fmla="*/ 138 h 144"/>
                <a:gd name="T40" fmla="*/ 61 w 146"/>
                <a:gd name="T41" fmla="*/ 132 h 144"/>
                <a:gd name="T42" fmla="*/ 85 w 146"/>
                <a:gd name="T43" fmla="*/ 123 h 144"/>
                <a:gd name="T44" fmla="*/ 104 w 146"/>
                <a:gd name="T45" fmla="*/ 108 h 144"/>
                <a:gd name="T46" fmla="*/ 119 w 146"/>
                <a:gd name="T47" fmla="*/ 112 h 144"/>
                <a:gd name="T48" fmla="*/ 123 w 146"/>
                <a:gd name="T49" fmla="*/ 87 h 144"/>
                <a:gd name="T50" fmla="*/ 121 w 146"/>
                <a:gd name="T51" fmla="*/ 72 h 144"/>
                <a:gd name="T52" fmla="*/ 123 w 146"/>
                <a:gd name="T53" fmla="*/ 57 h 144"/>
                <a:gd name="T54" fmla="*/ 119 w 146"/>
                <a:gd name="T55" fmla="*/ 31 h 144"/>
                <a:gd name="T56" fmla="*/ 104 w 146"/>
                <a:gd name="T57" fmla="*/ 35 h 144"/>
                <a:gd name="T58" fmla="*/ 85 w 146"/>
                <a:gd name="T59" fmla="*/ 21 h 144"/>
                <a:gd name="T60" fmla="*/ 61 w 146"/>
                <a:gd name="T61" fmla="*/ 12 h 144"/>
                <a:gd name="T62" fmla="*/ 57 w 146"/>
                <a:gd name="T63" fmla="*/ 27 h 144"/>
                <a:gd name="T64" fmla="*/ 35 w 146"/>
                <a:gd name="T65" fmla="*/ 36 h 144"/>
                <a:gd name="T66" fmla="*/ 15 w 146"/>
                <a:gd name="T67" fmla="*/ 52 h 144"/>
                <a:gd name="T68" fmla="*/ 26 w 146"/>
                <a:gd name="T69" fmla="*/ 63 h 144"/>
                <a:gd name="T70" fmla="*/ 26 w 146"/>
                <a:gd name="T71" fmla="*/ 81 h 144"/>
                <a:gd name="T72" fmla="*/ 15 w 146"/>
                <a:gd name="T73" fmla="*/ 91 h 144"/>
                <a:gd name="T74" fmla="*/ 35 w 146"/>
                <a:gd name="T75" fmla="*/ 108 h 144"/>
                <a:gd name="T76" fmla="*/ 57 w 146"/>
                <a:gd name="T77" fmla="*/ 117 h 144"/>
                <a:gd name="T78" fmla="*/ 61 w 146"/>
                <a:gd name="T79"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4">
                  <a:moveTo>
                    <a:pt x="91" y="144"/>
                  </a:moveTo>
                  <a:cubicBezTo>
                    <a:pt x="55" y="144"/>
                    <a:pt x="55" y="144"/>
                    <a:pt x="55" y="144"/>
                  </a:cubicBezTo>
                  <a:cubicBezTo>
                    <a:pt x="52" y="144"/>
                    <a:pt x="49" y="141"/>
                    <a:pt x="49" y="138"/>
                  </a:cubicBezTo>
                  <a:cubicBezTo>
                    <a:pt x="49" y="127"/>
                    <a:pt x="49" y="127"/>
                    <a:pt x="49" y="127"/>
                  </a:cubicBezTo>
                  <a:cubicBezTo>
                    <a:pt x="45" y="125"/>
                    <a:pt x="41" y="123"/>
                    <a:pt x="37" y="120"/>
                  </a:cubicBezTo>
                  <a:cubicBezTo>
                    <a:pt x="28" y="126"/>
                    <a:pt x="28" y="126"/>
                    <a:pt x="28" y="126"/>
                  </a:cubicBezTo>
                  <a:cubicBezTo>
                    <a:pt x="25" y="127"/>
                    <a:pt x="21" y="126"/>
                    <a:pt x="20" y="123"/>
                  </a:cubicBezTo>
                  <a:cubicBezTo>
                    <a:pt x="2" y="92"/>
                    <a:pt x="2" y="92"/>
                    <a:pt x="2" y="92"/>
                  </a:cubicBezTo>
                  <a:cubicBezTo>
                    <a:pt x="0" y="89"/>
                    <a:pt x="1" y="86"/>
                    <a:pt x="4" y="84"/>
                  </a:cubicBezTo>
                  <a:cubicBezTo>
                    <a:pt x="13" y="79"/>
                    <a:pt x="13" y="79"/>
                    <a:pt x="13" y="79"/>
                  </a:cubicBezTo>
                  <a:cubicBezTo>
                    <a:pt x="13" y="76"/>
                    <a:pt x="13" y="74"/>
                    <a:pt x="13" y="72"/>
                  </a:cubicBezTo>
                  <a:cubicBezTo>
                    <a:pt x="13" y="70"/>
                    <a:pt x="13" y="67"/>
                    <a:pt x="13" y="65"/>
                  </a:cubicBezTo>
                  <a:cubicBezTo>
                    <a:pt x="4" y="60"/>
                    <a:pt x="4" y="60"/>
                    <a:pt x="4" y="60"/>
                  </a:cubicBezTo>
                  <a:cubicBezTo>
                    <a:pt x="1" y="58"/>
                    <a:pt x="0" y="54"/>
                    <a:pt x="2" y="51"/>
                  </a:cubicBezTo>
                  <a:cubicBezTo>
                    <a:pt x="20" y="20"/>
                    <a:pt x="20" y="20"/>
                    <a:pt x="20" y="20"/>
                  </a:cubicBezTo>
                  <a:cubicBezTo>
                    <a:pt x="21" y="17"/>
                    <a:pt x="25" y="16"/>
                    <a:pt x="28" y="18"/>
                  </a:cubicBezTo>
                  <a:cubicBezTo>
                    <a:pt x="37" y="24"/>
                    <a:pt x="37" y="24"/>
                    <a:pt x="37" y="24"/>
                  </a:cubicBezTo>
                  <a:cubicBezTo>
                    <a:pt x="41" y="21"/>
                    <a:pt x="45" y="19"/>
                    <a:pt x="49" y="17"/>
                  </a:cubicBezTo>
                  <a:cubicBezTo>
                    <a:pt x="49" y="6"/>
                    <a:pt x="49" y="6"/>
                    <a:pt x="49" y="6"/>
                  </a:cubicBezTo>
                  <a:cubicBezTo>
                    <a:pt x="49" y="3"/>
                    <a:pt x="52" y="0"/>
                    <a:pt x="55" y="0"/>
                  </a:cubicBezTo>
                  <a:cubicBezTo>
                    <a:pt x="91" y="0"/>
                    <a:pt x="91" y="0"/>
                    <a:pt x="91" y="0"/>
                  </a:cubicBezTo>
                  <a:cubicBezTo>
                    <a:pt x="94" y="0"/>
                    <a:pt x="97" y="3"/>
                    <a:pt x="97" y="6"/>
                  </a:cubicBezTo>
                  <a:cubicBezTo>
                    <a:pt x="97" y="17"/>
                    <a:pt x="97" y="17"/>
                    <a:pt x="97" y="17"/>
                  </a:cubicBezTo>
                  <a:cubicBezTo>
                    <a:pt x="101" y="19"/>
                    <a:pt x="105" y="21"/>
                    <a:pt x="109" y="24"/>
                  </a:cubicBezTo>
                  <a:cubicBezTo>
                    <a:pt x="118" y="18"/>
                    <a:pt x="118" y="18"/>
                    <a:pt x="118" y="18"/>
                  </a:cubicBezTo>
                  <a:cubicBezTo>
                    <a:pt x="119" y="17"/>
                    <a:pt x="121" y="17"/>
                    <a:pt x="123" y="17"/>
                  </a:cubicBezTo>
                  <a:cubicBezTo>
                    <a:pt x="124" y="18"/>
                    <a:pt x="125" y="19"/>
                    <a:pt x="126" y="20"/>
                  </a:cubicBezTo>
                  <a:cubicBezTo>
                    <a:pt x="144" y="51"/>
                    <a:pt x="144" y="51"/>
                    <a:pt x="144" y="51"/>
                  </a:cubicBezTo>
                  <a:cubicBezTo>
                    <a:pt x="146" y="54"/>
                    <a:pt x="145" y="58"/>
                    <a:pt x="142" y="60"/>
                  </a:cubicBezTo>
                  <a:cubicBezTo>
                    <a:pt x="132" y="65"/>
                    <a:pt x="132" y="65"/>
                    <a:pt x="132" y="65"/>
                  </a:cubicBezTo>
                  <a:cubicBezTo>
                    <a:pt x="133" y="67"/>
                    <a:pt x="133" y="70"/>
                    <a:pt x="133" y="72"/>
                  </a:cubicBezTo>
                  <a:cubicBezTo>
                    <a:pt x="133" y="74"/>
                    <a:pt x="133" y="76"/>
                    <a:pt x="132" y="79"/>
                  </a:cubicBezTo>
                  <a:cubicBezTo>
                    <a:pt x="142" y="84"/>
                    <a:pt x="142" y="84"/>
                    <a:pt x="142" y="84"/>
                  </a:cubicBezTo>
                  <a:cubicBezTo>
                    <a:pt x="145" y="86"/>
                    <a:pt x="146" y="89"/>
                    <a:pt x="144" y="92"/>
                  </a:cubicBezTo>
                  <a:cubicBezTo>
                    <a:pt x="126" y="123"/>
                    <a:pt x="126" y="123"/>
                    <a:pt x="126" y="123"/>
                  </a:cubicBezTo>
                  <a:cubicBezTo>
                    <a:pt x="125" y="125"/>
                    <a:pt x="124" y="126"/>
                    <a:pt x="123" y="126"/>
                  </a:cubicBezTo>
                  <a:cubicBezTo>
                    <a:pt x="121" y="127"/>
                    <a:pt x="119" y="126"/>
                    <a:pt x="118" y="126"/>
                  </a:cubicBezTo>
                  <a:cubicBezTo>
                    <a:pt x="109" y="120"/>
                    <a:pt x="109" y="120"/>
                    <a:pt x="109" y="120"/>
                  </a:cubicBezTo>
                  <a:cubicBezTo>
                    <a:pt x="105" y="123"/>
                    <a:pt x="101" y="125"/>
                    <a:pt x="97" y="127"/>
                  </a:cubicBezTo>
                  <a:cubicBezTo>
                    <a:pt x="97" y="138"/>
                    <a:pt x="97" y="138"/>
                    <a:pt x="97" y="138"/>
                  </a:cubicBezTo>
                  <a:cubicBezTo>
                    <a:pt x="97" y="141"/>
                    <a:pt x="94" y="144"/>
                    <a:pt x="91" y="144"/>
                  </a:cubicBezTo>
                  <a:close/>
                  <a:moveTo>
                    <a:pt x="61" y="132"/>
                  </a:moveTo>
                  <a:cubicBezTo>
                    <a:pt x="85" y="132"/>
                    <a:pt x="85" y="132"/>
                    <a:pt x="85" y="132"/>
                  </a:cubicBezTo>
                  <a:cubicBezTo>
                    <a:pt x="85" y="123"/>
                    <a:pt x="85" y="123"/>
                    <a:pt x="85" y="123"/>
                  </a:cubicBezTo>
                  <a:cubicBezTo>
                    <a:pt x="85" y="120"/>
                    <a:pt x="87" y="118"/>
                    <a:pt x="89" y="117"/>
                  </a:cubicBezTo>
                  <a:cubicBezTo>
                    <a:pt x="95" y="115"/>
                    <a:pt x="100" y="112"/>
                    <a:pt x="104" y="108"/>
                  </a:cubicBezTo>
                  <a:cubicBezTo>
                    <a:pt x="106" y="107"/>
                    <a:pt x="109" y="106"/>
                    <a:pt x="111" y="108"/>
                  </a:cubicBezTo>
                  <a:cubicBezTo>
                    <a:pt x="119" y="112"/>
                    <a:pt x="119" y="112"/>
                    <a:pt x="119" y="112"/>
                  </a:cubicBezTo>
                  <a:cubicBezTo>
                    <a:pt x="131" y="91"/>
                    <a:pt x="131" y="91"/>
                    <a:pt x="131" y="91"/>
                  </a:cubicBezTo>
                  <a:cubicBezTo>
                    <a:pt x="123" y="87"/>
                    <a:pt x="123" y="87"/>
                    <a:pt x="123" y="87"/>
                  </a:cubicBezTo>
                  <a:cubicBezTo>
                    <a:pt x="121" y="86"/>
                    <a:pt x="120" y="83"/>
                    <a:pt x="120" y="81"/>
                  </a:cubicBezTo>
                  <a:cubicBezTo>
                    <a:pt x="121" y="78"/>
                    <a:pt x="121" y="75"/>
                    <a:pt x="121" y="72"/>
                  </a:cubicBezTo>
                  <a:cubicBezTo>
                    <a:pt x="121" y="69"/>
                    <a:pt x="121" y="66"/>
                    <a:pt x="120" y="63"/>
                  </a:cubicBezTo>
                  <a:cubicBezTo>
                    <a:pt x="120" y="61"/>
                    <a:pt x="121" y="58"/>
                    <a:pt x="123" y="57"/>
                  </a:cubicBezTo>
                  <a:cubicBezTo>
                    <a:pt x="131" y="52"/>
                    <a:pt x="131" y="52"/>
                    <a:pt x="131" y="52"/>
                  </a:cubicBezTo>
                  <a:cubicBezTo>
                    <a:pt x="119" y="31"/>
                    <a:pt x="119" y="31"/>
                    <a:pt x="119" y="31"/>
                  </a:cubicBezTo>
                  <a:cubicBezTo>
                    <a:pt x="111" y="36"/>
                    <a:pt x="111" y="36"/>
                    <a:pt x="111" y="36"/>
                  </a:cubicBezTo>
                  <a:cubicBezTo>
                    <a:pt x="109" y="37"/>
                    <a:pt x="106" y="37"/>
                    <a:pt x="104" y="35"/>
                  </a:cubicBezTo>
                  <a:cubicBezTo>
                    <a:pt x="100" y="32"/>
                    <a:pt x="95" y="29"/>
                    <a:pt x="89" y="27"/>
                  </a:cubicBezTo>
                  <a:cubicBezTo>
                    <a:pt x="87" y="26"/>
                    <a:pt x="85" y="23"/>
                    <a:pt x="85" y="21"/>
                  </a:cubicBezTo>
                  <a:cubicBezTo>
                    <a:pt x="85" y="12"/>
                    <a:pt x="85" y="12"/>
                    <a:pt x="85" y="12"/>
                  </a:cubicBezTo>
                  <a:cubicBezTo>
                    <a:pt x="61" y="12"/>
                    <a:pt x="61" y="12"/>
                    <a:pt x="61" y="12"/>
                  </a:cubicBezTo>
                  <a:cubicBezTo>
                    <a:pt x="61" y="21"/>
                    <a:pt x="61" y="21"/>
                    <a:pt x="61" y="21"/>
                  </a:cubicBezTo>
                  <a:cubicBezTo>
                    <a:pt x="61" y="23"/>
                    <a:pt x="59" y="26"/>
                    <a:pt x="57" y="27"/>
                  </a:cubicBezTo>
                  <a:cubicBezTo>
                    <a:pt x="51" y="29"/>
                    <a:pt x="46" y="32"/>
                    <a:pt x="42" y="35"/>
                  </a:cubicBezTo>
                  <a:cubicBezTo>
                    <a:pt x="40" y="37"/>
                    <a:pt x="37" y="37"/>
                    <a:pt x="35" y="36"/>
                  </a:cubicBezTo>
                  <a:cubicBezTo>
                    <a:pt x="27" y="31"/>
                    <a:pt x="27" y="31"/>
                    <a:pt x="27" y="31"/>
                  </a:cubicBezTo>
                  <a:cubicBezTo>
                    <a:pt x="15" y="52"/>
                    <a:pt x="15" y="52"/>
                    <a:pt x="15" y="52"/>
                  </a:cubicBezTo>
                  <a:cubicBezTo>
                    <a:pt x="23" y="57"/>
                    <a:pt x="23" y="57"/>
                    <a:pt x="23" y="57"/>
                  </a:cubicBezTo>
                  <a:cubicBezTo>
                    <a:pt x="25" y="58"/>
                    <a:pt x="26" y="61"/>
                    <a:pt x="26" y="63"/>
                  </a:cubicBezTo>
                  <a:cubicBezTo>
                    <a:pt x="25" y="66"/>
                    <a:pt x="25" y="69"/>
                    <a:pt x="25" y="72"/>
                  </a:cubicBezTo>
                  <a:cubicBezTo>
                    <a:pt x="25" y="75"/>
                    <a:pt x="25" y="78"/>
                    <a:pt x="26" y="81"/>
                  </a:cubicBezTo>
                  <a:cubicBezTo>
                    <a:pt x="26" y="83"/>
                    <a:pt x="25" y="86"/>
                    <a:pt x="23" y="87"/>
                  </a:cubicBezTo>
                  <a:cubicBezTo>
                    <a:pt x="15" y="91"/>
                    <a:pt x="15" y="91"/>
                    <a:pt x="15" y="91"/>
                  </a:cubicBezTo>
                  <a:cubicBezTo>
                    <a:pt x="27" y="112"/>
                    <a:pt x="27" y="112"/>
                    <a:pt x="27" y="112"/>
                  </a:cubicBezTo>
                  <a:cubicBezTo>
                    <a:pt x="35" y="108"/>
                    <a:pt x="35" y="108"/>
                    <a:pt x="35" y="108"/>
                  </a:cubicBezTo>
                  <a:cubicBezTo>
                    <a:pt x="37" y="106"/>
                    <a:pt x="40" y="107"/>
                    <a:pt x="42" y="108"/>
                  </a:cubicBezTo>
                  <a:cubicBezTo>
                    <a:pt x="46" y="112"/>
                    <a:pt x="51" y="115"/>
                    <a:pt x="57" y="117"/>
                  </a:cubicBezTo>
                  <a:cubicBezTo>
                    <a:pt x="59" y="118"/>
                    <a:pt x="61" y="120"/>
                    <a:pt x="61" y="123"/>
                  </a:cubicBezTo>
                  <a:lnTo>
                    <a:pt x="61" y="132"/>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8" name="Freeform 26">
              <a:extLst>
                <a:ext uri="{FF2B5EF4-FFF2-40B4-BE49-F238E27FC236}">
                  <a16:creationId xmlns:a16="http://schemas.microsoft.com/office/drawing/2014/main" id="{EA631268-F4DA-4CC0-A38C-9D95930820A2}"/>
                </a:ext>
              </a:extLst>
            </p:cNvPr>
            <p:cNvSpPr>
              <a:spLocks noEditPoints="1"/>
            </p:cNvSpPr>
            <p:nvPr/>
          </p:nvSpPr>
          <p:spPr bwMode="auto">
            <a:xfrm>
              <a:off x="5776" y="3272"/>
              <a:ext cx="89" cy="88"/>
            </a:xfrm>
            <a:custGeom>
              <a:avLst/>
              <a:gdLst>
                <a:gd name="T0" fmla="*/ 30 w 60"/>
                <a:gd name="T1" fmla="*/ 60 h 60"/>
                <a:gd name="T2" fmla="*/ 0 w 60"/>
                <a:gd name="T3" fmla="*/ 30 h 60"/>
                <a:gd name="T4" fmla="*/ 30 w 60"/>
                <a:gd name="T5" fmla="*/ 0 h 60"/>
                <a:gd name="T6" fmla="*/ 60 w 60"/>
                <a:gd name="T7" fmla="*/ 30 h 60"/>
                <a:gd name="T8" fmla="*/ 30 w 60"/>
                <a:gd name="T9" fmla="*/ 60 h 60"/>
                <a:gd name="T10" fmla="*/ 30 w 60"/>
                <a:gd name="T11" fmla="*/ 12 h 60"/>
                <a:gd name="T12" fmla="*/ 12 w 60"/>
                <a:gd name="T13" fmla="*/ 30 h 60"/>
                <a:gd name="T14" fmla="*/ 30 w 60"/>
                <a:gd name="T15" fmla="*/ 48 h 60"/>
                <a:gd name="T16" fmla="*/ 48 w 60"/>
                <a:gd name="T17" fmla="*/ 30 h 60"/>
                <a:gd name="T18" fmla="*/ 30 w 60"/>
                <a:gd name="T19"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13" y="60"/>
                    <a:pt x="0" y="46"/>
                    <a:pt x="0" y="30"/>
                  </a:cubicBezTo>
                  <a:cubicBezTo>
                    <a:pt x="0" y="13"/>
                    <a:pt x="13" y="0"/>
                    <a:pt x="30" y="0"/>
                  </a:cubicBezTo>
                  <a:cubicBezTo>
                    <a:pt x="46" y="0"/>
                    <a:pt x="60" y="13"/>
                    <a:pt x="60" y="30"/>
                  </a:cubicBezTo>
                  <a:cubicBezTo>
                    <a:pt x="60" y="46"/>
                    <a:pt x="46" y="60"/>
                    <a:pt x="30" y="60"/>
                  </a:cubicBezTo>
                  <a:close/>
                  <a:moveTo>
                    <a:pt x="30" y="12"/>
                  </a:moveTo>
                  <a:cubicBezTo>
                    <a:pt x="20" y="12"/>
                    <a:pt x="12" y="20"/>
                    <a:pt x="12" y="30"/>
                  </a:cubicBezTo>
                  <a:cubicBezTo>
                    <a:pt x="12" y="40"/>
                    <a:pt x="20" y="48"/>
                    <a:pt x="30" y="48"/>
                  </a:cubicBezTo>
                  <a:cubicBezTo>
                    <a:pt x="40" y="48"/>
                    <a:pt x="48" y="40"/>
                    <a:pt x="48" y="30"/>
                  </a:cubicBezTo>
                  <a:cubicBezTo>
                    <a:pt x="48" y="20"/>
                    <a:pt x="40" y="12"/>
                    <a:pt x="30"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pic>
        <p:nvPicPr>
          <p:cNvPr id="23" name="Immagine 22">
            <a:extLst>
              <a:ext uri="{FF2B5EF4-FFF2-40B4-BE49-F238E27FC236}">
                <a16:creationId xmlns:a16="http://schemas.microsoft.com/office/drawing/2014/main" id="{97E06C13-4190-A242-A14C-017BD165D1FF}"/>
              </a:ext>
            </a:extLst>
          </p:cNvPr>
          <p:cNvPicPr>
            <a:picLocks noChangeAspect="1"/>
          </p:cNvPicPr>
          <p:nvPr/>
        </p:nvPicPr>
        <p:blipFill>
          <a:blip r:embed="rId4"/>
          <a:stretch>
            <a:fillRect/>
          </a:stretch>
        </p:blipFill>
        <p:spPr>
          <a:xfrm>
            <a:off x="5371385" y="2298319"/>
            <a:ext cx="1048960" cy="283340"/>
          </a:xfrm>
          <a:prstGeom prst="rect">
            <a:avLst/>
          </a:prstGeom>
        </p:spPr>
      </p:pic>
    </p:spTree>
    <p:extLst>
      <p:ext uri="{BB962C8B-B14F-4D97-AF65-F5344CB8AC3E}">
        <p14:creationId xmlns:p14="http://schemas.microsoft.com/office/powerpoint/2010/main" val="4225396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1">
            <a:extLst>
              <a:ext uri="{FF2B5EF4-FFF2-40B4-BE49-F238E27FC236}">
                <a16:creationId xmlns:a16="http://schemas.microsoft.com/office/drawing/2014/main" id="{96D250F2-EE02-4B39-AD55-C071736AEAD8}"/>
              </a:ext>
            </a:extLst>
          </p:cNvPr>
          <p:cNvSpPr/>
          <p:nvPr/>
        </p:nvSpPr>
        <p:spPr>
          <a:xfrm>
            <a:off x="-13470" y="1300581"/>
            <a:ext cx="12192000" cy="49555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037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FLUSSO DI RIMBORSO RRF</a:t>
            </a:r>
            <a:endParaRPr kumimoji="0" lang="it-IT" sz="1050" b="0" i="0" u="none" strike="noStrike" kern="1200" cap="none" spc="0" normalizeH="0" baseline="0" noProof="0" dirty="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pic>
        <p:nvPicPr>
          <p:cNvPr id="3" name="Immagine 2">
            <a:extLst>
              <a:ext uri="{FF2B5EF4-FFF2-40B4-BE49-F238E27FC236}">
                <a16:creationId xmlns:a16="http://schemas.microsoft.com/office/drawing/2014/main" id="{9710BE99-CC40-4833-9FEE-0B1A8398D452}"/>
              </a:ext>
            </a:extLst>
          </p:cNvPr>
          <p:cNvPicPr>
            <a:picLocks noChangeAspect="1"/>
          </p:cNvPicPr>
          <p:nvPr/>
        </p:nvPicPr>
        <p:blipFill rotWithShape="1">
          <a:blip r:embed="rId3"/>
          <a:srcRect b="9043"/>
          <a:stretch/>
        </p:blipFill>
        <p:spPr>
          <a:xfrm>
            <a:off x="433847" y="1323989"/>
            <a:ext cx="11285174" cy="4908729"/>
          </a:xfrm>
          <a:prstGeom prst="rect">
            <a:avLst/>
          </a:prstGeom>
        </p:spPr>
      </p:pic>
      <p:sp>
        <p:nvSpPr>
          <p:cNvPr id="6" name="Title 3">
            <a:extLst>
              <a:ext uri="{FF2B5EF4-FFF2-40B4-BE49-F238E27FC236}">
                <a16:creationId xmlns:a16="http://schemas.microsoft.com/office/drawing/2014/main" id="{A7788DD3-3B5D-45A2-9862-DAEF70B18092}"/>
              </a:ext>
            </a:extLst>
          </p:cNvPr>
          <p:cNvSpPr>
            <a:spLocks noGrp="1"/>
          </p:cNvSpPr>
          <p:nvPr>
            <p:ph type="title"/>
          </p:nvPr>
        </p:nvSpPr>
        <p:spPr>
          <a:xfrm>
            <a:off x="433847" y="346074"/>
            <a:ext cx="11744683" cy="757130"/>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ESEMPIO: COMUNE SELEZIONATO PER L’ATTUAZIONE DI UN PROGETTO INFRASTRUTTURALE </a:t>
            </a:r>
          </a:p>
        </p:txBody>
      </p:sp>
    </p:spTree>
    <p:extLst>
      <p:ext uri="{BB962C8B-B14F-4D97-AF65-F5344CB8AC3E}">
        <p14:creationId xmlns:p14="http://schemas.microsoft.com/office/powerpoint/2010/main" val="4007349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a:extLst>
              <a:ext uri="{FF2B5EF4-FFF2-40B4-BE49-F238E27FC236}">
                <a16:creationId xmlns:a16="http://schemas.microsoft.com/office/drawing/2014/main" id="{937F5520-B6B7-3F48-945F-D416CA9D5864}"/>
              </a:ext>
            </a:extLst>
          </p:cNvPr>
          <p:cNvSpPr>
            <a:spLocks noGrp="1"/>
          </p:cNvSpPr>
          <p:nvPr>
            <p:ph type="title"/>
          </p:nvPr>
        </p:nvSpPr>
        <p:spPr>
          <a:noFill/>
        </p:spPr>
        <p:txBody>
          <a:bodyPr vert="horz" wrap="square" lIns="0" tIns="45720" rIns="91440" bIns="45720" rtlCol="0" anchor="ctr">
            <a:spAutoFit/>
          </a:bodyPr>
          <a:lstStyle/>
          <a:p>
            <a:r>
              <a:rPr lang="it-IT" sz="2400" b="1">
                <a:solidFill>
                  <a:srgbClr val="0A2643"/>
                </a:solidFill>
                <a:latin typeface="Arial" panose="020B0604020202020204" pitchFamily="34" charset="0"/>
                <a:ea typeface="+mn-ea"/>
                <a:cs typeface="Arial" panose="020B0604020202020204" pitchFamily="34" charset="0"/>
              </a:rPr>
              <a:t>ENTE LOCALE COME SOGGETTO ATTUATORE</a:t>
            </a:r>
          </a:p>
        </p:txBody>
      </p:sp>
      <p:sp>
        <p:nvSpPr>
          <p:cNvPr id="4" name="Segnaposto numero diapositiva 3">
            <a:extLst>
              <a:ext uri="{FF2B5EF4-FFF2-40B4-BE49-F238E27FC236}">
                <a16:creationId xmlns:a16="http://schemas.microsoft.com/office/drawing/2014/main" id="{5A3FABB9-3B69-704A-979A-137F831DDCF0}"/>
              </a:ext>
            </a:extLst>
          </p:cNvPr>
          <p:cNvSpPr>
            <a:spLocks noGrp="1"/>
          </p:cNvSpPr>
          <p:nvPr>
            <p:ph type="sldNum" sz="quarter" idx="4294967295"/>
          </p:nvPr>
        </p:nvSpPr>
        <p:spPr>
          <a:xfrm>
            <a:off x="9448800" y="64722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908A5D-492B-5F48-8FB1-5EFA648BB77C}" type="slidenum">
              <a:rPr kumimoji="0" lang="it-IT" sz="1800" b="0" i="0" u="none" strike="noStrike" kern="1200" cap="none" spc="0" normalizeH="0" baseline="0" noProof="0" smtClean="0">
                <a:ln>
                  <a:noFill/>
                </a:ln>
                <a:solidFill>
                  <a:srgbClr val="0A2542"/>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it-IT"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C866571D-527E-2B46-B816-5AC9F31F722D}"/>
              </a:ext>
            </a:extLst>
          </p:cNvPr>
          <p:cNvSpPr/>
          <p:nvPr/>
        </p:nvSpPr>
        <p:spPr>
          <a:xfrm>
            <a:off x="433847" y="949272"/>
            <a:ext cx="11050581" cy="584775"/>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Nell’ambito del PNRR l’Ente Locale (es: Comune) viene inquadrato, nell’assetto di Governance previsto, quale possibile Soggetto Attuatore degli interventi finanziati con la responsabilità di:</a:t>
            </a:r>
            <a:endParaRPr kumimoji="0" lang="it-IT" sz="1800" b="0" i="0" u="none" strike="noStrike" kern="1200" cap="none" spc="0" normalizeH="0" baseline="0" noProof="0">
              <a:ln>
                <a:noFill/>
              </a:ln>
              <a:solidFill>
                <a:srgbClr val="0A2542"/>
              </a:solidFill>
              <a:effectLst/>
              <a:uLnTx/>
              <a:uFillTx/>
              <a:latin typeface="Garamond" panose="02020404030301010803" pitchFamily="18" charset="0"/>
              <a:ea typeface="+mn-ea"/>
              <a:cs typeface="Times New Roman" panose="02020603050405020304" pitchFamily="18" charset="0"/>
            </a:endParaRPr>
          </a:p>
        </p:txBody>
      </p:sp>
      <p:sp>
        <p:nvSpPr>
          <p:cNvPr id="7" name="Rectangle: Rounded Corners 130">
            <a:extLst>
              <a:ext uri="{FF2B5EF4-FFF2-40B4-BE49-F238E27FC236}">
                <a16:creationId xmlns:a16="http://schemas.microsoft.com/office/drawing/2014/main" id="{21F2F9AB-E6EB-A042-A75E-1A260635E1B0}"/>
              </a:ext>
            </a:extLst>
          </p:cNvPr>
          <p:cNvSpPr/>
          <p:nvPr/>
        </p:nvSpPr>
        <p:spPr>
          <a:xfrm>
            <a:off x="713123" y="4377755"/>
            <a:ext cx="10669223" cy="1843893"/>
          </a:xfrm>
          <a:prstGeom prst="roundRect">
            <a:avLst>
              <a:gd name="adj" fmla="val 346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endParaRPr>
          </a:p>
        </p:txBody>
      </p:sp>
      <p:sp>
        <p:nvSpPr>
          <p:cNvPr id="8" name="Rectangle: Top Corners Rounded 138">
            <a:extLst>
              <a:ext uri="{FF2B5EF4-FFF2-40B4-BE49-F238E27FC236}">
                <a16:creationId xmlns:a16="http://schemas.microsoft.com/office/drawing/2014/main" id="{793CC9CE-9ADF-054A-8F65-EF05FB562818}"/>
              </a:ext>
            </a:extLst>
          </p:cNvPr>
          <p:cNvSpPr/>
          <p:nvPr/>
        </p:nvSpPr>
        <p:spPr>
          <a:xfrm rot="5400000">
            <a:off x="2275048" y="3609636"/>
            <a:ext cx="1560408" cy="3313106"/>
          </a:xfrm>
          <a:prstGeom prst="round2SameRect">
            <a:avLst>
              <a:gd name="adj1" fmla="val 7188"/>
              <a:gd name="adj2" fmla="val 7683"/>
            </a:avLst>
          </a:prstGeom>
          <a:solidFill>
            <a:srgbClr val="FFFFFF"/>
          </a:solidFill>
          <a:ln w="3175">
            <a:solidFill>
              <a:srgbClr val="2240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Rectangle: Top Corners Rounded 139">
            <a:extLst>
              <a:ext uri="{FF2B5EF4-FFF2-40B4-BE49-F238E27FC236}">
                <a16:creationId xmlns:a16="http://schemas.microsoft.com/office/drawing/2014/main" id="{2036ADA1-DDDB-C841-BC8D-91672F4FC530}"/>
              </a:ext>
            </a:extLst>
          </p:cNvPr>
          <p:cNvSpPr/>
          <p:nvPr/>
        </p:nvSpPr>
        <p:spPr>
          <a:xfrm rot="16200000">
            <a:off x="349734" y="5146254"/>
            <a:ext cx="1411762" cy="200127"/>
          </a:xfrm>
          <a:prstGeom prst="round2SameRect">
            <a:avLst>
              <a:gd name="adj1" fmla="val 16667"/>
              <a:gd name="adj2"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ATTUAZIONE</a:t>
            </a:r>
            <a:endParaRPr kumimoji="0" lang="en-US" sz="12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endParaRPr>
          </a:p>
        </p:txBody>
      </p:sp>
      <p:sp>
        <p:nvSpPr>
          <p:cNvPr id="10" name="Rectangle: Rounded Corners 100">
            <a:extLst>
              <a:ext uri="{FF2B5EF4-FFF2-40B4-BE49-F238E27FC236}">
                <a16:creationId xmlns:a16="http://schemas.microsoft.com/office/drawing/2014/main" id="{A4CAADFB-98B5-754F-B057-196018AF4397}"/>
              </a:ext>
            </a:extLst>
          </p:cNvPr>
          <p:cNvSpPr/>
          <p:nvPr/>
        </p:nvSpPr>
        <p:spPr>
          <a:xfrm>
            <a:off x="5117672" y="4709960"/>
            <a:ext cx="3313310" cy="589694"/>
          </a:xfrm>
          <a:prstGeom prst="roundRect">
            <a:avLst/>
          </a:prstGeom>
          <a:solidFill>
            <a:schemeClr val="bg1">
              <a:lumMod val="95000"/>
            </a:schemeClr>
          </a:solidFill>
          <a:ln w="3175">
            <a:solidFill>
              <a:srgbClr val="22408E"/>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 TITOLARITÀ</a:t>
            </a:r>
            <a:r>
              <a:rPr kumimoji="0" lang="it-IT" sz="1100" b="0"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 attuazione diretta da parte dell’Amministrazione</a:t>
            </a:r>
          </a:p>
        </p:txBody>
      </p:sp>
      <p:sp>
        <p:nvSpPr>
          <p:cNvPr id="11" name="Rectangle: Rounded Corners 147">
            <a:extLst>
              <a:ext uri="{FF2B5EF4-FFF2-40B4-BE49-F238E27FC236}">
                <a16:creationId xmlns:a16="http://schemas.microsoft.com/office/drawing/2014/main" id="{169CF533-1C33-C648-9E15-632D576932BD}"/>
              </a:ext>
            </a:extLst>
          </p:cNvPr>
          <p:cNvSpPr/>
          <p:nvPr/>
        </p:nvSpPr>
        <p:spPr>
          <a:xfrm>
            <a:off x="1926911" y="5002109"/>
            <a:ext cx="1901695" cy="696372"/>
          </a:xfrm>
          <a:prstGeom prst="roundRect">
            <a:avLst/>
          </a:prstGeom>
          <a:solidFill>
            <a:srgbClr val="224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UNITA’ DI MISSIONE AMMINISTRAZIONE RESPONSABILE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Art. 8</a:t>
            </a:r>
          </a:p>
        </p:txBody>
      </p:sp>
      <p:sp>
        <p:nvSpPr>
          <p:cNvPr id="12" name="Rectangle: Rounded Corners 194">
            <a:extLst>
              <a:ext uri="{FF2B5EF4-FFF2-40B4-BE49-F238E27FC236}">
                <a16:creationId xmlns:a16="http://schemas.microsoft.com/office/drawing/2014/main" id="{3ED2F622-B954-0B4F-A013-1FDFD770A02E}"/>
              </a:ext>
            </a:extLst>
          </p:cNvPr>
          <p:cNvSpPr/>
          <p:nvPr/>
        </p:nvSpPr>
        <p:spPr>
          <a:xfrm>
            <a:off x="1411568" y="4535823"/>
            <a:ext cx="1581495" cy="1925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AMMINISTRAZIONI</a:t>
            </a:r>
            <a:endParaRPr kumimoji="0" lang="en-US" sz="11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endParaRPr>
          </a:p>
        </p:txBody>
      </p:sp>
      <p:sp>
        <p:nvSpPr>
          <p:cNvPr id="13" name="Rectangle: Rounded Corners 49">
            <a:extLst>
              <a:ext uri="{FF2B5EF4-FFF2-40B4-BE49-F238E27FC236}">
                <a16:creationId xmlns:a16="http://schemas.microsoft.com/office/drawing/2014/main" id="{54725A1B-1B70-D847-BD68-ADF6B6F76D69}"/>
              </a:ext>
            </a:extLst>
          </p:cNvPr>
          <p:cNvSpPr/>
          <p:nvPr/>
        </p:nvSpPr>
        <p:spPr>
          <a:xfrm>
            <a:off x="5107225" y="5403634"/>
            <a:ext cx="3313310" cy="589694"/>
          </a:xfrm>
          <a:prstGeom prst="roundRect">
            <a:avLst/>
          </a:prstGeom>
          <a:solidFill>
            <a:schemeClr val="bg1">
              <a:lumMod val="95000"/>
            </a:schemeClr>
          </a:solidFill>
          <a:ln w="3175">
            <a:solidFill>
              <a:srgbClr val="22408E"/>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 REGIA</a:t>
            </a:r>
            <a:r>
              <a:rPr kumimoji="0" lang="it-IT" sz="1100" b="0"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 attuazione e realizzazione attraverso soggetti diversi dall’Amministrazione </a:t>
            </a:r>
          </a:p>
        </p:txBody>
      </p:sp>
      <p:cxnSp>
        <p:nvCxnSpPr>
          <p:cNvPr id="14" name="Connector: Elbow 5">
            <a:extLst>
              <a:ext uri="{FF2B5EF4-FFF2-40B4-BE49-F238E27FC236}">
                <a16:creationId xmlns:a16="http://schemas.microsoft.com/office/drawing/2014/main" id="{FF495F2A-974E-D540-A277-DFF54B853B32}"/>
              </a:ext>
            </a:extLst>
          </p:cNvPr>
          <p:cNvCxnSpPr>
            <a:cxnSpLocks/>
            <a:stCxn id="8" idx="3"/>
            <a:endCxn id="10" idx="1"/>
          </p:cNvCxnSpPr>
          <p:nvPr/>
        </p:nvCxnSpPr>
        <p:spPr>
          <a:xfrm flipV="1">
            <a:off x="4711805" y="5004807"/>
            <a:ext cx="405867" cy="26138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9">
            <a:extLst>
              <a:ext uri="{FF2B5EF4-FFF2-40B4-BE49-F238E27FC236}">
                <a16:creationId xmlns:a16="http://schemas.microsoft.com/office/drawing/2014/main" id="{252632C1-5DE9-C447-BD84-107A9987E638}"/>
              </a:ext>
            </a:extLst>
          </p:cNvPr>
          <p:cNvCxnSpPr>
            <a:stCxn id="8" idx="3"/>
            <a:endCxn id="13" idx="1"/>
          </p:cNvCxnSpPr>
          <p:nvPr/>
        </p:nvCxnSpPr>
        <p:spPr>
          <a:xfrm>
            <a:off x="4711805" y="5266189"/>
            <a:ext cx="395420" cy="4322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56">
            <a:extLst>
              <a:ext uri="{FF2B5EF4-FFF2-40B4-BE49-F238E27FC236}">
                <a16:creationId xmlns:a16="http://schemas.microsoft.com/office/drawing/2014/main" id="{D0F759EB-CD14-8741-B0A2-7707F3889C95}"/>
              </a:ext>
            </a:extLst>
          </p:cNvPr>
          <p:cNvSpPr/>
          <p:nvPr/>
        </p:nvSpPr>
        <p:spPr>
          <a:xfrm>
            <a:off x="8696044" y="5266189"/>
            <a:ext cx="2668527" cy="780204"/>
          </a:xfrm>
          <a:prstGeom prst="roundRect">
            <a:avLst/>
          </a:prstGeom>
          <a:solidFill>
            <a:srgbClr val="FFFFFF"/>
          </a:solid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SOGGETTI ATTUATORI </a:t>
            </a:r>
            <a:r>
              <a:rPr kumimoji="0" lang="it-IT" sz="1000" b="0"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(Amministrazioni Centrali, Regioni, Enti locali, altri organismi pubblici o privati)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Art. 9</a:t>
            </a:r>
          </a:p>
        </p:txBody>
      </p:sp>
      <p:sp>
        <p:nvSpPr>
          <p:cNvPr id="18" name="TextBox 16">
            <a:extLst>
              <a:ext uri="{FF2B5EF4-FFF2-40B4-BE49-F238E27FC236}">
                <a16:creationId xmlns:a16="http://schemas.microsoft.com/office/drawing/2014/main" id="{6A56D0EA-F723-2941-B794-47FA41761B71}"/>
              </a:ext>
            </a:extLst>
          </p:cNvPr>
          <p:cNvSpPr txBox="1"/>
          <p:nvPr/>
        </p:nvSpPr>
        <p:spPr>
          <a:xfrm>
            <a:off x="5117672" y="4466546"/>
            <a:ext cx="609820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1" u="none" strike="noStrike" kern="1200" cap="none" spc="0" normalizeH="0" baseline="0" noProof="0">
                <a:ln>
                  <a:noFill/>
                </a:ln>
                <a:solidFill>
                  <a:srgbClr val="22408E"/>
                </a:solidFill>
                <a:effectLst/>
                <a:uLnTx/>
                <a:uFillTx/>
                <a:latin typeface="Arial" panose="020B0604020202020204" pitchFamily="34" charset="0"/>
                <a:ea typeface="+mn-ea"/>
                <a:cs typeface="Arial" panose="020B0604020202020204" pitchFamily="34" charset="0"/>
              </a:rPr>
              <a:t>Modalità di attuazione</a:t>
            </a:r>
          </a:p>
        </p:txBody>
      </p:sp>
      <p:sp>
        <p:nvSpPr>
          <p:cNvPr id="19" name="CasellaDiTesto 18">
            <a:extLst>
              <a:ext uri="{FF2B5EF4-FFF2-40B4-BE49-F238E27FC236}">
                <a16:creationId xmlns:a16="http://schemas.microsoft.com/office/drawing/2014/main" id="{200F392C-A7CF-BE46-B36C-845773A26697}"/>
              </a:ext>
            </a:extLst>
          </p:cNvPr>
          <p:cNvSpPr txBox="1"/>
          <p:nvPr/>
        </p:nvSpPr>
        <p:spPr>
          <a:xfrm>
            <a:off x="9436731" y="3594509"/>
            <a:ext cx="2501196" cy="1384995"/>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Art. 9 DL 77/2021 «Alla realizzazione operativa degli interventi previsti dal PNRR provvedono le Amministrazioni centrali, le Regioni, le Province Autonome di Trento e Bolzano e gli </a:t>
            </a: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Enti Locali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23" name="Segnaposto testo 4">
            <a:extLst>
              <a:ext uri="{FF2B5EF4-FFF2-40B4-BE49-F238E27FC236}">
                <a16:creationId xmlns:a16="http://schemas.microsoft.com/office/drawing/2014/main" id="{603EA95C-5A2B-BD40-BB51-ADE334F6BF45}"/>
              </a:ext>
            </a:extLst>
          </p:cNvPr>
          <p:cNvSpPr txBox="1">
            <a:spLocks/>
          </p:cNvSpPr>
          <p:nvPr/>
        </p:nvSpPr>
        <p:spPr>
          <a:xfrm>
            <a:off x="433847" y="254521"/>
            <a:ext cx="7997135"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IL FLUSSO DI RIMBORSO E LE PROCEDURE DI ATTUAZIONE</a:t>
            </a:r>
          </a:p>
        </p:txBody>
      </p:sp>
      <p:sp>
        <p:nvSpPr>
          <p:cNvPr id="20" name="Rettangolo 5">
            <a:extLst>
              <a:ext uri="{FF2B5EF4-FFF2-40B4-BE49-F238E27FC236}">
                <a16:creationId xmlns:a16="http://schemas.microsoft.com/office/drawing/2014/main" id="{9BD2BF30-C3D4-46AA-84B7-D73ED7287434}"/>
              </a:ext>
            </a:extLst>
          </p:cNvPr>
          <p:cNvSpPr/>
          <p:nvPr/>
        </p:nvSpPr>
        <p:spPr>
          <a:xfrm>
            <a:off x="1055615" y="1744086"/>
            <a:ext cx="10685545" cy="2708434"/>
          </a:xfrm>
          <a:prstGeom prst="rect">
            <a:avLst/>
          </a:prstGeom>
        </p:spPr>
        <p:txBody>
          <a:bodyPr wrap="square">
            <a:spAutoFit/>
          </a:bodyPr>
          <a:lstStyle/>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Avvio delle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attività di progetto finanziato</a:t>
            </a: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Individuazione attraverso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procedure di affidamento alla selezione di realizzatori/fornitori/professionisti/ </a:t>
            </a:r>
            <a:r>
              <a:rPr kumimoji="0" lang="it-IT" sz="1400" b="1" i="0" u="none" strike="noStrike" kern="1200" cap="none" spc="0" normalizeH="0" baseline="0" noProof="0" err="1">
                <a:ln>
                  <a:noFill/>
                </a:ln>
                <a:solidFill>
                  <a:srgbClr val="476CB6"/>
                </a:solidFill>
                <a:effectLst/>
                <a:uLnTx/>
                <a:uFillTx/>
                <a:latin typeface="Arial" panose="020B0604020202020204" pitchFamily="34" charset="0"/>
                <a:ea typeface="+mn-ea"/>
                <a:cs typeface="Arial" panose="020B0604020202020204" pitchFamily="34" charset="0"/>
              </a:rPr>
              <a:t>ecc</a:t>
            </a:r>
            <a:endPar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endParaRP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Avanzamento finanziario, fisico e procedurale</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delle attività di progetto</a:t>
            </a: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Raggiungimento di eventuali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milestone e target di competenza</a:t>
            </a: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Predisposizione 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apposite domande di rimborso /rendicontazioni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all’Amministrazione Responsabile</a:t>
            </a: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Monitoraggio costante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del progetto e relativi avanzamenti</a:t>
            </a: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Controlli ordinari amministrativi e contabili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(incluso DNSH e tagging ove pertinenti)</a:t>
            </a:r>
          </a:p>
          <a:p>
            <a:pPr marL="1200150" marR="0" lvl="2"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Chiusura progetto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nei tempi previsti</a:t>
            </a:r>
          </a:p>
          <a:p>
            <a:pPr marL="285750" marR="0" lvl="0" indent="-285750" algn="just" defTabSz="914400" rtl="0" eaLnBrk="1" fontAlgn="auto" latinLnBrk="0" hangingPunct="1">
              <a:lnSpc>
                <a:spcPct val="100000"/>
              </a:lnSpc>
              <a:spcBef>
                <a:spcPts val="600"/>
              </a:spcBef>
              <a:spcAft>
                <a:spcPts val="0"/>
              </a:spcAft>
              <a:buClrTx/>
              <a:buSzTx/>
              <a:buFont typeface="Wingdings" pitchFamily="2" charset="2"/>
              <a:buChar char="§"/>
              <a:tabLst/>
              <a:defRPr/>
            </a:pPr>
            <a:endParaRPr kumimoji="0" lang="it-IT" sz="1800" b="0" i="0" u="none" strike="noStrike" kern="1200" cap="none" spc="0" normalizeH="0" baseline="0" noProof="0">
              <a:ln>
                <a:noFill/>
              </a:ln>
              <a:solidFill>
                <a:srgbClr val="0A2542"/>
              </a:solidFill>
              <a:effectLst/>
              <a:uLnTx/>
              <a:uFillTx/>
              <a:latin typeface="Garamond" panose="02020404030301010803" pitchFamily="18" charset="0"/>
              <a:ea typeface="+mn-ea"/>
              <a:cs typeface="Times New Roman" panose="02020603050405020304" pitchFamily="18" charset="0"/>
            </a:endParaRPr>
          </a:p>
        </p:txBody>
      </p:sp>
      <p:cxnSp>
        <p:nvCxnSpPr>
          <p:cNvPr id="21" name="Connettore diritto 20">
            <a:extLst>
              <a:ext uri="{FF2B5EF4-FFF2-40B4-BE49-F238E27FC236}">
                <a16:creationId xmlns:a16="http://schemas.microsoft.com/office/drawing/2014/main" id="{567455C1-658D-4747-BCC8-53716F7999DD}"/>
              </a:ext>
            </a:extLst>
          </p:cNvPr>
          <p:cNvCxnSpPr>
            <a:cxnSpLocks/>
            <a:endCxn id="16" idx="1"/>
          </p:cNvCxnSpPr>
          <p:nvPr/>
        </p:nvCxnSpPr>
        <p:spPr>
          <a:xfrm flipV="1">
            <a:off x="8430982" y="5656291"/>
            <a:ext cx="265062" cy="4219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riangolo isoscele 25">
            <a:extLst>
              <a:ext uri="{FF2B5EF4-FFF2-40B4-BE49-F238E27FC236}">
                <a16:creationId xmlns:a16="http://schemas.microsoft.com/office/drawing/2014/main" id="{88D1A760-B39B-41AE-847E-CB936FD92CFA}"/>
              </a:ext>
            </a:extLst>
          </p:cNvPr>
          <p:cNvSpPr/>
          <p:nvPr/>
        </p:nvSpPr>
        <p:spPr>
          <a:xfrm>
            <a:off x="10507531" y="4970990"/>
            <a:ext cx="359596" cy="2234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721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7C92A49-E138-41C7-B8EA-9B6BAAF5551F}"/>
              </a:ext>
            </a:extLst>
          </p:cNvPr>
          <p:cNvSpPr/>
          <p:nvPr/>
        </p:nvSpPr>
        <p:spPr>
          <a:xfrm>
            <a:off x="0" y="1780248"/>
            <a:ext cx="12192000" cy="378024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RENDICONTAZIONE</a:t>
            </a:r>
          </a:p>
        </p:txBody>
      </p:sp>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p:txBody>
          <a:bodyPr/>
          <a:lstStyle/>
          <a:p>
            <a:r>
              <a:rPr lang="it-IT"/>
              <a:t>ELEMENTI PER LA PROCEDURA DI REDICONTAZIONE</a:t>
            </a:r>
          </a:p>
        </p:txBody>
      </p:sp>
      <p:sp>
        <p:nvSpPr>
          <p:cNvPr id="5" name="Rettangolo 4">
            <a:extLst>
              <a:ext uri="{FF2B5EF4-FFF2-40B4-BE49-F238E27FC236}">
                <a16:creationId xmlns:a16="http://schemas.microsoft.com/office/drawing/2014/main" id="{F2CE1D6D-E4E9-4028-892A-4815FF1D81DB}"/>
              </a:ext>
            </a:extLst>
          </p:cNvPr>
          <p:cNvSpPr/>
          <p:nvPr/>
        </p:nvSpPr>
        <p:spPr>
          <a:xfrm>
            <a:off x="601341" y="2229971"/>
            <a:ext cx="3307407" cy="332398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Il Soggetto attuatore, secondo le indicazioni fornite dall’Amministrazione responsabile, deve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registrare i dati di avanzamento finanziario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nel sistema informatico adottato dall’Amministrazione responsabile 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implementare tale sistema con la documentazione specifica relativa a ciascuna procedura di affidamento e a ciascun atto giustificativo di spesa e di pagamento</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al fine di consentire l’espletamento dei controlli amministrativo-contabili a norma dell’art. 22 del Reg. (UE) 2021/241.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17" name="Rettangolo 4">
            <a:extLst>
              <a:ext uri="{FF2B5EF4-FFF2-40B4-BE49-F238E27FC236}">
                <a16:creationId xmlns:a16="http://schemas.microsoft.com/office/drawing/2014/main" id="{B256601E-8145-4BA1-8023-278A2C0379CD}"/>
              </a:ext>
            </a:extLst>
          </p:cNvPr>
          <p:cNvSpPr/>
          <p:nvPr/>
        </p:nvSpPr>
        <p:spPr>
          <a:xfrm>
            <a:off x="4442296" y="2553136"/>
            <a:ext cx="3307407"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Il Soggetto attuatore, pertanto, dovrà inoltrare periodicamente tramite il sistema informatico, la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Richiesta di pagamento all’Amministrazione responsabile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comprensiva dell’elenco di tutte le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spese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effettivamente sostenute nel periodo di riferimento, gli avanzamenti relativi agli indicatori di intervento/progetto con specifico riferimento ai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milestone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target</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del PNRR.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18" name="Rettangolo 4">
            <a:extLst>
              <a:ext uri="{FF2B5EF4-FFF2-40B4-BE49-F238E27FC236}">
                <a16:creationId xmlns:a16="http://schemas.microsoft.com/office/drawing/2014/main" id="{CCC776B2-81AB-41E3-BF64-8955788881AA}"/>
              </a:ext>
            </a:extLst>
          </p:cNvPr>
          <p:cNvSpPr/>
          <p:nvPr/>
        </p:nvSpPr>
        <p:spPr>
          <a:xfrm>
            <a:off x="8261217" y="2984023"/>
            <a:ext cx="3307407"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Le spese incluse nelle Richieste di pagamento del Soggetto attuatore, se afferenti ad operazioni estratte a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campione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sono sottoposte alle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verifiche</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se del caso anche in loco da parte delle strutture deputate al controllo.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13" name="Diamond 15">
            <a:extLst>
              <a:ext uri="{FF2B5EF4-FFF2-40B4-BE49-F238E27FC236}">
                <a16:creationId xmlns:a16="http://schemas.microsoft.com/office/drawing/2014/main" id="{C22E1EFD-3761-4A1C-A172-7B8931411D57}"/>
              </a:ext>
            </a:extLst>
          </p:cNvPr>
          <p:cNvSpPr/>
          <p:nvPr/>
        </p:nvSpPr>
        <p:spPr>
          <a:xfrm>
            <a:off x="1854994" y="1396276"/>
            <a:ext cx="800100" cy="759022"/>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Diamond 17">
            <a:extLst>
              <a:ext uri="{FF2B5EF4-FFF2-40B4-BE49-F238E27FC236}">
                <a16:creationId xmlns:a16="http://schemas.microsoft.com/office/drawing/2014/main" id="{892C485E-703C-4CCC-AAD1-2904A72CFFA4}"/>
              </a:ext>
            </a:extLst>
          </p:cNvPr>
          <p:cNvSpPr/>
          <p:nvPr/>
        </p:nvSpPr>
        <p:spPr>
          <a:xfrm>
            <a:off x="5695949" y="1396276"/>
            <a:ext cx="800100" cy="759022"/>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Diamond 19">
            <a:extLst>
              <a:ext uri="{FF2B5EF4-FFF2-40B4-BE49-F238E27FC236}">
                <a16:creationId xmlns:a16="http://schemas.microsoft.com/office/drawing/2014/main" id="{BC855BDA-90DD-45F1-A58B-52A6A54D7D86}"/>
              </a:ext>
            </a:extLst>
          </p:cNvPr>
          <p:cNvSpPr/>
          <p:nvPr/>
        </p:nvSpPr>
        <p:spPr>
          <a:xfrm>
            <a:off x="9514870" y="1388289"/>
            <a:ext cx="800100" cy="75902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493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1">
            <a:extLst>
              <a:ext uri="{FF2B5EF4-FFF2-40B4-BE49-F238E27FC236}">
                <a16:creationId xmlns:a16="http://schemas.microsoft.com/office/drawing/2014/main" id="{04638A5E-6F38-4B0E-BACD-CB9420F81050}"/>
              </a:ext>
            </a:extLst>
          </p:cNvPr>
          <p:cNvSpPr/>
          <p:nvPr/>
        </p:nvSpPr>
        <p:spPr>
          <a:xfrm>
            <a:off x="0" y="1341742"/>
            <a:ext cx="12192000" cy="48177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bject 5"/>
          <p:cNvSpPr txBox="1"/>
          <p:nvPr/>
        </p:nvSpPr>
        <p:spPr>
          <a:xfrm>
            <a:off x="433847" y="917010"/>
            <a:ext cx="10252514" cy="255849"/>
          </a:xfrm>
          <a:prstGeom prst="rect">
            <a:avLst/>
          </a:prstGeom>
        </p:spPr>
        <p:txBody>
          <a:bodyPr vert="horz" wrap="square" lIns="0" tIns="9535" rIns="0" bIns="0" rtlCol="0">
            <a:spAutoFit/>
          </a:bodyPr>
          <a:lstStyle/>
          <a:p>
            <a:pPr marL="9535" marR="0" lvl="0" indent="0" algn="just" defTabSz="457200" rtl="0" eaLnBrk="1" fontAlgn="auto" latinLnBrk="0" hangingPunct="1">
              <a:lnSpc>
                <a:spcPct val="100000"/>
              </a:lnSpc>
              <a:spcBef>
                <a:spcPts val="931"/>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Scopo principale del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monitoraggio</a:t>
            </a: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è:</a:t>
            </a:r>
          </a:p>
        </p:txBody>
      </p:sp>
      <p:sp>
        <p:nvSpPr>
          <p:cNvPr id="6" name="Segnaposto testo 4">
            <a:extLst>
              <a:ext uri="{FF2B5EF4-FFF2-40B4-BE49-F238E27FC236}">
                <a16:creationId xmlns:a16="http://schemas.microsoft.com/office/drawing/2014/main" id="{0C782A96-7FA8-C84A-A899-F511DF4AD2C0}"/>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MONITORAGGIO</a:t>
            </a:r>
          </a:p>
        </p:txBody>
      </p:sp>
      <p:sp>
        <p:nvSpPr>
          <p:cNvPr id="8" name="Title 3">
            <a:extLst>
              <a:ext uri="{FF2B5EF4-FFF2-40B4-BE49-F238E27FC236}">
                <a16:creationId xmlns:a16="http://schemas.microsoft.com/office/drawing/2014/main" id="{4B8B0861-E350-C44E-AE26-F120486EBD7F}"/>
              </a:ext>
            </a:extLst>
          </p:cNvPr>
          <p:cNvSpPr txBox="1">
            <a:spLocks/>
          </p:cNvSpPr>
          <p:nvPr/>
        </p:nvSpPr>
        <p:spPr>
          <a:xfrm>
            <a:off x="433847" y="492278"/>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 COSA SERVE IL MONITORAGGIO</a:t>
            </a:r>
          </a:p>
        </p:txBody>
      </p:sp>
      <p:sp>
        <p:nvSpPr>
          <p:cNvPr id="7" name="object 5">
            <a:extLst>
              <a:ext uri="{FF2B5EF4-FFF2-40B4-BE49-F238E27FC236}">
                <a16:creationId xmlns:a16="http://schemas.microsoft.com/office/drawing/2014/main" id="{CCF0F8E6-808F-481A-BBE8-9FBC950CF36E}"/>
              </a:ext>
            </a:extLst>
          </p:cNvPr>
          <p:cNvSpPr txBox="1"/>
          <p:nvPr/>
        </p:nvSpPr>
        <p:spPr>
          <a:xfrm>
            <a:off x="2832099" y="1400826"/>
            <a:ext cx="7821717" cy="4540164"/>
          </a:xfrm>
          <a:prstGeom prst="rect">
            <a:avLst/>
          </a:prstGeom>
        </p:spPr>
        <p:txBody>
          <a:bodyPr vert="horz" wrap="square" lIns="0" tIns="9535" rIns="0" bIns="0" rtlCol="0">
            <a:spAutoFit/>
          </a:bodyPr>
          <a:lstStyle/>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Verificare</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che Programmi e progetti si realizzino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nei tempi e nei modi previsti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fase di programmazione e  progettazione</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Verificare che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raggiungano i risultati e gli obiettivi definiti</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quando il progetto è stato concepito e approvato per il finanziamento</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Accertare che le </a:t>
            </a:r>
            <a:r>
              <a:rPr kumimoji="0" lang="it-IT" sz="1400" b="0"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attività e le opere realizzate rispondano 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precisi vincoli stabiliti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dalla normativa di riferimento</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Fornire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informazioni strutturate in input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alle altre fasi di gestione (es: controllo, valutazione, ecc.)</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Informare gli </a:t>
            </a:r>
            <a:r>
              <a:rPr kumimoji="0" lang="it-IT" sz="1400" b="1" i="0" u="none" strike="noStrike" kern="1200" cap="none" spc="0" normalizeH="0" baseline="0" noProof="0" dirty="0" err="1">
                <a:ln>
                  <a:noFill/>
                </a:ln>
                <a:solidFill>
                  <a:srgbClr val="476CB6"/>
                </a:solidFill>
                <a:effectLst/>
                <a:uLnTx/>
                <a:uFillTx/>
                <a:latin typeface="Arial" panose="020B0604020202020204" pitchFamily="34" charset="0"/>
                <a:ea typeface="+mn-ea"/>
                <a:cs typeface="Arial" panose="020B0604020202020204" pitchFamily="34" charset="0"/>
              </a:rPr>
              <a:t>stakeholders</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UE, autorità nazionali, Regioni e cittadini) circa l’uso del denaro pubblico</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Intervenire	nella	gestione con 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correttivi appropriati</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caso	di significative variazioni tra attuazione e  programmazione</a:t>
            </a:r>
          </a:p>
          <a:p>
            <a:pPr marL="9535" marR="0" lvl="0" indent="0" algn="l" defTabSz="457200" rtl="0" eaLnBrk="1" fontAlgn="auto" latinLnBrk="0" hangingPunct="1">
              <a:lnSpc>
                <a:spcPct val="150000"/>
              </a:lnSpc>
              <a:spcBef>
                <a:spcPts val="931"/>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Fornire le basi per la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valutazione finale </a:t>
            </a:r>
            <a:r>
              <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degli interventi delle politiche attuate</a:t>
            </a:r>
          </a:p>
        </p:txBody>
      </p:sp>
      <p:pic>
        <p:nvPicPr>
          <p:cNvPr id="9" name="Elemento grafico 8" descr="Libro aperto contorno">
            <a:extLst>
              <a:ext uri="{FF2B5EF4-FFF2-40B4-BE49-F238E27FC236}">
                <a16:creationId xmlns:a16="http://schemas.microsoft.com/office/drawing/2014/main" id="{80403C05-727A-4972-B333-DD544543C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25667" y="3618688"/>
            <a:ext cx="466869" cy="466869"/>
          </a:xfrm>
          <a:prstGeom prst="rect">
            <a:avLst/>
          </a:prstGeom>
        </p:spPr>
      </p:pic>
      <p:pic>
        <p:nvPicPr>
          <p:cNvPr id="11" name="Elemento grafico 10" descr="Ricerca cartelle contorno">
            <a:extLst>
              <a:ext uri="{FF2B5EF4-FFF2-40B4-BE49-F238E27FC236}">
                <a16:creationId xmlns:a16="http://schemas.microsoft.com/office/drawing/2014/main" id="{EDEC2459-FD24-4F40-8A0B-3E3EF86D1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97199" y="2983407"/>
            <a:ext cx="523805" cy="523805"/>
          </a:xfrm>
          <a:prstGeom prst="rect">
            <a:avLst/>
          </a:prstGeom>
        </p:spPr>
      </p:pic>
      <p:pic>
        <p:nvPicPr>
          <p:cNvPr id="13" name="Elemento grafico 12" descr="Tiro a segno contorno">
            <a:extLst>
              <a:ext uri="{FF2B5EF4-FFF2-40B4-BE49-F238E27FC236}">
                <a16:creationId xmlns:a16="http://schemas.microsoft.com/office/drawing/2014/main" id="{E87509C2-DB61-48A7-BCD7-B042461830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32079" y="2245318"/>
            <a:ext cx="454045" cy="454045"/>
          </a:xfrm>
          <a:prstGeom prst="rect">
            <a:avLst/>
          </a:prstGeom>
        </p:spPr>
      </p:pic>
      <p:pic>
        <p:nvPicPr>
          <p:cNvPr id="15" name="Elemento grafico 14" descr="Pubblico di riferimento contorno">
            <a:extLst>
              <a:ext uri="{FF2B5EF4-FFF2-40B4-BE49-F238E27FC236}">
                <a16:creationId xmlns:a16="http://schemas.microsoft.com/office/drawing/2014/main" id="{C42284D4-0B8B-4EA7-A4BB-A98E853BBE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32079" y="4935702"/>
            <a:ext cx="454045" cy="454045"/>
          </a:xfrm>
          <a:prstGeom prst="rect">
            <a:avLst/>
          </a:prstGeom>
        </p:spPr>
      </p:pic>
      <p:pic>
        <p:nvPicPr>
          <p:cNvPr id="17" name="Elemento grafico 16" descr="Appunti selezionati contorno">
            <a:extLst>
              <a:ext uri="{FF2B5EF4-FFF2-40B4-BE49-F238E27FC236}">
                <a16:creationId xmlns:a16="http://schemas.microsoft.com/office/drawing/2014/main" id="{B33DD00A-C275-46D5-B60B-5823E98D15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32079" y="1493187"/>
            <a:ext cx="454044" cy="454044"/>
          </a:xfrm>
          <a:prstGeom prst="rect">
            <a:avLst/>
          </a:prstGeom>
        </p:spPr>
      </p:pic>
      <p:pic>
        <p:nvPicPr>
          <p:cNvPr id="21" name="Elemento grafico 20" descr="Recensione cliente contorno">
            <a:extLst>
              <a:ext uri="{FF2B5EF4-FFF2-40B4-BE49-F238E27FC236}">
                <a16:creationId xmlns:a16="http://schemas.microsoft.com/office/drawing/2014/main" id="{E3467988-A40E-4C31-90FA-6A53AD0FC4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30501" y="4158638"/>
            <a:ext cx="457200" cy="457200"/>
          </a:xfrm>
          <a:prstGeom prst="rect">
            <a:avLst/>
          </a:prstGeom>
        </p:spPr>
      </p:pic>
      <p:pic>
        <p:nvPicPr>
          <p:cNvPr id="23" name="Elemento grafico 22" descr="Appunti contorno">
            <a:extLst>
              <a:ext uri="{FF2B5EF4-FFF2-40B4-BE49-F238E27FC236}">
                <a16:creationId xmlns:a16="http://schemas.microsoft.com/office/drawing/2014/main" id="{E359A990-FC3C-4987-8EA9-B21184E474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68001" y="5535909"/>
            <a:ext cx="382200" cy="382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1">
            <a:extLst>
              <a:ext uri="{FF2B5EF4-FFF2-40B4-BE49-F238E27FC236}">
                <a16:creationId xmlns:a16="http://schemas.microsoft.com/office/drawing/2014/main" id="{0ECAEA7E-E290-4C39-9AAB-F802D71F067D}"/>
              </a:ext>
            </a:extLst>
          </p:cNvPr>
          <p:cNvSpPr/>
          <p:nvPr/>
        </p:nvSpPr>
        <p:spPr>
          <a:xfrm>
            <a:off x="6634716" y="1523691"/>
            <a:ext cx="5302475" cy="351850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object 3"/>
          <p:cNvSpPr txBox="1"/>
          <p:nvPr/>
        </p:nvSpPr>
        <p:spPr>
          <a:xfrm>
            <a:off x="463367" y="863710"/>
            <a:ext cx="11473824" cy="347316"/>
          </a:xfrm>
          <a:prstGeom prst="rect">
            <a:avLst/>
          </a:prstGeom>
        </p:spPr>
        <p:txBody>
          <a:bodyPr vert="horz" wrap="square" lIns="0" tIns="100117" rIns="0" bIns="0" rtlCol="0">
            <a:spAutoFit/>
          </a:bodyPr>
          <a:lstStyle/>
          <a:p>
            <a:pPr marL="9535" marR="0" lvl="0" indent="0" algn="l" defTabSz="457200" rtl="0" eaLnBrk="1" fontAlgn="auto" latinLnBrk="0" hangingPunct="1">
              <a:lnSpc>
                <a:spcPct val="100000"/>
              </a:lnSpc>
              <a:spcBef>
                <a:spcPts val="788"/>
              </a:spcBef>
              <a:spcAft>
                <a:spcPts val="0"/>
              </a:spcAft>
              <a:buClrTx/>
              <a:buSzTx/>
              <a:buFontTx/>
              <a:buNone/>
              <a:tabLst/>
              <a:defRPr/>
            </a:pPr>
            <a:r>
              <a:rPr kumimoji="0" sz="1600" b="1" i="0" u="none" strike="noStrike" kern="1200" cap="none" spc="-45"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L’attività</a:t>
            </a:r>
            <a:r>
              <a:rPr kumimoji="0" sz="1600" b="1" i="0" u="none" strike="noStrike" kern="1200" cap="none" spc="-71"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19"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di</a:t>
            </a:r>
            <a:r>
              <a:rPr kumimoji="0" sz="1600" b="1" i="0" u="none" strike="noStrike" kern="1200" cap="none" spc="-68"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41"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monitoraggio</a:t>
            </a:r>
            <a:r>
              <a:rPr kumimoji="0" sz="1600" b="1" i="0" u="none" strike="noStrike" kern="1200" cap="none" spc="-68"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71" normalizeH="0" baseline="0" noProof="0">
                <a:ln>
                  <a:noFill/>
                </a:ln>
                <a:solidFill>
                  <a:prstClr val="black"/>
                </a:solidFill>
                <a:effectLst/>
                <a:uLnTx/>
                <a:uFillTx/>
                <a:latin typeface="Arial" panose="020B0604020202020204" pitchFamily="34" charset="0"/>
                <a:ea typeface="+mn-ea"/>
                <a:cs typeface="Arial" panose="020B0604020202020204" pitchFamily="34" charset="0"/>
              </a:rPr>
              <a:t>si </a:t>
            </a:r>
            <a:r>
              <a:rPr kumimoji="0" sz="1600" b="0" i="0" u="none" strike="noStrike" kern="1200" cap="none" spc="-68"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realizza</a:t>
            </a:r>
            <a:r>
              <a:rPr kumimoji="0" sz="1600" b="0" i="0" u="none" strike="noStrike" kern="1200" cap="none" spc="-68"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it-IT" sz="1600" b="0" i="0" u="none" strike="noStrike" kern="1200" cap="none" spc="-68"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egnaposto testo 4">
            <a:extLst>
              <a:ext uri="{FF2B5EF4-FFF2-40B4-BE49-F238E27FC236}">
                <a16:creationId xmlns:a16="http://schemas.microsoft.com/office/drawing/2014/main" id="{26980BA4-AABB-8A4C-8A1F-F77BA4309618}"/>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MONITORAGGIO</a:t>
            </a:r>
          </a:p>
        </p:txBody>
      </p:sp>
      <p:sp>
        <p:nvSpPr>
          <p:cNvPr id="6" name="Title 3">
            <a:extLst>
              <a:ext uri="{FF2B5EF4-FFF2-40B4-BE49-F238E27FC236}">
                <a16:creationId xmlns:a16="http://schemas.microsoft.com/office/drawing/2014/main" id="{A44A3611-A7C3-DF46-ACE8-D4909335D61F}"/>
              </a:ext>
            </a:extLst>
          </p:cNvPr>
          <p:cNvSpPr txBox="1">
            <a:spLocks/>
          </p:cNvSpPr>
          <p:nvPr/>
        </p:nvSpPr>
        <p:spPr>
          <a:xfrm>
            <a:off x="433847" y="492278"/>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COME SI REALIZZA IL MONITORAGGIO</a:t>
            </a:r>
          </a:p>
        </p:txBody>
      </p:sp>
      <p:sp>
        <p:nvSpPr>
          <p:cNvPr id="7" name="object 3">
            <a:extLst>
              <a:ext uri="{FF2B5EF4-FFF2-40B4-BE49-F238E27FC236}">
                <a16:creationId xmlns:a16="http://schemas.microsoft.com/office/drawing/2014/main" id="{F6998D6B-EB1D-4BF7-84E5-69E90FE61059}"/>
              </a:ext>
            </a:extLst>
          </p:cNvPr>
          <p:cNvSpPr txBox="1"/>
          <p:nvPr/>
        </p:nvSpPr>
        <p:spPr>
          <a:xfrm>
            <a:off x="1134781" y="1582458"/>
            <a:ext cx="4878521" cy="3616096"/>
          </a:xfrm>
          <a:prstGeom prst="rect">
            <a:avLst/>
          </a:prstGeom>
        </p:spPr>
        <p:txBody>
          <a:bodyPr vert="horz" wrap="square" lIns="0" tIns="100117" rIns="0" bIns="0" rtlCol="0">
            <a:spAutoFit/>
          </a:bodyPr>
          <a:lstStyle/>
          <a:p>
            <a:pPr marL="9059" marR="0" lvl="0" indent="0" algn="l" defTabSz="457200" rtl="0" eaLnBrk="1" fontAlgn="auto" latinLnBrk="0" hangingPunct="1">
              <a:lnSpc>
                <a:spcPct val="100000"/>
              </a:lnSpc>
              <a:spcBef>
                <a:spcPts val="713"/>
              </a:spcBef>
              <a:spcAft>
                <a:spcPts val="0"/>
              </a:spcAft>
              <a:buClr>
                <a:srgbClr val="BFBFBF"/>
              </a:buClr>
              <a:buSzTx/>
              <a:buFontTx/>
              <a:buNone/>
              <a:tabLst>
                <a:tab pos="217402" algn="l"/>
                <a:tab pos="217878" algn="l"/>
              </a:tabLst>
              <a:defRPr/>
            </a:pPr>
            <a:r>
              <a:rPr kumimoji="0" sz="1400" b="0" i="0" u="none" strike="noStrike" kern="1200" cap="none" spc="-7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Raccogliendo</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periodicamente</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informazioni</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sull’attuazione</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avanzamento</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progetto</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15"/>
              </a:spcBef>
              <a:spcAft>
                <a:spcPts val="0"/>
              </a:spcAft>
              <a:buClr>
                <a:srgbClr val="BFBFBF"/>
              </a:buClr>
              <a:buSzTx/>
              <a:buFontTx/>
              <a:buNone/>
              <a:tabLst/>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059" marR="0" lvl="0" indent="0" algn="l" defTabSz="457200" rtl="0" eaLnBrk="1" fontAlgn="auto" latinLnBrk="0" hangingPunct="1">
              <a:lnSpc>
                <a:spcPct val="100000"/>
              </a:lnSpc>
              <a:spcBef>
                <a:spcPts val="0"/>
              </a:spcBef>
              <a:spcAft>
                <a:spcPts val="0"/>
              </a:spcAft>
              <a:buClr>
                <a:srgbClr val="BFBFBF"/>
              </a:buClr>
              <a:buSzTx/>
              <a:buFontTx/>
              <a:buNone/>
              <a:tabLst>
                <a:tab pos="217402" algn="l"/>
                <a:tab pos="217878" algn="l"/>
              </a:tabLst>
              <a:defRPr/>
            </a:pP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Elaborando</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valorizzando</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opportuni</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sistemi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indicatori</a:t>
            </a:r>
            <a:r>
              <a:rPr kumimoji="0" sz="1400" b="0" i="0" u="none" strike="noStrike" kern="1200" cap="none" spc="-3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collegati</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operazioni</a:t>
            </a:r>
            <a:r>
              <a:rPr kumimoji="0" sz="1400" b="0" i="0" u="none" strike="noStrike" kern="1200" cap="none" spc="252"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agli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obiettivi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programma</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535" marR="3814" lvl="0" indent="0" algn="l" defTabSz="457200" rtl="0" eaLnBrk="1" fontAlgn="auto" latinLnBrk="0" hangingPunct="1">
              <a:lnSpc>
                <a:spcPct val="150500"/>
              </a:lnSpc>
              <a:spcBef>
                <a:spcPts val="751"/>
              </a:spcBef>
              <a:spcAft>
                <a:spcPts val="0"/>
              </a:spcAft>
              <a:buClr>
                <a:srgbClr val="BFBFBF"/>
              </a:buClr>
              <a:buSzTx/>
              <a:buFontTx/>
              <a:buNone/>
              <a:tabLst>
                <a:tab pos="218355" algn="l"/>
                <a:tab pos="218832" algn="l"/>
              </a:tabLst>
              <a:defRPr/>
            </a:pP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Fornendo</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raccolti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forma</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aggregata</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agli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Organismi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Nazionali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che</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partecipano</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processo</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gestione</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dei</a:t>
            </a:r>
            <a:r>
              <a:rPr kumimoji="0" sz="1400" b="0" i="0" u="none" strike="noStrike" kern="1200" cap="none" spc="-5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2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fondi</a:t>
            </a:r>
            <a:r>
              <a:rPr kumimoji="0" sz="1400" b="0" i="0" u="none" strike="noStrike" kern="1200" cap="none" spc="-2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pubblici</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15"/>
              </a:spcBef>
              <a:spcAft>
                <a:spcPts val="0"/>
              </a:spcAft>
              <a:buClr>
                <a:srgbClr val="BFBFBF"/>
              </a:buClr>
              <a:buSzTx/>
              <a:buFontTx/>
              <a:buNone/>
              <a:tabLst/>
              <a:defRPr/>
            </a:pP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059" marR="0" lvl="0" indent="0" algn="l" defTabSz="457200" rtl="0" eaLnBrk="1" fontAlgn="auto" latinLnBrk="0" hangingPunct="1">
              <a:lnSpc>
                <a:spcPct val="100000"/>
              </a:lnSpc>
              <a:spcBef>
                <a:spcPts val="0"/>
              </a:spcBef>
              <a:spcAft>
                <a:spcPts val="0"/>
              </a:spcAft>
              <a:buClr>
                <a:srgbClr val="BFBFBF"/>
              </a:buClr>
              <a:buSzTx/>
              <a:buFontTx/>
              <a:buNone/>
              <a:tabLst>
                <a:tab pos="217402" algn="l"/>
                <a:tab pos="217878" algn="l"/>
              </a:tabLst>
              <a:defRPr/>
            </a:pPr>
            <a:r>
              <a:rPr kumimoji="0" sz="1400" b="0" i="0" u="none" strike="noStrike" kern="1200" cap="none" spc="-14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rilevazione</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delle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informazioni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avviene</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attraverso</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immissione</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sistemi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monitoraggio</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535" marR="3814" lvl="0" indent="0" algn="l" defTabSz="457200" rtl="0" eaLnBrk="1" fontAlgn="auto" latinLnBrk="0" hangingPunct="1">
              <a:lnSpc>
                <a:spcPct val="150500"/>
              </a:lnSpc>
              <a:spcBef>
                <a:spcPts val="751"/>
              </a:spcBef>
              <a:spcAft>
                <a:spcPts val="0"/>
              </a:spcAft>
              <a:buClr>
                <a:srgbClr val="BFBFBF"/>
              </a:buClr>
              <a:buSzTx/>
              <a:buFontTx/>
              <a:buNone/>
              <a:tabLst>
                <a:tab pos="178307" algn="l"/>
                <a:tab pos="178784" algn="l"/>
              </a:tabLst>
              <a:defRPr/>
            </a:pP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dati</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immessi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dai</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beneficiari</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sono</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2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quelli</a:t>
            </a:r>
            <a:r>
              <a:rPr kumimoji="0" sz="1400" b="0" i="0" u="none" strike="noStrike" kern="1200" cap="none" spc="-2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a:t>
            </a:r>
            <a:r>
              <a:rPr kumimoji="0" sz="1400" b="0" i="0" u="none" strike="noStrike" kern="1200" cap="none" spc="-9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cui</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0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basa</a:t>
            </a:r>
            <a:r>
              <a:rPr kumimoji="0" sz="1400" b="0" i="0" u="none" strike="noStrike" kern="1200" cap="none" spc="-9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 </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monitoraggio</a:t>
            </a:r>
            <a:r>
              <a:rPr kumimoji="0" sz="1400" b="0" i="0" u="none" strike="noStrike" kern="1200" cap="none" spc="-4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reportistica</a:t>
            </a:r>
            <a:r>
              <a:rPr kumimoji="0" sz="1400" b="0" i="0" u="none" strike="noStrike" kern="1200" cap="none" spc="-3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tutte</a:t>
            </a:r>
            <a:r>
              <a:rPr kumimoji="0" sz="1400" b="0" i="0" u="none" strike="noStrike" kern="1200" cap="none" spc="1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elaborazioni</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che</a:t>
            </a:r>
            <a:r>
              <a:rPr kumimoji="0" sz="1400" b="0" i="0" u="none" strike="noStrike" kern="1200" cap="none" spc="-7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vengono</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2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usate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diversi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livelli</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governo</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7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PNRR</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Elemento grafico 8" descr="Documento contorno">
            <a:extLst>
              <a:ext uri="{FF2B5EF4-FFF2-40B4-BE49-F238E27FC236}">
                <a16:creationId xmlns:a16="http://schemas.microsoft.com/office/drawing/2014/main" id="{F427FC65-F8A6-4207-82F5-2EFBDECB89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6296" y="4553400"/>
            <a:ext cx="426575" cy="426575"/>
          </a:xfrm>
          <a:prstGeom prst="rect">
            <a:avLst/>
          </a:prstGeom>
        </p:spPr>
      </p:pic>
      <p:pic>
        <p:nvPicPr>
          <p:cNvPr id="11" name="Elemento grafico 10" descr="Computer contorno">
            <a:extLst>
              <a:ext uri="{FF2B5EF4-FFF2-40B4-BE49-F238E27FC236}">
                <a16:creationId xmlns:a16="http://schemas.microsoft.com/office/drawing/2014/main" id="{D6C710A3-DDB4-440D-8456-FD17534E55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967" y="3698422"/>
            <a:ext cx="469232" cy="469232"/>
          </a:xfrm>
          <a:prstGeom prst="rect">
            <a:avLst/>
          </a:prstGeom>
        </p:spPr>
      </p:pic>
      <p:pic>
        <p:nvPicPr>
          <p:cNvPr id="13" name="Elemento grafico 12" descr="Statistiche contorno">
            <a:extLst>
              <a:ext uri="{FF2B5EF4-FFF2-40B4-BE49-F238E27FC236}">
                <a16:creationId xmlns:a16="http://schemas.microsoft.com/office/drawing/2014/main" id="{CAA726DE-82EC-4231-87F1-1DAFA5B6FA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2465" y="2342477"/>
            <a:ext cx="414236" cy="414236"/>
          </a:xfrm>
          <a:prstGeom prst="rect">
            <a:avLst/>
          </a:prstGeom>
        </p:spPr>
      </p:pic>
      <p:pic>
        <p:nvPicPr>
          <p:cNvPr id="15" name="Elemento grafico 14" descr="Calendario mensile contorno">
            <a:extLst>
              <a:ext uri="{FF2B5EF4-FFF2-40B4-BE49-F238E27FC236}">
                <a16:creationId xmlns:a16="http://schemas.microsoft.com/office/drawing/2014/main" id="{2769A712-32A9-4E25-B17E-BF047C4C91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2373" y="2975068"/>
            <a:ext cx="414420" cy="414420"/>
          </a:xfrm>
          <a:prstGeom prst="rect">
            <a:avLst/>
          </a:prstGeom>
        </p:spPr>
      </p:pic>
      <p:pic>
        <p:nvPicPr>
          <p:cNvPr id="17" name="Elemento grafico 16" descr="Grafico a barre contorno">
            <a:extLst>
              <a:ext uri="{FF2B5EF4-FFF2-40B4-BE49-F238E27FC236}">
                <a16:creationId xmlns:a16="http://schemas.microsoft.com/office/drawing/2014/main" id="{E98AA71A-E123-4E67-9249-E35CD54CC2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2239" y="1657157"/>
            <a:ext cx="454689" cy="454689"/>
          </a:xfrm>
          <a:prstGeom prst="rect">
            <a:avLst/>
          </a:prstGeom>
        </p:spPr>
      </p:pic>
      <p:sp>
        <p:nvSpPr>
          <p:cNvPr id="19" name="Triangolo isoscele 18">
            <a:extLst>
              <a:ext uri="{FF2B5EF4-FFF2-40B4-BE49-F238E27FC236}">
                <a16:creationId xmlns:a16="http://schemas.microsoft.com/office/drawing/2014/main" id="{318EE9BA-2644-40A1-91C3-EEE3B1336E0B}"/>
              </a:ext>
            </a:extLst>
          </p:cNvPr>
          <p:cNvSpPr/>
          <p:nvPr/>
        </p:nvSpPr>
        <p:spPr>
          <a:xfrm rot="5400000">
            <a:off x="6014640" y="1800730"/>
            <a:ext cx="782943" cy="15312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object 3">
            <a:extLst>
              <a:ext uri="{FF2B5EF4-FFF2-40B4-BE49-F238E27FC236}">
                <a16:creationId xmlns:a16="http://schemas.microsoft.com/office/drawing/2014/main" id="{602FE677-36E8-4836-A99A-4CFA44098C76}"/>
              </a:ext>
            </a:extLst>
          </p:cNvPr>
          <p:cNvSpPr txBox="1"/>
          <p:nvPr/>
        </p:nvSpPr>
        <p:spPr>
          <a:xfrm>
            <a:off x="6798921" y="1566223"/>
            <a:ext cx="4989799" cy="3368656"/>
          </a:xfrm>
          <a:prstGeom prst="rect">
            <a:avLst/>
          </a:prstGeom>
        </p:spPr>
        <p:txBody>
          <a:bodyPr vert="horz" wrap="square" lIns="0" tIns="100117" rIns="0" bIns="0" rtlCol="0">
            <a:spAutoFit/>
          </a:bodyPr>
          <a:lstStyle/>
          <a:p>
            <a:pPr marL="9535" marR="0" lvl="0" indent="0" algn="l" defTabSz="457200" rtl="0" eaLnBrk="1" fontAlgn="auto" latinLnBrk="0" hangingPunct="1">
              <a:lnSpc>
                <a:spcPct val="100000"/>
              </a:lnSpc>
              <a:spcBef>
                <a:spcPts val="788"/>
              </a:spcBef>
              <a:spcAft>
                <a:spcPts val="0"/>
              </a:spcAft>
              <a:buClrTx/>
              <a:buSzTx/>
              <a:buFontTx/>
              <a:buNone/>
              <a:tabLst/>
              <a:defRPr/>
            </a:pPr>
            <a:r>
              <a:rPr kumimoji="0" sz="1400" b="0" i="0" u="none" strike="noStrike" kern="1200" cap="none" spc="-146"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1" i="0" u="none" strike="noStrike" kern="1200" cap="none" spc="-53" normalizeH="0" baseline="0" noProof="0" dirty="0" err="1">
                <a:ln>
                  <a:noFill/>
                </a:ln>
                <a:solidFill>
                  <a:srgbClr val="476CB6"/>
                </a:solidFill>
                <a:effectLst/>
                <a:uLnTx/>
                <a:uFillTx/>
                <a:latin typeface="Arial" panose="020B0604020202020204" pitchFamily="34" charset="0"/>
                <a:ea typeface="+mn-ea"/>
                <a:cs typeface="Arial" panose="020B0604020202020204" pitchFamily="34" charset="0"/>
              </a:rPr>
              <a:t>raccolta</a:t>
            </a:r>
            <a:r>
              <a:rPr kumimoji="0" sz="1400" b="1" i="0" u="none" strike="noStrike" kern="1200" cap="none" spc="-64"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a:t>
            </a:r>
            <a:r>
              <a:rPr kumimoji="0" sz="1400" b="1" i="0" u="none" strike="noStrike" kern="1200" cap="none" spc="-38" normalizeH="0" baseline="0" noProof="0" dirty="0" err="1">
                <a:ln>
                  <a:noFill/>
                </a:ln>
                <a:solidFill>
                  <a:srgbClr val="476CB6"/>
                </a:solidFill>
                <a:effectLst/>
                <a:uLnTx/>
                <a:uFillTx/>
                <a:latin typeface="Arial" panose="020B0604020202020204" pitchFamily="34" charset="0"/>
                <a:ea typeface="+mn-ea"/>
                <a:cs typeface="Arial" panose="020B0604020202020204" pitchFamily="34" charset="0"/>
              </a:rPr>
              <a:t>dei</a:t>
            </a:r>
            <a:r>
              <a:rPr kumimoji="0" sz="1400" b="1" i="0" u="none" strike="noStrike" kern="1200" cap="none" spc="-64"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a:t>
            </a:r>
            <a:r>
              <a:rPr kumimoji="0" sz="1400" b="1" i="0" u="none" strike="noStrike" kern="1200" cap="none" spc="-19" normalizeH="0" baseline="0" noProof="0" dirty="0" err="1">
                <a:ln>
                  <a:noFill/>
                </a:ln>
                <a:solidFill>
                  <a:srgbClr val="476CB6"/>
                </a:solidFill>
                <a:effectLst/>
                <a:uLnTx/>
                <a:uFillTx/>
                <a:latin typeface="Arial" panose="020B0604020202020204" pitchFamily="34" charset="0"/>
                <a:ea typeface="+mn-ea"/>
                <a:cs typeface="Arial" panose="020B0604020202020204" pitchFamily="34" charset="0"/>
              </a:rPr>
              <a:t>dati</a:t>
            </a:r>
            <a:r>
              <a:rPr kumimoji="0" sz="1400" b="1" i="0" u="none" strike="noStrike" kern="1200" cap="none" spc="-6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esegue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periodica</a:t>
            </a:r>
            <a:r>
              <a:rPr kumimoji="0" sz="1400" b="0" i="0" u="none" strike="noStrike" kern="1200" cap="none" spc="-4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riguarda</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3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principalmente</a:t>
            </a:r>
            <a:r>
              <a:rPr kumimoji="0" lang="it-IT"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informazioni</a:t>
            </a:r>
            <a:r>
              <a:rPr kumimoji="0" sz="1400" b="0"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2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inerenti</a:t>
            </a:r>
            <a:r>
              <a:rPr kumimoji="0" sz="1400" b="0" i="0" u="none" strike="noStrike" kern="1200" cap="none" spc="-2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713"/>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12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t>
            </a:r>
            <a:r>
              <a:rPr kumimoji="0" sz="1400" b="0" i="0" u="none" strike="noStrike" kern="1200" cap="none" spc="-11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11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11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3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op</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7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azi</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lang="it-IT"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/destinatari dei fondi</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
            </a:r>
            <a:r>
              <a:rPr kumimoji="0" sz="1400" b="0" i="0" u="none" strike="noStrike" kern="1200" cap="none" spc="-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onop</a:t>
            </a:r>
            <a:r>
              <a:rPr kumimoji="0" sz="1400" b="0" i="0" u="none" strike="noStrike" kern="1200" cap="none" spc="-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11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
            </a:r>
            <a:r>
              <a:rPr kumimoji="0" sz="1400" b="0" i="0" u="none" strike="noStrike" kern="1200" cap="none" spc="-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12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t>
            </a:r>
            <a:r>
              <a:rPr kumimoji="0" sz="1400" b="0" i="0" u="none" strike="noStrike" kern="1200" cap="none" spc="-9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a:t>
            </a:r>
            <a:r>
              <a:rPr kumimoji="0" sz="1400" b="0" i="0" u="none" strike="noStrike" kern="1200" cap="none" spc="-14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sz="1400" b="0" i="0" u="none" strike="noStrike" kern="1200" cap="none" spc="-172"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15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15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zi</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15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9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5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sz="1400" b="0" i="0" u="none" strike="noStrike" kern="1200" cap="none" spc="-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10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4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a:t>
            </a:r>
            <a:r>
              <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8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16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2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12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l’avanzamento</a:t>
            </a:r>
            <a:r>
              <a:rPr kumimoji="0" sz="1400" b="0" i="0" u="none" strike="noStrike" kern="1200" cap="none" spc="23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delle</a:t>
            </a:r>
            <a:r>
              <a:rPr kumimoji="0" sz="1400" b="0" i="0" u="none" strike="noStrike" kern="1200" cap="none" spc="-6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fasi</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3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progettuali</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
            </a:r>
            <a:r>
              <a:rPr kumimoji="0" sz="1400" b="0" i="0" u="none" strike="noStrike" kern="1200" cap="none" spc="-12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9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t>
            </a:r>
            <a:r>
              <a:rPr kumimoji="0" sz="1400" b="0" i="0" u="none" strike="noStrike" kern="1200" cap="none" spc="-7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t>
            </a:r>
            <a:r>
              <a:rPr kumimoji="0" sz="1400" b="0" i="0" u="none" strike="noStrike" kern="1200" cap="none" spc="-16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sz="1400" b="0" i="0" u="none" strike="noStrike" kern="1200" cap="none" spc="-64"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9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5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15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
            </a:r>
            <a:r>
              <a:rPr kumimoji="0" sz="1400" b="0" i="0" u="none" strike="noStrike" kern="1200" cap="none" spc="-10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4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14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sz="1400" b="0" i="0" u="none" strike="noStrike" kern="1200" cap="none" spc="-16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t>
            </a:r>
            <a:r>
              <a:rPr kumimoji="0" sz="1400" b="0" i="0" u="none" strike="noStrike" kern="1200" cap="none" spc="-7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azi</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1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
            </a:r>
            <a:r>
              <a:rPr kumimoji="0"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t>
            </a:r>
            <a:r>
              <a:rPr kumimoji="0" sz="1400" b="0" i="0" u="none" strike="noStrike" kern="1200" cap="none" spc="-9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5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ll</a:t>
            </a:r>
            <a:r>
              <a:rPr kumimoji="0" sz="1400" b="0" i="0" u="none" strike="noStrike" kern="1200" cap="none" spc="-8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t>
            </a:r>
            <a:r>
              <a:rPr kumimoji="0" sz="1400" b="0" i="0" u="none" strike="noStrike" kern="1200" cap="none" spc="-71"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2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sz="1400" b="0" i="0" u="none" strike="noStrike" kern="1200" cap="none" spc="53"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4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1400" b="0" i="0" u="none" strike="noStrike" kern="1200" cap="none" spc="-6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t>
            </a:r>
            <a:r>
              <a:rPr kumimoji="0" sz="1400" b="0" i="0" u="none" strike="noStrike" kern="1200" cap="none" spc="8"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56"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sz="1400" b="0" i="0" u="none" strike="noStrike" kern="1200" cap="none" spc="-10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à</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9321" marR="0" lvl="0" indent="-220262" algn="l" defTabSz="457200" rtl="0" eaLnBrk="1" fontAlgn="auto" latinLnBrk="0" hangingPunct="1">
              <a:lnSpc>
                <a:spcPct val="100000"/>
              </a:lnSpc>
              <a:spcBef>
                <a:spcPts val="856"/>
              </a:spcBef>
              <a:spcAft>
                <a:spcPts val="0"/>
              </a:spcAft>
              <a:buClr>
                <a:srgbClr val="BFBFBF"/>
              </a:buClr>
              <a:buSzTx/>
              <a:buFontTx/>
              <a:buChar char="▪"/>
              <a:tabLst>
                <a:tab pos="229321" algn="l"/>
                <a:tab pos="229797" algn="l"/>
              </a:tabLst>
              <a:defRPr/>
            </a:pPr>
            <a:r>
              <a:rPr kumimoji="0" sz="1400" b="0" i="0" u="none" strike="noStrike" kern="1200" cap="none" spc="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6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conseguimento</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45"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degli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1"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obiettivi</a:t>
            </a:r>
            <a:r>
              <a:rPr kumimoji="0" sz="1400" b="0" i="0" u="none" strike="noStrike" kern="1200" cap="none" spc="-64"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9"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stabiliti</a:t>
            </a:r>
            <a:r>
              <a:rPr kumimoji="0" lang="it-IT" sz="1400" b="0" i="0" u="none" strike="noStrike" kern="1200" cap="none" spc="-19"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(compresi milestone e target UE)</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230C1CF-2772-4866-BE73-1C38D863D22D}"/>
              </a:ext>
            </a:extLst>
          </p:cNvPr>
          <p:cNvSpPr/>
          <p:nvPr/>
        </p:nvSpPr>
        <p:spPr>
          <a:xfrm>
            <a:off x="433848" y="1515528"/>
            <a:ext cx="5846452" cy="71176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D1D9BA4-C4E1-A942-A499-9FEE972DA5C4}"/>
              </a:ext>
            </a:extLst>
          </p:cNvPr>
          <p:cNvSpPr/>
          <p:nvPr/>
        </p:nvSpPr>
        <p:spPr>
          <a:xfrm>
            <a:off x="433847" y="961956"/>
            <a:ext cx="11532864" cy="1077218"/>
          </a:xfrm>
          <a:prstGeom prst="rect">
            <a:avLst/>
          </a:prstGeom>
        </p:spPr>
        <p:txBody>
          <a:bodyPr wrap="square">
            <a:spAutoFit/>
          </a:bodyPr>
          <a:lstStyle/>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base all’art. 22 del Regolamento (UE) 2021/241 ai fini dell’audit e controllo e per fornire dati comparabili sull’utilizzo dei fondi in relazione a misure per l’attuazione di riforme e progetti di investimento nell’ambito del piano per la ripresa e la resilienza,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è stabilito l’obbligo di raccogliere le seguenti categorie standardizzate di dati</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nonché garantire il relativo accesso:</a:t>
            </a:r>
          </a:p>
        </p:txBody>
      </p:sp>
      <p:sp>
        <p:nvSpPr>
          <p:cNvPr id="5" name="Segnaposto testo 4">
            <a:extLst>
              <a:ext uri="{FF2B5EF4-FFF2-40B4-BE49-F238E27FC236}">
                <a16:creationId xmlns:a16="http://schemas.microsoft.com/office/drawing/2014/main" id="{11FE486E-AE2A-954B-8600-0C335B53AFFA}"/>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MONITORAGGIO</a:t>
            </a:r>
          </a:p>
        </p:txBody>
      </p:sp>
      <p:sp>
        <p:nvSpPr>
          <p:cNvPr id="6" name="Title 3">
            <a:extLst>
              <a:ext uri="{FF2B5EF4-FFF2-40B4-BE49-F238E27FC236}">
                <a16:creationId xmlns:a16="http://schemas.microsoft.com/office/drawing/2014/main" id="{56F29C6C-9687-3645-899B-1059D5AD1D43}"/>
              </a:ext>
            </a:extLst>
          </p:cNvPr>
          <p:cNvSpPr txBox="1">
            <a:spLocks/>
          </p:cNvSpPr>
          <p:nvPr/>
        </p:nvSpPr>
        <p:spPr>
          <a:xfrm>
            <a:off x="433847" y="514751"/>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OBBLIGO DI TRASMISSIONE DI DATI PER IL PNRR</a:t>
            </a:r>
          </a:p>
        </p:txBody>
      </p:sp>
      <p:sp>
        <p:nvSpPr>
          <p:cNvPr id="7" name="Rettangolo 2">
            <a:extLst>
              <a:ext uri="{FF2B5EF4-FFF2-40B4-BE49-F238E27FC236}">
                <a16:creationId xmlns:a16="http://schemas.microsoft.com/office/drawing/2014/main" id="{766AEC8C-2D2F-4195-93BD-55FCC29566C1}"/>
              </a:ext>
            </a:extLst>
          </p:cNvPr>
          <p:cNvSpPr/>
          <p:nvPr/>
        </p:nvSpPr>
        <p:spPr>
          <a:xfrm>
            <a:off x="2819400" y="2007023"/>
            <a:ext cx="7099300" cy="4170372"/>
          </a:xfrm>
          <a:prstGeom prst="rect">
            <a:avLst/>
          </a:prstGeom>
        </p:spPr>
        <p:txBody>
          <a:bodyPr wrap="square">
            <a:spAutoFit/>
          </a:bodyPr>
          <a:lstStyle/>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il nome del destinatario finale dei fondi;</a:t>
            </a:r>
          </a:p>
          <a:p>
            <a:pPr marL="0" marR="0" lvl="0" indent="0" algn="just" defTabSz="457200" rtl="0" eaLnBrk="1" fontAlgn="auto" latinLnBrk="0" hangingPunct="1">
              <a:lnSpc>
                <a:spcPct val="100000"/>
              </a:lnSpc>
              <a:spcBef>
                <a:spcPts val="45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il nome dell’appaltatore e del subappaltatore, ove il destinatario finale dei fondi sia un’amministrazione aggiudicatrice ai sensi delle disposizioni nazionali o dell’Unione in materia di appalti pubblici;</a:t>
            </a:r>
          </a:p>
          <a:p>
            <a:pPr marL="0" marR="0" lvl="0" indent="0" algn="just" defTabSz="457200" rtl="0" eaLnBrk="1" fontAlgn="auto" latinLnBrk="0" hangingPunct="1">
              <a:lnSpc>
                <a:spcPct val="100000"/>
              </a:lnSpc>
              <a:spcBef>
                <a:spcPts val="45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il/i nome/i, il/i cognome/i e la data di nascita del/dei titolare/i effettivo/i del destinatario dei fondi o appaltatore, ai sensi dell’articolo 3, punto 6, della direttiva (UE) 2015/849 del Parlamento europeo e del Consiglio </a:t>
            </a:r>
          </a:p>
          <a:p>
            <a:pPr marL="0" marR="0" lvl="0" indent="0" algn="just" defTabSz="457200" rtl="0" eaLnBrk="1" fontAlgn="auto" latinLnBrk="0" hangingPunct="1">
              <a:lnSpc>
                <a:spcPct val="100000"/>
              </a:lnSpc>
              <a:spcBef>
                <a:spcPts val="45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 elenco di eventuali misure per l’attuazione di riforme e progetti di investimento nell’ambito del piano per la ripresa e la resilienza con l’importo totale del finanziamento pubblico di tali misure e con l’indicazione dell’importo dei fondi erogati nell’ambito del dispositivo e di altri fondi dell’Unione.</a:t>
            </a:r>
          </a:p>
        </p:txBody>
      </p:sp>
      <p:pic>
        <p:nvPicPr>
          <p:cNvPr id="4" name="Graphic 3" descr="Direction with solid fill">
            <a:extLst>
              <a:ext uri="{FF2B5EF4-FFF2-40B4-BE49-F238E27FC236}">
                <a16:creationId xmlns:a16="http://schemas.microsoft.com/office/drawing/2014/main" id="{35F4F4F6-CB3D-4FBE-8232-C3348995D8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74993">
            <a:off x="2418623" y="2032929"/>
            <a:ext cx="352541" cy="352541"/>
          </a:xfrm>
          <a:prstGeom prst="rect">
            <a:avLst/>
          </a:prstGeom>
        </p:spPr>
      </p:pic>
      <p:pic>
        <p:nvPicPr>
          <p:cNvPr id="8" name="Graphic 7" descr="Direction with solid fill">
            <a:extLst>
              <a:ext uri="{FF2B5EF4-FFF2-40B4-BE49-F238E27FC236}">
                <a16:creationId xmlns:a16="http://schemas.microsoft.com/office/drawing/2014/main" id="{0A835B85-87A2-42D3-9485-A0DA307178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74993">
            <a:off x="2418623" y="2629124"/>
            <a:ext cx="352541" cy="352541"/>
          </a:xfrm>
          <a:prstGeom prst="rect">
            <a:avLst/>
          </a:prstGeom>
        </p:spPr>
      </p:pic>
      <p:pic>
        <p:nvPicPr>
          <p:cNvPr id="9" name="Graphic 8" descr="Direction with solid fill">
            <a:extLst>
              <a:ext uri="{FF2B5EF4-FFF2-40B4-BE49-F238E27FC236}">
                <a16:creationId xmlns:a16="http://schemas.microsoft.com/office/drawing/2014/main" id="{615A2109-93EC-4A4E-A62A-241F95FC3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74993">
            <a:off x="2418623" y="3737693"/>
            <a:ext cx="352541" cy="352541"/>
          </a:xfrm>
          <a:prstGeom prst="rect">
            <a:avLst/>
          </a:prstGeom>
        </p:spPr>
      </p:pic>
      <p:pic>
        <p:nvPicPr>
          <p:cNvPr id="10" name="Graphic 9" descr="Direction with solid fill">
            <a:extLst>
              <a:ext uri="{FF2B5EF4-FFF2-40B4-BE49-F238E27FC236}">
                <a16:creationId xmlns:a16="http://schemas.microsoft.com/office/drawing/2014/main" id="{E680F179-C779-4935-9AE3-20813337A8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74993">
            <a:off x="2418623" y="4870615"/>
            <a:ext cx="352541" cy="352541"/>
          </a:xfrm>
          <a:prstGeom prst="rect">
            <a:avLst/>
          </a:prstGeom>
        </p:spPr>
      </p:pic>
    </p:spTree>
    <p:extLst>
      <p:ext uri="{BB962C8B-B14F-4D97-AF65-F5344CB8AC3E}">
        <p14:creationId xmlns:p14="http://schemas.microsoft.com/office/powerpoint/2010/main" val="37144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5E8A84E0-D136-43C5-9DD6-3F2C221C18BC}"/>
              </a:ext>
            </a:extLst>
          </p:cNvPr>
          <p:cNvSpPr/>
          <p:nvPr/>
        </p:nvSpPr>
        <p:spPr>
          <a:xfrm>
            <a:off x="861351" y="1905676"/>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pic>
        <p:nvPicPr>
          <p:cNvPr id="9" name="Immagine 8">
            <a:extLst>
              <a:ext uri="{FF2B5EF4-FFF2-40B4-BE49-F238E27FC236}">
                <a16:creationId xmlns:a16="http://schemas.microsoft.com/office/drawing/2014/main" id="{5B8D71BA-6DA5-4D2D-91B8-7A03821D024E}"/>
              </a:ext>
            </a:extLst>
          </p:cNvPr>
          <p:cNvPicPr>
            <a:picLocks noChangeAspect="1"/>
          </p:cNvPicPr>
          <p:nvPr/>
        </p:nvPicPr>
        <p:blipFill>
          <a:blip r:embed="rId2">
            <a:biLevel thresh="25000"/>
          </a:blip>
          <a:stretch>
            <a:fillRect/>
          </a:stretch>
        </p:blipFill>
        <p:spPr>
          <a:xfrm>
            <a:off x="1005632" y="2049956"/>
            <a:ext cx="358222" cy="358222"/>
          </a:xfrm>
          <a:prstGeom prst="rect">
            <a:avLst/>
          </a:prstGeom>
          <a:noFill/>
        </p:spPr>
      </p:pic>
      <p:sp>
        <p:nvSpPr>
          <p:cNvPr id="10" name="Rettangolo 9">
            <a:extLst>
              <a:ext uri="{FF2B5EF4-FFF2-40B4-BE49-F238E27FC236}">
                <a16:creationId xmlns:a16="http://schemas.microsoft.com/office/drawing/2014/main" id="{8DD45D08-2D73-4907-9E49-AF6149647F10}"/>
              </a:ext>
            </a:extLst>
          </p:cNvPr>
          <p:cNvSpPr/>
          <p:nvPr/>
        </p:nvSpPr>
        <p:spPr>
          <a:xfrm>
            <a:off x="1682359" y="1838421"/>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TRANSIZIONE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DIGITALE</a:t>
            </a:r>
          </a:p>
        </p:txBody>
      </p:sp>
      <p:sp>
        <p:nvSpPr>
          <p:cNvPr id="11" name="Rettangolo 46">
            <a:extLst>
              <a:ext uri="{FF2B5EF4-FFF2-40B4-BE49-F238E27FC236}">
                <a16:creationId xmlns:a16="http://schemas.microsoft.com/office/drawing/2014/main" id="{771D33A6-8D26-478B-8CBE-402196E8DEF7}"/>
              </a:ext>
            </a:extLst>
          </p:cNvPr>
          <p:cNvSpPr/>
          <p:nvPr/>
        </p:nvSpPr>
        <p:spPr>
          <a:xfrm>
            <a:off x="1706118" y="2339209"/>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Promuovere e sostenere la trasformazione digitale del Paese e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l’innovazione del sistema produttivo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 investire in due settori chiave per l’Italia: turismo e cultura</a:t>
            </a:r>
          </a:p>
        </p:txBody>
      </p:sp>
      <p:sp>
        <p:nvSpPr>
          <p:cNvPr id="12" name="Rettangolo 11">
            <a:extLst>
              <a:ext uri="{FF2B5EF4-FFF2-40B4-BE49-F238E27FC236}">
                <a16:creationId xmlns:a16="http://schemas.microsoft.com/office/drawing/2014/main" id="{F9FEE664-4840-42CA-972D-1D75054E379D}"/>
              </a:ext>
            </a:extLst>
          </p:cNvPr>
          <p:cNvSpPr/>
          <p:nvPr/>
        </p:nvSpPr>
        <p:spPr>
          <a:xfrm>
            <a:off x="4472529" y="1905676"/>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3" name="Rettangolo 12">
            <a:extLst>
              <a:ext uri="{FF2B5EF4-FFF2-40B4-BE49-F238E27FC236}">
                <a16:creationId xmlns:a16="http://schemas.microsoft.com/office/drawing/2014/main" id="{525A64ED-045F-4571-BCFE-0B8B6DC24E16}"/>
              </a:ext>
            </a:extLst>
          </p:cNvPr>
          <p:cNvSpPr/>
          <p:nvPr/>
        </p:nvSpPr>
        <p:spPr>
          <a:xfrm>
            <a:off x="5293537" y="1838421"/>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ISTRUZIONE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E RICERCA</a:t>
            </a:r>
          </a:p>
        </p:txBody>
      </p:sp>
      <p:sp>
        <p:nvSpPr>
          <p:cNvPr id="14" name="Rettangolo 46">
            <a:extLst>
              <a:ext uri="{FF2B5EF4-FFF2-40B4-BE49-F238E27FC236}">
                <a16:creationId xmlns:a16="http://schemas.microsoft.com/office/drawing/2014/main" id="{846062DA-2177-46DF-B6C8-50E32F195285}"/>
              </a:ext>
            </a:extLst>
          </p:cNvPr>
          <p:cNvSpPr/>
          <p:nvPr/>
        </p:nvSpPr>
        <p:spPr>
          <a:xfrm>
            <a:off x="5317296" y="2339209"/>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Rafforzare il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sistema educativo</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le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competenze digitali e STEM</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la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ricerca</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 il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trasferimento tecnologico</a:t>
            </a:r>
          </a:p>
        </p:txBody>
      </p:sp>
      <p:sp>
        <p:nvSpPr>
          <p:cNvPr id="15" name="Rettangolo 14">
            <a:extLst>
              <a:ext uri="{FF2B5EF4-FFF2-40B4-BE49-F238E27FC236}">
                <a16:creationId xmlns:a16="http://schemas.microsoft.com/office/drawing/2014/main" id="{506CE5A2-2369-47E2-8619-61B2F16D63E9}"/>
              </a:ext>
            </a:extLst>
          </p:cNvPr>
          <p:cNvSpPr/>
          <p:nvPr/>
        </p:nvSpPr>
        <p:spPr>
          <a:xfrm>
            <a:off x="8040457" y="1905676"/>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6" name="Rettangolo 15">
            <a:extLst>
              <a:ext uri="{FF2B5EF4-FFF2-40B4-BE49-F238E27FC236}">
                <a16:creationId xmlns:a16="http://schemas.microsoft.com/office/drawing/2014/main" id="{496DD6E8-025A-4E68-A757-214E962BBBC2}"/>
              </a:ext>
            </a:extLst>
          </p:cNvPr>
          <p:cNvSpPr/>
          <p:nvPr/>
        </p:nvSpPr>
        <p:spPr>
          <a:xfrm>
            <a:off x="8861465" y="1838421"/>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TRANSIZIONE</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VERDE</a:t>
            </a:r>
          </a:p>
        </p:txBody>
      </p:sp>
      <p:sp>
        <p:nvSpPr>
          <p:cNvPr id="17" name="Rettangolo 46">
            <a:extLst>
              <a:ext uri="{FF2B5EF4-FFF2-40B4-BE49-F238E27FC236}">
                <a16:creationId xmlns:a16="http://schemas.microsoft.com/office/drawing/2014/main" id="{A1DDBAB3-82CE-4D75-B25B-35FCE9EBEE89}"/>
              </a:ext>
            </a:extLst>
          </p:cNvPr>
          <p:cNvSpPr/>
          <p:nvPr/>
        </p:nvSpPr>
        <p:spPr>
          <a:xfrm>
            <a:off x="8885224" y="2339209"/>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Migliorare la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sostenibilità</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 la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resilienza</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del sistema economico  assicurando una transizione equa e inclusiva</a:t>
            </a:r>
          </a:p>
        </p:txBody>
      </p:sp>
      <p:sp>
        <p:nvSpPr>
          <p:cNvPr id="18" name="Rettangolo 17">
            <a:extLst>
              <a:ext uri="{FF2B5EF4-FFF2-40B4-BE49-F238E27FC236}">
                <a16:creationId xmlns:a16="http://schemas.microsoft.com/office/drawing/2014/main" id="{AD0166CA-9482-4316-BABF-B5A54EDD8B72}"/>
              </a:ext>
            </a:extLst>
          </p:cNvPr>
          <p:cNvSpPr/>
          <p:nvPr/>
        </p:nvSpPr>
        <p:spPr>
          <a:xfrm>
            <a:off x="861351" y="4043113"/>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9" name="Rettangolo 18">
            <a:extLst>
              <a:ext uri="{FF2B5EF4-FFF2-40B4-BE49-F238E27FC236}">
                <a16:creationId xmlns:a16="http://schemas.microsoft.com/office/drawing/2014/main" id="{46D4C144-CA60-4305-B41D-E9E5DE3FBA80}"/>
              </a:ext>
            </a:extLst>
          </p:cNvPr>
          <p:cNvSpPr/>
          <p:nvPr/>
        </p:nvSpPr>
        <p:spPr>
          <a:xfrm>
            <a:off x="1682359" y="3975858"/>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INCLUSIONE</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E COESIONE</a:t>
            </a:r>
          </a:p>
        </p:txBody>
      </p:sp>
      <p:sp>
        <p:nvSpPr>
          <p:cNvPr id="20" name="Rettangolo 46">
            <a:extLst>
              <a:ext uri="{FF2B5EF4-FFF2-40B4-BE49-F238E27FC236}">
                <a16:creationId xmlns:a16="http://schemas.microsoft.com/office/drawing/2014/main" id="{FF8DB6B4-EAC6-4ED8-BD55-B0F5E561113E}"/>
              </a:ext>
            </a:extLst>
          </p:cNvPr>
          <p:cNvSpPr/>
          <p:nvPr/>
        </p:nvSpPr>
        <p:spPr>
          <a:xfrm>
            <a:off x="1706118" y="4476646"/>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Facilitare la partecipazione al mercato del lavoro, anche attraverso la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formazione</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 rafforzare le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politiche attive del lavoro</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favorire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l’inclusione sociale</a:t>
            </a:r>
          </a:p>
        </p:txBody>
      </p:sp>
      <p:sp>
        <p:nvSpPr>
          <p:cNvPr id="21" name="Rettangolo 20">
            <a:extLst>
              <a:ext uri="{FF2B5EF4-FFF2-40B4-BE49-F238E27FC236}">
                <a16:creationId xmlns:a16="http://schemas.microsoft.com/office/drawing/2014/main" id="{10AC2F9B-0210-48DC-9036-B16E7EDB2083}"/>
              </a:ext>
            </a:extLst>
          </p:cNvPr>
          <p:cNvSpPr/>
          <p:nvPr/>
        </p:nvSpPr>
        <p:spPr>
          <a:xfrm>
            <a:off x="4472529" y="4043113"/>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22" name="Rettangolo 21">
            <a:extLst>
              <a:ext uri="{FF2B5EF4-FFF2-40B4-BE49-F238E27FC236}">
                <a16:creationId xmlns:a16="http://schemas.microsoft.com/office/drawing/2014/main" id="{8EC7C253-3B26-4D5C-AC86-B2E031F14C30}"/>
              </a:ext>
            </a:extLst>
          </p:cNvPr>
          <p:cNvSpPr/>
          <p:nvPr/>
        </p:nvSpPr>
        <p:spPr>
          <a:xfrm>
            <a:off x="5293537" y="3975858"/>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INFRASTRUTTURE PER LA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MOBILITÀ SOSTENIBILE</a:t>
            </a:r>
          </a:p>
        </p:txBody>
      </p:sp>
      <p:sp>
        <p:nvSpPr>
          <p:cNvPr id="23" name="Rettangolo 46">
            <a:extLst>
              <a:ext uri="{FF2B5EF4-FFF2-40B4-BE49-F238E27FC236}">
                <a16:creationId xmlns:a16="http://schemas.microsoft.com/office/drawing/2014/main" id="{765F6EED-C98D-40D8-A45D-02D649E66130}"/>
              </a:ext>
            </a:extLst>
          </p:cNvPr>
          <p:cNvSpPr/>
          <p:nvPr/>
        </p:nvSpPr>
        <p:spPr>
          <a:xfrm>
            <a:off x="5317296" y="4476646"/>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Sviluppo razionale di una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infrastruttura di trasporto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moderna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sostenibile</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ed estesa a tutte le aree del Paese</a:t>
            </a:r>
          </a:p>
        </p:txBody>
      </p:sp>
      <p:sp>
        <p:nvSpPr>
          <p:cNvPr id="24" name="Rettangolo 23">
            <a:extLst>
              <a:ext uri="{FF2B5EF4-FFF2-40B4-BE49-F238E27FC236}">
                <a16:creationId xmlns:a16="http://schemas.microsoft.com/office/drawing/2014/main" id="{DD98A1E2-AAAE-4804-B005-3E276542CAAA}"/>
              </a:ext>
            </a:extLst>
          </p:cNvPr>
          <p:cNvSpPr/>
          <p:nvPr/>
        </p:nvSpPr>
        <p:spPr>
          <a:xfrm>
            <a:off x="8040457" y="4043113"/>
            <a:ext cx="646784" cy="64678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25" name="Rettangolo 24">
            <a:extLst>
              <a:ext uri="{FF2B5EF4-FFF2-40B4-BE49-F238E27FC236}">
                <a16:creationId xmlns:a16="http://schemas.microsoft.com/office/drawing/2014/main" id="{6AE485BE-362A-4699-8180-F6DF01A06672}"/>
              </a:ext>
            </a:extLst>
          </p:cNvPr>
          <p:cNvSpPr/>
          <p:nvPr/>
        </p:nvSpPr>
        <p:spPr>
          <a:xfrm>
            <a:off x="8861465" y="3975858"/>
            <a:ext cx="2160000" cy="448244"/>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SALUTE E</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RESILIENZA</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26" name="Rettangolo 46">
            <a:extLst>
              <a:ext uri="{FF2B5EF4-FFF2-40B4-BE49-F238E27FC236}">
                <a16:creationId xmlns:a16="http://schemas.microsoft.com/office/drawing/2014/main" id="{159F8EB2-51B3-4396-B4E4-02BFA0FB5C93}"/>
              </a:ext>
            </a:extLst>
          </p:cNvPr>
          <p:cNvSpPr/>
          <p:nvPr/>
        </p:nvSpPr>
        <p:spPr>
          <a:xfrm>
            <a:off x="8885224" y="4476646"/>
            <a:ext cx="2160000" cy="928343"/>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Rafforzare la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prevenzione</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 i </a:t>
            </a:r>
            <a:r>
              <a:rPr kumimoji="0" lang="it-IT" sz="1200" b="1"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servizi sanitari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sul territorio, modernizzare e digitalizzare il sistema sanitario e garantire equità di accesso alle cure</a:t>
            </a:r>
          </a:p>
        </p:txBody>
      </p:sp>
      <p:pic>
        <p:nvPicPr>
          <p:cNvPr id="27" name="Immagine 26">
            <a:extLst>
              <a:ext uri="{FF2B5EF4-FFF2-40B4-BE49-F238E27FC236}">
                <a16:creationId xmlns:a16="http://schemas.microsoft.com/office/drawing/2014/main" id="{2204193B-444F-4378-9C4B-9B8DD90B6829}"/>
              </a:ext>
            </a:extLst>
          </p:cNvPr>
          <p:cNvPicPr>
            <a:picLocks noChangeAspect="1"/>
          </p:cNvPicPr>
          <p:nvPr/>
        </p:nvPicPr>
        <p:blipFill>
          <a:blip r:embed="rId3">
            <a:lum bright="70000" contrast="-70000"/>
          </a:blip>
          <a:stretch>
            <a:fillRect/>
          </a:stretch>
        </p:blipFill>
        <p:spPr>
          <a:xfrm>
            <a:off x="4591658" y="2024805"/>
            <a:ext cx="408527" cy="408527"/>
          </a:xfrm>
          <a:prstGeom prst="rect">
            <a:avLst/>
          </a:prstGeom>
        </p:spPr>
      </p:pic>
      <p:pic>
        <p:nvPicPr>
          <p:cNvPr id="28" name="Immagine 27">
            <a:extLst>
              <a:ext uri="{FF2B5EF4-FFF2-40B4-BE49-F238E27FC236}">
                <a16:creationId xmlns:a16="http://schemas.microsoft.com/office/drawing/2014/main" id="{143ADBF0-EBB2-42B8-A7AA-59F367B078D2}"/>
              </a:ext>
            </a:extLst>
          </p:cNvPr>
          <p:cNvPicPr>
            <a:picLocks noChangeAspect="1"/>
          </p:cNvPicPr>
          <p:nvPr/>
        </p:nvPicPr>
        <p:blipFill>
          <a:blip r:embed="rId4">
            <a:biLevel thresh="25000"/>
          </a:blip>
          <a:stretch>
            <a:fillRect/>
          </a:stretch>
        </p:blipFill>
        <p:spPr>
          <a:xfrm>
            <a:off x="8147849" y="2013068"/>
            <a:ext cx="432000" cy="432000"/>
          </a:xfrm>
          <a:prstGeom prst="rect">
            <a:avLst/>
          </a:prstGeom>
        </p:spPr>
      </p:pic>
      <p:pic>
        <p:nvPicPr>
          <p:cNvPr id="29" name="Immagine 28">
            <a:extLst>
              <a:ext uri="{FF2B5EF4-FFF2-40B4-BE49-F238E27FC236}">
                <a16:creationId xmlns:a16="http://schemas.microsoft.com/office/drawing/2014/main" id="{9C92C422-F297-46E0-8607-23866F7E62AB}"/>
              </a:ext>
            </a:extLst>
          </p:cNvPr>
          <p:cNvPicPr>
            <a:picLocks noChangeAspect="1"/>
          </p:cNvPicPr>
          <p:nvPr/>
        </p:nvPicPr>
        <p:blipFill>
          <a:blip r:embed="rId5">
            <a:lum bright="70000" contrast="-70000"/>
          </a:blip>
          <a:stretch>
            <a:fillRect/>
          </a:stretch>
        </p:blipFill>
        <p:spPr>
          <a:xfrm>
            <a:off x="971500" y="4169417"/>
            <a:ext cx="392727" cy="392727"/>
          </a:xfrm>
          <a:prstGeom prst="rect">
            <a:avLst/>
          </a:prstGeom>
          <a:noFill/>
        </p:spPr>
      </p:pic>
      <p:pic>
        <p:nvPicPr>
          <p:cNvPr id="30" name="object 32">
            <a:extLst>
              <a:ext uri="{FF2B5EF4-FFF2-40B4-BE49-F238E27FC236}">
                <a16:creationId xmlns:a16="http://schemas.microsoft.com/office/drawing/2014/main" id="{CB9BD450-2257-48CA-8D9E-B8E54F53316C}"/>
              </a:ext>
            </a:extLst>
          </p:cNvPr>
          <p:cNvPicPr>
            <a:picLocks noChangeAspect="1"/>
          </p:cNvPicPr>
          <p:nvPr/>
        </p:nvPicPr>
        <p:blipFill>
          <a:blip r:embed="rId6" cstate="print"/>
          <a:stretch>
            <a:fillRect/>
          </a:stretch>
        </p:blipFill>
        <p:spPr>
          <a:xfrm>
            <a:off x="4582099" y="4122851"/>
            <a:ext cx="427645" cy="455315"/>
          </a:xfrm>
          <a:prstGeom prst="rect">
            <a:avLst/>
          </a:prstGeom>
        </p:spPr>
      </p:pic>
      <p:pic>
        <p:nvPicPr>
          <p:cNvPr id="31" name="Immagine 30">
            <a:extLst>
              <a:ext uri="{FF2B5EF4-FFF2-40B4-BE49-F238E27FC236}">
                <a16:creationId xmlns:a16="http://schemas.microsoft.com/office/drawing/2014/main" id="{4E1CF7B5-8927-4B03-B21A-542E0F3BCFE5}"/>
              </a:ext>
            </a:extLst>
          </p:cNvPr>
          <p:cNvPicPr>
            <a:picLocks noChangeAspect="1"/>
          </p:cNvPicPr>
          <p:nvPr/>
        </p:nvPicPr>
        <p:blipFill>
          <a:blip r:embed="rId7">
            <a:lum bright="70000" contrast="-70000"/>
          </a:blip>
          <a:stretch>
            <a:fillRect/>
          </a:stretch>
        </p:blipFill>
        <p:spPr>
          <a:xfrm>
            <a:off x="8147849" y="4150505"/>
            <a:ext cx="432000" cy="432000"/>
          </a:xfrm>
          <a:prstGeom prst="rect">
            <a:avLst/>
          </a:prstGeom>
        </p:spPr>
      </p:pic>
      <p:sp>
        <p:nvSpPr>
          <p:cNvPr id="36" name="Title 35">
            <a:extLst>
              <a:ext uri="{FF2B5EF4-FFF2-40B4-BE49-F238E27FC236}">
                <a16:creationId xmlns:a16="http://schemas.microsoft.com/office/drawing/2014/main" id="{5D81023E-6790-F54A-B23C-BE794736E549}"/>
              </a:ext>
            </a:extLst>
          </p:cNvPr>
          <p:cNvSpPr>
            <a:spLocks noGrp="1"/>
          </p:cNvSpPr>
          <p:nvPr>
            <p:ph type="title"/>
          </p:nvPr>
        </p:nvSpPr>
        <p:spPr/>
        <p:txBody>
          <a:bodyPr/>
          <a:lstStyle/>
          <a:p>
            <a:r>
              <a:rPr lang="it-IT"/>
              <a:t>PNRR: 6 MISSIONI PER 6 PRIORITÀ</a:t>
            </a:r>
            <a:endParaRPr lang="en-IT"/>
          </a:p>
        </p:txBody>
      </p:sp>
      <p:sp>
        <p:nvSpPr>
          <p:cNvPr id="33" name="Segnaposto testo 4">
            <a:extLst>
              <a:ext uri="{FF2B5EF4-FFF2-40B4-BE49-F238E27FC236}">
                <a16:creationId xmlns:a16="http://schemas.microsoft.com/office/drawing/2014/main" id="{6B17D692-B16F-486D-9767-0A2CE5F2E4F1}"/>
              </a:ext>
            </a:extLst>
          </p:cNvPr>
          <p:cNvSpPr txBox="1">
            <a:spLocks/>
          </p:cNvSpPr>
          <p:nvPr/>
        </p:nvSpPr>
        <p:spPr>
          <a:xfrm>
            <a:off x="354335" y="944621"/>
            <a:ext cx="11532865" cy="85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Il PNRR contiene un pacchetto coerente di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riforme strutturali e investimenti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per il periodo 2021-2026 articolato in sei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settori d'intervento prioritari </a:t>
            </a:r>
            <a:r>
              <a:rPr kumimoji="0" lang="it-IT" sz="1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 obiettivi:</a:t>
            </a:r>
          </a:p>
        </p:txBody>
      </p:sp>
      <p:sp>
        <p:nvSpPr>
          <p:cNvPr id="34" name="Text Placeholder 2">
            <a:extLst>
              <a:ext uri="{FF2B5EF4-FFF2-40B4-BE49-F238E27FC236}">
                <a16:creationId xmlns:a16="http://schemas.microsoft.com/office/drawing/2014/main" id="{79479239-70B1-4993-A0C3-8BF563EEDAD9}"/>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spTree>
    <p:extLst>
      <p:ext uri="{BB962C8B-B14F-4D97-AF65-F5344CB8AC3E}">
        <p14:creationId xmlns:p14="http://schemas.microsoft.com/office/powerpoint/2010/main" val="4013998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D1D9BA4-C4E1-A942-A499-9FEE972DA5C4}"/>
              </a:ext>
            </a:extLst>
          </p:cNvPr>
          <p:cNvSpPr/>
          <p:nvPr/>
        </p:nvSpPr>
        <p:spPr>
          <a:xfrm>
            <a:off x="433847" y="904643"/>
            <a:ext cx="11324306" cy="1077218"/>
          </a:xfrm>
          <a:prstGeom prst="rect">
            <a:avLst/>
          </a:prstGeom>
        </p:spPr>
        <p:txBody>
          <a:bodyPr wrap="square">
            <a:spAutoFit/>
          </a:bodyPr>
          <a:lstStyle/>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 garantire la semplificazione dei processi di gestione, controllo, monitoraggio e rendicontazione dei progetti finanziari, minimizzando gli oneri a carico delle Amministrazioni coinvolte nel Dispositivo e, contestualmente, aderire ai principi di informazione, pubblicità e trasparenza prescritti a livello comunitario, il Dipartimento della Ragioneria Generale dello Stato mette a disposizione per il PNRR un </a:t>
            </a:r>
            <a:r>
              <a:rPr kumimoji="0" lang="it-IT"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Sistema Informativo</a:t>
            </a:r>
            <a:r>
              <a:rPr kumimoji="0" lang="it-IT"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Rettangolo 10">
            <a:extLst>
              <a:ext uri="{FF2B5EF4-FFF2-40B4-BE49-F238E27FC236}">
                <a16:creationId xmlns:a16="http://schemas.microsoft.com/office/drawing/2014/main" id="{1DE479BF-B8A8-EC44-BCEC-9F16F1AB8765}"/>
              </a:ext>
            </a:extLst>
          </p:cNvPr>
          <p:cNvSpPr/>
          <p:nvPr/>
        </p:nvSpPr>
        <p:spPr>
          <a:xfrm>
            <a:off x="614846" y="3609011"/>
            <a:ext cx="11143307" cy="2382704"/>
          </a:xfrm>
          <a:prstGeom prst="rect">
            <a:avLst/>
          </a:prstGeom>
        </p:spPr>
        <p:txBody>
          <a:bodyPr wrap="square">
            <a:spAutoFit/>
          </a:bodyPr>
          <a:lstStyle/>
          <a:p>
            <a:pPr marL="0" marR="0" lvl="0" indent="0" algn="just" defTabSz="457200" rtl="0" eaLnBrk="1" fontAlgn="auto" latinLnBrk="0" hangingPunct="1">
              <a:lnSpc>
                <a:spcPct val="100000"/>
              </a:lnSpc>
              <a:spcBef>
                <a:spcPts val="45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 Sistema garantisce:</a:t>
            </a:r>
          </a:p>
          <a:p>
            <a:pPr marL="214313" marR="0" lvl="0" indent="-214313" algn="just" defTabSz="457200" rtl="0" eaLnBrk="1" fontAlgn="auto" latinLnBrk="0" hangingPunct="1">
              <a:lnSpc>
                <a:spcPct val="100000"/>
              </a:lnSpc>
              <a:spcBef>
                <a:spcPts val="450"/>
              </a:spcBef>
              <a:spcAft>
                <a:spcPts val="0"/>
              </a:spcAft>
              <a:buClrTx/>
              <a:buSzTx/>
              <a:buFont typeface="Wingdings" pitchFamily="2" charset="2"/>
              <a:buChar char="§"/>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fornitura tempestiva di informazioni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aggiornamenti;</a:t>
            </a:r>
          </a:p>
          <a:p>
            <a:pPr marL="214313" marR="0" lvl="0" indent="-214313" algn="just" defTabSz="457200" rtl="0" eaLnBrk="1" fontAlgn="auto" latinLnBrk="0" hangingPunct="1">
              <a:lnSpc>
                <a:spcPct val="100000"/>
              </a:lnSpc>
              <a:spcBef>
                <a:spcPts val="450"/>
              </a:spcBef>
              <a:spcAft>
                <a:spcPts val="0"/>
              </a:spcAft>
              <a:buClrTx/>
              <a:buSzTx/>
              <a:buFont typeface="Wingdings" pitchFamily="2" charset="2"/>
              <a:buChar char="§"/>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certezza della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qualità e dell'affidabilità dei dati</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14313" marR="0" lvl="0" indent="-214313" algn="just" defTabSz="457200" rtl="0" eaLnBrk="1" fontAlgn="auto" latinLnBrk="0" hangingPunct="1">
              <a:lnSpc>
                <a:spcPct val="100000"/>
              </a:lnSpc>
              <a:spcBef>
                <a:spcPts val="450"/>
              </a:spcBef>
              <a:spcAft>
                <a:spcPts val="0"/>
              </a:spcAft>
              <a:buClrTx/>
              <a:buSzTx/>
              <a:buFont typeface="Wingdings" pitchFamily="2" charset="2"/>
              <a:buChar char="§"/>
              <a:tabLst/>
              <a:defRPr/>
            </a:pP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integrazione dei dati con i sistemi nazionali, comunitari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interoperabilità con le banche dati esistenti, anche a livello regionale; </a:t>
            </a:r>
          </a:p>
          <a:p>
            <a:pPr marL="214313" marR="0" lvl="0" indent="-214313" algn="just" defTabSz="457200" rtl="0" eaLnBrk="1" fontAlgn="auto" latinLnBrk="0" hangingPunct="1">
              <a:lnSpc>
                <a:spcPct val="100000"/>
              </a:lnSpc>
              <a:spcBef>
                <a:spcPts val="450"/>
              </a:spcBef>
              <a:spcAft>
                <a:spcPts val="0"/>
              </a:spcAft>
              <a:buClrTx/>
              <a:buSzTx/>
              <a:buFont typeface="Wingdings" pitchFamily="2" charset="2"/>
              <a:buChar char="§"/>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complementarietà informativa </a:t>
            </a: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 i progetti PNRR e altre attività finanziate da altri programmi/fonti di finanziamento;</a:t>
            </a:r>
          </a:p>
          <a:p>
            <a:pPr marL="214313" marR="0" lvl="0" indent="-214313" algn="just" defTabSz="457200" rtl="0" eaLnBrk="1" fontAlgn="auto" latinLnBrk="0" hangingPunct="1">
              <a:lnSpc>
                <a:spcPct val="100000"/>
              </a:lnSpc>
              <a:spcBef>
                <a:spcPts val="450"/>
              </a:spcBef>
              <a:spcAft>
                <a:spcPts val="0"/>
              </a:spcAft>
              <a:buClrTx/>
              <a:buSzTx/>
              <a:buFont typeface="Wingdings" pitchFamily="2" charset="2"/>
              <a:buChar char="§"/>
              <a:tabLst/>
              <a:defRPr/>
            </a:pPr>
            <a:r>
              <a:rPr kumimoji="0" lang="it-IT"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massima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trasparenza sui progressi del PNRR</a:t>
            </a:r>
            <a:r>
              <a:rPr kumimoji="0" lang="it-IT" sz="1600" b="0"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t>
            </a:r>
          </a:p>
        </p:txBody>
      </p:sp>
      <p:sp useBgFill="1">
        <p:nvSpPr>
          <p:cNvPr id="12" name="Rettangolo 11">
            <a:extLst>
              <a:ext uri="{FF2B5EF4-FFF2-40B4-BE49-F238E27FC236}">
                <a16:creationId xmlns:a16="http://schemas.microsoft.com/office/drawing/2014/main" id="{585B26C7-0F66-354D-B28E-2A32355F786F}"/>
              </a:ext>
            </a:extLst>
          </p:cNvPr>
          <p:cNvSpPr/>
          <p:nvPr/>
        </p:nvSpPr>
        <p:spPr>
          <a:xfrm>
            <a:off x="5118657" y="2513546"/>
            <a:ext cx="4685744"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Sistema Informativo centralizzato  «</a:t>
            </a:r>
            <a:r>
              <a:rPr kumimoji="0" lang="it-IT" sz="1600" b="1" i="0" u="none" strike="noStrike" kern="1200" cap="none" spc="0" normalizeH="0" baseline="0" noProof="0" err="1">
                <a:ln>
                  <a:noFill/>
                </a:ln>
                <a:solidFill>
                  <a:srgbClr val="476CB6"/>
                </a:solidFill>
                <a:effectLst/>
                <a:uLnTx/>
                <a:uFillTx/>
                <a:latin typeface="Arial" panose="020B0604020202020204" pitchFamily="34" charset="0"/>
                <a:ea typeface="+mn-ea"/>
                <a:cs typeface="Arial" panose="020B0604020202020204" pitchFamily="34" charset="0"/>
              </a:rPr>
              <a:t>ReGiS</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per lo scambio elettronico dei dati tra i diversi soggetti coinvolti nella Governance del Piano</a:t>
            </a:r>
            <a:endParaRPr kumimoji="0" lang="it-IT" sz="16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endParaRPr>
          </a:p>
        </p:txBody>
      </p:sp>
      <p:cxnSp>
        <p:nvCxnSpPr>
          <p:cNvPr id="14" name="Connettore 1 13">
            <a:extLst>
              <a:ext uri="{FF2B5EF4-FFF2-40B4-BE49-F238E27FC236}">
                <a16:creationId xmlns:a16="http://schemas.microsoft.com/office/drawing/2014/main" id="{F752390A-2E89-3B4E-99A3-79448B5BD423}"/>
              </a:ext>
            </a:extLst>
          </p:cNvPr>
          <p:cNvCxnSpPr>
            <a:cxnSpLocks/>
          </p:cNvCxnSpPr>
          <p:nvPr/>
        </p:nvCxnSpPr>
        <p:spPr>
          <a:xfrm>
            <a:off x="5185112" y="3346310"/>
            <a:ext cx="42241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D0C09B41-584E-8143-A593-05388DE5667F}"/>
              </a:ext>
            </a:extLst>
          </p:cNvPr>
          <p:cNvCxnSpPr>
            <a:cxnSpLocks/>
          </p:cNvCxnSpPr>
          <p:nvPr/>
        </p:nvCxnSpPr>
        <p:spPr>
          <a:xfrm>
            <a:off x="5185112" y="2527394"/>
            <a:ext cx="4224113"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Immagine 16">
            <a:extLst>
              <a:ext uri="{FF2B5EF4-FFF2-40B4-BE49-F238E27FC236}">
                <a16:creationId xmlns:a16="http://schemas.microsoft.com/office/drawing/2014/main" id="{A59514A8-8F3E-4443-AE0F-ED12B057ED65}"/>
              </a:ext>
            </a:extLst>
          </p:cNvPr>
          <p:cNvPicPr>
            <a:picLocks noChangeAspect="1"/>
          </p:cNvPicPr>
          <p:nvPr/>
        </p:nvPicPr>
        <p:blipFill>
          <a:blip r:embed="rId2">
            <a:duotone>
              <a:schemeClr val="accent5">
                <a:shade val="45000"/>
                <a:satMod val="135000"/>
              </a:schemeClr>
              <a:prstClr val="white"/>
            </a:duotone>
          </a:blip>
          <a:stretch>
            <a:fillRect/>
          </a:stretch>
        </p:blipFill>
        <p:spPr>
          <a:xfrm>
            <a:off x="4010526" y="2414110"/>
            <a:ext cx="852069" cy="852069"/>
          </a:xfrm>
          <a:prstGeom prst="rect">
            <a:avLst/>
          </a:prstGeom>
        </p:spPr>
      </p:pic>
      <p:sp>
        <p:nvSpPr>
          <p:cNvPr id="18" name="Segnaposto testo 4">
            <a:extLst>
              <a:ext uri="{FF2B5EF4-FFF2-40B4-BE49-F238E27FC236}">
                <a16:creationId xmlns:a16="http://schemas.microsoft.com/office/drawing/2014/main" id="{BD03D196-6732-6941-87E6-E787E90EBFF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MONITORAGGIO</a:t>
            </a:r>
          </a:p>
        </p:txBody>
      </p:sp>
      <p:sp>
        <p:nvSpPr>
          <p:cNvPr id="19" name="Title 3">
            <a:extLst>
              <a:ext uri="{FF2B5EF4-FFF2-40B4-BE49-F238E27FC236}">
                <a16:creationId xmlns:a16="http://schemas.microsoft.com/office/drawing/2014/main" id="{9B7E8C37-30E7-044C-8A12-03ABCD0BACA3}"/>
              </a:ext>
            </a:extLst>
          </p:cNvPr>
          <p:cNvSpPr txBox="1">
            <a:spLocks/>
          </p:cNvSpPr>
          <p:nvPr/>
        </p:nvSpPr>
        <p:spPr>
          <a:xfrm>
            <a:off x="433847" y="514751"/>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SISTEMA INFORMATIVO PER LO SCAMBIO ELETTRONICO DEI DATI</a:t>
            </a:r>
          </a:p>
        </p:txBody>
      </p:sp>
    </p:spTree>
    <p:extLst>
      <p:ext uri="{BB962C8B-B14F-4D97-AF65-F5344CB8AC3E}">
        <p14:creationId xmlns:p14="http://schemas.microsoft.com/office/powerpoint/2010/main" val="2846721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B615ED8-B992-6E42-B92E-5FF24FFDCA03}"/>
              </a:ext>
            </a:extLst>
          </p:cNvPr>
          <p:cNvSpPr txBox="1"/>
          <p:nvPr/>
        </p:nvSpPr>
        <p:spPr>
          <a:xfrm>
            <a:off x="409731" y="939483"/>
            <a:ext cx="11348422" cy="32932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Il </a:t>
            </a:r>
            <a:r>
              <a:rPr kumimoji="0" lang="it-IT" sz="1600" b="1" i="0" u="none" strike="noStrike" kern="0" cap="none" spc="0" normalizeH="0" baseline="0" noProof="0">
                <a:ln>
                  <a:noFill/>
                </a:ln>
                <a:solidFill>
                  <a:srgbClr val="335CAD"/>
                </a:solidFill>
                <a:effectLst/>
                <a:uLnTx/>
                <a:uFillTx/>
                <a:latin typeface="Arial" panose="020B0604020202020204" pitchFamily="34" charset="0"/>
                <a:ea typeface="Times New Roman" panose="02020603050405020304" pitchFamily="18" charset="0"/>
                <a:cs typeface="Arial" panose="020B0604020202020204" pitchFamily="34" charset="0"/>
              </a:rPr>
              <a:t>Decreto Legge nr. 77 del 31 maggio 2021 </a:t>
            </a: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sulla Governance del PNRR prevede un sistema di gestione, controllo e auditing </a:t>
            </a:r>
            <a:r>
              <a:rPr kumimoji="0" lang="it-IT"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 il perseguimento di finalità legate al corretto utilizzo delle risorse e all’efficacia dell’attuazione degli interventi:</a:t>
            </a:r>
          </a:p>
          <a:p>
            <a:pPr marL="0" marR="0" lvl="0" indent="0" algn="just" defTabSz="914400" rtl="0" eaLnBrk="1" fontAlgn="auto" latinLnBrk="0" hangingPunct="1">
              <a:lnSpc>
                <a:spcPct val="100000"/>
              </a:lnSpc>
              <a:spcBef>
                <a:spcPts val="0"/>
              </a:spcBef>
              <a:spcAft>
                <a:spcPts val="0"/>
              </a:spcAft>
              <a:buClr>
                <a:srgbClr val="335CAD"/>
              </a:buClr>
              <a:buSzTx/>
              <a:buFontTx/>
              <a:buNone/>
              <a:tabLst/>
              <a:defRPr/>
            </a:pPr>
            <a:endPar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339329" marR="0" lvl="0" indent="0" algn="just" defTabSz="914400" rtl="0" eaLnBrk="1" fontAlgn="auto" latinLnBrk="0" hangingPunct="1">
              <a:lnSpc>
                <a:spcPct val="100000"/>
              </a:lnSpc>
              <a:spcBef>
                <a:spcPts val="0"/>
              </a:spcBef>
              <a:spcAft>
                <a:spcPts val="0"/>
              </a:spcAft>
              <a:buClr>
                <a:srgbClr val="335CAD"/>
              </a:buClr>
              <a:buSzTx/>
              <a:buFontTx/>
              <a:buNone/>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per garantire la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tutela del Bilancio </a:t>
            </a: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Comunitario, nel rispetto di quanto stabilito dal Regolamento (UE) 2021/241, attraverso la verifica:</a:t>
            </a:r>
          </a:p>
          <a:p>
            <a:pPr marL="600075" marR="0" lvl="1" indent="-257175"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del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corretto utilizzo delle risorse </a:t>
            </a: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finanziarie assegnate</a:t>
            </a:r>
          </a:p>
          <a:p>
            <a:pPr marL="600075" marR="0" lvl="1" indent="-257175"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dell’effettivo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conseguimento dei target e milestone </a:t>
            </a:r>
          </a:p>
          <a:p>
            <a:pPr marL="600075" marR="0" lvl="1" indent="-257175"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endPar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a:p>
            <a:pPr marL="600075" marR="0" lvl="1" indent="-257175"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endPar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a:p>
            <a:pPr marL="569119" marR="0" lvl="0" indent="-213122" algn="just" defTabSz="914400" rtl="0" eaLnBrk="1" fontAlgn="auto" latinLnBrk="0" hangingPunct="1">
              <a:lnSpc>
                <a:spcPct val="100000"/>
              </a:lnSpc>
              <a:spcBef>
                <a:spcPts val="0"/>
              </a:spcBef>
              <a:spcAft>
                <a:spcPts val="0"/>
              </a:spcAft>
              <a:buClr>
                <a:srgbClr val="335CAD"/>
              </a:buClr>
              <a:buSzTx/>
              <a:buFontTx/>
              <a:buNone/>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Ma anche:</a:t>
            </a:r>
          </a:p>
          <a:p>
            <a:pPr marL="569119" marR="0" lvl="0" indent="-213122"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Prevenire, individuare e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contrastare gravi irregolarità quali frodi</a:t>
            </a:r>
            <a:endPar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569119" marR="0" lvl="0" indent="-213122"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Prevenire e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individuare i casi di corruzione e conflitti di interessi</a:t>
            </a:r>
            <a:endPar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569119" marR="0" lvl="0" indent="-213122" algn="just"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Scongiurare e </a:t>
            </a:r>
            <a:r>
              <a:rPr kumimoji="0" lang="it-IT" sz="1600" b="1" i="0" u="none" strike="noStrike" kern="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intercettare potenziali casi di doppio finanziamento</a:t>
            </a:r>
            <a:r>
              <a:rPr kumimoji="0" lang="it-IT" sz="1600" b="0" i="0" u="none" strike="noStrike" kern="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
            </a:r>
          </a:p>
        </p:txBody>
      </p:sp>
      <p:sp>
        <p:nvSpPr>
          <p:cNvPr id="6" name="Rettangolo 5">
            <a:extLst>
              <a:ext uri="{FF2B5EF4-FFF2-40B4-BE49-F238E27FC236}">
                <a16:creationId xmlns:a16="http://schemas.microsoft.com/office/drawing/2014/main" id="{29FD5223-4F73-3042-A34D-66A337F185B7}"/>
              </a:ext>
            </a:extLst>
          </p:cNvPr>
          <p:cNvSpPr/>
          <p:nvPr/>
        </p:nvSpPr>
        <p:spPr>
          <a:xfrm>
            <a:off x="0" y="4415852"/>
            <a:ext cx="12192000" cy="12136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Le attività di auditing e controllo beneficeranno di strumenti integrati e cooperativi, in particolare delle funzionalità del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Sistema unitario di monitoraggio («ReGiS»)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che raccoglierà tutti i dati previsti dall’Art. 22.2 lett. d) del Regolamento (UE) 2021/241 come anche quelli delle politiche di coesione nazionale e comunitaria e del sistema antifrode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Arachn</a:t>
            </a:r>
            <a:r>
              <a:rPr kumimoji="0" lang="it-IT" sz="1600" b="1" i="0" u="none" strike="noStrike" kern="1200" cap="none" spc="0" normalizeH="0" baseline="0" noProof="0" dirty="0">
                <a:ln>
                  <a:noFill/>
                </a:ln>
                <a:solidFill>
                  <a:srgbClr val="5485E2"/>
                </a:solidFill>
                <a:effectLst/>
                <a:uLnTx/>
                <a:uFillTx/>
                <a:latin typeface="Arial" panose="020B0604020202020204" pitchFamily="34" charset="0"/>
                <a:ea typeface="+mn-ea"/>
                <a:cs typeface="Arial" panose="020B0604020202020204" pitchFamily="34" charset="0"/>
              </a:rPr>
              <a:t>e</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messo a disposizione dalla CE.</a:t>
            </a:r>
            <a:endParaRPr kumimoji="0" lang="it-IT" sz="16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7" name="Segnaposto testo 4">
            <a:extLst>
              <a:ext uri="{FF2B5EF4-FFF2-40B4-BE49-F238E27FC236}">
                <a16:creationId xmlns:a16="http://schemas.microsoft.com/office/drawing/2014/main" id="{85A2967A-C9A4-6645-8DD6-82B44FB07A68}"/>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CONTROLLO</a:t>
            </a:r>
          </a:p>
        </p:txBody>
      </p:sp>
      <p:sp>
        <p:nvSpPr>
          <p:cNvPr id="8" name="Title 3">
            <a:extLst>
              <a:ext uri="{FF2B5EF4-FFF2-40B4-BE49-F238E27FC236}">
                <a16:creationId xmlns:a16="http://schemas.microsoft.com/office/drawing/2014/main" id="{7BD9B027-7A28-1D49-BFBF-4383DD66CE75}"/>
              </a:ext>
            </a:extLst>
          </p:cNvPr>
          <p:cNvSpPr txBox="1">
            <a:spLocks/>
          </p:cNvSpPr>
          <p:nvPr/>
        </p:nvSpPr>
        <p:spPr>
          <a:xfrm>
            <a:off x="433847" y="514751"/>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CONTROLLO ED AUDIT DEL PNRR</a:t>
            </a:r>
          </a:p>
        </p:txBody>
      </p:sp>
    </p:spTree>
    <p:extLst>
      <p:ext uri="{BB962C8B-B14F-4D97-AF65-F5344CB8AC3E}">
        <p14:creationId xmlns:p14="http://schemas.microsoft.com/office/powerpoint/2010/main" val="4044138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CA5AE6CA-A781-9A44-A6C5-BFAC549CF66C}"/>
              </a:ext>
            </a:extLst>
          </p:cNvPr>
          <p:cNvSpPr/>
          <p:nvPr/>
        </p:nvSpPr>
        <p:spPr>
          <a:xfrm>
            <a:off x="355600" y="930013"/>
            <a:ext cx="1134109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Il PNRR prevede verifiche aggiuntive rispetto all’ordinario e vigente controllo amministrativo stabilito dalla regolamentazione nazionale per l’utilizzo delle risorse finanziarie assegnate e che resta interamente confermato. </a:t>
            </a:r>
            <a:endPar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7" name="Rettangolo 6">
            <a:extLst>
              <a:ext uri="{FF2B5EF4-FFF2-40B4-BE49-F238E27FC236}">
                <a16:creationId xmlns:a16="http://schemas.microsoft.com/office/drawing/2014/main" id="{BD102D66-0D83-FE43-8DAE-3228FDA2B15E}"/>
              </a:ext>
            </a:extLst>
          </p:cNvPr>
          <p:cNvSpPr/>
          <p:nvPr/>
        </p:nvSpPr>
        <p:spPr>
          <a:xfrm>
            <a:off x="659035" y="2863954"/>
            <a:ext cx="1727200" cy="711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CONTROLLI ORDINARI</a:t>
            </a:r>
          </a:p>
        </p:txBody>
      </p:sp>
      <p:sp>
        <p:nvSpPr>
          <p:cNvPr id="8" name="Rettangolo 7">
            <a:extLst>
              <a:ext uri="{FF2B5EF4-FFF2-40B4-BE49-F238E27FC236}">
                <a16:creationId xmlns:a16="http://schemas.microsoft.com/office/drawing/2014/main" id="{BFF97987-4343-9C4A-A840-DD6045CAA6AA}"/>
              </a:ext>
            </a:extLst>
          </p:cNvPr>
          <p:cNvSpPr/>
          <p:nvPr/>
        </p:nvSpPr>
        <p:spPr>
          <a:xfrm>
            <a:off x="628192" y="4541960"/>
            <a:ext cx="1727200" cy="711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CONTROLLI AGGIUNTIVI PNRR</a:t>
            </a:r>
          </a:p>
        </p:txBody>
      </p:sp>
      <p:pic>
        <p:nvPicPr>
          <p:cNvPr id="9" name="Immagine 8">
            <a:extLst>
              <a:ext uri="{FF2B5EF4-FFF2-40B4-BE49-F238E27FC236}">
                <a16:creationId xmlns:a16="http://schemas.microsoft.com/office/drawing/2014/main" id="{50959C6C-9519-F548-AE49-5261D52ADA3A}"/>
              </a:ext>
            </a:extLst>
          </p:cNvPr>
          <p:cNvPicPr>
            <a:picLocks noChangeAspect="1"/>
          </p:cNvPicPr>
          <p:nvPr/>
        </p:nvPicPr>
        <p:blipFill>
          <a:blip r:embed="rId2"/>
          <a:stretch>
            <a:fillRect/>
          </a:stretch>
        </p:blipFill>
        <p:spPr>
          <a:xfrm>
            <a:off x="4807992" y="1514788"/>
            <a:ext cx="688501" cy="688501"/>
          </a:xfrm>
          <a:prstGeom prst="rect">
            <a:avLst/>
          </a:prstGeom>
        </p:spPr>
      </p:pic>
      <p:pic>
        <p:nvPicPr>
          <p:cNvPr id="10" name="Immagine 9">
            <a:extLst>
              <a:ext uri="{FF2B5EF4-FFF2-40B4-BE49-F238E27FC236}">
                <a16:creationId xmlns:a16="http://schemas.microsoft.com/office/drawing/2014/main" id="{8F4FBC04-03CE-AA4E-AEA4-3EA21AA155D5}"/>
              </a:ext>
            </a:extLst>
          </p:cNvPr>
          <p:cNvPicPr>
            <a:picLocks noChangeAspect="1"/>
          </p:cNvPicPr>
          <p:nvPr/>
        </p:nvPicPr>
        <p:blipFill>
          <a:blip r:embed="rId3"/>
          <a:stretch>
            <a:fillRect/>
          </a:stretch>
        </p:blipFill>
        <p:spPr>
          <a:xfrm>
            <a:off x="9038394" y="1609523"/>
            <a:ext cx="491672" cy="491672"/>
          </a:xfrm>
          <a:prstGeom prst="rect">
            <a:avLst/>
          </a:prstGeom>
        </p:spPr>
      </p:pic>
      <p:sp>
        <p:nvSpPr>
          <p:cNvPr id="13" name="Rettangolo 12">
            <a:extLst>
              <a:ext uri="{FF2B5EF4-FFF2-40B4-BE49-F238E27FC236}">
                <a16:creationId xmlns:a16="http://schemas.microsoft.com/office/drawing/2014/main" id="{93250D40-7C92-124C-8025-E4BD81835FAB}"/>
              </a:ext>
            </a:extLst>
          </p:cNvPr>
          <p:cNvSpPr/>
          <p:nvPr/>
        </p:nvSpPr>
        <p:spPr>
          <a:xfrm>
            <a:off x="3139753" y="2597131"/>
            <a:ext cx="4475798" cy="11695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CONTROLLI ORDINARI SVOLTI IN BASE ALLA LEGISLAZIONE ORDINARIA VIGENTE (ES.: CONTROLLI AMMINISTRATIVI, </a:t>
            </a:r>
            <a:r>
              <a:rPr kumimoji="0" lang="it-IT" sz="1400" b="1" i="0" u="none" strike="noStrike" kern="0" cap="none" spc="0" normalizeH="0" baseline="0" noProof="0" dirty="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DELLA CORTE DEI CONTI</a:t>
            </a:r>
            <a:r>
              <a:rPr kumimoji="0" lang="it-IT"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ANAC, ISPETTIVI DELLA GUARDIA DI FINANZIA, ETC…)</a:t>
            </a:r>
            <a:endParaRPr kumimoji="0" lang="it-IT" sz="1400" b="1"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p:txBody>
      </p:sp>
      <p:cxnSp>
        <p:nvCxnSpPr>
          <p:cNvPr id="18" name="Connettore 1 17">
            <a:extLst>
              <a:ext uri="{FF2B5EF4-FFF2-40B4-BE49-F238E27FC236}">
                <a16:creationId xmlns:a16="http://schemas.microsoft.com/office/drawing/2014/main" id="{F7AB1939-D4B5-AE49-A95F-21166EBE8CB6}"/>
              </a:ext>
            </a:extLst>
          </p:cNvPr>
          <p:cNvCxnSpPr/>
          <p:nvPr/>
        </p:nvCxnSpPr>
        <p:spPr>
          <a:xfrm>
            <a:off x="2355392" y="3209739"/>
            <a:ext cx="62538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Connettore 1 18">
            <a:extLst>
              <a:ext uri="{FF2B5EF4-FFF2-40B4-BE49-F238E27FC236}">
                <a16:creationId xmlns:a16="http://schemas.microsoft.com/office/drawing/2014/main" id="{19B8C3B2-FC56-0A46-9ADB-F284965812C6}"/>
              </a:ext>
            </a:extLst>
          </p:cNvPr>
          <p:cNvCxnSpPr>
            <a:cxnSpLocks/>
          </p:cNvCxnSpPr>
          <p:nvPr/>
        </p:nvCxnSpPr>
        <p:spPr>
          <a:xfrm>
            <a:off x="2981498" y="2484012"/>
            <a:ext cx="0" cy="1375438"/>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nettore 1 20">
            <a:extLst>
              <a:ext uri="{FF2B5EF4-FFF2-40B4-BE49-F238E27FC236}">
                <a16:creationId xmlns:a16="http://schemas.microsoft.com/office/drawing/2014/main" id="{946D1430-5EBC-A143-BA27-B8ED8668DE28}"/>
              </a:ext>
            </a:extLst>
          </p:cNvPr>
          <p:cNvCxnSpPr>
            <a:cxnSpLocks/>
          </p:cNvCxnSpPr>
          <p:nvPr/>
        </p:nvCxnSpPr>
        <p:spPr>
          <a:xfrm>
            <a:off x="503552" y="3990989"/>
            <a:ext cx="10671083"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Rettangolo 21">
            <a:extLst>
              <a:ext uri="{FF2B5EF4-FFF2-40B4-BE49-F238E27FC236}">
                <a16:creationId xmlns:a16="http://schemas.microsoft.com/office/drawing/2014/main" id="{D741B707-9F12-EF4E-8EE3-F6BBE8D6A9D1}"/>
              </a:ext>
            </a:extLst>
          </p:cNvPr>
          <p:cNvSpPr/>
          <p:nvPr/>
        </p:nvSpPr>
        <p:spPr>
          <a:xfrm>
            <a:off x="3095077" y="4700128"/>
            <a:ext cx="287559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SERVIZIO CENTRALE PNRR</a:t>
            </a:r>
            <a:endPar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23" name="Rettangolo 22">
            <a:extLst>
              <a:ext uri="{FF2B5EF4-FFF2-40B4-BE49-F238E27FC236}">
                <a16:creationId xmlns:a16="http://schemas.microsoft.com/office/drawing/2014/main" id="{8662C742-60BC-5F44-99E4-E7614B8E8C0E}"/>
              </a:ext>
            </a:extLst>
          </p:cNvPr>
          <p:cNvSpPr/>
          <p:nvPr/>
        </p:nvSpPr>
        <p:spPr>
          <a:xfrm>
            <a:off x="3095076" y="5068428"/>
            <a:ext cx="287559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UFFICIO DI AUDIT</a:t>
            </a:r>
            <a:endPar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cxnSp>
        <p:nvCxnSpPr>
          <p:cNvPr id="25" name="Connettore 1 24">
            <a:extLst>
              <a:ext uri="{FF2B5EF4-FFF2-40B4-BE49-F238E27FC236}">
                <a16:creationId xmlns:a16="http://schemas.microsoft.com/office/drawing/2014/main" id="{677BD935-05CB-264D-940C-C14AC814567D}"/>
              </a:ext>
            </a:extLst>
          </p:cNvPr>
          <p:cNvCxnSpPr/>
          <p:nvPr/>
        </p:nvCxnSpPr>
        <p:spPr>
          <a:xfrm>
            <a:off x="2355391" y="4888944"/>
            <a:ext cx="62538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Connettore 1 25">
            <a:extLst>
              <a:ext uri="{FF2B5EF4-FFF2-40B4-BE49-F238E27FC236}">
                <a16:creationId xmlns:a16="http://schemas.microsoft.com/office/drawing/2014/main" id="{4ED218AE-A67B-C34E-96D2-4B1B4A254C35}"/>
              </a:ext>
            </a:extLst>
          </p:cNvPr>
          <p:cNvCxnSpPr>
            <a:cxnSpLocks/>
          </p:cNvCxnSpPr>
          <p:nvPr/>
        </p:nvCxnSpPr>
        <p:spPr>
          <a:xfrm>
            <a:off x="2994197" y="4163217"/>
            <a:ext cx="0" cy="1375438"/>
          </a:xfrm>
          <a:prstGeom prst="line">
            <a:avLst/>
          </a:prstGeom>
        </p:spPr>
        <p:style>
          <a:lnRef idx="1">
            <a:schemeClr val="accent2"/>
          </a:lnRef>
          <a:fillRef idx="0">
            <a:schemeClr val="accent2"/>
          </a:fillRef>
          <a:effectRef idx="0">
            <a:schemeClr val="accent2"/>
          </a:effectRef>
          <a:fontRef idx="minor">
            <a:schemeClr val="tx1"/>
          </a:fontRef>
        </p:style>
      </p:cxnSp>
      <p:sp>
        <p:nvSpPr>
          <p:cNvPr id="35" name="Rettangolo 34">
            <a:extLst>
              <a:ext uri="{FF2B5EF4-FFF2-40B4-BE49-F238E27FC236}">
                <a16:creationId xmlns:a16="http://schemas.microsoft.com/office/drawing/2014/main" id="{27AAE388-6446-4F48-808F-F06A1D1C5E67}"/>
              </a:ext>
            </a:extLst>
          </p:cNvPr>
          <p:cNvSpPr/>
          <p:nvPr/>
        </p:nvSpPr>
        <p:spPr>
          <a:xfrm>
            <a:off x="7729852" y="2480890"/>
            <a:ext cx="3797300" cy="1323439"/>
          </a:xfrm>
          <a:prstGeom prst="rect">
            <a:avLst/>
          </a:prstGeom>
        </p:spPr>
        <p:txBody>
          <a:bodyPr wrap="square">
            <a:spAutoFit/>
          </a:bodyPr>
          <a:lstStyle/>
          <a:p>
            <a:pPr marL="285750" indent="-285750">
              <a:buClr>
                <a:srgbClr val="335CAD"/>
              </a:buClr>
              <a:buFont typeface="Wingdings" pitchFamily="2" charset="2"/>
              <a:buChar char="§"/>
              <a:defRPr/>
            </a:pPr>
            <a:r>
              <a:rPr lang="it-IT" sz="1600" dirty="0">
                <a:solidFill>
                  <a:srgbClr val="0A2542"/>
                </a:solidFill>
                <a:latin typeface="Arial" panose="020B0604020202020204" pitchFamily="34" charset="0"/>
                <a:cs typeface="Arial" panose="020B0604020202020204" pitchFamily="34" charset="0"/>
              </a:rPr>
              <a:t>Regolarità amministrativo-contabile</a:t>
            </a:r>
          </a:p>
          <a:p>
            <a:pPr marL="285750" indent="-285750">
              <a:buClr>
                <a:srgbClr val="335CAD"/>
              </a:buClr>
              <a:buFont typeface="Wingdings" pitchFamily="2" charset="2"/>
              <a:buChar char="§"/>
              <a:defRPr/>
            </a:pPr>
            <a:r>
              <a:rPr lang="it-IT" sz="1600" dirty="0">
                <a:solidFill>
                  <a:srgbClr val="0A2542"/>
                </a:solidFill>
                <a:latin typeface="Arial" panose="020B0604020202020204" pitchFamily="34" charset="0"/>
                <a:cs typeface="Arial" panose="020B0604020202020204" pitchFamily="34" charset="0"/>
              </a:rPr>
              <a:t>Controllo di legittimità</a:t>
            </a:r>
          </a:p>
          <a:p>
            <a:pPr marL="285750" indent="-285750">
              <a:buClr>
                <a:srgbClr val="335CAD"/>
              </a:buClr>
              <a:buFont typeface="Wingdings" pitchFamily="2" charset="2"/>
              <a:buChar char="§"/>
              <a:defRPr/>
            </a:pPr>
            <a:r>
              <a:rPr lang="it-IT" sz="1600" dirty="0">
                <a:solidFill>
                  <a:srgbClr val="0A2542"/>
                </a:solidFill>
                <a:latin typeface="Arial" panose="020B0604020202020204" pitchFamily="34" charset="0"/>
                <a:cs typeface="Arial" panose="020B0604020202020204" pitchFamily="34" charset="0"/>
              </a:rPr>
              <a:t>Controllo sulla gestione</a:t>
            </a:r>
          </a:p>
          <a:p>
            <a:pPr marL="285750" indent="-285750">
              <a:buClr>
                <a:srgbClr val="335CAD"/>
              </a:buClr>
              <a:buFont typeface="Wingdings" pitchFamily="2" charset="2"/>
              <a:buChar char="§"/>
              <a:defRPr/>
            </a:pPr>
            <a:r>
              <a:rPr lang="it-IT" sz="1600" dirty="0">
                <a:solidFill>
                  <a:srgbClr val="0A2542"/>
                </a:solidFill>
                <a:latin typeface="Arial" panose="020B0604020202020204" pitchFamily="34" charset="0"/>
                <a:cs typeface="Arial" panose="020B0604020202020204" pitchFamily="34" charset="0"/>
              </a:rPr>
              <a:t>Vigilanza contratti pubblici</a:t>
            </a:r>
          </a:p>
          <a:p>
            <a:pPr marL="285750" indent="-285750">
              <a:buClr>
                <a:srgbClr val="335CAD"/>
              </a:buClr>
              <a:buFont typeface="Wingdings" pitchFamily="2" charset="2"/>
              <a:buChar char="§"/>
              <a:defRPr/>
            </a:pPr>
            <a:r>
              <a:rPr lang="it-IT" sz="1600" dirty="0">
                <a:solidFill>
                  <a:srgbClr val="0A2542"/>
                </a:solidFill>
                <a:latin typeface="Arial" panose="020B0604020202020204" pitchFamily="34" charset="0"/>
                <a:cs typeface="Arial" panose="020B0604020202020204" pitchFamily="34" charset="0"/>
              </a:rPr>
              <a:t>Controlli ispettivi frodi UE</a:t>
            </a:r>
          </a:p>
        </p:txBody>
      </p:sp>
      <p:sp>
        <p:nvSpPr>
          <p:cNvPr id="36" name="Rettangolo 35">
            <a:extLst>
              <a:ext uri="{FF2B5EF4-FFF2-40B4-BE49-F238E27FC236}">
                <a16:creationId xmlns:a16="http://schemas.microsoft.com/office/drawing/2014/main" id="{3F7C1F92-7795-A647-8023-CC2E3AB1FF9E}"/>
              </a:ext>
            </a:extLst>
          </p:cNvPr>
          <p:cNvSpPr/>
          <p:nvPr/>
        </p:nvSpPr>
        <p:spPr>
          <a:xfrm>
            <a:off x="7729852" y="4054489"/>
            <a:ext cx="3966847" cy="156966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Controllo su Target e Milestone</a:t>
            </a:r>
          </a:p>
          <a:p>
            <a:pPr marL="285750" marR="0" lvl="0" indent="-285750" algn="l"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Controllo su procedure e spese (incluso principi trasversali e DNSH)</a:t>
            </a:r>
          </a:p>
          <a:p>
            <a:pPr marL="285750" marR="0" lvl="0" indent="-285750" algn="l"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Audit di sistema</a:t>
            </a:r>
          </a:p>
          <a:p>
            <a:pPr marL="285750" marR="0" lvl="0" indent="-285750" algn="l"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Audit di operazione</a:t>
            </a:r>
          </a:p>
          <a:p>
            <a:pPr marL="285750" marR="0" lvl="0" indent="-285750" algn="l" defTabSz="914400" rtl="0" eaLnBrk="1" fontAlgn="auto" latinLnBrk="0" hangingPunct="1">
              <a:lnSpc>
                <a:spcPct val="100000"/>
              </a:lnSpc>
              <a:spcBef>
                <a:spcPts val="0"/>
              </a:spcBef>
              <a:spcAft>
                <a:spcPts val="0"/>
              </a:spcAft>
              <a:buClr>
                <a:srgbClr val="335CAD"/>
              </a:buClr>
              <a:buSzTx/>
              <a:buFont typeface="Wingdings" pitchFamily="2" charset="2"/>
              <a:buChar char="§"/>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Audit di performance</a:t>
            </a:r>
          </a:p>
        </p:txBody>
      </p:sp>
      <p:sp>
        <p:nvSpPr>
          <p:cNvPr id="37" name="Rettangolo 36">
            <a:extLst>
              <a:ext uri="{FF2B5EF4-FFF2-40B4-BE49-F238E27FC236}">
                <a16:creationId xmlns:a16="http://schemas.microsoft.com/office/drawing/2014/main" id="{B5CDAC2B-77E4-0E41-AEAF-862B247AA141}"/>
              </a:ext>
            </a:extLst>
          </p:cNvPr>
          <p:cNvSpPr/>
          <p:nvPr/>
        </p:nvSpPr>
        <p:spPr>
          <a:xfrm>
            <a:off x="3095074" y="4331170"/>
            <a:ext cx="528379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AMMINISTRAZIONI RESPONSABILI</a:t>
            </a:r>
            <a:endPar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38" name="Rettangolo 37">
            <a:extLst>
              <a:ext uri="{FF2B5EF4-FFF2-40B4-BE49-F238E27FC236}">
                <a16:creationId xmlns:a16="http://schemas.microsoft.com/office/drawing/2014/main" id="{01F9BF4F-F257-2949-8999-37AA150D9AB5}"/>
              </a:ext>
            </a:extLst>
          </p:cNvPr>
          <p:cNvSpPr/>
          <p:nvPr/>
        </p:nvSpPr>
        <p:spPr>
          <a:xfrm>
            <a:off x="3811921" y="2166962"/>
            <a:ext cx="2789472" cy="25042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SOGGETTI</a:t>
            </a:r>
          </a:p>
        </p:txBody>
      </p:sp>
      <p:sp>
        <p:nvSpPr>
          <p:cNvPr id="39" name="Rettangolo 38">
            <a:extLst>
              <a:ext uri="{FF2B5EF4-FFF2-40B4-BE49-F238E27FC236}">
                <a16:creationId xmlns:a16="http://schemas.microsoft.com/office/drawing/2014/main" id="{AFC41C06-2F25-2344-A402-72FBC68ED222}"/>
              </a:ext>
            </a:extLst>
          </p:cNvPr>
          <p:cNvSpPr/>
          <p:nvPr/>
        </p:nvSpPr>
        <p:spPr>
          <a:xfrm>
            <a:off x="7952668" y="2166962"/>
            <a:ext cx="2789472" cy="25042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ATTIVITA’ DI CONTROLLO</a:t>
            </a:r>
          </a:p>
        </p:txBody>
      </p:sp>
      <p:sp>
        <p:nvSpPr>
          <p:cNvPr id="24" name="Segnaposto testo 4">
            <a:extLst>
              <a:ext uri="{FF2B5EF4-FFF2-40B4-BE49-F238E27FC236}">
                <a16:creationId xmlns:a16="http://schemas.microsoft.com/office/drawing/2014/main" id="{70E232C1-72CE-954A-AC02-ED761F99C0E4}"/>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CONTROLLO</a:t>
            </a:r>
          </a:p>
        </p:txBody>
      </p:sp>
      <p:sp>
        <p:nvSpPr>
          <p:cNvPr id="27" name="Title 3">
            <a:extLst>
              <a:ext uri="{FF2B5EF4-FFF2-40B4-BE49-F238E27FC236}">
                <a16:creationId xmlns:a16="http://schemas.microsoft.com/office/drawing/2014/main" id="{98648311-376D-AA42-BDA8-C20B51DB2D9B}"/>
              </a:ext>
            </a:extLst>
          </p:cNvPr>
          <p:cNvSpPr txBox="1">
            <a:spLocks/>
          </p:cNvSpPr>
          <p:nvPr/>
        </p:nvSpPr>
        <p:spPr>
          <a:xfrm>
            <a:off x="433847" y="514751"/>
            <a:ext cx="1153286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CONTROLLO ED AUDIT DEL PNRR</a:t>
            </a:r>
          </a:p>
        </p:txBody>
      </p:sp>
    </p:spTree>
    <p:extLst>
      <p:ext uri="{BB962C8B-B14F-4D97-AF65-F5344CB8AC3E}">
        <p14:creationId xmlns:p14="http://schemas.microsoft.com/office/powerpoint/2010/main" val="371433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CEFD14F-8B35-0841-8862-FAD349055416}"/>
              </a:ext>
            </a:extLst>
          </p:cNvPr>
          <p:cNvSpPr>
            <a:spLocks noGrp="1"/>
          </p:cNvSpPr>
          <p:nvPr>
            <p:ph type="sldNum" sz="quarter" idx="4294967295"/>
          </p:nvPr>
        </p:nvSpPr>
        <p:spPr>
          <a:xfrm>
            <a:off x="9448800" y="64722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A2542"/>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A097752-14DB-CE42-A9F7-C45595E25ACB}"/>
              </a:ext>
            </a:extLst>
          </p:cNvPr>
          <p:cNvSpPr/>
          <p:nvPr/>
        </p:nvSpPr>
        <p:spPr>
          <a:xfrm>
            <a:off x="355600" y="857985"/>
            <a:ext cx="11379200"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rPr>
              <a:t>Gli art. 7 e 9 del DL 77/2021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concernenti il controllo, l’audit e l’attuazione degli interventi, inquadrano elementi di cooperazione istituzionale con Amministrazioni, Enti dello Stato e Uffici delle Amministrazioni responsabili degli interventi finalizzati al rafforzamento delle attività di controllo e in particolare:</a:t>
            </a:r>
          </a:p>
        </p:txBody>
      </p:sp>
      <p:sp>
        <p:nvSpPr>
          <p:cNvPr id="9" name="CasellaDiTesto 8">
            <a:extLst>
              <a:ext uri="{FF2B5EF4-FFF2-40B4-BE49-F238E27FC236}">
                <a16:creationId xmlns:a16="http://schemas.microsoft.com/office/drawing/2014/main" id="{577E42D0-A30E-7E4E-AED9-A990ED482A94}"/>
              </a:ext>
            </a:extLst>
          </p:cNvPr>
          <p:cNvSpPr txBox="1"/>
          <p:nvPr/>
        </p:nvSpPr>
        <p:spPr>
          <a:xfrm>
            <a:off x="1231901" y="2273300"/>
            <a:ext cx="24383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CORTE</a:t>
            </a:r>
            <a:r>
              <a:rPr kumimoji="0" lang="it-IT"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DEI</a:t>
            </a:r>
            <a:r>
              <a:rPr kumimoji="0" lang="it-IT"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CONTI</a:t>
            </a:r>
          </a:p>
        </p:txBody>
      </p:sp>
      <p:sp>
        <p:nvSpPr>
          <p:cNvPr id="12" name="CasellaDiTesto 11">
            <a:extLst>
              <a:ext uri="{FF2B5EF4-FFF2-40B4-BE49-F238E27FC236}">
                <a16:creationId xmlns:a16="http://schemas.microsoft.com/office/drawing/2014/main" id="{A4C435F2-A73B-2348-A60D-6CC53571A217}"/>
              </a:ext>
            </a:extLst>
          </p:cNvPr>
          <p:cNvSpPr txBox="1"/>
          <p:nvPr/>
        </p:nvSpPr>
        <p:spPr>
          <a:xfrm>
            <a:off x="3670301" y="1796457"/>
            <a:ext cx="806450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Esercita il controllo sulla gestione di cui all’art. 3 comma 4 della L. 20/1994, svolgendo in particolare valutazioni di economicità, efficienza ed efficacia circa l’acquisizione e l’impiego delle risorse finanziare provenienti dai fondi di cui al PNRR.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Tale controllo si informa a criteri di cooperazione e coordinamento con la Corte dei Conti Europea.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Ai sensi dell’art. 3 comma 6 della L. 20/1994 riferisce, almeno semestralmente, al Parlamento sullo stato di attuazione del PNRR</a:t>
            </a:r>
          </a:p>
        </p:txBody>
      </p:sp>
      <p:cxnSp>
        <p:nvCxnSpPr>
          <p:cNvPr id="13" name="Connettore 1 12">
            <a:extLst>
              <a:ext uri="{FF2B5EF4-FFF2-40B4-BE49-F238E27FC236}">
                <a16:creationId xmlns:a16="http://schemas.microsoft.com/office/drawing/2014/main" id="{D6806B93-3387-A248-99C5-4D0C8E1F1AB2}"/>
              </a:ext>
            </a:extLst>
          </p:cNvPr>
          <p:cNvCxnSpPr>
            <a:cxnSpLocks/>
          </p:cNvCxnSpPr>
          <p:nvPr/>
        </p:nvCxnSpPr>
        <p:spPr>
          <a:xfrm>
            <a:off x="1231901" y="2642632"/>
            <a:ext cx="2299969"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a16="http://schemas.microsoft.com/office/drawing/2014/main" id="{A574BD07-B2FF-324B-B416-12BCABF1B244}"/>
              </a:ext>
            </a:extLst>
          </p:cNvPr>
          <p:cNvCxnSpPr>
            <a:cxnSpLocks/>
          </p:cNvCxnSpPr>
          <p:nvPr/>
        </p:nvCxnSpPr>
        <p:spPr>
          <a:xfrm>
            <a:off x="3771899" y="3335740"/>
            <a:ext cx="77343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2AEDD9C6-CCDD-C343-9CBB-CAFE860A3CC3}"/>
              </a:ext>
            </a:extLst>
          </p:cNvPr>
          <p:cNvSpPr txBox="1"/>
          <p:nvPr/>
        </p:nvSpPr>
        <p:spPr>
          <a:xfrm>
            <a:off x="1231900" y="3942834"/>
            <a:ext cx="27051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GUARDIA DI FINANZA</a:t>
            </a:r>
          </a:p>
        </p:txBody>
      </p:sp>
      <p:cxnSp>
        <p:nvCxnSpPr>
          <p:cNvPr id="20" name="Connettore 1 19">
            <a:extLst>
              <a:ext uri="{FF2B5EF4-FFF2-40B4-BE49-F238E27FC236}">
                <a16:creationId xmlns:a16="http://schemas.microsoft.com/office/drawing/2014/main" id="{E5BBEAAE-67ED-2845-BC26-D023B1D1E4B6}"/>
              </a:ext>
            </a:extLst>
          </p:cNvPr>
          <p:cNvCxnSpPr>
            <a:cxnSpLocks/>
          </p:cNvCxnSpPr>
          <p:nvPr/>
        </p:nvCxnSpPr>
        <p:spPr>
          <a:xfrm>
            <a:off x="1231901" y="4312166"/>
            <a:ext cx="2208529"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FF124201-C33D-2447-AB6F-EEC0477D2DFF}"/>
              </a:ext>
            </a:extLst>
          </p:cNvPr>
          <p:cNvSpPr txBox="1"/>
          <p:nvPr/>
        </p:nvSpPr>
        <p:spPr>
          <a:xfrm>
            <a:off x="3670300" y="3610384"/>
            <a:ext cx="806449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Ai fini del rafforzamento delle attività di controllo, anche finalizzate alla prevenzione ed al contrasto alla corruzione, delle frodi, nonché ad evitare i conflitti di interesse ed il rischio di doppio finanziamento, è in corso di stipula un apposito protocollo d’intesa con la Guardia di Finanza, cui aderiranno tutte le Amministrazioni centrali titolari di interventi previsti dal PNRR </a:t>
            </a:r>
          </a:p>
        </p:txBody>
      </p:sp>
      <p:cxnSp>
        <p:nvCxnSpPr>
          <p:cNvPr id="25" name="Connettore 1 24">
            <a:extLst>
              <a:ext uri="{FF2B5EF4-FFF2-40B4-BE49-F238E27FC236}">
                <a16:creationId xmlns:a16="http://schemas.microsoft.com/office/drawing/2014/main" id="{8A29EA7F-16F8-FA45-B68D-D3A5D6C88833}"/>
              </a:ext>
            </a:extLst>
          </p:cNvPr>
          <p:cNvCxnSpPr>
            <a:cxnSpLocks/>
          </p:cNvCxnSpPr>
          <p:nvPr/>
        </p:nvCxnSpPr>
        <p:spPr>
          <a:xfrm>
            <a:off x="3771899" y="4901152"/>
            <a:ext cx="77343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71E87958-BA3C-C142-96A0-78BDC26BC884}"/>
              </a:ext>
            </a:extLst>
          </p:cNvPr>
          <p:cNvSpPr txBox="1"/>
          <p:nvPr/>
        </p:nvSpPr>
        <p:spPr>
          <a:xfrm>
            <a:off x="427037" y="5051958"/>
            <a:ext cx="11307762"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Le amministrazioni responsabili dell’attuazione del progetti inoltre assicurano la completa tracciabilità delle operazioni e la </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tenuta di un’apposita codificazione contabile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per l’utilizzo delle risorse del PNRR</a:t>
            </a:r>
            <a:r>
              <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conservano tutti gli atti e la relativa documentazione giustificativa e li rendono disponibili per le attività di controllo e audit</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t>
            </a:r>
            <a:endParaRPr kumimoji="0" lang="it-IT"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pic>
        <p:nvPicPr>
          <p:cNvPr id="3" name="Immagine 2" descr="Immagine che contiene testo&#10;&#10;Descrizione generata automaticamente">
            <a:extLst>
              <a:ext uri="{FF2B5EF4-FFF2-40B4-BE49-F238E27FC236}">
                <a16:creationId xmlns:a16="http://schemas.microsoft.com/office/drawing/2014/main" id="{564FB41A-A8EB-F74E-AAC5-4DD7E6DE7F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7281" y="1984505"/>
            <a:ext cx="840313" cy="1101232"/>
          </a:xfrm>
          <a:prstGeom prst="rect">
            <a:avLst/>
          </a:prstGeom>
        </p:spPr>
      </p:pic>
      <p:pic>
        <p:nvPicPr>
          <p:cNvPr id="10" name="Immagine 9" descr="Immagine che contiene testo, scatola&#10;&#10;Descrizione generata automaticamente">
            <a:extLst>
              <a:ext uri="{FF2B5EF4-FFF2-40B4-BE49-F238E27FC236}">
                <a16:creationId xmlns:a16="http://schemas.microsoft.com/office/drawing/2014/main" id="{3E4288E1-FCA7-CC4C-9633-252FEBEFDE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7445" y="3616533"/>
            <a:ext cx="901362" cy="978622"/>
          </a:xfrm>
          <a:prstGeom prst="rect">
            <a:avLst/>
          </a:prstGeom>
        </p:spPr>
      </p:pic>
      <p:sp>
        <p:nvSpPr>
          <p:cNvPr id="18" name="Segnaposto testo 4">
            <a:extLst>
              <a:ext uri="{FF2B5EF4-FFF2-40B4-BE49-F238E27FC236}">
                <a16:creationId xmlns:a16="http://schemas.microsoft.com/office/drawing/2014/main" id="{B02FD2A0-9AD6-BE4F-8E79-2AC50AB7F78B}"/>
              </a:ext>
            </a:extLst>
          </p:cNvPr>
          <p:cNvSpPr txBox="1">
            <a:spLocks/>
          </p:cNvSpPr>
          <p:nvPr/>
        </p:nvSpPr>
        <p:spPr>
          <a:xfrm>
            <a:off x="433847" y="254521"/>
            <a:ext cx="7718635"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CONTROLLO</a:t>
            </a:r>
          </a:p>
        </p:txBody>
      </p:sp>
      <p:sp>
        <p:nvSpPr>
          <p:cNvPr id="22" name="Title 3">
            <a:extLst>
              <a:ext uri="{FF2B5EF4-FFF2-40B4-BE49-F238E27FC236}">
                <a16:creationId xmlns:a16="http://schemas.microsoft.com/office/drawing/2014/main" id="{4146E39B-F7CC-BD42-BA3D-3FCE7E55C195}"/>
              </a:ext>
            </a:extLst>
          </p:cNvPr>
          <p:cNvSpPr txBox="1">
            <a:spLocks/>
          </p:cNvSpPr>
          <p:nvPr/>
        </p:nvSpPr>
        <p:spPr>
          <a:xfrm>
            <a:off x="433848" y="463404"/>
            <a:ext cx="11072352"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RAFFORZAMENTO DEI CONTROLLI</a:t>
            </a:r>
          </a:p>
        </p:txBody>
      </p:sp>
    </p:spTree>
    <p:extLst>
      <p:ext uri="{BB962C8B-B14F-4D97-AF65-F5344CB8AC3E}">
        <p14:creationId xmlns:p14="http://schemas.microsoft.com/office/powerpoint/2010/main" val="205358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17B7268-5A70-2549-A6A5-B56E77539D4A}"/>
              </a:ext>
            </a:extLst>
          </p:cNvPr>
          <p:cNvSpPr txBox="1"/>
          <p:nvPr/>
        </p:nvSpPr>
        <p:spPr>
          <a:xfrm>
            <a:off x="349250" y="860805"/>
            <a:ext cx="11493500" cy="87197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it-IT"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Le attività di controllo previste nel PNRR </a:t>
            </a:r>
            <a:r>
              <a:rPr lang="it-IT" kern="0" dirty="0">
                <a:solidFill>
                  <a:srgbClr val="000000"/>
                </a:solidFill>
                <a:latin typeface="Arial" panose="020B0604020202020204" pitchFamily="34" charset="0"/>
                <a:ea typeface="Times New Roman" panose="02020603050405020304" pitchFamily="18" charset="0"/>
                <a:cs typeface="Arial" panose="020B0604020202020204" pitchFamily="34" charset="0"/>
              </a:rPr>
              <a:t>che saranno svolte da parte delle altre strutture di controllo PNRR (Amministrazioni centrali titolari, Servizio Centrale, Unità di Audit, </a:t>
            </a:r>
            <a:r>
              <a:rPr lang="it-IT" kern="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etc</a:t>
            </a:r>
            <a:r>
              <a:rPr lang="it-IT"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kumimoji="0" lang="it-IT"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sono volte a verificare principalmente:</a:t>
            </a:r>
          </a:p>
        </p:txBody>
      </p:sp>
      <p:sp>
        <p:nvSpPr>
          <p:cNvPr id="26" name="Rettangolo 25">
            <a:extLst>
              <a:ext uri="{FF2B5EF4-FFF2-40B4-BE49-F238E27FC236}">
                <a16:creationId xmlns:a16="http://schemas.microsoft.com/office/drawing/2014/main" id="{E802F3F0-E482-6F41-8B18-6D111ACCD922}"/>
              </a:ext>
            </a:extLst>
          </p:cNvPr>
          <p:cNvSpPr/>
          <p:nvPr/>
        </p:nvSpPr>
        <p:spPr>
          <a:xfrm>
            <a:off x="0" y="4461336"/>
            <a:ext cx="12192000" cy="9935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 controlli sono in particolare concentrati sull’effettivo conseguimento di target e milestone, per fornire rassicurazioni nel </a:t>
            </a:r>
            <a:r>
              <a:rPr kumimoji="0" lang="it-IT" sz="16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processo di rendicontazione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alla Commissione europea. </a:t>
            </a:r>
          </a:p>
        </p:txBody>
      </p:sp>
      <p:sp>
        <p:nvSpPr>
          <p:cNvPr id="8" name="Segnaposto testo 4">
            <a:extLst>
              <a:ext uri="{FF2B5EF4-FFF2-40B4-BE49-F238E27FC236}">
                <a16:creationId xmlns:a16="http://schemas.microsoft.com/office/drawing/2014/main" id="{0C58FD5C-3BAB-EE42-88E6-F043BA6661A0}"/>
              </a:ext>
            </a:extLst>
          </p:cNvPr>
          <p:cNvSpPr txBox="1">
            <a:spLocks/>
          </p:cNvSpPr>
          <p:nvPr/>
        </p:nvSpPr>
        <p:spPr>
          <a:xfrm>
            <a:off x="433847" y="254521"/>
            <a:ext cx="7311011"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dirty="0">
                <a:ln>
                  <a:noFill/>
                </a:ln>
                <a:solidFill>
                  <a:srgbClr val="476CB6">
                    <a:lumMod val="75000"/>
                  </a:srgbClr>
                </a:solidFill>
                <a:effectLst/>
                <a:uLnTx/>
                <a:uFillTx/>
                <a:latin typeface="Arial" panose="020B0604020202020204" pitchFamily="34" charset="0"/>
                <a:ea typeface="+mn-ea"/>
                <a:cs typeface="Arial" panose="020B0604020202020204" pitchFamily="34" charset="0"/>
              </a:rPr>
              <a:t>IL PNRR: IL CONTROLLO</a:t>
            </a:r>
          </a:p>
        </p:txBody>
      </p:sp>
      <p:sp>
        <p:nvSpPr>
          <p:cNvPr id="9" name="Title 3">
            <a:extLst>
              <a:ext uri="{FF2B5EF4-FFF2-40B4-BE49-F238E27FC236}">
                <a16:creationId xmlns:a16="http://schemas.microsoft.com/office/drawing/2014/main" id="{7F519030-14EB-C040-B142-5298130B46F7}"/>
              </a:ext>
            </a:extLst>
          </p:cNvPr>
          <p:cNvSpPr txBox="1">
            <a:spLocks/>
          </p:cNvSpPr>
          <p:nvPr/>
        </p:nvSpPr>
        <p:spPr>
          <a:xfrm>
            <a:off x="433847" y="513512"/>
            <a:ext cx="9723705" cy="4247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CONTROLLI SPECIFICI PNRR </a:t>
            </a:r>
          </a:p>
        </p:txBody>
      </p:sp>
      <p:sp>
        <p:nvSpPr>
          <p:cNvPr id="7" name="CasellaDiTesto 4">
            <a:extLst>
              <a:ext uri="{FF2B5EF4-FFF2-40B4-BE49-F238E27FC236}">
                <a16:creationId xmlns:a16="http://schemas.microsoft.com/office/drawing/2014/main" id="{65A3B43F-0775-4AD5-841F-25797098379A}"/>
              </a:ext>
            </a:extLst>
          </p:cNvPr>
          <p:cNvSpPr txBox="1"/>
          <p:nvPr/>
        </p:nvSpPr>
        <p:spPr>
          <a:xfrm>
            <a:off x="2143722" y="1687295"/>
            <a:ext cx="9083460" cy="2215991"/>
          </a:xfrm>
          <a:prstGeom prst="rect">
            <a:avLst/>
          </a:prstGeom>
          <a:noFill/>
        </p:spPr>
        <p:txBody>
          <a:bodyPr wrap="square">
            <a:spAutoFit/>
          </a:bodyPr>
          <a:lstStyle/>
          <a:p>
            <a:pPr marL="0" marR="0" lvl="0" indent="0" algn="just" defTabSz="914400" rtl="0" eaLnBrk="1" fontAlgn="auto" latinLnBrk="0" hangingPunct="1">
              <a:lnSpc>
                <a:spcPct val="200000"/>
              </a:lnSpc>
              <a:spcBef>
                <a:spcPts val="0"/>
              </a:spcBef>
              <a:spcAft>
                <a:spcPts val="0"/>
              </a:spcAft>
              <a:buClr>
                <a:srgbClr val="4472C4"/>
              </a:buClr>
              <a:buSzTx/>
              <a:buFontTx/>
              <a:buNone/>
              <a:tabLst/>
              <a:defRPr/>
            </a:pP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a:t>
            </a:r>
            <a:r>
              <a:rPr kumimoji="0" lang="it-IT" sz="1600" b="1" i="0" u="none" strike="noStrike" kern="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rPr>
              <a:t>conformità delle procedure </a:t>
            </a: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attuate alla normativa italiana e comunitaria </a:t>
            </a:r>
          </a:p>
          <a:p>
            <a:pPr marL="0" marR="0" lvl="0" indent="0" algn="just" defTabSz="914400" rtl="0" eaLnBrk="1" fontAlgn="auto" latinLnBrk="0" hangingPunct="1">
              <a:lnSpc>
                <a:spcPct val="200000"/>
              </a:lnSpc>
              <a:spcBef>
                <a:spcPts val="0"/>
              </a:spcBef>
              <a:spcAft>
                <a:spcPts val="0"/>
              </a:spcAft>
              <a:buClr>
                <a:srgbClr val="4472C4"/>
              </a:buClr>
              <a:buSzTx/>
              <a:buFontTx/>
              <a:buNone/>
              <a:tabLst/>
              <a:defRPr/>
            </a:pP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a:t>
            </a:r>
            <a:r>
              <a:rPr kumimoji="0" lang="it-IT" sz="1600" b="1" i="0" u="none" strike="noStrike" kern="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rPr>
              <a:t>correttezza delle spese e dei costi dichiarati</a:t>
            </a:r>
            <a:endPar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200000"/>
              </a:lnSpc>
              <a:spcBef>
                <a:spcPts val="0"/>
              </a:spcBef>
              <a:spcAft>
                <a:spcPts val="1200"/>
              </a:spcAft>
              <a:buClr>
                <a:srgbClr val="4472C4"/>
              </a:buClr>
              <a:buSzTx/>
              <a:buFontTx/>
              <a:buNone/>
              <a:tabLst/>
              <a:defRPr/>
            </a:pP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il corretto </a:t>
            </a:r>
            <a:r>
              <a:rPr kumimoji="0" lang="it-IT" sz="1600" b="1" i="0" u="none" strike="noStrike" kern="0" cap="none" spc="0" normalizeH="0" baseline="0" noProof="0" dirty="0">
                <a:ln>
                  <a:noFill/>
                </a:ln>
                <a:solidFill>
                  <a:srgbClr val="4472C4"/>
                </a:solidFill>
                <a:effectLst/>
                <a:uLnTx/>
                <a:uFillTx/>
                <a:latin typeface="Arial" panose="020B0604020202020204" pitchFamily="34" charset="0"/>
                <a:ea typeface="Times New Roman" panose="02020603050405020304" pitchFamily="18" charset="0"/>
                <a:cs typeface="Arial" panose="020B0604020202020204" pitchFamily="34" charset="0"/>
              </a:rPr>
              <a:t>raggiungimento dei target e milestone</a:t>
            </a:r>
            <a:endParaRPr kumimoji="0" lang="it-IT" sz="16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
                <a:srgbClr val="4472C4"/>
              </a:buClr>
              <a:buSzTx/>
              <a:buFontTx/>
              <a:buNone/>
              <a:tabLst/>
              <a:defRPr/>
            </a:pP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Il rispetto del principio del DNSH, del tagging clima e digitale e delle ulteriori </a:t>
            </a:r>
            <a:r>
              <a:rPr kumimoji="0" lang="it-IT" sz="1600" b="1" i="0" u="none" strike="noStrike" kern="0" cap="none" spc="0" normalizeH="0" baseline="0" noProof="0" dirty="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priorità trasversali </a:t>
            </a:r>
            <a:r>
              <a:rPr kumimoji="0" lang="it-IT" sz="1600" b="0" i="0" u="none" strike="noStrike" kern="0" cap="none" spc="0" normalizeH="0" baseline="0" noProof="0" dirty="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it-IT"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protezione e valorizzazione dei giovani, parità di genere, superamento dei divari territoriali)</a:t>
            </a:r>
          </a:p>
        </p:txBody>
      </p:sp>
      <p:pic>
        <p:nvPicPr>
          <p:cNvPr id="3" name="Graphic 2" descr="Postit Notes outline">
            <a:extLst>
              <a:ext uri="{FF2B5EF4-FFF2-40B4-BE49-F238E27FC236}">
                <a16:creationId xmlns:a16="http://schemas.microsoft.com/office/drawing/2014/main" id="{DD53313F-7C50-4AD8-AF16-B7D789DCEE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5342" y="3424581"/>
            <a:ext cx="426575" cy="426575"/>
          </a:xfrm>
          <a:prstGeom prst="rect">
            <a:avLst/>
          </a:prstGeom>
        </p:spPr>
      </p:pic>
      <p:pic>
        <p:nvPicPr>
          <p:cNvPr id="10" name="Graphic 9" descr="Bank outline">
            <a:extLst>
              <a:ext uri="{FF2B5EF4-FFF2-40B4-BE49-F238E27FC236}">
                <a16:creationId xmlns:a16="http://schemas.microsoft.com/office/drawing/2014/main" id="{F4E787C8-5FC0-4394-A3CE-51D772BAE3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5342" y="2300414"/>
            <a:ext cx="426575" cy="426575"/>
          </a:xfrm>
          <a:prstGeom prst="rect">
            <a:avLst/>
          </a:prstGeom>
        </p:spPr>
      </p:pic>
      <p:pic>
        <p:nvPicPr>
          <p:cNvPr id="12" name="Graphic 11" descr="Bullseye outline">
            <a:extLst>
              <a:ext uri="{FF2B5EF4-FFF2-40B4-BE49-F238E27FC236}">
                <a16:creationId xmlns:a16="http://schemas.microsoft.com/office/drawing/2014/main" id="{14FD49DF-0449-4A0A-8DB4-13CA6AE27E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5342" y="2822412"/>
            <a:ext cx="426575" cy="426575"/>
          </a:xfrm>
          <a:prstGeom prst="rect">
            <a:avLst/>
          </a:prstGeom>
        </p:spPr>
      </p:pic>
      <p:pic>
        <p:nvPicPr>
          <p:cNvPr id="14" name="Graphic 13" descr="Gavel outline">
            <a:extLst>
              <a:ext uri="{FF2B5EF4-FFF2-40B4-BE49-F238E27FC236}">
                <a16:creationId xmlns:a16="http://schemas.microsoft.com/office/drawing/2014/main" id="{4D6F7B9B-8FA1-4A86-963D-BDEAFD0B49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65342" y="1816613"/>
            <a:ext cx="426575" cy="426575"/>
          </a:xfrm>
          <a:prstGeom prst="rect">
            <a:avLst/>
          </a:prstGeom>
        </p:spPr>
      </p:pic>
    </p:spTree>
    <p:extLst>
      <p:ext uri="{BB962C8B-B14F-4D97-AF65-F5344CB8AC3E}">
        <p14:creationId xmlns:p14="http://schemas.microsoft.com/office/powerpoint/2010/main" val="3923568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dirty="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
        <p:nvSpPr>
          <p:cNvPr id="20" name="Rectangle 41">
            <a:extLst>
              <a:ext uri="{FF2B5EF4-FFF2-40B4-BE49-F238E27FC236}">
                <a16:creationId xmlns:a16="http://schemas.microsoft.com/office/drawing/2014/main" id="{190330D6-8485-46A6-B3AE-3FE77B0E3EF6}"/>
              </a:ext>
            </a:extLst>
          </p:cNvPr>
          <p:cNvSpPr/>
          <p:nvPr/>
        </p:nvSpPr>
        <p:spPr>
          <a:xfrm>
            <a:off x="0" y="1593804"/>
            <a:ext cx="12192000" cy="39878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Freeform: Shape 31">
            <a:extLst>
              <a:ext uri="{FF2B5EF4-FFF2-40B4-BE49-F238E27FC236}">
                <a16:creationId xmlns:a16="http://schemas.microsoft.com/office/drawing/2014/main" id="{A7FBC8A1-0A40-4B6C-AEAE-148FF5F9D198}"/>
              </a:ext>
            </a:extLst>
          </p:cNvPr>
          <p:cNvSpPr/>
          <p:nvPr/>
        </p:nvSpPr>
        <p:spPr>
          <a:xfrm>
            <a:off x="959175" y="2218268"/>
            <a:ext cx="9963816" cy="712484"/>
          </a:xfrm>
          <a:custGeom>
            <a:avLst/>
            <a:gdLst>
              <a:gd name="connsiteX0" fmla="*/ 0 w 6636244"/>
              <a:gd name="connsiteY0" fmla="*/ 337281 h 2717089"/>
              <a:gd name="connsiteX1" fmla="*/ 2380342 w 6636244"/>
              <a:gd name="connsiteY1" fmla="*/ 46995 h 2717089"/>
              <a:gd name="connsiteX2" fmla="*/ 4194628 w 6636244"/>
              <a:gd name="connsiteY2" fmla="*/ 1208138 h 2717089"/>
              <a:gd name="connsiteX3" fmla="*/ 6125028 w 6636244"/>
              <a:gd name="connsiteY3" fmla="*/ 351795 h 2717089"/>
              <a:gd name="connsiteX4" fmla="*/ 6574971 w 6636244"/>
              <a:gd name="connsiteY4" fmla="*/ 2514424 h 2717089"/>
              <a:gd name="connsiteX5" fmla="*/ 5050971 w 6636244"/>
              <a:gd name="connsiteY5" fmla="*/ 2586995 h 2717089"/>
              <a:gd name="connsiteX6" fmla="*/ 2830285 w 6636244"/>
              <a:gd name="connsiteY6" fmla="*/ 2180595 h 2717089"/>
              <a:gd name="connsiteX7" fmla="*/ 1378857 w 6636244"/>
              <a:gd name="connsiteY7" fmla="*/ 1875795 h 2717089"/>
              <a:gd name="connsiteX8" fmla="*/ 304800 w 6636244"/>
              <a:gd name="connsiteY8" fmla="*/ 1991910 h 2717089"/>
              <a:gd name="connsiteX0" fmla="*/ 0 w 6636244"/>
              <a:gd name="connsiteY0" fmla="*/ 185026 h 2564834"/>
              <a:gd name="connsiteX1" fmla="*/ 2368813 w 6636244"/>
              <a:gd name="connsiteY1" fmla="*/ 93464 h 2564834"/>
              <a:gd name="connsiteX2" fmla="*/ 4194628 w 6636244"/>
              <a:gd name="connsiteY2" fmla="*/ 1055883 h 2564834"/>
              <a:gd name="connsiteX3" fmla="*/ 6125028 w 6636244"/>
              <a:gd name="connsiteY3" fmla="*/ 199540 h 2564834"/>
              <a:gd name="connsiteX4" fmla="*/ 6574971 w 6636244"/>
              <a:gd name="connsiteY4" fmla="*/ 2362169 h 2564834"/>
              <a:gd name="connsiteX5" fmla="*/ 5050971 w 6636244"/>
              <a:gd name="connsiteY5" fmla="*/ 2434740 h 2564834"/>
              <a:gd name="connsiteX6" fmla="*/ 2830285 w 6636244"/>
              <a:gd name="connsiteY6" fmla="*/ 2028340 h 2564834"/>
              <a:gd name="connsiteX7" fmla="*/ 1378857 w 6636244"/>
              <a:gd name="connsiteY7" fmla="*/ 1723540 h 2564834"/>
              <a:gd name="connsiteX8" fmla="*/ 304800 w 6636244"/>
              <a:gd name="connsiteY8" fmla="*/ 1839655 h 2564834"/>
              <a:gd name="connsiteX0" fmla="*/ 0 w 6642206"/>
              <a:gd name="connsiteY0" fmla="*/ 154039 h 2533847"/>
              <a:gd name="connsiteX1" fmla="*/ 2368813 w 6642206"/>
              <a:gd name="connsiteY1" fmla="*/ 62477 h 2533847"/>
              <a:gd name="connsiteX2" fmla="*/ 3929457 w 6642206"/>
              <a:gd name="connsiteY2" fmla="*/ 573251 h 2533847"/>
              <a:gd name="connsiteX3" fmla="*/ 6125028 w 6642206"/>
              <a:gd name="connsiteY3" fmla="*/ 168553 h 2533847"/>
              <a:gd name="connsiteX4" fmla="*/ 6574971 w 6642206"/>
              <a:gd name="connsiteY4" fmla="*/ 2331182 h 2533847"/>
              <a:gd name="connsiteX5" fmla="*/ 5050971 w 6642206"/>
              <a:gd name="connsiteY5" fmla="*/ 2403753 h 2533847"/>
              <a:gd name="connsiteX6" fmla="*/ 2830285 w 6642206"/>
              <a:gd name="connsiteY6" fmla="*/ 1997353 h 2533847"/>
              <a:gd name="connsiteX7" fmla="*/ 1378857 w 6642206"/>
              <a:gd name="connsiteY7" fmla="*/ 1692553 h 2533847"/>
              <a:gd name="connsiteX8" fmla="*/ 304800 w 6642206"/>
              <a:gd name="connsiteY8" fmla="*/ 1808668 h 2533847"/>
              <a:gd name="connsiteX0" fmla="*/ 0 w 6601108"/>
              <a:gd name="connsiteY0" fmla="*/ 203715 h 2594689"/>
              <a:gd name="connsiteX1" fmla="*/ 2368813 w 6601108"/>
              <a:gd name="connsiteY1" fmla="*/ 112153 h 2594689"/>
              <a:gd name="connsiteX2" fmla="*/ 3929457 w 6601108"/>
              <a:gd name="connsiteY2" fmla="*/ 622927 h 2594689"/>
              <a:gd name="connsiteX3" fmla="*/ 5859857 w 6601108"/>
              <a:gd name="connsiteY3" fmla="*/ 61659 h 2594689"/>
              <a:gd name="connsiteX4" fmla="*/ 6574971 w 6601108"/>
              <a:gd name="connsiteY4" fmla="*/ 2380858 h 2594689"/>
              <a:gd name="connsiteX5" fmla="*/ 5050971 w 6601108"/>
              <a:gd name="connsiteY5" fmla="*/ 2453429 h 2594689"/>
              <a:gd name="connsiteX6" fmla="*/ 2830285 w 6601108"/>
              <a:gd name="connsiteY6" fmla="*/ 2047029 h 2594689"/>
              <a:gd name="connsiteX7" fmla="*/ 1378857 w 6601108"/>
              <a:gd name="connsiteY7" fmla="*/ 1742229 h 2594689"/>
              <a:gd name="connsiteX8" fmla="*/ 304800 w 6601108"/>
              <a:gd name="connsiteY8" fmla="*/ 1858344 h 2594689"/>
              <a:gd name="connsiteX0" fmla="*/ 0 w 6601108"/>
              <a:gd name="connsiteY0" fmla="*/ 204052 h 2595026"/>
              <a:gd name="connsiteX1" fmla="*/ 2120936 w 6601108"/>
              <a:gd name="connsiteY1" fmla="*/ 148622 h 2595026"/>
              <a:gd name="connsiteX2" fmla="*/ 3929457 w 6601108"/>
              <a:gd name="connsiteY2" fmla="*/ 623264 h 2595026"/>
              <a:gd name="connsiteX3" fmla="*/ 5859857 w 6601108"/>
              <a:gd name="connsiteY3" fmla="*/ 61996 h 2595026"/>
              <a:gd name="connsiteX4" fmla="*/ 6574971 w 6601108"/>
              <a:gd name="connsiteY4" fmla="*/ 2381195 h 2595026"/>
              <a:gd name="connsiteX5" fmla="*/ 5050971 w 6601108"/>
              <a:gd name="connsiteY5" fmla="*/ 2453766 h 2595026"/>
              <a:gd name="connsiteX6" fmla="*/ 2830285 w 6601108"/>
              <a:gd name="connsiteY6" fmla="*/ 2047366 h 2595026"/>
              <a:gd name="connsiteX7" fmla="*/ 1378857 w 6601108"/>
              <a:gd name="connsiteY7" fmla="*/ 1742566 h 2595026"/>
              <a:gd name="connsiteX8" fmla="*/ 304800 w 6601108"/>
              <a:gd name="connsiteY8" fmla="*/ 1858681 h 2595026"/>
              <a:gd name="connsiteX0" fmla="*/ 0 w 6601108"/>
              <a:gd name="connsiteY0" fmla="*/ 209890 h 2600864"/>
              <a:gd name="connsiteX1" fmla="*/ 2080584 w 6601108"/>
              <a:gd name="connsiteY1" fmla="*/ 34022 h 2600864"/>
              <a:gd name="connsiteX2" fmla="*/ 3929457 w 6601108"/>
              <a:gd name="connsiteY2" fmla="*/ 629102 h 2600864"/>
              <a:gd name="connsiteX3" fmla="*/ 5859857 w 6601108"/>
              <a:gd name="connsiteY3" fmla="*/ 67834 h 2600864"/>
              <a:gd name="connsiteX4" fmla="*/ 6574971 w 6601108"/>
              <a:gd name="connsiteY4" fmla="*/ 2387033 h 2600864"/>
              <a:gd name="connsiteX5" fmla="*/ 5050971 w 6601108"/>
              <a:gd name="connsiteY5" fmla="*/ 2459604 h 2600864"/>
              <a:gd name="connsiteX6" fmla="*/ 2830285 w 6601108"/>
              <a:gd name="connsiteY6" fmla="*/ 2053204 h 2600864"/>
              <a:gd name="connsiteX7" fmla="*/ 1378857 w 6601108"/>
              <a:gd name="connsiteY7" fmla="*/ 1748404 h 2600864"/>
              <a:gd name="connsiteX8" fmla="*/ 304800 w 6601108"/>
              <a:gd name="connsiteY8" fmla="*/ 1864519 h 2600864"/>
              <a:gd name="connsiteX0" fmla="*/ 0 w 6601108"/>
              <a:gd name="connsiteY0" fmla="*/ 254343 h 2645317"/>
              <a:gd name="connsiteX1" fmla="*/ 1625181 w 6601108"/>
              <a:gd name="connsiteY1" fmla="*/ 24278 h 2645317"/>
              <a:gd name="connsiteX2" fmla="*/ 3929457 w 6601108"/>
              <a:gd name="connsiteY2" fmla="*/ 673555 h 2645317"/>
              <a:gd name="connsiteX3" fmla="*/ 5859857 w 6601108"/>
              <a:gd name="connsiteY3" fmla="*/ 112287 h 2645317"/>
              <a:gd name="connsiteX4" fmla="*/ 6574971 w 6601108"/>
              <a:gd name="connsiteY4" fmla="*/ 2431486 h 2645317"/>
              <a:gd name="connsiteX5" fmla="*/ 5050971 w 6601108"/>
              <a:gd name="connsiteY5" fmla="*/ 2504057 h 2645317"/>
              <a:gd name="connsiteX6" fmla="*/ 2830285 w 6601108"/>
              <a:gd name="connsiteY6" fmla="*/ 2097657 h 2645317"/>
              <a:gd name="connsiteX7" fmla="*/ 1378857 w 6601108"/>
              <a:gd name="connsiteY7" fmla="*/ 1792857 h 2645317"/>
              <a:gd name="connsiteX8" fmla="*/ 304800 w 6601108"/>
              <a:gd name="connsiteY8" fmla="*/ 1908972 h 2645317"/>
              <a:gd name="connsiteX0" fmla="*/ 0 w 6604463"/>
              <a:gd name="connsiteY0" fmla="*/ 252698 h 2643672"/>
              <a:gd name="connsiteX1" fmla="*/ 1625181 w 6604463"/>
              <a:gd name="connsiteY1" fmla="*/ 22633 h 2643672"/>
              <a:gd name="connsiteX2" fmla="*/ 3531701 w 6604463"/>
              <a:gd name="connsiteY2" fmla="*/ 647822 h 2643672"/>
              <a:gd name="connsiteX3" fmla="*/ 5859857 w 6604463"/>
              <a:gd name="connsiteY3" fmla="*/ 110642 h 2643672"/>
              <a:gd name="connsiteX4" fmla="*/ 6574971 w 6604463"/>
              <a:gd name="connsiteY4" fmla="*/ 2429841 h 2643672"/>
              <a:gd name="connsiteX5" fmla="*/ 5050971 w 6604463"/>
              <a:gd name="connsiteY5" fmla="*/ 2502412 h 2643672"/>
              <a:gd name="connsiteX6" fmla="*/ 2830285 w 6604463"/>
              <a:gd name="connsiteY6" fmla="*/ 2096012 h 2643672"/>
              <a:gd name="connsiteX7" fmla="*/ 1378857 w 6604463"/>
              <a:gd name="connsiteY7" fmla="*/ 1791212 h 2643672"/>
              <a:gd name="connsiteX8" fmla="*/ 304800 w 6604463"/>
              <a:gd name="connsiteY8" fmla="*/ 1907327 h 2643672"/>
              <a:gd name="connsiteX0" fmla="*/ 0 w 6591533"/>
              <a:gd name="connsiteY0" fmla="*/ 252698 h 2642380"/>
              <a:gd name="connsiteX1" fmla="*/ 1625181 w 6591533"/>
              <a:gd name="connsiteY1" fmla="*/ 22633 h 2642380"/>
              <a:gd name="connsiteX2" fmla="*/ 3531701 w 6591533"/>
              <a:gd name="connsiteY2" fmla="*/ 647822 h 2642380"/>
              <a:gd name="connsiteX3" fmla="*/ 5715742 w 6591533"/>
              <a:gd name="connsiteY3" fmla="*/ 128708 h 2642380"/>
              <a:gd name="connsiteX4" fmla="*/ 6574971 w 6591533"/>
              <a:gd name="connsiteY4" fmla="*/ 2429841 h 2642380"/>
              <a:gd name="connsiteX5" fmla="*/ 5050971 w 6591533"/>
              <a:gd name="connsiteY5" fmla="*/ 2502412 h 2642380"/>
              <a:gd name="connsiteX6" fmla="*/ 2830285 w 6591533"/>
              <a:gd name="connsiteY6" fmla="*/ 2096012 h 2642380"/>
              <a:gd name="connsiteX7" fmla="*/ 1378857 w 6591533"/>
              <a:gd name="connsiteY7" fmla="*/ 1791212 h 2642380"/>
              <a:gd name="connsiteX8" fmla="*/ 304800 w 6591533"/>
              <a:gd name="connsiteY8" fmla="*/ 1907327 h 2642380"/>
              <a:gd name="connsiteX0" fmla="*/ 0 w 5790018"/>
              <a:gd name="connsiteY0" fmla="*/ 252698 h 2597507"/>
              <a:gd name="connsiteX1" fmla="*/ 1625181 w 5790018"/>
              <a:gd name="connsiteY1" fmla="*/ 22633 h 2597507"/>
              <a:gd name="connsiteX2" fmla="*/ 3531701 w 5790018"/>
              <a:gd name="connsiteY2" fmla="*/ 647822 h 2597507"/>
              <a:gd name="connsiteX3" fmla="*/ 5715742 w 5790018"/>
              <a:gd name="connsiteY3" fmla="*/ 128708 h 2597507"/>
              <a:gd name="connsiteX4" fmla="*/ 5050971 w 5790018"/>
              <a:gd name="connsiteY4" fmla="*/ 2502412 h 2597507"/>
              <a:gd name="connsiteX5" fmla="*/ 2830285 w 5790018"/>
              <a:gd name="connsiteY5" fmla="*/ 2096012 h 2597507"/>
              <a:gd name="connsiteX6" fmla="*/ 1378857 w 5790018"/>
              <a:gd name="connsiteY6" fmla="*/ 1791212 h 2597507"/>
              <a:gd name="connsiteX7" fmla="*/ 304800 w 5790018"/>
              <a:gd name="connsiteY7" fmla="*/ 1907327 h 2597507"/>
              <a:gd name="connsiteX0" fmla="*/ 0 w 5821267"/>
              <a:gd name="connsiteY0" fmla="*/ 252698 h 2555686"/>
              <a:gd name="connsiteX1" fmla="*/ 1625181 w 5821267"/>
              <a:gd name="connsiteY1" fmla="*/ 22633 h 2555686"/>
              <a:gd name="connsiteX2" fmla="*/ 3531701 w 5821267"/>
              <a:gd name="connsiteY2" fmla="*/ 647822 h 2555686"/>
              <a:gd name="connsiteX3" fmla="*/ 5715742 w 5821267"/>
              <a:gd name="connsiteY3" fmla="*/ 128708 h 2555686"/>
              <a:gd name="connsiteX4" fmla="*/ 5050971 w 5821267"/>
              <a:gd name="connsiteY4" fmla="*/ 2502412 h 2555686"/>
              <a:gd name="connsiteX5" fmla="*/ 1378857 w 5821267"/>
              <a:gd name="connsiteY5" fmla="*/ 1791212 h 2555686"/>
              <a:gd name="connsiteX6" fmla="*/ 304800 w 5821267"/>
              <a:gd name="connsiteY6" fmla="*/ 1907327 h 2555686"/>
              <a:gd name="connsiteX0" fmla="*/ 0 w 5856379"/>
              <a:gd name="connsiteY0" fmla="*/ 252698 h 2569982"/>
              <a:gd name="connsiteX1" fmla="*/ 1625181 w 5856379"/>
              <a:gd name="connsiteY1" fmla="*/ 22633 h 2569982"/>
              <a:gd name="connsiteX2" fmla="*/ 3531701 w 5856379"/>
              <a:gd name="connsiteY2" fmla="*/ 647822 h 2569982"/>
              <a:gd name="connsiteX3" fmla="*/ 5715742 w 5856379"/>
              <a:gd name="connsiteY3" fmla="*/ 128708 h 2569982"/>
              <a:gd name="connsiteX4" fmla="*/ 5050971 w 5856379"/>
              <a:gd name="connsiteY4" fmla="*/ 2502412 h 2569982"/>
              <a:gd name="connsiteX5" fmla="*/ 304800 w 5856379"/>
              <a:gd name="connsiteY5" fmla="*/ 1907327 h 2569982"/>
              <a:gd name="connsiteX0" fmla="*/ 0 w 5856379"/>
              <a:gd name="connsiteY0" fmla="*/ 252698 h 2502412"/>
              <a:gd name="connsiteX1" fmla="*/ 1625181 w 5856379"/>
              <a:gd name="connsiteY1" fmla="*/ 22633 h 2502412"/>
              <a:gd name="connsiteX2" fmla="*/ 3531701 w 5856379"/>
              <a:gd name="connsiteY2" fmla="*/ 647822 h 2502412"/>
              <a:gd name="connsiteX3" fmla="*/ 5715742 w 5856379"/>
              <a:gd name="connsiteY3" fmla="*/ 128708 h 2502412"/>
              <a:gd name="connsiteX4" fmla="*/ 5050971 w 5856379"/>
              <a:gd name="connsiteY4" fmla="*/ 2502412 h 2502412"/>
              <a:gd name="connsiteX0" fmla="*/ 0 w 5715742"/>
              <a:gd name="connsiteY0" fmla="*/ 252698 h 648095"/>
              <a:gd name="connsiteX1" fmla="*/ 1625181 w 5715742"/>
              <a:gd name="connsiteY1" fmla="*/ 22633 h 648095"/>
              <a:gd name="connsiteX2" fmla="*/ 3531701 w 5715742"/>
              <a:gd name="connsiteY2" fmla="*/ 647822 h 648095"/>
              <a:gd name="connsiteX3" fmla="*/ 5715742 w 5715742"/>
              <a:gd name="connsiteY3" fmla="*/ 128708 h 648095"/>
              <a:gd name="connsiteX0" fmla="*/ 0 w 6269143"/>
              <a:gd name="connsiteY0" fmla="*/ 252698 h 648708"/>
              <a:gd name="connsiteX1" fmla="*/ 1625181 w 6269143"/>
              <a:gd name="connsiteY1" fmla="*/ 22633 h 648708"/>
              <a:gd name="connsiteX2" fmla="*/ 3531701 w 6269143"/>
              <a:gd name="connsiteY2" fmla="*/ 647822 h 648708"/>
              <a:gd name="connsiteX3" fmla="*/ 6269143 w 6269143"/>
              <a:gd name="connsiteY3" fmla="*/ 206993 h 648708"/>
              <a:gd name="connsiteX0" fmla="*/ 0 w 6269143"/>
              <a:gd name="connsiteY0" fmla="*/ 252288 h 642282"/>
              <a:gd name="connsiteX1" fmla="*/ 1625181 w 6269143"/>
              <a:gd name="connsiteY1" fmla="*/ 22223 h 642282"/>
              <a:gd name="connsiteX2" fmla="*/ 3785343 w 6269143"/>
              <a:gd name="connsiteY2" fmla="*/ 641390 h 642282"/>
              <a:gd name="connsiteX3" fmla="*/ 6269143 w 6269143"/>
              <a:gd name="connsiteY3" fmla="*/ 206583 h 642282"/>
              <a:gd name="connsiteX0" fmla="*/ 0 w 6269143"/>
              <a:gd name="connsiteY0" fmla="*/ 252288 h 642282"/>
              <a:gd name="connsiteX1" fmla="*/ 1752002 w 6269143"/>
              <a:gd name="connsiteY1" fmla="*/ 22223 h 642282"/>
              <a:gd name="connsiteX2" fmla="*/ 3785343 w 6269143"/>
              <a:gd name="connsiteY2" fmla="*/ 641390 h 642282"/>
              <a:gd name="connsiteX3" fmla="*/ 6269143 w 6269143"/>
              <a:gd name="connsiteY3" fmla="*/ 206583 h 642282"/>
            </a:gdLst>
            <a:ahLst/>
            <a:cxnLst>
              <a:cxn ang="0">
                <a:pos x="connsiteX0" y="connsiteY0"/>
              </a:cxn>
              <a:cxn ang="0">
                <a:pos x="connsiteX1" y="connsiteY1"/>
              </a:cxn>
              <a:cxn ang="0">
                <a:pos x="connsiteX2" y="connsiteY2"/>
              </a:cxn>
              <a:cxn ang="0">
                <a:pos x="connsiteX3" y="connsiteY3"/>
              </a:cxn>
            </a:cxnLst>
            <a:rect l="l" t="t" r="r" b="b"/>
            <a:pathLst>
              <a:path w="6269143" h="642282">
                <a:moveTo>
                  <a:pt x="0" y="252288"/>
                </a:moveTo>
                <a:cubicBezTo>
                  <a:pt x="840618" y="34573"/>
                  <a:pt x="1121112" y="-42627"/>
                  <a:pt x="1752002" y="22223"/>
                </a:cubicBezTo>
                <a:cubicBezTo>
                  <a:pt x="2382892" y="87073"/>
                  <a:pt x="3032486" y="610663"/>
                  <a:pt x="3785343" y="641390"/>
                </a:cubicBezTo>
                <a:cubicBezTo>
                  <a:pt x="4538200" y="672117"/>
                  <a:pt x="6015931" y="-102515"/>
                  <a:pt x="6269143" y="206583"/>
                </a:cubicBezTo>
              </a:path>
            </a:pathLst>
          </a:custGeom>
          <a:noFill/>
          <a:ln w="28575">
            <a:solidFill>
              <a:srgbClr val="476DB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3" name="Google Shape;164;p10">
            <a:extLst>
              <a:ext uri="{FF2B5EF4-FFF2-40B4-BE49-F238E27FC236}">
                <a16:creationId xmlns:a16="http://schemas.microsoft.com/office/drawing/2014/main" id="{2008CE4F-5ED8-4356-9AD1-21A90B69118E}"/>
              </a:ext>
            </a:extLst>
          </p:cNvPr>
          <p:cNvSpPr/>
          <p:nvPr/>
        </p:nvSpPr>
        <p:spPr>
          <a:xfrm>
            <a:off x="717774" y="1938662"/>
            <a:ext cx="1091349" cy="1125195"/>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8" name="Google Shape;164;p10">
            <a:extLst>
              <a:ext uri="{FF2B5EF4-FFF2-40B4-BE49-F238E27FC236}">
                <a16:creationId xmlns:a16="http://schemas.microsoft.com/office/drawing/2014/main" id="{07DE8F23-93A0-4768-93C1-D37F4A967D1D}"/>
              </a:ext>
            </a:extLst>
          </p:cNvPr>
          <p:cNvSpPr/>
          <p:nvPr/>
        </p:nvSpPr>
        <p:spPr>
          <a:xfrm>
            <a:off x="5318693" y="2110566"/>
            <a:ext cx="1091348" cy="1125195"/>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47" name="Group 163">
            <a:extLst>
              <a:ext uri="{FF2B5EF4-FFF2-40B4-BE49-F238E27FC236}">
                <a16:creationId xmlns:a16="http://schemas.microsoft.com/office/drawing/2014/main" id="{C4ABD512-5EE6-469A-8817-E62CD9C62EDA}"/>
              </a:ext>
            </a:extLst>
          </p:cNvPr>
          <p:cNvGrpSpPr>
            <a:grpSpLocks noChangeAspect="1"/>
          </p:cNvGrpSpPr>
          <p:nvPr/>
        </p:nvGrpSpPr>
        <p:grpSpPr bwMode="auto">
          <a:xfrm>
            <a:off x="5637045" y="2354819"/>
            <a:ext cx="454643" cy="588847"/>
            <a:chOff x="4709" y="3202"/>
            <a:chExt cx="332" cy="430"/>
          </a:xfrm>
          <a:solidFill>
            <a:srgbClr val="476DB6"/>
          </a:solidFill>
        </p:grpSpPr>
        <p:sp>
          <p:nvSpPr>
            <p:cNvPr id="49" name="Freeform 167">
              <a:extLst>
                <a:ext uri="{FF2B5EF4-FFF2-40B4-BE49-F238E27FC236}">
                  <a16:creationId xmlns:a16="http://schemas.microsoft.com/office/drawing/2014/main" id="{A1FF3034-60BD-4AB5-A52C-36FEAA9DEB8D}"/>
                </a:ext>
              </a:extLst>
            </p:cNvPr>
            <p:cNvSpPr>
              <a:spLocks noEditPoints="1"/>
            </p:cNvSpPr>
            <p:nvPr/>
          </p:nvSpPr>
          <p:spPr bwMode="auto">
            <a:xfrm>
              <a:off x="4709" y="3202"/>
              <a:ext cx="332" cy="430"/>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2 w 216"/>
                <a:gd name="T13" fmla="*/ 2 h 288"/>
                <a:gd name="T14" fmla="*/ 214 w 216"/>
                <a:gd name="T15" fmla="*/ 74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1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6"/>
                    <a:pt x="0" y="282"/>
                  </a:cubicBezTo>
                  <a:cubicBezTo>
                    <a:pt x="0" y="6"/>
                    <a:pt x="0" y="6"/>
                    <a:pt x="0" y="6"/>
                  </a:cubicBezTo>
                  <a:cubicBezTo>
                    <a:pt x="0" y="3"/>
                    <a:pt x="3" y="0"/>
                    <a:pt x="6" y="0"/>
                  </a:cubicBezTo>
                  <a:cubicBezTo>
                    <a:pt x="138" y="0"/>
                    <a:pt x="138" y="0"/>
                    <a:pt x="138" y="0"/>
                  </a:cubicBezTo>
                  <a:cubicBezTo>
                    <a:pt x="140" y="0"/>
                    <a:pt x="141" y="1"/>
                    <a:pt x="142" y="2"/>
                  </a:cubicBezTo>
                  <a:cubicBezTo>
                    <a:pt x="214" y="74"/>
                    <a:pt x="214" y="74"/>
                    <a:pt x="214" y="74"/>
                  </a:cubicBezTo>
                  <a:cubicBezTo>
                    <a:pt x="216" y="75"/>
                    <a:pt x="216" y="77"/>
                    <a:pt x="216" y="78"/>
                  </a:cubicBezTo>
                  <a:cubicBezTo>
                    <a:pt x="216" y="282"/>
                    <a:pt x="216" y="282"/>
                    <a:pt x="216" y="282"/>
                  </a:cubicBezTo>
                  <a:cubicBezTo>
                    <a:pt x="216" y="286"/>
                    <a:pt x="214" y="288"/>
                    <a:pt x="210" y="288"/>
                  </a:cubicBezTo>
                  <a:close/>
                  <a:moveTo>
                    <a:pt x="12" y="276"/>
                  </a:moveTo>
                  <a:cubicBezTo>
                    <a:pt x="204" y="276"/>
                    <a:pt x="204" y="276"/>
                    <a:pt x="204" y="276"/>
                  </a:cubicBezTo>
                  <a:cubicBezTo>
                    <a:pt x="204" y="81"/>
                    <a:pt x="204" y="81"/>
                    <a:pt x="204" y="81"/>
                  </a:cubicBezTo>
                  <a:cubicBezTo>
                    <a:pt x="136" y="12"/>
                    <a:pt x="136" y="12"/>
                    <a:pt x="136" y="12"/>
                  </a:cubicBezTo>
                  <a:cubicBezTo>
                    <a:pt x="12" y="12"/>
                    <a:pt x="12" y="12"/>
                    <a:pt x="12" y="12"/>
                  </a:cubicBezTo>
                  <a:lnTo>
                    <a:pt x="12" y="276"/>
                  </a:ln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0" name="Freeform 168">
              <a:extLst>
                <a:ext uri="{FF2B5EF4-FFF2-40B4-BE49-F238E27FC236}">
                  <a16:creationId xmlns:a16="http://schemas.microsoft.com/office/drawing/2014/main" id="{DF0EF966-79ED-4757-9679-1A1BD4EA6D44}"/>
                </a:ext>
              </a:extLst>
            </p:cNvPr>
            <p:cNvSpPr>
              <a:spLocks/>
            </p:cNvSpPr>
            <p:nvPr/>
          </p:nvSpPr>
          <p:spPr bwMode="auto">
            <a:xfrm>
              <a:off x="4912" y="3202"/>
              <a:ext cx="129" cy="125"/>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2"/>
                    <a:pt x="0" y="78"/>
                  </a:cubicBezTo>
                  <a:cubicBezTo>
                    <a:pt x="0" y="6"/>
                    <a:pt x="0" y="6"/>
                    <a:pt x="0" y="6"/>
                  </a:cubicBezTo>
                  <a:cubicBezTo>
                    <a:pt x="0" y="3"/>
                    <a:pt x="3" y="0"/>
                    <a:pt x="6" y="0"/>
                  </a:cubicBezTo>
                  <a:cubicBezTo>
                    <a:pt x="10" y="0"/>
                    <a:pt x="12" y="3"/>
                    <a:pt x="12" y="6"/>
                  </a:cubicBezTo>
                  <a:cubicBezTo>
                    <a:pt x="12" y="72"/>
                    <a:pt x="12" y="72"/>
                    <a:pt x="12" y="72"/>
                  </a:cubicBezTo>
                  <a:cubicBezTo>
                    <a:pt x="78" y="72"/>
                    <a:pt x="78" y="72"/>
                    <a:pt x="78" y="72"/>
                  </a:cubicBezTo>
                  <a:cubicBezTo>
                    <a:pt x="82" y="72"/>
                    <a:pt x="84" y="75"/>
                    <a:pt x="84" y="78"/>
                  </a:cubicBezTo>
                  <a:cubicBezTo>
                    <a:pt x="84" y="82"/>
                    <a:pt x="82" y="84"/>
                    <a:pt x="78" y="84"/>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1" name="Freeform 169">
              <a:extLst>
                <a:ext uri="{FF2B5EF4-FFF2-40B4-BE49-F238E27FC236}">
                  <a16:creationId xmlns:a16="http://schemas.microsoft.com/office/drawing/2014/main" id="{3015C667-E249-416A-B997-7437F6EA536F}"/>
                </a:ext>
              </a:extLst>
            </p:cNvPr>
            <p:cNvSpPr>
              <a:spLocks/>
            </p:cNvSpPr>
            <p:nvPr/>
          </p:nvSpPr>
          <p:spPr bwMode="auto">
            <a:xfrm>
              <a:off x="4766" y="3489"/>
              <a:ext cx="219" cy="18"/>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2" name="Freeform 170">
              <a:extLst>
                <a:ext uri="{FF2B5EF4-FFF2-40B4-BE49-F238E27FC236}">
                  <a16:creationId xmlns:a16="http://schemas.microsoft.com/office/drawing/2014/main" id="{F0C8074E-52A0-446A-AB51-EB6B85DA75AE}"/>
                </a:ext>
              </a:extLst>
            </p:cNvPr>
            <p:cNvSpPr>
              <a:spLocks/>
            </p:cNvSpPr>
            <p:nvPr/>
          </p:nvSpPr>
          <p:spPr bwMode="auto">
            <a:xfrm>
              <a:off x="4875" y="3453"/>
              <a:ext cx="110" cy="18"/>
            </a:xfrm>
            <a:custGeom>
              <a:avLst/>
              <a:gdLst>
                <a:gd name="T0" fmla="*/ 66 w 72"/>
                <a:gd name="T1" fmla="*/ 12 h 12"/>
                <a:gd name="T2" fmla="*/ 6 w 72"/>
                <a:gd name="T3" fmla="*/ 12 h 12"/>
                <a:gd name="T4" fmla="*/ 0 w 72"/>
                <a:gd name="T5" fmla="*/ 6 h 12"/>
                <a:gd name="T6" fmla="*/ 6 w 72"/>
                <a:gd name="T7" fmla="*/ 0 h 12"/>
                <a:gd name="T8" fmla="*/ 66 w 72"/>
                <a:gd name="T9" fmla="*/ 0 h 12"/>
                <a:gd name="T10" fmla="*/ 72 w 72"/>
                <a:gd name="T11" fmla="*/ 6 h 12"/>
                <a:gd name="T12" fmla="*/ 66 w 7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2" h="12">
                  <a:moveTo>
                    <a:pt x="66" y="12"/>
                  </a:moveTo>
                  <a:cubicBezTo>
                    <a:pt x="6" y="12"/>
                    <a:pt x="6" y="12"/>
                    <a:pt x="6" y="12"/>
                  </a:cubicBezTo>
                  <a:cubicBezTo>
                    <a:pt x="3" y="12"/>
                    <a:pt x="0" y="10"/>
                    <a:pt x="0" y="6"/>
                  </a:cubicBezTo>
                  <a:cubicBezTo>
                    <a:pt x="0" y="3"/>
                    <a:pt x="3" y="0"/>
                    <a:pt x="6" y="0"/>
                  </a:cubicBezTo>
                  <a:cubicBezTo>
                    <a:pt x="66" y="0"/>
                    <a:pt x="66" y="0"/>
                    <a:pt x="66" y="0"/>
                  </a:cubicBezTo>
                  <a:cubicBezTo>
                    <a:pt x="70" y="0"/>
                    <a:pt x="72" y="3"/>
                    <a:pt x="72" y="6"/>
                  </a:cubicBezTo>
                  <a:cubicBezTo>
                    <a:pt x="72" y="10"/>
                    <a:pt x="70" y="12"/>
                    <a:pt x="66"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3" name="Freeform 171">
              <a:extLst>
                <a:ext uri="{FF2B5EF4-FFF2-40B4-BE49-F238E27FC236}">
                  <a16:creationId xmlns:a16="http://schemas.microsoft.com/office/drawing/2014/main" id="{80C25192-B868-48E3-BD78-5AA375102FEF}"/>
                </a:ext>
              </a:extLst>
            </p:cNvPr>
            <p:cNvSpPr>
              <a:spLocks/>
            </p:cNvSpPr>
            <p:nvPr/>
          </p:nvSpPr>
          <p:spPr bwMode="auto">
            <a:xfrm>
              <a:off x="4912" y="3417"/>
              <a:ext cx="73"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10"/>
                    <a:pt x="0" y="6"/>
                  </a:cubicBezTo>
                  <a:cubicBezTo>
                    <a:pt x="0" y="3"/>
                    <a:pt x="3" y="0"/>
                    <a:pt x="6" y="0"/>
                  </a:cubicBezTo>
                  <a:cubicBezTo>
                    <a:pt x="42" y="0"/>
                    <a:pt x="42" y="0"/>
                    <a:pt x="42" y="0"/>
                  </a:cubicBezTo>
                  <a:cubicBezTo>
                    <a:pt x="46" y="0"/>
                    <a:pt x="48" y="3"/>
                    <a:pt x="48" y="6"/>
                  </a:cubicBezTo>
                  <a:cubicBezTo>
                    <a:pt x="48" y="10"/>
                    <a:pt x="46" y="12"/>
                    <a:pt x="42"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4" name="Freeform 172">
              <a:extLst>
                <a:ext uri="{FF2B5EF4-FFF2-40B4-BE49-F238E27FC236}">
                  <a16:creationId xmlns:a16="http://schemas.microsoft.com/office/drawing/2014/main" id="{A0CB8569-84E7-43EF-9C2C-EBCE9CC58FB6}"/>
                </a:ext>
              </a:extLst>
            </p:cNvPr>
            <p:cNvSpPr>
              <a:spLocks/>
            </p:cNvSpPr>
            <p:nvPr/>
          </p:nvSpPr>
          <p:spPr bwMode="auto">
            <a:xfrm>
              <a:off x="4912" y="3381"/>
              <a:ext cx="73" cy="18"/>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3" y="12"/>
                    <a:pt x="0" y="10"/>
                    <a:pt x="0" y="6"/>
                  </a:cubicBezTo>
                  <a:cubicBezTo>
                    <a:pt x="0" y="3"/>
                    <a:pt x="3" y="0"/>
                    <a:pt x="6" y="0"/>
                  </a:cubicBezTo>
                  <a:cubicBezTo>
                    <a:pt x="42" y="0"/>
                    <a:pt x="42" y="0"/>
                    <a:pt x="42" y="0"/>
                  </a:cubicBezTo>
                  <a:cubicBezTo>
                    <a:pt x="46" y="0"/>
                    <a:pt x="48" y="3"/>
                    <a:pt x="48" y="6"/>
                  </a:cubicBezTo>
                  <a:cubicBezTo>
                    <a:pt x="48" y="10"/>
                    <a:pt x="46" y="12"/>
                    <a:pt x="42"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5" name="Freeform 173">
              <a:extLst>
                <a:ext uri="{FF2B5EF4-FFF2-40B4-BE49-F238E27FC236}">
                  <a16:creationId xmlns:a16="http://schemas.microsoft.com/office/drawing/2014/main" id="{7A250F46-E181-484C-A936-74A0BE1AD68D}"/>
                </a:ext>
              </a:extLst>
            </p:cNvPr>
            <p:cNvSpPr>
              <a:spLocks/>
            </p:cNvSpPr>
            <p:nvPr/>
          </p:nvSpPr>
          <p:spPr bwMode="auto">
            <a:xfrm>
              <a:off x="4766" y="3525"/>
              <a:ext cx="219" cy="17"/>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6" name="Freeform 174">
              <a:extLst>
                <a:ext uri="{FF2B5EF4-FFF2-40B4-BE49-F238E27FC236}">
                  <a16:creationId xmlns:a16="http://schemas.microsoft.com/office/drawing/2014/main" id="{B1B3A2DA-A263-4055-8C86-355F96DC480B}"/>
                </a:ext>
              </a:extLst>
            </p:cNvPr>
            <p:cNvSpPr>
              <a:spLocks/>
            </p:cNvSpPr>
            <p:nvPr/>
          </p:nvSpPr>
          <p:spPr bwMode="auto">
            <a:xfrm>
              <a:off x="4766" y="3560"/>
              <a:ext cx="219" cy="18"/>
            </a:xfrm>
            <a:custGeom>
              <a:avLst/>
              <a:gdLst>
                <a:gd name="T0" fmla="*/ 137 w 143"/>
                <a:gd name="T1" fmla="*/ 12 h 12"/>
                <a:gd name="T2" fmla="*/ 6 w 143"/>
                <a:gd name="T3" fmla="*/ 12 h 12"/>
                <a:gd name="T4" fmla="*/ 0 w 143"/>
                <a:gd name="T5" fmla="*/ 6 h 12"/>
                <a:gd name="T6" fmla="*/ 6 w 143"/>
                <a:gd name="T7" fmla="*/ 0 h 12"/>
                <a:gd name="T8" fmla="*/ 137 w 143"/>
                <a:gd name="T9" fmla="*/ 0 h 12"/>
                <a:gd name="T10" fmla="*/ 143 w 143"/>
                <a:gd name="T11" fmla="*/ 6 h 12"/>
                <a:gd name="T12" fmla="*/ 137 w 1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3" h="12">
                  <a:moveTo>
                    <a:pt x="137" y="12"/>
                  </a:moveTo>
                  <a:cubicBezTo>
                    <a:pt x="6" y="12"/>
                    <a:pt x="6" y="12"/>
                    <a:pt x="6" y="12"/>
                  </a:cubicBezTo>
                  <a:cubicBezTo>
                    <a:pt x="3" y="12"/>
                    <a:pt x="0" y="10"/>
                    <a:pt x="0" y="6"/>
                  </a:cubicBezTo>
                  <a:cubicBezTo>
                    <a:pt x="0" y="3"/>
                    <a:pt x="3" y="0"/>
                    <a:pt x="6" y="0"/>
                  </a:cubicBezTo>
                  <a:cubicBezTo>
                    <a:pt x="137" y="0"/>
                    <a:pt x="137" y="0"/>
                    <a:pt x="137" y="0"/>
                  </a:cubicBezTo>
                  <a:cubicBezTo>
                    <a:pt x="141" y="0"/>
                    <a:pt x="143" y="3"/>
                    <a:pt x="143" y="6"/>
                  </a:cubicBezTo>
                  <a:cubicBezTo>
                    <a:pt x="143" y="10"/>
                    <a:pt x="141" y="12"/>
                    <a:pt x="137" y="12"/>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48" name="TextBox 47">
            <a:extLst>
              <a:ext uri="{FF2B5EF4-FFF2-40B4-BE49-F238E27FC236}">
                <a16:creationId xmlns:a16="http://schemas.microsoft.com/office/drawing/2014/main" id="{3B78118C-BBEB-402A-923D-9407EFBBB3FD}"/>
              </a:ext>
            </a:extLst>
          </p:cNvPr>
          <p:cNvSpPr txBox="1"/>
          <p:nvPr/>
        </p:nvSpPr>
        <p:spPr>
          <a:xfrm>
            <a:off x="5450023" y="2332451"/>
            <a:ext cx="647650" cy="264977"/>
          </a:xfrm>
          <a:prstGeom prst="rect">
            <a:avLst/>
          </a:prstGeom>
          <a:ln>
            <a:noFill/>
          </a:ln>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p>
        </p:txBody>
      </p:sp>
      <p:sp>
        <p:nvSpPr>
          <p:cNvPr id="67" name="Google Shape;164;p10">
            <a:extLst>
              <a:ext uri="{FF2B5EF4-FFF2-40B4-BE49-F238E27FC236}">
                <a16:creationId xmlns:a16="http://schemas.microsoft.com/office/drawing/2014/main" id="{CE5D173D-96E3-4044-86CD-76D3852A00E5}"/>
              </a:ext>
            </a:extLst>
          </p:cNvPr>
          <p:cNvSpPr/>
          <p:nvPr/>
        </p:nvSpPr>
        <p:spPr>
          <a:xfrm>
            <a:off x="7834660" y="2110566"/>
            <a:ext cx="1091349" cy="1125195"/>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61" name="Group 4">
            <a:extLst>
              <a:ext uri="{FF2B5EF4-FFF2-40B4-BE49-F238E27FC236}">
                <a16:creationId xmlns:a16="http://schemas.microsoft.com/office/drawing/2014/main" id="{5C363A8F-5161-4CC3-9362-55481323C94D}"/>
              </a:ext>
            </a:extLst>
          </p:cNvPr>
          <p:cNvGrpSpPr>
            <a:grpSpLocks noChangeAspect="1"/>
          </p:cNvGrpSpPr>
          <p:nvPr/>
        </p:nvGrpSpPr>
        <p:grpSpPr bwMode="auto">
          <a:xfrm>
            <a:off x="8054378" y="2388022"/>
            <a:ext cx="588114" cy="586488"/>
            <a:chOff x="380" y="473"/>
            <a:chExt cx="362" cy="361"/>
          </a:xfrm>
          <a:solidFill>
            <a:srgbClr val="002060"/>
          </a:solidFill>
        </p:grpSpPr>
        <p:sp>
          <p:nvSpPr>
            <p:cNvPr id="62" name="Freeform 5">
              <a:extLst>
                <a:ext uri="{FF2B5EF4-FFF2-40B4-BE49-F238E27FC236}">
                  <a16:creationId xmlns:a16="http://schemas.microsoft.com/office/drawing/2014/main" id="{01A61D69-9F0F-49E2-91E6-00348C3DEDF3}"/>
                </a:ext>
              </a:extLst>
            </p:cNvPr>
            <p:cNvSpPr>
              <a:spLocks noEditPoints="1"/>
            </p:cNvSpPr>
            <p:nvPr/>
          </p:nvSpPr>
          <p:spPr bwMode="auto">
            <a:xfrm>
              <a:off x="545" y="473"/>
              <a:ext cx="197" cy="197"/>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3" name="Freeform 6">
              <a:extLst>
                <a:ext uri="{FF2B5EF4-FFF2-40B4-BE49-F238E27FC236}">
                  <a16:creationId xmlns:a16="http://schemas.microsoft.com/office/drawing/2014/main" id="{093AB37B-3339-4CB9-AFF5-983579A4B3AE}"/>
                </a:ext>
              </a:extLst>
            </p:cNvPr>
            <p:cNvSpPr>
              <a:spLocks/>
            </p:cNvSpPr>
            <p:nvPr/>
          </p:nvSpPr>
          <p:spPr bwMode="auto">
            <a:xfrm>
              <a:off x="435" y="528"/>
              <a:ext cx="252" cy="251"/>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4" name="Freeform 7">
              <a:extLst>
                <a:ext uri="{FF2B5EF4-FFF2-40B4-BE49-F238E27FC236}">
                  <a16:creationId xmlns:a16="http://schemas.microsoft.com/office/drawing/2014/main" id="{B0DCFCF8-6FB0-4366-9027-020F88E9CFAF}"/>
                </a:ext>
              </a:extLst>
            </p:cNvPr>
            <p:cNvSpPr>
              <a:spLocks/>
            </p:cNvSpPr>
            <p:nvPr/>
          </p:nvSpPr>
          <p:spPr bwMode="auto">
            <a:xfrm>
              <a:off x="490" y="583"/>
              <a:ext cx="142" cy="141"/>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5" name="Freeform 8">
              <a:extLst>
                <a:ext uri="{FF2B5EF4-FFF2-40B4-BE49-F238E27FC236}">
                  <a16:creationId xmlns:a16="http://schemas.microsoft.com/office/drawing/2014/main" id="{2649BEF8-3C6C-4030-8F2D-1FF05DFEF687}"/>
                </a:ext>
              </a:extLst>
            </p:cNvPr>
            <p:cNvSpPr>
              <a:spLocks/>
            </p:cNvSpPr>
            <p:nvPr/>
          </p:nvSpPr>
          <p:spPr bwMode="auto">
            <a:xfrm>
              <a:off x="380" y="473"/>
              <a:ext cx="362" cy="361"/>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75" name="Google Shape;164;p10">
            <a:extLst>
              <a:ext uri="{FF2B5EF4-FFF2-40B4-BE49-F238E27FC236}">
                <a16:creationId xmlns:a16="http://schemas.microsoft.com/office/drawing/2014/main" id="{17CE27EE-ABEA-4469-84AE-356C984FE153}"/>
              </a:ext>
            </a:extLst>
          </p:cNvPr>
          <p:cNvSpPr/>
          <p:nvPr/>
        </p:nvSpPr>
        <p:spPr>
          <a:xfrm>
            <a:off x="10566699" y="1938662"/>
            <a:ext cx="1091349" cy="1125195"/>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70" name="Group 4">
            <a:extLst>
              <a:ext uri="{FF2B5EF4-FFF2-40B4-BE49-F238E27FC236}">
                <a16:creationId xmlns:a16="http://schemas.microsoft.com/office/drawing/2014/main" id="{72D64239-95E6-49F3-9F00-F5964FC00DEA}"/>
              </a:ext>
            </a:extLst>
          </p:cNvPr>
          <p:cNvGrpSpPr>
            <a:grpSpLocks noChangeAspect="1"/>
          </p:cNvGrpSpPr>
          <p:nvPr/>
        </p:nvGrpSpPr>
        <p:grpSpPr bwMode="auto">
          <a:xfrm>
            <a:off x="10769068" y="2155769"/>
            <a:ext cx="686610" cy="600195"/>
            <a:chOff x="4666" y="633"/>
            <a:chExt cx="437" cy="382"/>
          </a:xfrm>
          <a:solidFill>
            <a:srgbClr val="002060"/>
          </a:solidFill>
        </p:grpSpPr>
        <p:sp>
          <p:nvSpPr>
            <p:cNvPr id="72" name="Freeform 5">
              <a:extLst>
                <a:ext uri="{FF2B5EF4-FFF2-40B4-BE49-F238E27FC236}">
                  <a16:creationId xmlns:a16="http://schemas.microsoft.com/office/drawing/2014/main" id="{05E8D4DC-4A03-4448-BEB2-DAF2C9297BCE}"/>
                </a:ext>
              </a:extLst>
            </p:cNvPr>
            <p:cNvSpPr>
              <a:spLocks noEditPoints="1"/>
            </p:cNvSpPr>
            <p:nvPr/>
          </p:nvSpPr>
          <p:spPr bwMode="auto">
            <a:xfrm>
              <a:off x="4666" y="706"/>
              <a:ext cx="437" cy="309"/>
            </a:xfrm>
            <a:custGeom>
              <a:avLst/>
              <a:gdLst>
                <a:gd name="T0" fmla="*/ 246 w 288"/>
                <a:gd name="T1" fmla="*/ 204 h 204"/>
                <a:gd name="T2" fmla="*/ 42 w 288"/>
                <a:gd name="T3" fmla="*/ 204 h 204"/>
                <a:gd name="T4" fmla="*/ 0 w 288"/>
                <a:gd name="T5" fmla="*/ 162 h 204"/>
                <a:gd name="T6" fmla="*/ 0 w 288"/>
                <a:gd name="T7" fmla="*/ 42 h 204"/>
                <a:gd name="T8" fmla="*/ 42 w 288"/>
                <a:gd name="T9" fmla="*/ 0 h 204"/>
                <a:gd name="T10" fmla="*/ 246 w 288"/>
                <a:gd name="T11" fmla="*/ 0 h 204"/>
                <a:gd name="T12" fmla="*/ 288 w 288"/>
                <a:gd name="T13" fmla="*/ 42 h 204"/>
                <a:gd name="T14" fmla="*/ 288 w 288"/>
                <a:gd name="T15" fmla="*/ 162 h 204"/>
                <a:gd name="T16" fmla="*/ 246 w 288"/>
                <a:gd name="T17" fmla="*/ 204 h 204"/>
                <a:gd name="T18" fmla="*/ 42 w 288"/>
                <a:gd name="T19" fmla="*/ 12 h 204"/>
                <a:gd name="T20" fmla="*/ 12 w 288"/>
                <a:gd name="T21" fmla="*/ 42 h 204"/>
                <a:gd name="T22" fmla="*/ 12 w 288"/>
                <a:gd name="T23" fmla="*/ 162 h 204"/>
                <a:gd name="T24" fmla="*/ 42 w 288"/>
                <a:gd name="T25" fmla="*/ 192 h 204"/>
                <a:gd name="T26" fmla="*/ 246 w 288"/>
                <a:gd name="T27" fmla="*/ 192 h 204"/>
                <a:gd name="T28" fmla="*/ 276 w 288"/>
                <a:gd name="T29" fmla="*/ 162 h 204"/>
                <a:gd name="T30" fmla="*/ 276 w 288"/>
                <a:gd name="T31" fmla="*/ 42 h 204"/>
                <a:gd name="T32" fmla="*/ 246 w 288"/>
                <a:gd name="T33" fmla="*/ 12 h 204"/>
                <a:gd name="T34" fmla="*/ 42 w 288"/>
                <a:gd name="T35"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04">
                  <a:moveTo>
                    <a:pt x="246" y="204"/>
                  </a:moveTo>
                  <a:cubicBezTo>
                    <a:pt x="42" y="204"/>
                    <a:pt x="42" y="204"/>
                    <a:pt x="42" y="204"/>
                  </a:cubicBezTo>
                  <a:cubicBezTo>
                    <a:pt x="19" y="204"/>
                    <a:pt x="0" y="185"/>
                    <a:pt x="0" y="162"/>
                  </a:cubicBezTo>
                  <a:cubicBezTo>
                    <a:pt x="0" y="42"/>
                    <a:pt x="0" y="42"/>
                    <a:pt x="0" y="42"/>
                  </a:cubicBezTo>
                  <a:cubicBezTo>
                    <a:pt x="0" y="19"/>
                    <a:pt x="19" y="0"/>
                    <a:pt x="42" y="0"/>
                  </a:cubicBezTo>
                  <a:cubicBezTo>
                    <a:pt x="246" y="0"/>
                    <a:pt x="246" y="0"/>
                    <a:pt x="246" y="0"/>
                  </a:cubicBezTo>
                  <a:cubicBezTo>
                    <a:pt x="269" y="0"/>
                    <a:pt x="288" y="19"/>
                    <a:pt x="288" y="42"/>
                  </a:cubicBezTo>
                  <a:cubicBezTo>
                    <a:pt x="288" y="162"/>
                    <a:pt x="288" y="162"/>
                    <a:pt x="288" y="162"/>
                  </a:cubicBezTo>
                  <a:cubicBezTo>
                    <a:pt x="288" y="185"/>
                    <a:pt x="269" y="204"/>
                    <a:pt x="246" y="204"/>
                  </a:cubicBezTo>
                  <a:close/>
                  <a:moveTo>
                    <a:pt x="42" y="12"/>
                  </a:moveTo>
                  <a:cubicBezTo>
                    <a:pt x="25" y="12"/>
                    <a:pt x="12" y="25"/>
                    <a:pt x="12" y="42"/>
                  </a:cubicBezTo>
                  <a:cubicBezTo>
                    <a:pt x="12" y="162"/>
                    <a:pt x="12" y="162"/>
                    <a:pt x="12" y="162"/>
                  </a:cubicBezTo>
                  <a:cubicBezTo>
                    <a:pt x="12" y="179"/>
                    <a:pt x="25" y="192"/>
                    <a:pt x="42" y="192"/>
                  </a:cubicBezTo>
                  <a:cubicBezTo>
                    <a:pt x="246" y="192"/>
                    <a:pt x="246" y="192"/>
                    <a:pt x="246" y="192"/>
                  </a:cubicBezTo>
                  <a:cubicBezTo>
                    <a:pt x="263" y="192"/>
                    <a:pt x="276" y="179"/>
                    <a:pt x="276" y="162"/>
                  </a:cubicBezTo>
                  <a:cubicBezTo>
                    <a:pt x="276" y="42"/>
                    <a:pt x="276" y="42"/>
                    <a:pt x="276" y="42"/>
                  </a:cubicBezTo>
                  <a:cubicBezTo>
                    <a:pt x="276" y="25"/>
                    <a:pt x="263" y="12"/>
                    <a:pt x="246" y="12"/>
                  </a:cubicBezTo>
                  <a:lnTo>
                    <a:pt x="42" y="12"/>
                  </a:ln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73" name="Freeform 6">
              <a:extLst>
                <a:ext uri="{FF2B5EF4-FFF2-40B4-BE49-F238E27FC236}">
                  <a16:creationId xmlns:a16="http://schemas.microsoft.com/office/drawing/2014/main" id="{AEDC0D79-B92C-4101-A8EA-52D0D834C48C}"/>
                </a:ext>
              </a:extLst>
            </p:cNvPr>
            <p:cNvSpPr>
              <a:spLocks/>
            </p:cNvSpPr>
            <p:nvPr/>
          </p:nvSpPr>
          <p:spPr bwMode="auto">
            <a:xfrm>
              <a:off x="4812" y="633"/>
              <a:ext cx="146" cy="91"/>
            </a:xfrm>
            <a:custGeom>
              <a:avLst/>
              <a:gdLst>
                <a:gd name="T0" fmla="*/ 90 w 96"/>
                <a:gd name="T1" fmla="*/ 60 h 60"/>
                <a:gd name="T2" fmla="*/ 84 w 96"/>
                <a:gd name="T3" fmla="*/ 54 h 60"/>
                <a:gd name="T4" fmla="*/ 84 w 96"/>
                <a:gd name="T5" fmla="*/ 30 h 60"/>
                <a:gd name="T6" fmla="*/ 66 w 96"/>
                <a:gd name="T7" fmla="*/ 12 h 60"/>
                <a:gd name="T8" fmla="*/ 30 w 96"/>
                <a:gd name="T9" fmla="*/ 12 h 60"/>
                <a:gd name="T10" fmla="*/ 12 w 96"/>
                <a:gd name="T11" fmla="*/ 30 h 60"/>
                <a:gd name="T12" fmla="*/ 12 w 96"/>
                <a:gd name="T13" fmla="*/ 54 h 60"/>
                <a:gd name="T14" fmla="*/ 6 w 96"/>
                <a:gd name="T15" fmla="*/ 60 h 60"/>
                <a:gd name="T16" fmla="*/ 0 w 96"/>
                <a:gd name="T17" fmla="*/ 54 h 60"/>
                <a:gd name="T18" fmla="*/ 0 w 96"/>
                <a:gd name="T19" fmla="*/ 30 h 60"/>
                <a:gd name="T20" fmla="*/ 30 w 96"/>
                <a:gd name="T21" fmla="*/ 0 h 60"/>
                <a:gd name="T22" fmla="*/ 66 w 96"/>
                <a:gd name="T23" fmla="*/ 0 h 60"/>
                <a:gd name="T24" fmla="*/ 96 w 96"/>
                <a:gd name="T25" fmla="*/ 30 h 60"/>
                <a:gd name="T26" fmla="*/ 96 w 96"/>
                <a:gd name="T27" fmla="*/ 54 h 60"/>
                <a:gd name="T28" fmla="*/ 90 w 96"/>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60">
                  <a:moveTo>
                    <a:pt x="90" y="60"/>
                  </a:moveTo>
                  <a:cubicBezTo>
                    <a:pt x="87" y="60"/>
                    <a:pt x="84" y="57"/>
                    <a:pt x="84" y="54"/>
                  </a:cubicBezTo>
                  <a:cubicBezTo>
                    <a:pt x="84" y="30"/>
                    <a:pt x="84" y="30"/>
                    <a:pt x="84" y="30"/>
                  </a:cubicBezTo>
                  <a:cubicBezTo>
                    <a:pt x="84" y="20"/>
                    <a:pt x="76" y="12"/>
                    <a:pt x="66" y="12"/>
                  </a:cubicBezTo>
                  <a:cubicBezTo>
                    <a:pt x="30" y="12"/>
                    <a:pt x="30" y="12"/>
                    <a:pt x="30" y="12"/>
                  </a:cubicBezTo>
                  <a:cubicBezTo>
                    <a:pt x="20" y="12"/>
                    <a:pt x="12" y="20"/>
                    <a:pt x="12" y="30"/>
                  </a:cubicBezTo>
                  <a:cubicBezTo>
                    <a:pt x="12" y="54"/>
                    <a:pt x="12" y="54"/>
                    <a:pt x="12" y="54"/>
                  </a:cubicBezTo>
                  <a:cubicBezTo>
                    <a:pt x="12" y="57"/>
                    <a:pt x="9" y="60"/>
                    <a:pt x="6" y="60"/>
                  </a:cubicBezTo>
                  <a:cubicBezTo>
                    <a:pt x="3" y="60"/>
                    <a:pt x="0" y="57"/>
                    <a:pt x="0" y="54"/>
                  </a:cubicBezTo>
                  <a:cubicBezTo>
                    <a:pt x="0" y="30"/>
                    <a:pt x="0" y="30"/>
                    <a:pt x="0" y="30"/>
                  </a:cubicBezTo>
                  <a:cubicBezTo>
                    <a:pt x="0" y="13"/>
                    <a:pt x="13" y="0"/>
                    <a:pt x="30" y="0"/>
                  </a:cubicBezTo>
                  <a:cubicBezTo>
                    <a:pt x="66" y="0"/>
                    <a:pt x="66" y="0"/>
                    <a:pt x="66" y="0"/>
                  </a:cubicBezTo>
                  <a:cubicBezTo>
                    <a:pt x="83" y="0"/>
                    <a:pt x="96" y="13"/>
                    <a:pt x="96" y="30"/>
                  </a:cubicBezTo>
                  <a:cubicBezTo>
                    <a:pt x="96" y="54"/>
                    <a:pt x="96" y="54"/>
                    <a:pt x="96" y="54"/>
                  </a:cubicBezTo>
                  <a:cubicBezTo>
                    <a:pt x="96" y="57"/>
                    <a:pt x="93" y="60"/>
                    <a:pt x="90" y="60"/>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71" name="TextBox 70">
            <a:extLst>
              <a:ext uri="{FF2B5EF4-FFF2-40B4-BE49-F238E27FC236}">
                <a16:creationId xmlns:a16="http://schemas.microsoft.com/office/drawing/2014/main" id="{571E31FE-EFBE-424C-B7A5-2F6FA5570582}"/>
              </a:ext>
            </a:extLst>
          </p:cNvPr>
          <p:cNvSpPr txBox="1"/>
          <p:nvPr/>
        </p:nvSpPr>
        <p:spPr>
          <a:xfrm>
            <a:off x="10747906" y="2241813"/>
            <a:ext cx="708326" cy="289801"/>
          </a:xfrm>
          <a:prstGeom prst="rect">
            <a:avLst/>
          </a:prstGeom>
          <a:ln>
            <a:noFill/>
          </a:ln>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p>
        </p:txBody>
      </p:sp>
      <p:sp>
        <p:nvSpPr>
          <p:cNvPr id="86" name="Google Shape;164;p10">
            <a:extLst>
              <a:ext uri="{FF2B5EF4-FFF2-40B4-BE49-F238E27FC236}">
                <a16:creationId xmlns:a16="http://schemas.microsoft.com/office/drawing/2014/main" id="{4EFCB27A-08C0-477D-9E64-718CCF519D3F}"/>
              </a:ext>
            </a:extLst>
          </p:cNvPr>
          <p:cNvSpPr/>
          <p:nvPr/>
        </p:nvSpPr>
        <p:spPr>
          <a:xfrm>
            <a:off x="3096860" y="2004132"/>
            <a:ext cx="1091349" cy="1125195"/>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47" name="TextBox 277">
            <a:extLst>
              <a:ext uri="{FF2B5EF4-FFF2-40B4-BE49-F238E27FC236}">
                <a16:creationId xmlns:a16="http://schemas.microsoft.com/office/drawing/2014/main" id="{A224A1EF-CC32-4B78-9E18-84FDD1CED3CD}"/>
              </a:ext>
            </a:extLst>
          </p:cNvPr>
          <p:cNvSpPr txBox="1"/>
          <p:nvPr/>
        </p:nvSpPr>
        <p:spPr>
          <a:xfrm>
            <a:off x="442914" y="3264578"/>
            <a:ext cx="1641068"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È possibile ricevere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anticipazioni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seguite da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tranche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di</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pagamenti intermedi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basate sui SAL di progetto.</a:t>
            </a:r>
          </a:p>
        </p:txBody>
      </p:sp>
      <p:sp>
        <p:nvSpPr>
          <p:cNvPr id="148" name="TextBox 277">
            <a:extLst>
              <a:ext uri="{FF2B5EF4-FFF2-40B4-BE49-F238E27FC236}">
                <a16:creationId xmlns:a16="http://schemas.microsoft.com/office/drawing/2014/main" id="{B3EB2224-C39C-4945-8EB8-CD79C9C8DC11}"/>
              </a:ext>
            </a:extLst>
          </p:cNvPr>
          <p:cNvSpPr txBox="1"/>
          <p:nvPr/>
        </p:nvSpPr>
        <p:spPr>
          <a:xfrm>
            <a:off x="2863822" y="3330048"/>
            <a:ext cx="1557425"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pagamenti</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saranno effettuati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direttamente</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in favore dei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Comuni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t>
            </a:r>
            <a:endPar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49" name="TextBox 277">
            <a:extLst>
              <a:ext uri="{FF2B5EF4-FFF2-40B4-BE49-F238E27FC236}">
                <a16:creationId xmlns:a16="http://schemas.microsoft.com/office/drawing/2014/main" id="{CF3C5AE6-39E2-4EAC-9CF6-24D0D432182D}"/>
              </a:ext>
            </a:extLst>
          </p:cNvPr>
          <p:cNvSpPr txBox="1"/>
          <p:nvPr/>
        </p:nvSpPr>
        <p:spPr>
          <a:xfrm>
            <a:off x="5043833" y="3436482"/>
            <a:ext cx="1641068" cy="23171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Le risorse saranno tracciate in bilancio tramite apposite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codificazioni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t>
            </a:r>
            <a:endPar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52" name="TextBox 277">
            <a:extLst>
              <a:ext uri="{FF2B5EF4-FFF2-40B4-BE49-F238E27FC236}">
                <a16:creationId xmlns:a16="http://schemas.microsoft.com/office/drawing/2014/main" id="{6A2486C7-3582-4C62-AFE0-CD7FDC9840AC}"/>
              </a:ext>
            </a:extLst>
          </p:cNvPr>
          <p:cNvSpPr txBox="1"/>
          <p:nvPr/>
        </p:nvSpPr>
        <p:spPr>
          <a:xfrm>
            <a:off x="7466281" y="3436482"/>
            <a:ext cx="1783316"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La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rendicontazione</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periodica va presentata al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Ministero</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titolare</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della misura di riferimento.</a:t>
            </a:r>
          </a:p>
        </p:txBody>
      </p:sp>
      <p:sp>
        <p:nvSpPr>
          <p:cNvPr id="153" name="TextBox 277">
            <a:extLst>
              <a:ext uri="{FF2B5EF4-FFF2-40B4-BE49-F238E27FC236}">
                <a16:creationId xmlns:a16="http://schemas.microsoft.com/office/drawing/2014/main" id="{3FE30DE4-695B-49EE-9A3B-AC4F3D8E6BD5}"/>
              </a:ext>
            </a:extLst>
          </p:cNvPr>
          <p:cNvSpPr txBox="1"/>
          <p:nvPr/>
        </p:nvSpPr>
        <p:spPr>
          <a:xfrm>
            <a:off x="10200600" y="3264578"/>
            <a:ext cx="1803431"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Eventuali risorse indebitamente utilizzare andranno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recuperate e restituite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al </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MEF</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t>
            </a:r>
            <a:endPar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029ACA92-D2E4-414D-8E6A-6E265F114A30}"/>
              </a:ext>
            </a:extLst>
          </p:cNvPr>
          <p:cNvSpPr txBox="1"/>
          <p:nvPr/>
        </p:nvSpPr>
        <p:spPr>
          <a:xfrm>
            <a:off x="406907" y="912691"/>
            <a:ext cx="117581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La </a:t>
            </a:r>
            <a:r>
              <a:rPr kumimoji="0" lang="it-IT" sz="16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gestione finanziaria</a:t>
            </a:r>
            <a:r>
              <a:rPr kumimoji="0" lang="it-IT" sz="1600" b="0"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 PNRR si basa su procedure volte ad agevolare l’utilizzo delle risorse da parte dei </a:t>
            </a:r>
            <a:r>
              <a:rPr kumimoji="0" lang="it-IT" sz="1600" b="1" i="0" u="none" strike="noStrike" kern="1200" cap="none" spc="0" normalizeH="0" baseline="0" noProof="0" dirty="0">
                <a:ln>
                  <a:noFill/>
                </a:ln>
                <a:solidFill>
                  <a:srgbClr val="476DB6"/>
                </a:solidFill>
                <a:effectLst/>
                <a:uLnTx/>
                <a:uFillTx/>
                <a:latin typeface="Arial" panose="020B0604020202020204" pitchFamily="34" charset="0"/>
                <a:ea typeface="+mn-ea"/>
                <a:cs typeface="Arial" panose="020B0604020202020204" pitchFamily="34" charset="0"/>
              </a:rPr>
              <a:t>soggetti titolari delle iniziative ai diversi livelli. </a:t>
            </a:r>
            <a:r>
              <a:rPr kumimoji="0" lang="it-IT" sz="16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In particolare:</a:t>
            </a:r>
          </a:p>
        </p:txBody>
      </p:sp>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p:txBody>
          <a:bodyPr/>
          <a:lstStyle/>
          <a:p>
            <a:r>
              <a:rPr lang="it-IT" dirty="0"/>
              <a:t>PNRR - LE PROCEDURE FINANZIARIE</a:t>
            </a:r>
          </a:p>
        </p:txBody>
      </p:sp>
      <p:pic>
        <p:nvPicPr>
          <p:cNvPr id="158" name="Graphic 157" descr="Transfer1 outline">
            <a:extLst>
              <a:ext uri="{FF2B5EF4-FFF2-40B4-BE49-F238E27FC236}">
                <a16:creationId xmlns:a16="http://schemas.microsoft.com/office/drawing/2014/main" id="{AAA3C0A4-DCC9-4D6C-B194-4647BFFCEE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365" y="2067451"/>
            <a:ext cx="861407" cy="861407"/>
          </a:xfrm>
          <a:prstGeom prst="rect">
            <a:avLst/>
          </a:prstGeom>
        </p:spPr>
      </p:pic>
      <p:pic>
        <p:nvPicPr>
          <p:cNvPr id="160" name="Graphic 159" descr="Internet Banking with solid fill">
            <a:extLst>
              <a:ext uri="{FF2B5EF4-FFF2-40B4-BE49-F238E27FC236}">
                <a16:creationId xmlns:a16="http://schemas.microsoft.com/office/drawing/2014/main" id="{DA01A138-C636-45F0-B556-A169009395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8717" y="2224030"/>
            <a:ext cx="678414" cy="678414"/>
          </a:xfrm>
          <a:prstGeom prst="rect">
            <a:avLst/>
          </a:prstGeom>
        </p:spPr>
      </p:pic>
    </p:spTree>
    <p:extLst>
      <p:ext uri="{BB962C8B-B14F-4D97-AF65-F5344CB8AC3E}">
        <p14:creationId xmlns:p14="http://schemas.microsoft.com/office/powerpoint/2010/main" val="2796066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AE70DDED-3290-C94C-A75E-ACA46923DF4A}"/>
              </a:ext>
            </a:extLst>
          </p:cNvPr>
          <p:cNvSpPr>
            <a:spLocks noGrp="1"/>
          </p:cNvSpPr>
          <p:nvPr>
            <p:ph type="title"/>
          </p:nvPr>
        </p:nvSpPr>
        <p:spPr>
          <a:xfrm>
            <a:off x="653142" y="569258"/>
            <a:ext cx="11039741" cy="424732"/>
          </a:xfrm>
          <a:noFill/>
        </p:spPr>
        <p:txBody>
          <a:bodyPr vert="horz" wrap="square" lIns="0" tIns="45720" rIns="91440" bIns="45720" rtlCol="0" anchor="ctr">
            <a:spAutoFit/>
          </a:bodyPr>
          <a:lstStyle/>
          <a:p>
            <a:r>
              <a:rPr lang="it-IT" sz="2400" b="1" dirty="0">
                <a:solidFill>
                  <a:srgbClr val="0A2643"/>
                </a:solidFill>
                <a:latin typeface="Arial" panose="020B0604020202020204" pitchFamily="34" charset="0"/>
                <a:ea typeface="+mn-ea"/>
                <a:cs typeface="Arial" panose="020B0604020202020204" pitchFamily="34" charset="0"/>
                <a:sym typeface="Open Sans"/>
              </a:rPr>
              <a:t>DIFFERENZE E ANALOGIE CON LA GESTIONE DEI FONDI STRUTTURALI</a:t>
            </a:r>
          </a:p>
        </p:txBody>
      </p:sp>
      <p:sp>
        <p:nvSpPr>
          <p:cNvPr id="2" name="Rettangolo 1">
            <a:extLst>
              <a:ext uri="{FF2B5EF4-FFF2-40B4-BE49-F238E27FC236}">
                <a16:creationId xmlns:a16="http://schemas.microsoft.com/office/drawing/2014/main" id="{8BB5AA88-9BE2-B84D-9297-38D3CBCFE218}"/>
              </a:ext>
            </a:extLst>
          </p:cNvPr>
          <p:cNvSpPr/>
          <p:nvPr/>
        </p:nvSpPr>
        <p:spPr>
          <a:xfrm>
            <a:off x="641711" y="1198320"/>
            <a:ext cx="4691743" cy="56605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ANALOGIE</a:t>
            </a:r>
          </a:p>
        </p:txBody>
      </p:sp>
      <p:sp>
        <p:nvSpPr>
          <p:cNvPr id="6" name="Rettangolo 5">
            <a:extLst>
              <a:ext uri="{FF2B5EF4-FFF2-40B4-BE49-F238E27FC236}">
                <a16:creationId xmlns:a16="http://schemas.microsoft.com/office/drawing/2014/main" id="{101443C8-69EC-3442-B0E4-F9780D2FB390}"/>
              </a:ext>
            </a:extLst>
          </p:cNvPr>
          <p:cNvSpPr/>
          <p:nvPr/>
        </p:nvSpPr>
        <p:spPr>
          <a:xfrm>
            <a:off x="6542039" y="1198320"/>
            <a:ext cx="4691743" cy="56605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atin typeface="Arial" panose="020B0604020202020204" pitchFamily="34" charset="0"/>
                <a:cs typeface="Arial" panose="020B0604020202020204" pitchFamily="34" charset="0"/>
              </a:rPr>
              <a:t>DIFFERENZE</a:t>
            </a:r>
          </a:p>
        </p:txBody>
      </p:sp>
      <p:sp>
        <p:nvSpPr>
          <p:cNvPr id="3" name="CasellaDiTesto 2">
            <a:extLst>
              <a:ext uri="{FF2B5EF4-FFF2-40B4-BE49-F238E27FC236}">
                <a16:creationId xmlns:a16="http://schemas.microsoft.com/office/drawing/2014/main" id="{084DBC89-24A0-6343-B821-39DC25BEE489}"/>
              </a:ext>
            </a:extLst>
          </p:cNvPr>
          <p:cNvSpPr txBox="1"/>
          <p:nvPr/>
        </p:nvSpPr>
        <p:spPr>
          <a:xfrm>
            <a:off x="641711" y="2025634"/>
            <a:ext cx="4691743" cy="4201150"/>
          </a:xfrm>
          <a:prstGeom prst="rect">
            <a:avLst/>
          </a:prstGeom>
          <a:noFill/>
        </p:spPr>
        <p:txBody>
          <a:bodyPr wrap="square" rtlCol="0">
            <a:spAutoFit/>
          </a:bodyPr>
          <a:lstStyle/>
          <a:p>
            <a:pPr marL="285750" indent="-285750" algn="just">
              <a:spcAft>
                <a:spcPts val="600"/>
              </a:spcAft>
              <a:buFont typeface="Wingdings" pitchFamily="2" charset="2"/>
              <a:buChar char="§"/>
            </a:pPr>
            <a:r>
              <a:rPr lang="it-IT" dirty="0">
                <a:latin typeface="Arial" panose="020B0604020202020204" pitchFamily="34" charset="0"/>
                <a:cs typeface="Arial" panose="020B0604020202020204" pitchFamily="34" charset="0"/>
              </a:rPr>
              <a:t>Possibilità di utilizzo strumenti già in uso per fondi SIE (es. opzioni di costo semplificato se richiamati negli avvisi/atti di assegnazione AACC)</a:t>
            </a:r>
          </a:p>
          <a:p>
            <a:pPr marL="285750" indent="-285750" algn="just">
              <a:spcAft>
                <a:spcPts val="600"/>
              </a:spcAft>
              <a:buFont typeface="Wingdings" pitchFamily="2" charset="2"/>
              <a:buChar char="§"/>
            </a:pPr>
            <a:r>
              <a:rPr lang="it-IT" dirty="0">
                <a:latin typeface="Arial" panose="020B0604020202020204" pitchFamily="34" charset="0"/>
                <a:cs typeface="Arial" panose="020B0604020202020204" pitchFamily="34" charset="0"/>
              </a:rPr>
              <a:t>Processi di gestione ispirati al mondo delle Politiche di Coesione (ad es.: gestione finanziaria)</a:t>
            </a:r>
          </a:p>
          <a:p>
            <a:pPr marL="285750" indent="-285750" algn="just">
              <a:spcAft>
                <a:spcPts val="600"/>
              </a:spcAft>
              <a:buFont typeface="Wingdings" pitchFamily="2" charset="2"/>
              <a:buChar char="§"/>
            </a:pPr>
            <a:r>
              <a:rPr lang="it-IT" dirty="0">
                <a:latin typeface="Arial" panose="020B0604020202020204" pitchFamily="34" charset="0"/>
                <a:cs typeface="Arial" panose="020B0604020202020204" pitchFamily="34" charset="0"/>
              </a:rPr>
              <a:t>Verifica della regolarità, prevenzione, individuazione, correzione di frode, corruzione, conflitto di interesse e doppio finanziamento</a:t>
            </a:r>
          </a:p>
          <a:p>
            <a:pPr marL="285750" indent="-285750" algn="just">
              <a:spcAft>
                <a:spcPts val="600"/>
              </a:spcAft>
              <a:buFont typeface="Wingdings" pitchFamily="2" charset="2"/>
              <a:buChar char="§"/>
            </a:pPr>
            <a:r>
              <a:rPr lang="it-IT" dirty="0">
                <a:latin typeface="Arial" panose="020B0604020202020204" pitchFamily="34" charset="0"/>
                <a:cs typeface="Arial" panose="020B0604020202020204" pitchFamily="34" charset="0"/>
              </a:rPr>
              <a:t>Impegno comune in tema di rafforzamento della capacità amministrativa e semplificazione</a:t>
            </a:r>
          </a:p>
        </p:txBody>
      </p:sp>
      <p:sp>
        <p:nvSpPr>
          <p:cNvPr id="7" name="CasellaDiTesto 6">
            <a:extLst>
              <a:ext uri="{FF2B5EF4-FFF2-40B4-BE49-F238E27FC236}">
                <a16:creationId xmlns:a16="http://schemas.microsoft.com/office/drawing/2014/main" id="{ED469B01-3629-5047-A51B-577B3563A90F}"/>
              </a:ext>
            </a:extLst>
          </p:cNvPr>
          <p:cNvSpPr txBox="1"/>
          <p:nvPr/>
        </p:nvSpPr>
        <p:spPr>
          <a:xfrm>
            <a:off x="6498224" y="2025633"/>
            <a:ext cx="4779375" cy="3924151"/>
          </a:xfrm>
          <a:prstGeom prst="rect">
            <a:avLst/>
          </a:prstGeom>
          <a:noFill/>
        </p:spPr>
        <p:txBody>
          <a:bodyPr wrap="square" rtlCol="0">
            <a:spAutoFit/>
          </a:bodyPr>
          <a:lstStyle>
            <a:defPPr>
              <a:defRPr lang="it-IT"/>
            </a:defPPr>
            <a:lvl1pPr marL="285750" indent="-285750" algn="just">
              <a:spcAft>
                <a:spcPts val="600"/>
              </a:spcAft>
              <a:buFont typeface="Wingdings" pitchFamily="2" charset="2"/>
              <a:buChar char="§"/>
              <a:defRPr>
                <a:latin typeface="Arial" panose="020B0604020202020204" pitchFamily="34" charset="0"/>
                <a:cs typeface="Arial" panose="020B0604020202020204" pitchFamily="34" charset="0"/>
              </a:defRPr>
            </a:lvl1pPr>
          </a:lstStyle>
          <a:p>
            <a:r>
              <a:rPr lang="it-IT" dirty="0"/>
              <a:t>Regolamento di riferimento specifico 241/2021 (incluso nella categoria degli strumenti a gestione diretta UE)</a:t>
            </a:r>
          </a:p>
          <a:p>
            <a:r>
              <a:rPr lang="it-IT" dirty="0"/>
              <a:t>Rendicontazione alla CE focalizzata sui risultati (target e milestone) per ottenere il rimborso di tranche di finanziamento UE non connesse all’avanzamento della spesa</a:t>
            </a:r>
          </a:p>
          <a:p>
            <a:r>
              <a:rPr lang="it-IT" dirty="0"/>
              <a:t>Ammontare di risorse rilevante e tempistica attuativa ridotta (ultimi target al 30 giugno 2026)</a:t>
            </a:r>
          </a:p>
          <a:p>
            <a:r>
              <a:rPr lang="it-IT" dirty="0"/>
              <a:t>Ulteriori requisiti specifici (DNSH, tagging digital e </a:t>
            </a:r>
            <a:r>
              <a:rPr lang="it-IT" dirty="0" err="1"/>
              <a:t>climate</a:t>
            </a:r>
            <a:r>
              <a:rPr lang="it-IT" dirty="0"/>
              <a:t>, priorità trasversali, </a:t>
            </a:r>
            <a:r>
              <a:rPr lang="it-IT" dirty="0" err="1"/>
              <a:t>etc</a:t>
            </a:r>
            <a:r>
              <a:rPr lang="it-IT" dirty="0"/>
              <a:t>…)</a:t>
            </a:r>
          </a:p>
        </p:txBody>
      </p:sp>
      <p:cxnSp>
        <p:nvCxnSpPr>
          <p:cNvPr id="9" name="Connettore 1 8">
            <a:extLst>
              <a:ext uri="{FF2B5EF4-FFF2-40B4-BE49-F238E27FC236}">
                <a16:creationId xmlns:a16="http://schemas.microsoft.com/office/drawing/2014/main" id="{64BB342A-A4D2-FC47-8D66-4E50D385041B}"/>
              </a:ext>
            </a:extLst>
          </p:cNvPr>
          <p:cNvCxnSpPr>
            <a:cxnSpLocks/>
          </p:cNvCxnSpPr>
          <p:nvPr/>
        </p:nvCxnSpPr>
        <p:spPr>
          <a:xfrm>
            <a:off x="5910943" y="1198320"/>
            <a:ext cx="0" cy="466908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Segnaposto testo 4">
            <a:extLst>
              <a:ext uri="{FF2B5EF4-FFF2-40B4-BE49-F238E27FC236}">
                <a16:creationId xmlns:a16="http://schemas.microsoft.com/office/drawing/2014/main" id="{95284CC1-14F1-4142-B816-917DEAEA1197}"/>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dirty="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LE PROCEDURE DI ATTUAZIONE</a:t>
            </a:r>
          </a:p>
        </p:txBody>
      </p:sp>
    </p:spTree>
    <p:extLst>
      <p:ext uri="{BB962C8B-B14F-4D97-AF65-F5344CB8AC3E}">
        <p14:creationId xmlns:p14="http://schemas.microsoft.com/office/powerpoint/2010/main" val="2539999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8">
            <a:extLst>
              <a:ext uri="{FF2B5EF4-FFF2-40B4-BE49-F238E27FC236}">
                <a16:creationId xmlns:a16="http://schemas.microsoft.com/office/drawing/2014/main" id="{73CEFA1D-D7A0-4E81-B94B-FEC09B3B2D6D}"/>
              </a:ext>
            </a:extLst>
          </p:cNvPr>
          <p:cNvSpPr/>
          <p:nvPr/>
        </p:nvSpPr>
        <p:spPr>
          <a:xfrm>
            <a:off x="0" y="1607360"/>
            <a:ext cx="12192000" cy="22097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593A9F6D-BB84-47C4-93BC-0560CB077D0B}"/>
              </a:ext>
            </a:extLst>
          </p:cNvPr>
          <p:cNvCxnSpPr>
            <a:cxnSpLocks/>
          </p:cNvCxnSpPr>
          <p:nvPr/>
        </p:nvCxnSpPr>
        <p:spPr>
          <a:xfrm>
            <a:off x="0" y="5069588"/>
            <a:ext cx="12192000"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sp>
        <p:nvSpPr>
          <p:cNvPr id="38" name="Oval 37">
            <a:extLst>
              <a:ext uri="{FF2B5EF4-FFF2-40B4-BE49-F238E27FC236}">
                <a16:creationId xmlns:a16="http://schemas.microsoft.com/office/drawing/2014/main" id="{6E45FF1F-F202-4051-A2F9-8213CD44EC02}"/>
              </a:ext>
            </a:extLst>
          </p:cNvPr>
          <p:cNvSpPr/>
          <p:nvPr/>
        </p:nvSpPr>
        <p:spPr>
          <a:xfrm>
            <a:off x="5834107" y="4802098"/>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0170564E-160A-48A2-A9C8-1FFC77535FE1}"/>
              </a:ext>
            </a:extLst>
          </p:cNvPr>
          <p:cNvSpPr/>
          <p:nvPr/>
        </p:nvSpPr>
        <p:spPr>
          <a:xfrm>
            <a:off x="1880173" y="4802098"/>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AD15BC19-123B-4138-B873-752F7DA28E6A}"/>
              </a:ext>
            </a:extLst>
          </p:cNvPr>
          <p:cNvCxnSpPr/>
          <p:nvPr/>
        </p:nvCxnSpPr>
        <p:spPr>
          <a:xfrm>
            <a:off x="0" y="2655947"/>
            <a:ext cx="12192000" cy="0"/>
          </a:xfrm>
          <a:prstGeom prst="line">
            <a:avLst/>
          </a:prstGeom>
          <a:ln>
            <a:solidFill>
              <a:schemeClr val="bg2"/>
            </a:solidFill>
          </a:ln>
        </p:spPr>
        <p:style>
          <a:lnRef idx="1">
            <a:schemeClr val="accent2"/>
          </a:lnRef>
          <a:fillRef idx="0">
            <a:schemeClr val="accent2"/>
          </a:fillRef>
          <a:effectRef idx="0">
            <a:schemeClr val="accent2"/>
          </a:effectRef>
          <a:fontRef idx="minor">
            <a:schemeClr val="tx1"/>
          </a:fontRef>
        </p:style>
      </p:cxnSp>
      <p:sp>
        <p:nvSpPr>
          <p:cNvPr id="25" name="Oval 24">
            <a:extLst>
              <a:ext uri="{FF2B5EF4-FFF2-40B4-BE49-F238E27FC236}">
                <a16:creationId xmlns:a16="http://schemas.microsoft.com/office/drawing/2014/main" id="{ADD19D73-24D7-4B95-886D-95020A9234A7}"/>
              </a:ext>
            </a:extLst>
          </p:cNvPr>
          <p:cNvSpPr/>
          <p:nvPr/>
        </p:nvSpPr>
        <p:spPr>
          <a:xfrm>
            <a:off x="9915219" y="2378547"/>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DC99C898-9214-4EF9-A038-CFE39F0ED61E}"/>
              </a:ext>
            </a:extLst>
          </p:cNvPr>
          <p:cNvSpPr/>
          <p:nvPr/>
        </p:nvSpPr>
        <p:spPr>
          <a:xfrm>
            <a:off x="5830578" y="2379172"/>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798BD2F-056C-4727-AE1B-5362493D2094}"/>
              </a:ext>
            </a:extLst>
          </p:cNvPr>
          <p:cNvSpPr/>
          <p:nvPr/>
        </p:nvSpPr>
        <p:spPr>
          <a:xfrm>
            <a:off x="1880173" y="2378547"/>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D454CCE-2D35-4E07-8E35-A932300EA7D2}"/>
              </a:ext>
            </a:extLst>
          </p:cNvPr>
          <p:cNvSpPr txBox="1">
            <a:spLocks/>
          </p:cNvSpPr>
          <p:nvPr/>
        </p:nvSpPr>
        <p:spPr>
          <a:xfrm>
            <a:off x="433847" y="466799"/>
            <a:ext cx="11532865" cy="424732"/>
          </a:xfrm>
          <a:noFill/>
        </p:spPr>
        <p:txBody>
          <a:bodyPr vert="horz" wrap="square" lIns="0" tIns="45720" rIns="91440" bIns="45720" rtlCol="0" anchor="ctr">
            <a:spAutoFit/>
          </a:bodyPr>
          <a:lstStyle>
            <a:defPPr>
              <a:defRPr lang="it-IT"/>
            </a:defPPr>
            <a:lvl1pPr lvl="0">
              <a:lnSpc>
                <a:spcPct val="90000"/>
              </a:lnSpc>
              <a:spcBef>
                <a:spcPct val="0"/>
              </a:spcBef>
              <a:buNone/>
              <a:defRPr sz="2400" b="1">
                <a:solidFill>
                  <a:srgbClr val="0A2643"/>
                </a:solidFill>
                <a:latin typeface="Arial" panose="020B0604020202020204" pitchFamily="34" charset="0"/>
                <a:cs typeface="Arial" panose="020B0604020202020204" pitchFamily="34" charset="0"/>
              </a:defRPr>
            </a:lvl1pPr>
          </a:lstStyle>
          <a:p>
            <a:pPr lvl="0">
              <a:defRPr/>
            </a:pPr>
            <a:r>
              <a:rPr kumimoji="0" lang="it-IT" sz="2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rPr>
              <a:t>SUPPORTO OPERATIVO ALLA REALIZZAZIONE DEI PROGETTI </a:t>
            </a:r>
            <a:r>
              <a:rPr lang="it-IT" dirty="0"/>
              <a:t>PNRR E CB </a:t>
            </a:r>
            <a:endParaRPr kumimoji="0" lang="it-IT" sz="2400" b="1" i="0" u="none" strike="noStrike" kern="1200" cap="none" spc="0" normalizeH="0" baseline="0" noProof="0" dirty="0">
              <a:ln>
                <a:noFill/>
              </a:ln>
              <a:solidFill>
                <a:srgbClr val="0A2643"/>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4978C97-BA67-4231-9F48-40EC628F8A6B}"/>
              </a:ext>
            </a:extLst>
          </p:cNvPr>
          <p:cNvSpPr txBox="1"/>
          <p:nvPr/>
        </p:nvSpPr>
        <p:spPr>
          <a:xfrm>
            <a:off x="824260" y="1659517"/>
            <a:ext cx="11114306"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Ai sensi dell’art. 1 co. 1 del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Decreto legge n. 80/2021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(Decreto «</a:t>
            </a:r>
            <a:r>
              <a:rPr kumimoji="0" lang="it-IT" sz="1400" b="0" i="1"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Reclutamento</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convertito in L. 6 agosto 2021, n. 113, le  Amministrazioni possono porre a  carico  del Piano   le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spese</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per  il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reclutamento</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di  personale specificamente destinato 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realizzare</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progetti</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di  cui  hanno  diretta titolarità (in fase di finalizzazione specifica Circolare). In base a detta norma:</a:t>
            </a:r>
          </a:p>
        </p:txBody>
      </p:sp>
      <p:sp>
        <p:nvSpPr>
          <p:cNvPr id="7" name="Rettangolo 46">
            <a:extLst>
              <a:ext uri="{FF2B5EF4-FFF2-40B4-BE49-F238E27FC236}">
                <a16:creationId xmlns:a16="http://schemas.microsoft.com/office/drawing/2014/main" id="{B37B3C9E-BB75-40FD-BB9B-C80B9297FF49}"/>
              </a:ext>
            </a:extLst>
          </p:cNvPr>
          <p:cNvSpPr/>
          <p:nvPr/>
        </p:nvSpPr>
        <p:spPr>
          <a:xfrm>
            <a:off x="4280482" y="5320885"/>
            <a:ext cx="3717029" cy="974634"/>
          </a:xfrm>
          <a:prstGeom prst="rect">
            <a:avLst/>
          </a:prstGeom>
        </p:spPr>
        <p:txBody>
          <a:bodyPr wrap="square" lIns="0" tIns="0" rIns="0" bIns="0">
            <a:no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si attua attraverso il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conferimento</a:t>
            </a:r>
            <a:r>
              <a:rPr kumimoji="0" lang="it-IT" sz="1200" b="1" i="0" u="none" strike="noStrike" kern="1200" cap="none" spc="-5"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di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incarichi</a:t>
            </a:r>
            <a:r>
              <a:rPr kumimoji="0" lang="it-IT" sz="1200" b="1" i="0" u="none" strike="noStrike" kern="1200" cap="none" spc="-5"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di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collaborazione</a:t>
            </a:r>
            <a:r>
              <a:rPr kumimoji="0" lang="it-IT" sz="1200" b="1" i="0" u="none" strike="noStrike" kern="1200" cap="none" spc="-5"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 professionisti ed esperti, con competenze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tecnico-amministrative</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o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trasversali</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(es. economiche, giuridiche)</a:t>
            </a:r>
          </a:p>
        </p:txBody>
      </p:sp>
      <p:sp>
        <p:nvSpPr>
          <p:cNvPr id="8" name="Rectangle 7">
            <a:extLst>
              <a:ext uri="{FF2B5EF4-FFF2-40B4-BE49-F238E27FC236}">
                <a16:creationId xmlns:a16="http://schemas.microsoft.com/office/drawing/2014/main" id="{3B6DE84D-C9ED-4E4D-95C8-4EFEECA2E003}"/>
              </a:ext>
            </a:extLst>
          </p:cNvPr>
          <p:cNvSpPr/>
          <p:nvPr/>
        </p:nvSpPr>
        <p:spPr>
          <a:xfrm>
            <a:off x="8337594" y="5320885"/>
            <a:ext cx="381523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prevede la distribuzione degli esperti, nelle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Regioni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 negli </a:t>
            </a:r>
            <a:r>
              <a:rPr kumimoji="0" lang="it-IT" sz="1200" b="1"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Enti locali</a:t>
            </a:r>
            <a:r>
              <a:rPr kumimoji="0" lang="it-IT" sz="1200" b="1" i="0" u="none" strike="noStrike" kern="1200" cap="none" spc="-5"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sulla base di appositi Piani territoriali che individuano obiettivi, risorse da impiegare, modalità attuative, tempi e risultati previsti</a:t>
            </a:r>
            <a:endPar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42903303-10E3-4F83-990E-DB7BEC369AC6}"/>
              </a:ext>
            </a:extLst>
          </p:cNvPr>
          <p:cNvSpPr/>
          <p:nvPr/>
        </p:nvSpPr>
        <p:spPr>
          <a:xfrm>
            <a:off x="223368" y="5320885"/>
            <a:ext cx="3815231" cy="889154"/>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
                <a:srgbClr val="0A2643"/>
              </a:buClr>
              <a:buSzTx/>
              <a:buFontTx/>
              <a:buNone/>
              <a:tabLst/>
              <a:defRPr/>
            </a:pP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consente l'assunzione temporanea di un gruppo di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1.000 esperti</a:t>
            </a:r>
            <a:r>
              <a:rPr kumimoji="0" lang="it-IT" sz="12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da impiegare per tre anni a sostegno</a:t>
            </a:r>
            <a:r>
              <a:rPr kumimoji="0" lang="it-IT"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delle Amministrazioni nella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gestione</a:t>
            </a:r>
            <a:r>
              <a:rPr kumimoji="0" lang="it-IT" sz="12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delle nuove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procedure </a:t>
            </a:r>
            <a:r>
              <a:rPr kumimoji="0" lang="it-IT" sz="12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di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supporto operativo</a:t>
            </a:r>
          </a:p>
        </p:txBody>
      </p:sp>
      <p:sp>
        <p:nvSpPr>
          <p:cNvPr id="11" name="TextBox 10">
            <a:extLst>
              <a:ext uri="{FF2B5EF4-FFF2-40B4-BE49-F238E27FC236}">
                <a16:creationId xmlns:a16="http://schemas.microsoft.com/office/drawing/2014/main" id="{6AC29438-DCA6-43BC-83CA-A0D436A87F9B}"/>
              </a:ext>
            </a:extLst>
          </p:cNvPr>
          <p:cNvSpPr txBox="1"/>
          <p:nvPr/>
        </p:nvSpPr>
        <p:spPr>
          <a:xfrm>
            <a:off x="811427" y="3969582"/>
            <a:ext cx="11114306"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L’investimento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Task Force digitalizzazione, monitoraggio e performance</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ha l’obiettivo di accompagnare le riforme legislative con adeguate azioni di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supporto tecnico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 livello locale, per reingegnerizzare i processi in vista della loro digitalizzazione (Intervento di </a:t>
            </a:r>
            <a:r>
              <a:rPr kumimoji="0" lang="it-IT" sz="1400" b="0" i="0" u="none" strike="noStrike" kern="1200" cap="none" spc="0" normalizeH="0" baseline="0" noProof="0" dirty="0" err="1">
                <a:ln>
                  <a:noFill/>
                </a:ln>
                <a:solidFill>
                  <a:srgbClr val="0A2542"/>
                </a:solidFill>
                <a:effectLst/>
                <a:uLnTx/>
                <a:uFillTx/>
                <a:latin typeface="Arial" panose="020B0604020202020204" pitchFamily="34" charset="0"/>
                <a:ea typeface="+mn-ea"/>
                <a:cs typeface="Arial" panose="020B0604020202020204" pitchFamily="34" charset="0"/>
              </a:rPr>
              <a:t>capacity</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building). Tale intervento:</a:t>
            </a:r>
          </a:p>
        </p:txBody>
      </p:sp>
      <p:sp>
        <p:nvSpPr>
          <p:cNvPr id="13" name="Rettangolo 46">
            <a:extLst>
              <a:ext uri="{FF2B5EF4-FFF2-40B4-BE49-F238E27FC236}">
                <a16:creationId xmlns:a16="http://schemas.microsoft.com/office/drawing/2014/main" id="{037FB926-8141-4165-B952-02B589225159}"/>
              </a:ext>
            </a:extLst>
          </p:cNvPr>
          <p:cNvSpPr/>
          <p:nvPr/>
        </p:nvSpPr>
        <p:spPr>
          <a:xfrm>
            <a:off x="4368848" y="2913850"/>
            <a:ext cx="3592444" cy="974634"/>
          </a:xfrm>
          <a:prstGeom prst="rect">
            <a:avLst/>
          </a:prstGeom>
        </p:spPr>
        <p:txBody>
          <a:bodyPr wrap="square" lIns="0" tIns="0" rIns="0" bIns="0">
            <a:no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c</a:t>
            </a:r>
            <a:r>
              <a:rPr kumimoji="0" lang="it-IT" sz="1200" b="0" i="0" u="none" strike="noStrike" kern="1200" cap="none" spc="-5" normalizeH="0" baseline="0" noProof="0" err="1">
                <a:ln>
                  <a:noFill/>
                </a:ln>
                <a:solidFill>
                  <a:srgbClr val="0A2643"/>
                </a:solidFill>
                <a:effectLst/>
                <a:uLnTx/>
                <a:uFillTx/>
                <a:latin typeface="Arial" panose="020B0604020202020204" pitchFamily="34" charset="0"/>
                <a:ea typeface="+mn-ea"/>
                <a:cs typeface="Arial" panose="020B0604020202020204" pitchFamily="34" charset="0"/>
              </a:rPr>
              <a:t>iascuna</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Amministrazione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individua</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in relazione ai progetti di competenza, il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fabbisogno</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di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personale</a:t>
            </a:r>
            <a:r>
              <a:rPr kumimoji="0" lang="it-IT" sz="1200" b="0"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interno</a:t>
            </a:r>
            <a:r>
              <a:rPr kumimoji="0" lang="it-IT" sz="1200" b="0" i="0" u="none" strike="noStrike" kern="1200" cap="none" spc="-5"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necessario all'attuazione degli stessi</a:t>
            </a:r>
          </a:p>
        </p:txBody>
      </p:sp>
      <p:sp>
        <p:nvSpPr>
          <p:cNvPr id="14" name="Rectangle 13">
            <a:extLst>
              <a:ext uri="{FF2B5EF4-FFF2-40B4-BE49-F238E27FC236}">
                <a16:creationId xmlns:a16="http://schemas.microsoft.com/office/drawing/2014/main" id="{E81A1D97-57F8-4535-A9BC-81683278D172}"/>
              </a:ext>
            </a:extLst>
          </p:cNvPr>
          <p:cNvSpPr/>
          <p:nvPr/>
        </p:nvSpPr>
        <p:spPr>
          <a:xfrm>
            <a:off x="8425961" y="2903218"/>
            <a:ext cx="359244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contratti</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attivati possono essere stipulati per un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periodo</a:t>
            </a:r>
            <a:r>
              <a:rPr kumimoji="0" lang="it-IT" sz="12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complessivo</a:t>
            </a:r>
            <a:r>
              <a:rPr kumimoji="0" lang="it-IT" sz="12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non eccedente la durata di attuazione dei progetti di competenza</a:t>
            </a:r>
          </a:p>
        </p:txBody>
      </p:sp>
      <p:sp>
        <p:nvSpPr>
          <p:cNvPr id="15" name="Rectangle 14">
            <a:extLst>
              <a:ext uri="{FF2B5EF4-FFF2-40B4-BE49-F238E27FC236}">
                <a16:creationId xmlns:a16="http://schemas.microsoft.com/office/drawing/2014/main" id="{3CF06E64-F4E0-44F1-9787-86673F761607}"/>
              </a:ext>
            </a:extLst>
          </p:cNvPr>
          <p:cNvSpPr/>
          <p:nvPr/>
        </p:nvSpPr>
        <p:spPr>
          <a:xfrm>
            <a:off x="464669" y="2862122"/>
            <a:ext cx="3439510" cy="686022"/>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
                <a:srgbClr val="0A2643"/>
              </a:buClr>
              <a:buSzTx/>
              <a:buFontTx/>
              <a:buNone/>
              <a:tabLst/>
              <a:defRPr/>
            </a:pP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a:t>
            </a:r>
            <a:r>
              <a:rPr kumimoji="0" lang="it-IT" sz="1200" b="0" i="0" u="none" strike="noStrike" kern="1200" cap="none" spc="0" normalizeH="0" baseline="0" noProof="0" err="1">
                <a:ln>
                  <a:noFill/>
                </a:ln>
                <a:solidFill>
                  <a:srgbClr val="0A2643"/>
                </a:solidFill>
                <a:effectLst/>
                <a:uLnTx/>
                <a:uFillTx/>
                <a:latin typeface="Arial" panose="020B0604020202020204" pitchFamily="34" charset="0"/>
                <a:ea typeface="+mn-ea"/>
                <a:cs typeface="Arial" panose="020B0604020202020204" pitchFamily="34" charset="0"/>
              </a:rPr>
              <a:t>ono</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ammissibili</a:t>
            </a:r>
            <a:r>
              <a:rPr kumimoji="0" lang="it-IT" sz="12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 v</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alere sui PNRR i costi riferiti alle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attività</a:t>
            </a:r>
            <a:r>
              <a:rPr kumimoji="0" lang="it-IT" sz="12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specificatamente destinate alla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realizzazione</a:t>
            </a:r>
            <a:r>
              <a:rPr kumimoji="0" lang="it-IT" sz="12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2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dei </a:t>
            </a:r>
            <a:r>
              <a:rPr kumimoji="0" lang="it-IT" sz="12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progetti</a:t>
            </a:r>
          </a:p>
        </p:txBody>
      </p:sp>
      <p:pic>
        <p:nvPicPr>
          <p:cNvPr id="18" name="Graphic 17" descr="Court outline">
            <a:extLst>
              <a:ext uri="{FF2B5EF4-FFF2-40B4-BE49-F238E27FC236}">
                <a16:creationId xmlns:a16="http://schemas.microsoft.com/office/drawing/2014/main" id="{1F836386-F627-4E84-AB4F-9BF03BAA43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3215" y="1693796"/>
            <a:ext cx="622941" cy="622941"/>
          </a:xfrm>
          <a:prstGeom prst="rect">
            <a:avLst/>
          </a:prstGeom>
        </p:spPr>
      </p:pic>
      <p:pic>
        <p:nvPicPr>
          <p:cNvPr id="19" name="Graphic 18" descr="Cycle with people with solid fill">
            <a:extLst>
              <a:ext uri="{FF2B5EF4-FFF2-40B4-BE49-F238E27FC236}">
                <a16:creationId xmlns:a16="http://schemas.microsoft.com/office/drawing/2014/main" id="{9D09B709-B874-46D9-8A67-DC464F40DA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200" y="3969582"/>
            <a:ext cx="698970" cy="698970"/>
          </a:xfrm>
          <a:prstGeom prst="rect">
            <a:avLst/>
          </a:prstGeom>
        </p:spPr>
      </p:pic>
      <p:pic>
        <p:nvPicPr>
          <p:cNvPr id="9" name="Graphic 8" descr="Business Growth outline">
            <a:extLst>
              <a:ext uri="{FF2B5EF4-FFF2-40B4-BE49-F238E27FC236}">
                <a16:creationId xmlns:a16="http://schemas.microsoft.com/office/drawing/2014/main" id="{A2DB52A8-03B3-42F5-91F2-3A83E536A2B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6950" y="2456075"/>
            <a:ext cx="399745" cy="399745"/>
          </a:xfrm>
          <a:prstGeom prst="rect">
            <a:avLst/>
          </a:prstGeom>
        </p:spPr>
      </p:pic>
      <p:pic>
        <p:nvPicPr>
          <p:cNvPr id="20" name="Graphic 19" descr="Clipboard Badge outline">
            <a:extLst>
              <a:ext uri="{FF2B5EF4-FFF2-40B4-BE49-F238E27FC236}">
                <a16:creationId xmlns:a16="http://schemas.microsoft.com/office/drawing/2014/main" id="{5BE09645-C658-4148-93C0-427C65326AF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70837" y="2410834"/>
            <a:ext cx="428579" cy="428579"/>
          </a:xfrm>
          <a:prstGeom prst="rect">
            <a:avLst/>
          </a:prstGeom>
        </p:spPr>
      </p:pic>
      <p:pic>
        <p:nvPicPr>
          <p:cNvPr id="27" name="Graphic 26" descr="Euro outline">
            <a:extLst>
              <a:ext uri="{FF2B5EF4-FFF2-40B4-BE49-F238E27FC236}">
                <a16:creationId xmlns:a16="http://schemas.microsoft.com/office/drawing/2014/main" id="{521B83E5-4CAE-4A53-9F52-97AED9188F3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23956" y="2439466"/>
            <a:ext cx="391868" cy="391868"/>
          </a:xfrm>
          <a:prstGeom prst="rect">
            <a:avLst/>
          </a:prstGeom>
        </p:spPr>
      </p:pic>
      <p:pic>
        <p:nvPicPr>
          <p:cNvPr id="31" name="Graphic 30" descr="Board Of Directors outline">
            <a:extLst>
              <a:ext uri="{FF2B5EF4-FFF2-40B4-BE49-F238E27FC236}">
                <a16:creationId xmlns:a16="http://schemas.microsoft.com/office/drawing/2014/main" id="{D37FC112-E239-4CF6-9EC2-760C0B48E7A6}"/>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35423" y="4808802"/>
            <a:ext cx="451147" cy="482327"/>
          </a:xfrm>
          <a:prstGeom prst="rect">
            <a:avLst/>
          </a:prstGeom>
        </p:spPr>
      </p:pic>
      <p:pic>
        <p:nvPicPr>
          <p:cNvPr id="33" name="Graphic 32" descr="Bullseye outline">
            <a:extLst>
              <a:ext uri="{FF2B5EF4-FFF2-40B4-BE49-F238E27FC236}">
                <a16:creationId xmlns:a16="http://schemas.microsoft.com/office/drawing/2014/main" id="{18A8EC84-EAAD-4366-9949-C1934E1BF2E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61893" y="4829131"/>
            <a:ext cx="480915" cy="480915"/>
          </a:xfrm>
          <a:prstGeom prst="rect">
            <a:avLst/>
          </a:prstGeom>
        </p:spPr>
      </p:pic>
      <p:sp>
        <p:nvSpPr>
          <p:cNvPr id="37" name="Oval 36">
            <a:extLst>
              <a:ext uri="{FF2B5EF4-FFF2-40B4-BE49-F238E27FC236}">
                <a16:creationId xmlns:a16="http://schemas.microsoft.com/office/drawing/2014/main" id="{D1B314E8-4018-4962-8B70-E923E7A241BD}"/>
              </a:ext>
            </a:extLst>
          </p:cNvPr>
          <p:cNvSpPr/>
          <p:nvPr/>
        </p:nvSpPr>
        <p:spPr>
          <a:xfrm>
            <a:off x="9925836" y="4802098"/>
            <a:ext cx="538002" cy="51344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 name="Graphic 39" descr="Checkbox Checked outline">
            <a:extLst>
              <a:ext uri="{FF2B5EF4-FFF2-40B4-BE49-F238E27FC236}">
                <a16:creationId xmlns:a16="http://schemas.microsoft.com/office/drawing/2014/main" id="{DC50C729-231D-44D2-ACE8-84BBE80B6FE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862869" y="4726561"/>
            <a:ext cx="665047" cy="665047"/>
          </a:xfrm>
          <a:prstGeom prst="rect">
            <a:avLst/>
          </a:prstGeom>
        </p:spPr>
      </p:pic>
      <p:sp>
        <p:nvSpPr>
          <p:cNvPr id="42" name="TextBox 41">
            <a:extLst>
              <a:ext uri="{FF2B5EF4-FFF2-40B4-BE49-F238E27FC236}">
                <a16:creationId xmlns:a16="http://schemas.microsoft.com/office/drawing/2014/main" id="{8F65726D-4971-42D9-AB13-8DDB45722069}"/>
              </a:ext>
            </a:extLst>
          </p:cNvPr>
          <p:cNvSpPr txBox="1"/>
          <p:nvPr/>
        </p:nvSpPr>
        <p:spPr>
          <a:xfrm>
            <a:off x="433847" y="845347"/>
            <a:ext cx="11504719"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Le risorse PNRR possono essere utilizzate per finanziare </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l’</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attivazione</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strumenti</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supporto tecnico-operativo</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finalizzati </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all’</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implementazione</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delle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progettualità</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incluse nel Piano. In particolare:</a:t>
            </a:r>
          </a:p>
        </p:txBody>
      </p:sp>
      <p:sp>
        <p:nvSpPr>
          <p:cNvPr id="30" name="Segnaposto testo 4">
            <a:extLst>
              <a:ext uri="{FF2B5EF4-FFF2-40B4-BE49-F238E27FC236}">
                <a16:creationId xmlns:a16="http://schemas.microsoft.com/office/drawing/2014/main" id="{5276A8F6-4389-1745-BBF2-AEE430D6E5CB}"/>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Tree>
    <p:extLst>
      <p:ext uri="{BB962C8B-B14F-4D97-AF65-F5344CB8AC3E}">
        <p14:creationId xmlns:p14="http://schemas.microsoft.com/office/powerpoint/2010/main" val="7270314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ttangolo 8">
            <a:extLst>
              <a:ext uri="{FF2B5EF4-FFF2-40B4-BE49-F238E27FC236}">
                <a16:creationId xmlns:a16="http://schemas.microsoft.com/office/drawing/2014/main" id="{1325FF29-A687-474A-96CC-D08355959719}"/>
              </a:ext>
            </a:extLst>
          </p:cNvPr>
          <p:cNvSpPr/>
          <p:nvPr/>
        </p:nvSpPr>
        <p:spPr>
          <a:xfrm>
            <a:off x="0" y="773546"/>
            <a:ext cx="12192000" cy="1467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D454CCE-2D35-4E07-8E35-A932300EA7D2}"/>
              </a:ext>
            </a:extLst>
          </p:cNvPr>
          <p:cNvSpPr txBox="1">
            <a:spLocks/>
          </p:cNvSpPr>
          <p:nvPr/>
        </p:nvSpPr>
        <p:spPr>
          <a:xfrm>
            <a:off x="329566" y="348813"/>
            <a:ext cx="11532865" cy="424732"/>
          </a:xfrm>
          <a:noFill/>
        </p:spPr>
        <p:txBody>
          <a:bodyPr vert="horz" wrap="square" lIns="0" tIns="45720" rIns="91440" bIns="45720" rtlCol="0" anchor="ctr">
            <a:spAutoFit/>
          </a:bodyPr>
          <a:lstStyle>
            <a:defPPr>
              <a:defRPr lang="it-IT"/>
            </a:defPPr>
            <a:lvl1pPr lvl="0">
              <a:lnSpc>
                <a:spcPct val="90000"/>
              </a:lnSpc>
              <a:spcBef>
                <a:spcPct val="0"/>
              </a:spcBef>
              <a:buNone/>
              <a:defRPr sz="2400" b="1">
                <a:solidFill>
                  <a:srgbClr val="0A264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STRUMENTI PER L’ASSISTENZA TECNICA AGLI INTERVENTI PNRR</a:t>
            </a:r>
          </a:p>
        </p:txBody>
      </p:sp>
      <p:sp>
        <p:nvSpPr>
          <p:cNvPr id="89" name="TextBox 88">
            <a:extLst>
              <a:ext uri="{FF2B5EF4-FFF2-40B4-BE49-F238E27FC236}">
                <a16:creationId xmlns:a16="http://schemas.microsoft.com/office/drawing/2014/main" id="{64F49935-D8DE-489D-80A7-37D91AFACD8B}"/>
              </a:ext>
            </a:extLst>
          </p:cNvPr>
          <p:cNvSpPr txBox="1"/>
          <p:nvPr/>
        </p:nvSpPr>
        <p:spPr>
          <a:xfrm>
            <a:off x="167247" y="827617"/>
            <a:ext cx="11793527"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Tra le azioni di rafforzamento finalizzate ad assicurare l'efficace e tempestiva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attuazione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degli</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interventi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 PNRR</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sono in fase di sottoscrizione apposite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convenzioni da parte RGS</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finanziate da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risorse nazionali</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t>
            </a:r>
            <a:r>
              <a:rPr kumimoji="0" lang="it-IT" sz="1400" b="0" i="0" u="none" strike="noStrike" kern="1200" cap="none" spc="0" normalizeH="0" baseline="0" noProof="0" dirty="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dirty="0">
                <a:ln>
                  <a:noFill/>
                </a:ln>
                <a:solidFill>
                  <a:srgbClr val="DCDEDD">
                    <a:lumMod val="10000"/>
                  </a:srgbClr>
                </a:solidFill>
                <a:effectLst/>
                <a:uLnTx/>
                <a:uFillTx/>
                <a:latin typeface="Arial" panose="020B0604020202020204" pitchFamily="34" charset="0"/>
                <a:ea typeface="+mn-ea"/>
                <a:cs typeface="Arial" panose="020B0604020202020204" pitchFamily="34" charset="0"/>
              </a:rPr>
              <a:t>con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società partecipate dallo Stato in base alle previsioni dl 77/2021</a:t>
            </a:r>
            <a:r>
              <a:rPr kumimoji="0" lang="it-IT" sz="1400" b="0"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t>
            </a:r>
          </a:p>
        </p:txBody>
      </p:sp>
      <p:sp>
        <p:nvSpPr>
          <p:cNvPr id="27" name="Segnaposto testo 4">
            <a:extLst>
              <a:ext uri="{FF2B5EF4-FFF2-40B4-BE49-F238E27FC236}">
                <a16:creationId xmlns:a16="http://schemas.microsoft.com/office/drawing/2014/main" id="{6B6EEBC4-EE01-6E44-B041-0A79112D0D12}"/>
              </a:ext>
            </a:extLst>
          </p:cNvPr>
          <p:cNvSpPr txBox="1">
            <a:spLocks/>
          </p:cNvSpPr>
          <p:nvPr/>
        </p:nvSpPr>
        <p:spPr>
          <a:xfrm>
            <a:off x="329566" y="197194"/>
            <a:ext cx="7503427"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
        <p:nvSpPr>
          <p:cNvPr id="38" name="Google Shape;164;p10">
            <a:extLst>
              <a:ext uri="{FF2B5EF4-FFF2-40B4-BE49-F238E27FC236}">
                <a16:creationId xmlns:a16="http://schemas.microsoft.com/office/drawing/2014/main" id="{6E12C9B7-C4AC-4AAA-B363-44EAEDB6FEDB}"/>
              </a:ext>
            </a:extLst>
          </p:cNvPr>
          <p:cNvSpPr/>
          <p:nvPr/>
        </p:nvSpPr>
        <p:spPr>
          <a:xfrm>
            <a:off x="3164907" y="2613933"/>
            <a:ext cx="721703" cy="7122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0" name="Graphic 49" descr="Exponential Graph with solid fill">
            <a:extLst>
              <a:ext uri="{FF2B5EF4-FFF2-40B4-BE49-F238E27FC236}">
                <a16:creationId xmlns:a16="http://schemas.microsoft.com/office/drawing/2014/main" id="{A5EAE305-431A-4DE4-8B1E-A29F2F5F231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3768" y="2684898"/>
            <a:ext cx="583982" cy="583982"/>
          </a:xfrm>
          <a:prstGeom prst="rect">
            <a:avLst/>
          </a:prstGeom>
        </p:spPr>
      </p:pic>
      <p:sp>
        <p:nvSpPr>
          <p:cNvPr id="9" name="TextBox 8">
            <a:extLst>
              <a:ext uri="{FF2B5EF4-FFF2-40B4-BE49-F238E27FC236}">
                <a16:creationId xmlns:a16="http://schemas.microsoft.com/office/drawing/2014/main" id="{A5F78FF6-12BF-413A-B65B-F67BDF0E50FF}"/>
              </a:ext>
            </a:extLst>
          </p:cNvPr>
          <p:cNvSpPr txBox="1"/>
          <p:nvPr/>
        </p:nvSpPr>
        <p:spPr>
          <a:xfrm>
            <a:off x="1613042" y="3506596"/>
            <a:ext cx="385280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supporto ai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Soggetti attuatori</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 attraverso di attività di </a:t>
            </a:r>
            <a:r>
              <a:rPr kumimoji="0" lang="it-IT" sz="1400" b="1" i="1" u="none" strike="noStrike" kern="1200" cap="none" spc="0" normalizeH="0" baseline="0" noProof="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help-desk</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con la messa a disposizione 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esperti</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particolarmente qualificati, anche settoriali, sulle specifiche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aree tematiche</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it-IT" sz="1400" b="0" i="1"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policy</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 connesse alla progettazione e attuazione degli interventi </a:t>
            </a: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53" name="Google Shape;164;p10">
            <a:extLst>
              <a:ext uri="{FF2B5EF4-FFF2-40B4-BE49-F238E27FC236}">
                <a16:creationId xmlns:a16="http://schemas.microsoft.com/office/drawing/2014/main" id="{AB9B8182-CF0D-45DF-B2F5-9A1F1E921705}"/>
              </a:ext>
            </a:extLst>
          </p:cNvPr>
          <p:cNvSpPr/>
          <p:nvPr/>
        </p:nvSpPr>
        <p:spPr>
          <a:xfrm>
            <a:off x="8020839" y="2613933"/>
            <a:ext cx="721703" cy="7122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1" name="Graphic 50" descr="Bullseye with solid fill">
            <a:extLst>
              <a:ext uri="{FF2B5EF4-FFF2-40B4-BE49-F238E27FC236}">
                <a16:creationId xmlns:a16="http://schemas.microsoft.com/office/drawing/2014/main" id="{67DD0F48-D01D-49AA-B147-3803C7D7FA0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05517" y="2683170"/>
            <a:ext cx="552348" cy="552348"/>
          </a:xfrm>
          <a:prstGeom prst="rect">
            <a:avLst/>
          </a:prstGeom>
        </p:spPr>
      </p:pic>
      <p:sp>
        <p:nvSpPr>
          <p:cNvPr id="54" name="TextBox 53">
            <a:extLst>
              <a:ext uri="{FF2B5EF4-FFF2-40B4-BE49-F238E27FC236}">
                <a16:creationId xmlns:a16="http://schemas.microsoft.com/office/drawing/2014/main" id="{07E36148-10F4-4C2A-94CF-D1450C35E553}"/>
              </a:ext>
            </a:extLst>
          </p:cNvPr>
          <p:cNvSpPr txBox="1"/>
          <p:nvPr/>
        </p:nvSpPr>
        <p:spPr>
          <a:xfrm>
            <a:off x="6455286" y="3506596"/>
            <a:ext cx="385280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supporto eventuale tramite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T</a:t>
            </a:r>
            <a:r>
              <a:rPr kumimoji="0" lang="it-IT" sz="1400" b="1" i="1" u="none" strike="noStrike" kern="1200" cap="none" spc="0" normalizeH="0" baseline="0" noProof="0" dirty="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ask-force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Times New Roman" panose="02020603050405020304" pitchFamily="18" charset="0"/>
                <a:cs typeface="Arial" panose="020B0604020202020204" pitchFamily="34" charset="0"/>
              </a:rPr>
              <a:t>territoriali</a:t>
            </a:r>
            <a:r>
              <a:rPr kumimoji="0" lang="it-IT" sz="1400" b="1" i="0" u="none" strike="noStrike" kern="1200" cap="none" spc="0" normalizeH="0" baseline="0" noProof="0" dirty="0">
                <a:ln>
                  <a:noFill/>
                </a:ln>
                <a:solidFill>
                  <a:srgbClr val="F8C94D"/>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Times New Roman" panose="02020603050405020304" pitchFamily="18" charset="0"/>
                <a:cs typeface="Arial" panose="020B0604020202020204" pitchFamily="34" charset="0"/>
              </a:rPr>
              <a:t>dedicate, anche di carattere settoriale</a:t>
            </a:r>
            <a:endPar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58" name="Rettangolo 8">
            <a:extLst>
              <a:ext uri="{FF2B5EF4-FFF2-40B4-BE49-F238E27FC236}">
                <a16:creationId xmlns:a16="http://schemas.microsoft.com/office/drawing/2014/main" id="{D25301B2-21D9-4A54-B5C3-164CB013AA7C}"/>
              </a:ext>
            </a:extLst>
          </p:cNvPr>
          <p:cNvSpPr/>
          <p:nvPr/>
        </p:nvSpPr>
        <p:spPr>
          <a:xfrm>
            <a:off x="0" y="5021181"/>
            <a:ext cx="12192000" cy="954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id="{D85CD370-CD6E-462B-874B-00823A0002D5}"/>
              </a:ext>
            </a:extLst>
          </p:cNvPr>
          <p:cNvSpPr txBox="1"/>
          <p:nvPr/>
        </p:nvSpPr>
        <p:spPr>
          <a:xfrm>
            <a:off x="329566" y="5128903"/>
            <a:ext cx="11532865"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Inoltre, ai fini dell’accelerazione delle procedure di approvvigionamento dei servizi esterni,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CONSIP S.p.A.</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attiverà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strumenti avanzati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acquisto</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che consentiranno di mettere a disposizione dei Soggetti attuatori (ivi compresi gli enti locali) specifici contratti con imprese selezionate con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procedure centralizzate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 funzionali alla più efficace realizzazione dei progetti, nonché servizi di formazione e supporto.</a:t>
            </a:r>
            <a:endPar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p:txBody>
      </p:sp>
      <p:sp>
        <p:nvSpPr>
          <p:cNvPr id="60" name="TextBox 59">
            <a:extLst>
              <a:ext uri="{FF2B5EF4-FFF2-40B4-BE49-F238E27FC236}">
                <a16:creationId xmlns:a16="http://schemas.microsoft.com/office/drawing/2014/main" id="{BBDF9624-3720-4FC5-BED9-7B2FFA7B0356}"/>
              </a:ext>
            </a:extLst>
          </p:cNvPr>
          <p:cNvSpPr txBox="1"/>
          <p:nvPr/>
        </p:nvSpPr>
        <p:spPr>
          <a:xfrm>
            <a:off x="167247" y="1444137"/>
            <a:ext cx="11793527"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Tali società svolgeranno, a beneficio delle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Amministrazioni centrali titolari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interventi</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 dei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Soggetti attuatori</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 attività 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Assistenza Tecnica</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volte a fornire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supporto</a:t>
            </a:r>
            <a:r>
              <a:rPr kumimoji="0" lang="it-IT" sz="14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nel</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lo svolgimento delle attività richieste nel processo di attuazione del PNRR e dei relativi progetti (ad esempio attività di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progettazione</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monitoraggio, rendicontazione,</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controllo </a:t>
            </a:r>
            <a:r>
              <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e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valutazione).</a:t>
            </a:r>
            <a:endParaRPr kumimoji="0" lang="it-IT" sz="14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id="{19B9D14C-4B56-4B85-BA65-452A2DED92B7}"/>
              </a:ext>
            </a:extLst>
          </p:cNvPr>
          <p:cNvSpPr txBox="1"/>
          <p:nvPr/>
        </p:nvSpPr>
        <p:spPr>
          <a:xfrm>
            <a:off x="167247" y="2229027"/>
            <a:ext cx="11793527"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Tra le iniziative programmate sono previste:</a:t>
            </a:r>
          </a:p>
        </p:txBody>
      </p:sp>
    </p:spTree>
    <p:extLst>
      <p:ext uri="{BB962C8B-B14F-4D97-AF65-F5344CB8AC3E}">
        <p14:creationId xmlns:p14="http://schemas.microsoft.com/office/powerpoint/2010/main" val="4001662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54CCE-2D35-4E07-8E35-A932300EA7D2}"/>
              </a:ext>
            </a:extLst>
          </p:cNvPr>
          <p:cNvSpPr txBox="1">
            <a:spLocks/>
          </p:cNvSpPr>
          <p:nvPr/>
        </p:nvSpPr>
        <p:spPr>
          <a:xfrm>
            <a:off x="433847" y="532109"/>
            <a:ext cx="11532865" cy="424732"/>
          </a:xfrm>
          <a:noFill/>
        </p:spPr>
        <p:txBody>
          <a:bodyPr vert="horz" wrap="square" lIns="0" tIns="45720" rIns="91440" bIns="45720" rtlCol="0" anchor="ctr">
            <a:spAutoFit/>
          </a:bodyPr>
          <a:lstStyle>
            <a:defPPr>
              <a:defRPr lang="it-IT"/>
            </a:defPPr>
            <a:lvl1pPr lvl="0">
              <a:lnSpc>
                <a:spcPct val="90000"/>
              </a:lnSpc>
              <a:spcBef>
                <a:spcPct val="0"/>
              </a:spcBef>
              <a:buNone/>
              <a:defRPr sz="2400" b="1">
                <a:solidFill>
                  <a:srgbClr val="0A264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ULTERIORI STRUMENTI PER IL RAFFORZAMENTO DELLA CAPACITÀ AMMINISTRATIVA</a:t>
            </a:r>
          </a:p>
        </p:txBody>
      </p:sp>
      <p:sp>
        <p:nvSpPr>
          <p:cNvPr id="118" name="CasellaDiTesto 14">
            <a:extLst>
              <a:ext uri="{FF2B5EF4-FFF2-40B4-BE49-F238E27FC236}">
                <a16:creationId xmlns:a16="http://schemas.microsoft.com/office/drawing/2014/main" id="{207AEFFA-9B34-4234-BC3B-0F7BC8CBD823}"/>
              </a:ext>
            </a:extLst>
          </p:cNvPr>
          <p:cNvSpPr txBox="1"/>
          <p:nvPr/>
        </p:nvSpPr>
        <p:spPr>
          <a:xfrm>
            <a:off x="433847" y="1319886"/>
            <a:ext cx="113978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In aggiunta al supporto tecnico-operativo fornito attraverso l’attivazione di esperti tramite il canale degli accordi quadro con Invitalia, CdP e Studiare Sviluppo per il tramite di Sogei, al fine di supportare i C</a:t>
            </a:r>
            <a:r>
              <a:rPr kumimoji="0" lang="it-IT" sz="1600" b="0" i="0" u="none" strike="noStrike" kern="1200" cap="none" spc="0" normalizeH="0" baseline="0" noProof="0" err="1">
                <a:ln>
                  <a:noFill/>
                </a:ln>
                <a:solidFill>
                  <a:srgbClr val="0A2542"/>
                </a:solidFill>
                <a:effectLst/>
                <a:uLnTx/>
                <a:uFillTx/>
                <a:latin typeface="Arial" panose="020B0604020202020204" pitchFamily="34" charset="0"/>
                <a:ea typeface="+mn-ea"/>
                <a:cs typeface="Arial" panose="020B0604020202020204" pitchFamily="34" charset="0"/>
              </a:rPr>
              <a:t>omuni</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nel rafforzamento della propria capacità di progettazione e di realizzazione delle iniziative di interesse, sono previste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ulteriori forme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supporto tecnico - operativo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e 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rafforzamento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della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capacità ammnistrativa</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Tra questi si annoverano:</a:t>
            </a:r>
          </a:p>
        </p:txBody>
      </p:sp>
      <p:sp>
        <p:nvSpPr>
          <p:cNvPr id="119" name="Rectangle 13">
            <a:extLst>
              <a:ext uri="{FF2B5EF4-FFF2-40B4-BE49-F238E27FC236}">
                <a16:creationId xmlns:a16="http://schemas.microsoft.com/office/drawing/2014/main" id="{943D138E-A34E-4AB5-96E0-863F9A9E058A}"/>
              </a:ext>
            </a:extLst>
          </p:cNvPr>
          <p:cNvSpPr/>
          <p:nvPr/>
        </p:nvSpPr>
        <p:spPr>
          <a:xfrm>
            <a:off x="0" y="2964636"/>
            <a:ext cx="12192000" cy="21961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80D09B7E-06C2-4811-BF01-8B24DDF0E6BD}"/>
              </a:ext>
            </a:extLst>
          </p:cNvPr>
          <p:cNvGrpSpPr/>
          <p:nvPr/>
        </p:nvGrpSpPr>
        <p:grpSpPr>
          <a:xfrm>
            <a:off x="1976838" y="3151089"/>
            <a:ext cx="2048494" cy="1889255"/>
            <a:chOff x="648744" y="2928257"/>
            <a:chExt cx="2253343" cy="2285999"/>
          </a:xfrm>
        </p:grpSpPr>
        <p:sp>
          <p:nvSpPr>
            <p:cNvPr id="120" name="Google Shape;164;p10">
              <a:extLst>
                <a:ext uri="{FF2B5EF4-FFF2-40B4-BE49-F238E27FC236}">
                  <a16:creationId xmlns:a16="http://schemas.microsoft.com/office/drawing/2014/main" id="{8D7B363F-21F6-4562-8141-D5D120774597}"/>
                </a:ext>
              </a:extLst>
            </p:cNvPr>
            <p:cNvSpPr/>
            <p:nvPr/>
          </p:nvSpPr>
          <p:spPr>
            <a:xfrm>
              <a:off x="648744" y="2928257"/>
              <a:ext cx="2253343" cy="2285999"/>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0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1" name="CasellaDiTesto 1">
              <a:extLst>
                <a:ext uri="{FF2B5EF4-FFF2-40B4-BE49-F238E27FC236}">
                  <a16:creationId xmlns:a16="http://schemas.microsoft.com/office/drawing/2014/main" id="{CCACCE20-D713-4840-9CFE-07C8CA1144EA}"/>
                </a:ext>
              </a:extLst>
            </p:cNvPr>
            <p:cNvSpPr txBox="1"/>
            <p:nvPr/>
          </p:nvSpPr>
          <p:spPr>
            <a:xfrm>
              <a:off x="648744" y="4085201"/>
              <a:ext cx="2253343" cy="633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FONDI DI PROGETTAZIONE</a:t>
              </a:r>
            </a:p>
          </p:txBody>
        </p:sp>
        <p:grpSp>
          <p:nvGrpSpPr>
            <p:cNvPr id="124" name="Group 88">
              <a:extLst>
                <a:ext uri="{FF2B5EF4-FFF2-40B4-BE49-F238E27FC236}">
                  <a16:creationId xmlns:a16="http://schemas.microsoft.com/office/drawing/2014/main" id="{2661EBB7-81E9-4860-8B68-5591ED7CC24C}"/>
                </a:ext>
              </a:extLst>
            </p:cNvPr>
            <p:cNvGrpSpPr>
              <a:grpSpLocks noChangeAspect="1"/>
            </p:cNvGrpSpPr>
            <p:nvPr/>
          </p:nvGrpSpPr>
          <p:grpSpPr bwMode="auto">
            <a:xfrm>
              <a:off x="1481348" y="3344399"/>
              <a:ext cx="588134" cy="588131"/>
              <a:chOff x="3438" y="437"/>
              <a:chExt cx="428" cy="428"/>
            </a:xfrm>
            <a:solidFill>
              <a:srgbClr val="002060"/>
            </a:solidFill>
          </p:grpSpPr>
          <p:sp>
            <p:nvSpPr>
              <p:cNvPr id="125" name="Freeform 34">
                <a:extLst>
                  <a:ext uri="{FF2B5EF4-FFF2-40B4-BE49-F238E27FC236}">
                    <a16:creationId xmlns:a16="http://schemas.microsoft.com/office/drawing/2014/main" id="{22776456-0762-4953-842D-EB503392CB87}"/>
                  </a:ext>
                </a:extLst>
              </p:cNvPr>
              <p:cNvSpPr>
                <a:spLocks/>
              </p:cNvSpPr>
              <p:nvPr/>
            </p:nvSpPr>
            <p:spPr bwMode="auto">
              <a:xfrm>
                <a:off x="3438" y="439"/>
                <a:ext cx="427" cy="426"/>
              </a:xfrm>
              <a:custGeom>
                <a:avLst/>
                <a:gdLst>
                  <a:gd name="T0" fmla="*/ 126 w 288"/>
                  <a:gd name="T1" fmla="*/ 288 h 288"/>
                  <a:gd name="T2" fmla="*/ 120 w 288"/>
                  <a:gd name="T3" fmla="*/ 247 h 288"/>
                  <a:gd name="T4" fmla="*/ 67 w 288"/>
                  <a:gd name="T5" fmla="*/ 262 h 288"/>
                  <a:gd name="T6" fmla="*/ 25 w 288"/>
                  <a:gd name="T7" fmla="*/ 229 h 288"/>
                  <a:gd name="T8" fmla="*/ 25 w 288"/>
                  <a:gd name="T9" fmla="*/ 220 h 288"/>
                  <a:gd name="T10" fmla="*/ 40 w 288"/>
                  <a:gd name="T11" fmla="*/ 168 h 288"/>
                  <a:gd name="T12" fmla="*/ 0 w 288"/>
                  <a:gd name="T13" fmla="*/ 162 h 288"/>
                  <a:gd name="T14" fmla="*/ 6 w 288"/>
                  <a:gd name="T15" fmla="*/ 120 h 288"/>
                  <a:gd name="T16" fmla="*/ 49 w 288"/>
                  <a:gd name="T17" fmla="*/ 92 h 288"/>
                  <a:gd name="T18" fmla="*/ 23 w 288"/>
                  <a:gd name="T19" fmla="*/ 63 h 288"/>
                  <a:gd name="T20" fmla="*/ 59 w 288"/>
                  <a:gd name="T21" fmla="*/ 25 h 288"/>
                  <a:gd name="T22" fmla="*/ 92 w 288"/>
                  <a:gd name="T23" fmla="*/ 49 h 288"/>
                  <a:gd name="T24" fmla="*/ 120 w 288"/>
                  <a:gd name="T25" fmla="*/ 6 h 288"/>
                  <a:gd name="T26" fmla="*/ 162 w 288"/>
                  <a:gd name="T27" fmla="*/ 0 h 288"/>
                  <a:gd name="T28" fmla="*/ 168 w 288"/>
                  <a:gd name="T29" fmla="*/ 40 h 288"/>
                  <a:gd name="T30" fmla="*/ 202 w 288"/>
                  <a:gd name="T31" fmla="*/ 60 h 288"/>
                  <a:gd name="T32" fmla="*/ 160 w 288"/>
                  <a:gd name="T33" fmla="*/ 50 h 288"/>
                  <a:gd name="T34" fmla="*/ 156 w 288"/>
                  <a:gd name="T35" fmla="*/ 12 h 288"/>
                  <a:gd name="T36" fmla="*/ 132 w 288"/>
                  <a:gd name="T37" fmla="*/ 45 h 288"/>
                  <a:gd name="T38" fmla="*/ 94 w 288"/>
                  <a:gd name="T39" fmla="*/ 62 h 288"/>
                  <a:gd name="T40" fmla="*/ 63 w 288"/>
                  <a:gd name="T41" fmla="*/ 38 h 288"/>
                  <a:gd name="T42" fmla="*/ 61 w 288"/>
                  <a:gd name="T43" fmla="*/ 86 h 288"/>
                  <a:gd name="T44" fmla="*/ 51 w 288"/>
                  <a:gd name="T45" fmla="*/ 127 h 288"/>
                  <a:gd name="T46" fmla="*/ 12 w 288"/>
                  <a:gd name="T47" fmla="*/ 132 h 288"/>
                  <a:gd name="T48" fmla="*/ 45 w 288"/>
                  <a:gd name="T49" fmla="*/ 156 h 288"/>
                  <a:gd name="T50" fmla="*/ 62 w 288"/>
                  <a:gd name="T51" fmla="*/ 194 h 288"/>
                  <a:gd name="T52" fmla="*/ 38 w 288"/>
                  <a:gd name="T53" fmla="*/ 224 h 288"/>
                  <a:gd name="T54" fmla="*/ 87 w 288"/>
                  <a:gd name="T55" fmla="*/ 226 h 288"/>
                  <a:gd name="T56" fmla="*/ 127 w 288"/>
                  <a:gd name="T57" fmla="*/ 237 h 288"/>
                  <a:gd name="T58" fmla="*/ 132 w 288"/>
                  <a:gd name="T59" fmla="*/ 276 h 288"/>
                  <a:gd name="T60" fmla="*/ 156 w 288"/>
                  <a:gd name="T61" fmla="*/ 243 h 288"/>
                  <a:gd name="T62" fmla="*/ 194 w 288"/>
                  <a:gd name="T63" fmla="*/ 226 h 288"/>
                  <a:gd name="T64" fmla="*/ 224 w 288"/>
                  <a:gd name="T65" fmla="*/ 250 h 288"/>
                  <a:gd name="T66" fmla="*/ 227 w 288"/>
                  <a:gd name="T67" fmla="*/ 201 h 288"/>
                  <a:gd name="T68" fmla="*/ 237 w 288"/>
                  <a:gd name="T69" fmla="*/ 160 h 288"/>
                  <a:gd name="T70" fmla="*/ 276 w 288"/>
                  <a:gd name="T71" fmla="*/ 156 h 288"/>
                  <a:gd name="T72" fmla="*/ 243 w 288"/>
                  <a:gd name="T73" fmla="*/ 132 h 288"/>
                  <a:gd name="T74" fmla="*/ 231 w 288"/>
                  <a:gd name="T75" fmla="*/ 107 h 288"/>
                  <a:gd name="T76" fmla="*/ 243 w 288"/>
                  <a:gd name="T77" fmla="*/ 103 h 288"/>
                  <a:gd name="T78" fmla="*/ 282 w 288"/>
                  <a:gd name="T79" fmla="*/ 120 h 288"/>
                  <a:gd name="T80" fmla="*/ 288 w 288"/>
                  <a:gd name="T81" fmla="*/ 162 h 288"/>
                  <a:gd name="T82" fmla="*/ 248 w 288"/>
                  <a:gd name="T83" fmla="*/ 168 h 288"/>
                  <a:gd name="T84" fmla="*/ 263 w 288"/>
                  <a:gd name="T85" fmla="*/ 220 h 288"/>
                  <a:gd name="T86" fmla="*/ 229 w 288"/>
                  <a:gd name="T87" fmla="*/ 262 h 288"/>
                  <a:gd name="T88" fmla="*/ 196 w 288"/>
                  <a:gd name="T89" fmla="*/ 238 h 288"/>
                  <a:gd name="T90" fmla="*/ 168 w 288"/>
                  <a:gd name="T9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288">
                    <a:moveTo>
                      <a:pt x="162" y="288"/>
                    </a:moveTo>
                    <a:cubicBezTo>
                      <a:pt x="126" y="288"/>
                      <a:pt x="126" y="288"/>
                      <a:pt x="126" y="288"/>
                    </a:cubicBezTo>
                    <a:cubicBezTo>
                      <a:pt x="123" y="288"/>
                      <a:pt x="120" y="285"/>
                      <a:pt x="120" y="282"/>
                    </a:cubicBezTo>
                    <a:cubicBezTo>
                      <a:pt x="120" y="247"/>
                      <a:pt x="120" y="247"/>
                      <a:pt x="120" y="247"/>
                    </a:cubicBezTo>
                    <a:cubicBezTo>
                      <a:pt x="110" y="245"/>
                      <a:pt x="100" y="242"/>
                      <a:pt x="92" y="238"/>
                    </a:cubicBezTo>
                    <a:cubicBezTo>
                      <a:pt x="67" y="262"/>
                      <a:pt x="67" y="262"/>
                      <a:pt x="67" y="262"/>
                    </a:cubicBezTo>
                    <a:cubicBezTo>
                      <a:pt x="65" y="265"/>
                      <a:pt x="61" y="265"/>
                      <a:pt x="59" y="262"/>
                    </a:cubicBezTo>
                    <a:cubicBezTo>
                      <a:pt x="25" y="229"/>
                      <a:pt x="25" y="229"/>
                      <a:pt x="25" y="229"/>
                    </a:cubicBezTo>
                    <a:cubicBezTo>
                      <a:pt x="24" y="227"/>
                      <a:pt x="23" y="226"/>
                      <a:pt x="23" y="224"/>
                    </a:cubicBezTo>
                    <a:cubicBezTo>
                      <a:pt x="23" y="223"/>
                      <a:pt x="24" y="221"/>
                      <a:pt x="25" y="220"/>
                    </a:cubicBezTo>
                    <a:cubicBezTo>
                      <a:pt x="49" y="196"/>
                      <a:pt x="49" y="196"/>
                      <a:pt x="49" y="196"/>
                    </a:cubicBezTo>
                    <a:cubicBezTo>
                      <a:pt x="46" y="188"/>
                      <a:pt x="43" y="177"/>
                      <a:pt x="40" y="168"/>
                    </a:cubicBezTo>
                    <a:cubicBezTo>
                      <a:pt x="6" y="168"/>
                      <a:pt x="6" y="168"/>
                      <a:pt x="6" y="168"/>
                    </a:cubicBezTo>
                    <a:cubicBezTo>
                      <a:pt x="3" y="168"/>
                      <a:pt x="0" y="165"/>
                      <a:pt x="0" y="162"/>
                    </a:cubicBezTo>
                    <a:cubicBezTo>
                      <a:pt x="0" y="126"/>
                      <a:pt x="0" y="126"/>
                      <a:pt x="0" y="126"/>
                    </a:cubicBezTo>
                    <a:cubicBezTo>
                      <a:pt x="0" y="122"/>
                      <a:pt x="3" y="120"/>
                      <a:pt x="6" y="120"/>
                    </a:cubicBezTo>
                    <a:cubicBezTo>
                      <a:pt x="40" y="120"/>
                      <a:pt x="40" y="120"/>
                      <a:pt x="40" y="120"/>
                    </a:cubicBezTo>
                    <a:cubicBezTo>
                      <a:pt x="43" y="110"/>
                      <a:pt x="46" y="100"/>
                      <a:pt x="49" y="92"/>
                    </a:cubicBezTo>
                    <a:cubicBezTo>
                      <a:pt x="25" y="67"/>
                      <a:pt x="25" y="67"/>
                      <a:pt x="25" y="67"/>
                    </a:cubicBezTo>
                    <a:cubicBezTo>
                      <a:pt x="24" y="66"/>
                      <a:pt x="23" y="65"/>
                      <a:pt x="23" y="63"/>
                    </a:cubicBezTo>
                    <a:cubicBezTo>
                      <a:pt x="23" y="61"/>
                      <a:pt x="24" y="60"/>
                      <a:pt x="25" y="59"/>
                    </a:cubicBezTo>
                    <a:cubicBezTo>
                      <a:pt x="59" y="25"/>
                      <a:pt x="59" y="25"/>
                      <a:pt x="59" y="25"/>
                    </a:cubicBezTo>
                    <a:cubicBezTo>
                      <a:pt x="61" y="23"/>
                      <a:pt x="65" y="23"/>
                      <a:pt x="67" y="25"/>
                    </a:cubicBezTo>
                    <a:cubicBezTo>
                      <a:pt x="92" y="49"/>
                      <a:pt x="92" y="49"/>
                      <a:pt x="92" y="49"/>
                    </a:cubicBezTo>
                    <a:cubicBezTo>
                      <a:pt x="100" y="45"/>
                      <a:pt x="110" y="42"/>
                      <a:pt x="120" y="40"/>
                    </a:cubicBezTo>
                    <a:cubicBezTo>
                      <a:pt x="120" y="6"/>
                      <a:pt x="120" y="6"/>
                      <a:pt x="120" y="6"/>
                    </a:cubicBezTo>
                    <a:cubicBezTo>
                      <a:pt x="120" y="2"/>
                      <a:pt x="123" y="0"/>
                      <a:pt x="126" y="0"/>
                    </a:cubicBezTo>
                    <a:cubicBezTo>
                      <a:pt x="162" y="0"/>
                      <a:pt x="162" y="0"/>
                      <a:pt x="162" y="0"/>
                    </a:cubicBezTo>
                    <a:cubicBezTo>
                      <a:pt x="165" y="0"/>
                      <a:pt x="168" y="2"/>
                      <a:pt x="168" y="6"/>
                    </a:cubicBezTo>
                    <a:cubicBezTo>
                      <a:pt x="168" y="40"/>
                      <a:pt x="168" y="40"/>
                      <a:pt x="168" y="40"/>
                    </a:cubicBezTo>
                    <a:cubicBezTo>
                      <a:pt x="179" y="43"/>
                      <a:pt x="192" y="47"/>
                      <a:pt x="200" y="52"/>
                    </a:cubicBezTo>
                    <a:cubicBezTo>
                      <a:pt x="203" y="53"/>
                      <a:pt x="204" y="57"/>
                      <a:pt x="202" y="60"/>
                    </a:cubicBezTo>
                    <a:cubicBezTo>
                      <a:pt x="200" y="63"/>
                      <a:pt x="197" y="63"/>
                      <a:pt x="194" y="62"/>
                    </a:cubicBezTo>
                    <a:cubicBezTo>
                      <a:pt x="186" y="57"/>
                      <a:pt x="171" y="53"/>
                      <a:pt x="160"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0" y="50"/>
                      <a:pt x="127" y="50"/>
                    </a:cubicBezTo>
                    <a:cubicBezTo>
                      <a:pt x="117" y="53"/>
                      <a:pt x="102" y="57"/>
                      <a:pt x="94" y="62"/>
                    </a:cubicBezTo>
                    <a:cubicBezTo>
                      <a:pt x="92" y="63"/>
                      <a:pt x="89" y="63"/>
                      <a:pt x="87" y="61"/>
                    </a:cubicBezTo>
                    <a:cubicBezTo>
                      <a:pt x="63" y="38"/>
                      <a:pt x="63" y="38"/>
                      <a:pt x="63" y="38"/>
                    </a:cubicBezTo>
                    <a:cubicBezTo>
                      <a:pt x="38" y="63"/>
                      <a:pt x="38" y="63"/>
                      <a:pt x="38" y="63"/>
                    </a:cubicBezTo>
                    <a:cubicBezTo>
                      <a:pt x="61" y="86"/>
                      <a:pt x="61" y="86"/>
                      <a:pt x="61" y="86"/>
                    </a:cubicBezTo>
                    <a:cubicBezTo>
                      <a:pt x="63" y="88"/>
                      <a:pt x="63" y="91"/>
                      <a:pt x="62" y="94"/>
                    </a:cubicBezTo>
                    <a:cubicBezTo>
                      <a:pt x="57" y="103"/>
                      <a:pt x="52" y="120"/>
                      <a:pt x="51" y="127"/>
                    </a:cubicBezTo>
                    <a:cubicBezTo>
                      <a:pt x="50" y="130"/>
                      <a:pt x="48" y="132"/>
                      <a:pt x="45" y="132"/>
                    </a:cubicBezTo>
                    <a:cubicBezTo>
                      <a:pt x="12" y="132"/>
                      <a:pt x="12" y="132"/>
                      <a:pt x="12" y="132"/>
                    </a:cubicBezTo>
                    <a:cubicBezTo>
                      <a:pt x="12" y="156"/>
                      <a:pt x="12" y="156"/>
                      <a:pt x="12" y="156"/>
                    </a:cubicBezTo>
                    <a:cubicBezTo>
                      <a:pt x="45" y="156"/>
                      <a:pt x="45" y="156"/>
                      <a:pt x="45" y="156"/>
                    </a:cubicBezTo>
                    <a:cubicBezTo>
                      <a:pt x="48" y="156"/>
                      <a:pt x="50" y="158"/>
                      <a:pt x="51" y="160"/>
                    </a:cubicBezTo>
                    <a:cubicBezTo>
                      <a:pt x="52" y="167"/>
                      <a:pt x="57" y="185"/>
                      <a:pt x="62" y="194"/>
                    </a:cubicBezTo>
                    <a:cubicBezTo>
                      <a:pt x="63" y="196"/>
                      <a:pt x="63" y="199"/>
                      <a:pt x="61" y="201"/>
                    </a:cubicBezTo>
                    <a:cubicBezTo>
                      <a:pt x="38" y="224"/>
                      <a:pt x="38" y="224"/>
                      <a:pt x="38" y="224"/>
                    </a:cubicBezTo>
                    <a:cubicBezTo>
                      <a:pt x="63" y="250"/>
                      <a:pt x="63" y="250"/>
                      <a:pt x="63" y="250"/>
                    </a:cubicBezTo>
                    <a:cubicBezTo>
                      <a:pt x="87" y="226"/>
                      <a:pt x="87" y="226"/>
                      <a:pt x="87" y="226"/>
                    </a:cubicBezTo>
                    <a:cubicBezTo>
                      <a:pt x="88" y="224"/>
                      <a:pt x="92" y="224"/>
                      <a:pt x="94" y="226"/>
                    </a:cubicBezTo>
                    <a:cubicBezTo>
                      <a:pt x="103" y="231"/>
                      <a:pt x="121" y="235"/>
                      <a:pt x="127" y="237"/>
                    </a:cubicBezTo>
                    <a:cubicBezTo>
                      <a:pt x="130" y="238"/>
                      <a:pt x="132" y="240"/>
                      <a:pt x="132" y="243"/>
                    </a:cubicBezTo>
                    <a:cubicBezTo>
                      <a:pt x="132" y="276"/>
                      <a:pt x="132" y="276"/>
                      <a:pt x="132" y="276"/>
                    </a:cubicBezTo>
                    <a:cubicBezTo>
                      <a:pt x="156" y="276"/>
                      <a:pt x="156" y="276"/>
                      <a:pt x="156" y="276"/>
                    </a:cubicBezTo>
                    <a:cubicBezTo>
                      <a:pt x="156" y="243"/>
                      <a:pt x="156" y="243"/>
                      <a:pt x="156" y="243"/>
                    </a:cubicBezTo>
                    <a:cubicBezTo>
                      <a:pt x="156" y="240"/>
                      <a:pt x="158" y="238"/>
                      <a:pt x="160" y="237"/>
                    </a:cubicBezTo>
                    <a:cubicBezTo>
                      <a:pt x="167" y="235"/>
                      <a:pt x="185" y="231"/>
                      <a:pt x="194" y="226"/>
                    </a:cubicBezTo>
                    <a:cubicBezTo>
                      <a:pt x="196" y="224"/>
                      <a:pt x="199" y="224"/>
                      <a:pt x="201" y="226"/>
                    </a:cubicBezTo>
                    <a:cubicBezTo>
                      <a:pt x="224" y="250"/>
                      <a:pt x="224" y="250"/>
                      <a:pt x="224" y="250"/>
                    </a:cubicBezTo>
                    <a:cubicBezTo>
                      <a:pt x="250" y="224"/>
                      <a:pt x="250" y="224"/>
                      <a:pt x="250" y="224"/>
                    </a:cubicBezTo>
                    <a:cubicBezTo>
                      <a:pt x="227" y="201"/>
                      <a:pt x="227" y="201"/>
                      <a:pt x="227" y="201"/>
                    </a:cubicBezTo>
                    <a:cubicBezTo>
                      <a:pt x="225" y="199"/>
                      <a:pt x="224" y="196"/>
                      <a:pt x="226" y="194"/>
                    </a:cubicBezTo>
                    <a:cubicBezTo>
                      <a:pt x="231" y="185"/>
                      <a:pt x="235" y="167"/>
                      <a:pt x="237" y="160"/>
                    </a:cubicBezTo>
                    <a:cubicBezTo>
                      <a:pt x="238" y="158"/>
                      <a:pt x="240" y="156"/>
                      <a:pt x="243" y="156"/>
                    </a:cubicBezTo>
                    <a:cubicBezTo>
                      <a:pt x="276" y="156"/>
                      <a:pt x="276" y="156"/>
                      <a:pt x="276" y="156"/>
                    </a:cubicBezTo>
                    <a:cubicBezTo>
                      <a:pt x="276" y="132"/>
                      <a:pt x="276" y="132"/>
                      <a:pt x="276" y="132"/>
                    </a:cubicBezTo>
                    <a:cubicBezTo>
                      <a:pt x="243" y="132"/>
                      <a:pt x="243" y="132"/>
                      <a:pt x="243" y="132"/>
                    </a:cubicBezTo>
                    <a:cubicBezTo>
                      <a:pt x="240" y="132"/>
                      <a:pt x="238" y="130"/>
                      <a:pt x="237" y="127"/>
                    </a:cubicBezTo>
                    <a:cubicBezTo>
                      <a:pt x="236" y="121"/>
                      <a:pt x="234" y="114"/>
                      <a:pt x="231" y="107"/>
                    </a:cubicBezTo>
                    <a:cubicBezTo>
                      <a:pt x="230" y="103"/>
                      <a:pt x="232" y="100"/>
                      <a:pt x="235" y="99"/>
                    </a:cubicBezTo>
                    <a:cubicBezTo>
                      <a:pt x="238" y="98"/>
                      <a:pt x="242" y="100"/>
                      <a:pt x="243" y="103"/>
                    </a:cubicBezTo>
                    <a:cubicBezTo>
                      <a:pt x="245" y="108"/>
                      <a:pt x="246" y="114"/>
                      <a:pt x="248" y="120"/>
                    </a:cubicBezTo>
                    <a:cubicBezTo>
                      <a:pt x="282" y="120"/>
                      <a:pt x="282" y="120"/>
                      <a:pt x="282" y="120"/>
                    </a:cubicBezTo>
                    <a:cubicBezTo>
                      <a:pt x="285" y="120"/>
                      <a:pt x="288" y="122"/>
                      <a:pt x="288" y="126"/>
                    </a:cubicBezTo>
                    <a:cubicBezTo>
                      <a:pt x="288" y="162"/>
                      <a:pt x="288" y="162"/>
                      <a:pt x="288" y="162"/>
                    </a:cubicBezTo>
                    <a:cubicBezTo>
                      <a:pt x="288" y="165"/>
                      <a:pt x="285" y="168"/>
                      <a:pt x="282" y="168"/>
                    </a:cubicBezTo>
                    <a:cubicBezTo>
                      <a:pt x="248" y="168"/>
                      <a:pt x="248" y="168"/>
                      <a:pt x="248" y="168"/>
                    </a:cubicBezTo>
                    <a:cubicBezTo>
                      <a:pt x="245" y="177"/>
                      <a:pt x="242" y="188"/>
                      <a:pt x="238" y="196"/>
                    </a:cubicBezTo>
                    <a:cubicBezTo>
                      <a:pt x="263" y="220"/>
                      <a:pt x="263" y="220"/>
                      <a:pt x="263" y="220"/>
                    </a:cubicBezTo>
                    <a:cubicBezTo>
                      <a:pt x="265" y="222"/>
                      <a:pt x="265" y="226"/>
                      <a:pt x="263" y="229"/>
                    </a:cubicBezTo>
                    <a:cubicBezTo>
                      <a:pt x="229" y="262"/>
                      <a:pt x="229" y="262"/>
                      <a:pt x="229" y="262"/>
                    </a:cubicBezTo>
                    <a:cubicBezTo>
                      <a:pt x="226" y="265"/>
                      <a:pt x="223" y="265"/>
                      <a:pt x="220" y="262"/>
                    </a:cubicBezTo>
                    <a:cubicBezTo>
                      <a:pt x="196" y="238"/>
                      <a:pt x="196" y="238"/>
                      <a:pt x="196" y="238"/>
                    </a:cubicBezTo>
                    <a:cubicBezTo>
                      <a:pt x="188" y="242"/>
                      <a:pt x="177" y="245"/>
                      <a:pt x="168" y="247"/>
                    </a:cubicBezTo>
                    <a:cubicBezTo>
                      <a:pt x="168" y="282"/>
                      <a:pt x="168" y="282"/>
                      <a:pt x="168" y="282"/>
                    </a:cubicBezTo>
                    <a:cubicBezTo>
                      <a:pt x="168" y="285"/>
                      <a:pt x="165" y="288"/>
                      <a:pt x="162" y="288"/>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6" name="Freeform 35">
                <a:extLst>
                  <a:ext uri="{FF2B5EF4-FFF2-40B4-BE49-F238E27FC236}">
                    <a16:creationId xmlns:a16="http://schemas.microsoft.com/office/drawing/2014/main" id="{4D4C9B57-3A5A-4412-ADBA-27E145742CAA}"/>
                  </a:ext>
                </a:extLst>
              </p:cNvPr>
              <p:cNvSpPr>
                <a:spLocks/>
              </p:cNvSpPr>
              <p:nvPr/>
            </p:nvSpPr>
            <p:spPr bwMode="auto">
              <a:xfrm>
                <a:off x="3567" y="437"/>
                <a:ext cx="299" cy="265"/>
              </a:xfrm>
              <a:custGeom>
                <a:avLst/>
                <a:gdLst>
                  <a:gd name="T0" fmla="*/ 61 w 202"/>
                  <a:gd name="T1" fmla="*/ 179 h 179"/>
                  <a:gd name="T2" fmla="*/ 56 w 202"/>
                  <a:gd name="T3" fmla="*/ 177 h 179"/>
                  <a:gd name="T4" fmla="*/ 3 w 202"/>
                  <a:gd name="T5" fmla="*/ 124 h 179"/>
                  <a:gd name="T6" fmla="*/ 3 w 202"/>
                  <a:gd name="T7" fmla="*/ 115 h 179"/>
                  <a:gd name="T8" fmla="*/ 11 w 202"/>
                  <a:gd name="T9" fmla="*/ 115 h 179"/>
                  <a:gd name="T10" fmla="*/ 60 w 202"/>
                  <a:gd name="T11" fmla="*/ 164 h 179"/>
                  <a:gd name="T12" fmla="*/ 190 w 202"/>
                  <a:gd name="T13" fmla="*/ 3 h 179"/>
                  <a:gd name="T14" fmla="*/ 199 w 202"/>
                  <a:gd name="T15" fmla="*/ 2 h 179"/>
                  <a:gd name="T16" fmla="*/ 200 w 202"/>
                  <a:gd name="T17" fmla="*/ 10 h 179"/>
                  <a:gd name="T18" fmla="*/ 65 w 202"/>
                  <a:gd name="T19" fmla="*/ 177 h 179"/>
                  <a:gd name="T20" fmla="*/ 61 w 202"/>
                  <a:gd name="T21" fmla="*/ 179 h 179"/>
                  <a:gd name="T22" fmla="*/ 61 w 202"/>
                  <a:gd name="T2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79">
                    <a:moveTo>
                      <a:pt x="61" y="179"/>
                    </a:moveTo>
                    <a:cubicBezTo>
                      <a:pt x="59" y="179"/>
                      <a:pt x="57" y="179"/>
                      <a:pt x="56" y="177"/>
                    </a:cubicBezTo>
                    <a:cubicBezTo>
                      <a:pt x="3" y="124"/>
                      <a:pt x="3" y="124"/>
                      <a:pt x="3" y="124"/>
                    </a:cubicBezTo>
                    <a:cubicBezTo>
                      <a:pt x="0" y="121"/>
                      <a:pt x="0" y="118"/>
                      <a:pt x="3" y="115"/>
                    </a:cubicBezTo>
                    <a:cubicBezTo>
                      <a:pt x="5" y="113"/>
                      <a:pt x="9" y="113"/>
                      <a:pt x="11" y="115"/>
                    </a:cubicBezTo>
                    <a:cubicBezTo>
                      <a:pt x="60" y="164"/>
                      <a:pt x="60" y="164"/>
                      <a:pt x="60" y="164"/>
                    </a:cubicBezTo>
                    <a:cubicBezTo>
                      <a:pt x="190" y="3"/>
                      <a:pt x="190" y="3"/>
                      <a:pt x="190" y="3"/>
                    </a:cubicBezTo>
                    <a:cubicBezTo>
                      <a:pt x="192" y="0"/>
                      <a:pt x="196" y="0"/>
                      <a:pt x="199" y="2"/>
                    </a:cubicBezTo>
                    <a:cubicBezTo>
                      <a:pt x="201" y="4"/>
                      <a:pt x="202" y="8"/>
                      <a:pt x="200" y="10"/>
                    </a:cubicBezTo>
                    <a:cubicBezTo>
                      <a:pt x="65" y="177"/>
                      <a:pt x="65" y="177"/>
                      <a:pt x="65" y="177"/>
                    </a:cubicBezTo>
                    <a:cubicBezTo>
                      <a:pt x="64" y="178"/>
                      <a:pt x="63" y="179"/>
                      <a:pt x="61" y="179"/>
                    </a:cubicBezTo>
                    <a:cubicBezTo>
                      <a:pt x="61" y="179"/>
                      <a:pt x="61" y="179"/>
                      <a:pt x="61" y="179"/>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grpSp>
        <p:nvGrpSpPr>
          <p:cNvPr id="3" name="Group 2">
            <a:extLst>
              <a:ext uri="{FF2B5EF4-FFF2-40B4-BE49-F238E27FC236}">
                <a16:creationId xmlns:a16="http://schemas.microsoft.com/office/drawing/2014/main" id="{6AB787DC-6478-41D0-8008-FF198FBAA99B}"/>
              </a:ext>
            </a:extLst>
          </p:cNvPr>
          <p:cNvGrpSpPr/>
          <p:nvPr/>
        </p:nvGrpSpPr>
        <p:grpSpPr>
          <a:xfrm>
            <a:off x="5130154" y="3151089"/>
            <a:ext cx="2048495" cy="1889255"/>
            <a:chOff x="4974764" y="2928257"/>
            <a:chExt cx="2253344" cy="2285999"/>
          </a:xfrm>
        </p:grpSpPr>
        <p:sp>
          <p:nvSpPr>
            <p:cNvPr id="122" name="Google Shape;164;p10">
              <a:extLst>
                <a:ext uri="{FF2B5EF4-FFF2-40B4-BE49-F238E27FC236}">
                  <a16:creationId xmlns:a16="http://schemas.microsoft.com/office/drawing/2014/main" id="{823D494A-7C5F-465D-B164-A558494CEFF1}"/>
                </a:ext>
              </a:extLst>
            </p:cNvPr>
            <p:cNvSpPr/>
            <p:nvPr/>
          </p:nvSpPr>
          <p:spPr>
            <a:xfrm>
              <a:off x="4974765" y="2928257"/>
              <a:ext cx="2253343" cy="2285999"/>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0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3" name="CasellaDiTesto 136">
              <a:extLst>
                <a:ext uri="{FF2B5EF4-FFF2-40B4-BE49-F238E27FC236}">
                  <a16:creationId xmlns:a16="http://schemas.microsoft.com/office/drawing/2014/main" id="{0D2ECCA3-633F-4FCE-8504-458228586202}"/>
                </a:ext>
              </a:extLst>
            </p:cNvPr>
            <p:cNvSpPr txBox="1"/>
            <p:nvPr/>
          </p:nvSpPr>
          <p:spPr>
            <a:xfrm>
              <a:off x="4974764" y="4320298"/>
              <a:ext cx="2253343" cy="3724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P.I.C.C.O.L.I.</a:t>
              </a:r>
            </a:p>
          </p:txBody>
        </p:sp>
        <p:grpSp>
          <p:nvGrpSpPr>
            <p:cNvPr id="127" name="Group 88">
              <a:extLst>
                <a:ext uri="{FF2B5EF4-FFF2-40B4-BE49-F238E27FC236}">
                  <a16:creationId xmlns:a16="http://schemas.microsoft.com/office/drawing/2014/main" id="{01EFC133-FB88-4457-AED3-243845320537}"/>
                </a:ext>
              </a:extLst>
            </p:cNvPr>
            <p:cNvGrpSpPr>
              <a:grpSpLocks noChangeAspect="1"/>
            </p:cNvGrpSpPr>
            <p:nvPr/>
          </p:nvGrpSpPr>
          <p:grpSpPr bwMode="auto">
            <a:xfrm>
              <a:off x="5807368" y="3345772"/>
              <a:ext cx="588134" cy="588131"/>
              <a:chOff x="3438" y="437"/>
              <a:chExt cx="428" cy="428"/>
            </a:xfrm>
            <a:solidFill>
              <a:srgbClr val="002060"/>
            </a:solidFill>
          </p:grpSpPr>
          <p:sp>
            <p:nvSpPr>
              <p:cNvPr id="128" name="Freeform 34">
                <a:extLst>
                  <a:ext uri="{FF2B5EF4-FFF2-40B4-BE49-F238E27FC236}">
                    <a16:creationId xmlns:a16="http://schemas.microsoft.com/office/drawing/2014/main" id="{3AC02D8A-AD19-4121-86ED-7C12AF1B107F}"/>
                  </a:ext>
                </a:extLst>
              </p:cNvPr>
              <p:cNvSpPr>
                <a:spLocks/>
              </p:cNvSpPr>
              <p:nvPr/>
            </p:nvSpPr>
            <p:spPr bwMode="auto">
              <a:xfrm>
                <a:off x="3438" y="439"/>
                <a:ext cx="427" cy="426"/>
              </a:xfrm>
              <a:custGeom>
                <a:avLst/>
                <a:gdLst>
                  <a:gd name="T0" fmla="*/ 126 w 288"/>
                  <a:gd name="T1" fmla="*/ 288 h 288"/>
                  <a:gd name="T2" fmla="*/ 120 w 288"/>
                  <a:gd name="T3" fmla="*/ 247 h 288"/>
                  <a:gd name="T4" fmla="*/ 67 w 288"/>
                  <a:gd name="T5" fmla="*/ 262 h 288"/>
                  <a:gd name="T6" fmla="*/ 25 w 288"/>
                  <a:gd name="T7" fmla="*/ 229 h 288"/>
                  <a:gd name="T8" fmla="*/ 25 w 288"/>
                  <a:gd name="T9" fmla="*/ 220 h 288"/>
                  <a:gd name="T10" fmla="*/ 40 w 288"/>
                  <a:gd name="T11" fmla="*/ 168 h 288"/>
                  <a:gd name="T12" fmla="*/ 0 w 288"/>
                  <a:gd name="T13" fmla="*/ 162 h 288"/>
                  <a:gd name="T14" fmla="*/ 6 w 288"/>
                  <a:gd name="T15" fmla="*/ 120 h 288"/>
                  <a:gd name="T16" fmla="*/ 49 w 288"/>
                  <a:gd name="T17" fmla="*/ 92 h 288"/>
                  <a:gd name="T18" fmla="*/ 23 w 288"/>
                  <a:gd name="T19" fmla="*/ 63 h 288"/>
                  <a:gd name="T20" fmla="*/ 59 w 288"/>
                  <a:gd name="T21" fmla="*/ 25 h 288"/>
                  <a:gd name="T22" fmla="*/ 92 w 288"/>
                  <a:gd name="T23" fmla="*/ 49 h 288"/>
                  <a:gd name="T24" fmla="*/ 120 w 288"/>
                  <a:gd name="T25" fmla="*/ 6 h 288"/>
                  <a:gd name="T26" fmla="*/ 162 w 288"/>
                  <a:gd name="T27" fmla="*/ 0 h 288"/>
                  <a:gd name="T28" fmla="*/ 168 w 288"/>
                  <a:gd name="T29" fmla="*/ 40 h 288"/>
                  <a:gd name="T30" fmla="*/ 202 w 288"/>
                  <a:gd name="T31" fmla="*/ 60 h 288"/>
                  <a:gd name="T32" fmla="*/ 160 w 288"/>
                  <a:gd name="T33" fmla="*/ 50 h 288"/>
                  <a:gd name="T34" fmla="*/ 156 w 288"/>
                  <a:gd name="T35" fmla="*/ 12 h 288"/>
                  <a:gd name="T36" fmla="*/ 132 w 288"/>
                  <a:gd name="T37" fmla="*/ 45 h 288"/>
                  <a:gd name="T38" fmla="*/ 94 w 288"/>
                  <a:gd name="T39" fmla="*/ 62 h 288"/>
                  <a:gd name="T40" fmla="*/ 63 w 288"/>
                  <a:gd name="T41" fmla="*/ 38 h 288"/>
                  <a:gd name="T42" fmla="*/ 61 w 288"/>
                  <a:gd name="T43" fmla="*/ 86 h 288"/>
                  <a:gd name="T44" fmla="*/ 51 w 288"/>
                  <a:gd name="T45" fmla="*/ 127 h 288"/>
                  <a:gd name="T46" fmla="*/ 12 w 288"/>
                  <a:gd name="T47" fmla="*/ 132 h 288"/>
                  <a:gd name="T48" fmla="*/ 45 w 288"/>
                  <a:gd name="T49" fmla="*/ 156 h 288"/>
                  <a:gd name="T50" fmla="*/ 62 w 288"/>
                  <a:gd name="T51" fmla="*/ 194 h 288"/>
                  <a:gd name="T52" fmla="*/ 38 w 288"/>
                  <a:gd name="T53" fmla="*/ 224 h 288"/>
                  <a:gd name="T54" fmla="*/ 87 w 288"/>
                  <a:gd name="T55" fmla="*/ 226 h 288"/>
                  <a:gd name="T56" fmla="*/ 127 w 288"/>
                  <a:gd name="T57" fmla="*/ 237 h 288"/>
                  <a:gd name="T58" fmla="*/ 132 w 288"/>
                  <a:gd name="T59" fmla="*/ 276 h 288"/>
                  <a:gd name="T60" fmla="*/ 156 w 288"/>
                  <a:gd name="T61" fmla="*/ 243 h 288"/>
                  <a:gd name="T62" fmla="*/ 194 w 288"/>
                  <a:gd name="T63" fmla="*/ 226 h 288"/>
                  <a:gd name="T64" fmla="*/ 224 w 288"/>
                  <a:gd name="T65" fmla="*/ 250 h 288"/>
                  <a:gd name="T66" fmla="*/ 227 w 288"/>
                  <a:gd name="T67" fmla="*/ 201 h 288"/>
                  <a:gd name="T68" fmla="*/ 237 w 288"/>
                  <a:gd name="T69" fmla="*/ 160 h 288"/>
                  <a:gd name="T70" fmla="*/ 276 w 288"/>
                  <a:gd name="T71" fmla="*/ 156 h 288"/>
                  <a:gd name="T72" fmla="*/ 243 w 288"/>
                  <a:gd name="T73" fmla="*/ 132 h 288"/>
                  <a:gd name="T74" fmla="*/ 231 w 288"/>
                  <a:gd name="T75" fmla="*/ 107 h 288"/>
                  <a:gd name="T76" fmla="*/ 243 w 288"/>
                  <a:gd name="T77" fmla="*/ 103 h 288"/>
                  <a:gd name="T78" fmla="*/ 282 w 288"/>
                  <a:gd name="T79" fmla="*/ 120 h 288"/>
                  <a:gd name="T80" fmla="*/ 288 w 288"/>
                  <a:gd name="T81" fmla="*/ 162 h 288"/>
                  <a:gd name="T82" fmla="*/ 248 w 288"/>
                  <a:gd name="T83" fmla="*/ 168 h 288"/>
                  <a:gd name="T84" fmla="*/ 263 w 288"/>
                  <a:gd name="T85" fmla="*/ 220 h 288"/>
                  <a:gd name="T86" fmla="*/ 229 w 288"/>
                  <a:gd name="T87" fmla="*/ 262 h 288"/>
                  <a:gd name="T88" fmla="*/ 196 w 288"/>
                  <a:gd name="T89" fmla="*/ 238 h 288"/>
                  <a:gd name="T90" fmla="*/ 168 w 288"/>
                  <a:gd name="T9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288">
                    <a:moveTo>
                      <a:pt x="162" y="288"/>
                    </a:moveTo>
                    <a:cubicBezTo>
                      <a:pt x="126" y="288"/>
                      <a:pt x="126" y="288"/>
                      <a:pt x="126" y="288"/>
                    </a:cubicBezTo>
                    <a:cubicBezTo>
                      <a:pt x="123" y="288"/>
                      <a:pt x="120" y="285"/>
                      <a:pt x="120" y="282"/>
                    </a:cubicBezTo>
                    <a:cubicBezTo>
                      <a:pt x="120" y="247"/>
                      <a:pt x="120" y="247"/>
                      <a:pt x="120" y="247"/>
                    </a:cubicBezTo>
                    <a:cubicBezTo>
                      <a:pt x="110" y="245"/>
                      <a:pt x="100" y="242"/>
                      <a:pt x="92" y="238"/>
                    </a:cubicBezTo>
                    <a:cubicBezTo>
                      <a:pt x="67" y="262"/>
                      <a:pt x="67" y="262"/>
                      <a:pt x="67" y="262"/>
                    </a:cubicBezTo>
                    <a:cubicBezTo>
                      <a:pt x="65" y="265"/>
                      <a:pt x="61" y="265"/>
                      <a:pt x="59" y="262"/>
                    </a:cubicBezTo>
                    <a:cubicBezTo>
                      <a:pt x="25" y="229"/>
                      <a:pt x="25" y="229"/>
                      <a:pt x="25" y="229"/>
                    </a:cubicBezTo>
                    <a:cubicBezTo>
                      <a:pt x="24" y="227"/>
                      <a:pt x="23" y="226"/>
                      <a:pt x="23" y="224"/>
                    </a:cubicBezTo>
                    <a:cubicBezTo>
                      <a:pt x="23" y="223"/>
                      <a:pt x="24" y="221"/>
                      <a:pt x="25" y="220"/>
                    </a:cubicBezTo>
                    <a:cubicBezTo>
                      <a:pt x="49" y="196"/>
                      <a:pt x="49" y="196"/>
                      <a:pt x="49" y="196"/>
                    </a:cubicBezTo>
                    <a:cubicBezTo>
                      <a:pt x="46" y="188"/>
                      <a:pt x="43" y="177"/>
                      <a:pt x="40" y="168"/>
                    </a:cubicBezTo>
                    <a:cubicBezTo>
                      <a:pt x="6" y="168"/>
                      <a:pt x="6" y="168"/>
                      <a:pt x="6" y="168"/>
                    </a:cubicBezTo>
                    <a:cubicBezTo>
                      <a:pt x="3" y="168"/>
                      <a:pt x="0" y="165"/>
                      <a:pt x="0" y="162"/>
                    </a:cubicBezTo>
                    <a:cubicBezTo>
                      <a:pt x="0" y="126"/>
                      <a:pt x="0" y="126"/>
                      <a:pt x="0" y="126"/>
                    </a:cubicBezTo>
                    <a:cubicBezTo>
                      <a:pt x="0" y="122"/>
                      <a:pt x="3" y="120"/>
                      <a:pt x="6" y="120"/>
                    </a:cubicBezTo>
                    <a:cubicBezTo>
                      <a:pt x="40" y="120"/>
                      <a:pt x="40" y="120"/>
                      <a:pt x="40" y="120"/>
                    </a:cubicBezTo>
                    <a:cubicBezTo>
                      <a:pt x="43" y="110"/>
                      <a:pt x="46" y="100"/>
                      <a:pt x="49" y="92"/>
                    </a:cubicBezTo>
                    <a:cubicBezTo>
                      <a:pt x="25" y="67"/>
                      <a:pt x="25" y="67"/>
                      <a:pt x="25" y="67"/>
                    </a:cubicBezTo>
                    <a:cubicBezTo>
                      <a:pt x="24" y="66"/>
                      <a:pt x="23" y="65"/>
                      <a:pt x="23" y="63"/>
                    </a:cubicBezTo>
                    <a:cubicBezTo>
                      <a:pt x="23" y="61"/>
                      <a:pt x="24" y="60"/>
                      <a:pt x="25" y="59"/>
                    </a:cubicBezTo>
                    <a:cubicBezTo>
                      <a:pt x="59" y="25"/>
                      <a:pt x="59" y="25"/>
                      <a:pt x="59" y="25"/>
                    </a:cubicBezTo>
                    <a:cubicBezTo>
                      <a:pt x="61" y="23"/>
                      <a:pt x="65" y="23"/>
                      <a:pt x="67" y="25"/>
                    </a:cubicBezTo>
                    <a:cubicBezTo>
                      <a:pt x="92" y="49"/>
                      <a:pt x="92" y="49"/>
                      <a:pt x="92" y="49"/>
                    </a:cubicBezTo>
                    <a:cubicBezTo>
                      <a:pt x="100" y="45"/>
                      <a:pt x="110" y="42"/>
                      <a:pt x="120" y="40"/>
                    </a:cubicBezTo>
                    <a:cubicBezTo>
                      <a:pt x="120" y="6"/>
                      <a:pt x="120" y="6"/>
                      <a:pt x="120" y="6"/>
                    </a:cubicBezTo>
                    <a:cubicBezTo>
                      <a:pt x="120" y="2"/>
                      <a:pt x="123" y="0"/>
                      <a:pt x="126" y="0"/>
                    </a:cubicBezTo>
                    <a:cubicBezTo>
                      <a:pt x="162" y="0"/>
                      <a:pt x="162" y="0"/>
                      <a:pt x="162" y="0"/>
                    </a:cubicBezTo>
                    <a:cubicBezTo>
                      <a:pt x="165" y="0"/>
                      <a:pt x="168" y="2"/>
                      <a:pt x="168" y="6"/>
                    </a:cubicBezTo>
                    <a:cubicBezTo>
                      <a:pt x="168" y="40"/>
                      <a:pt x="168" y="40"/>
                      <a:pt x="168" y="40"/>
                    </a:cubicBezTo>
                    <a:cubicBezTo>
                      <a:pt x="179" y="43"/>
                      <a:pt x="192" y="47"/>
                      <a:pt x="200" y="52"/>
                    </a:cubicBezTo>
                    <a:cubicBezTo>
                      <a:pt x="203" y="53"/>
                      <a:pt x="204" y="57"/>
                      <a:pt x="202" y="60"/>
                    </a:cubicBezTo>
                    <a:cubicBezTo>
                      <a:pt x="200" y="63"/>
                      <a:pt x="197" y="63"/>
                      <a:pt x="194" y="62"/>
                    </a:cubicBezTo>
                    <a:cubicBezTo>
                      <a:pt x="186" y="57"/>
                      <a:pt x="171" y="53"/>
                      <a:pt x="160"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0" y="50"/>
                      <a:pt x="127" y="50"/>
                    </a:cubicBezTo>
                    <a:cubicBezTo>
                      <a:pt x="117" y="53"/>
                      <a:pt x="102" y="57"/>
                      <a:pt x="94" y="62"/>
                    </a:cubicBezTo>
                    <a:cubicBezTo>
                      <a:pt x="92" y="63"/>
                      <a:pt x="89" y="63"/>
                      <a:pt x="87" y="61"/>
                    </a:cubicBezTo>
                    <a:cubicBezTo>
                      <a:pt x="63" y="38"/>
                      <a:pt x="63" y="38"/>
                      <a:pt x="63" y="38"/>
                    </a:cubicBezTo>
                    <a:cubicBezTo>
                      <a:pt x="38" y="63"/>
                      <a:pt x="38" y="63"/>
                      <a:pt x="38" y="63"/>
                    </a:cubicBezTo>
                    <a:cubicBezTo>
                      <a:pt x="61" y="86"/>
                      <a:pt x="61" y="86"/>
                      <a:pt x="61" y="86"/>
                    </a:cubicBezTo>
                    <a:cubicBezTo>
                      <a:pt x="63" y="88"/>
                      <a:pt x="63" y="91"/>
                      <a:pt x="62" y="94"/>
                    </a:cubicBezTo>
                    <a:cubicBezTo>
                      <a:pt x="57" y="103"/>
                      <a:pt x="52" y="120"/>
                      <a:pt x="51" y="127"/>
                    </a:cubicBezTo>
                    <a:cubicBezTo>
                      <a:pt x="50" y="130"/>
                      <a:pt x="48" y="132"/>
                      <a:pt x="45" y="132"/>
                    </a:cubicBezTo>
                    <a:cubicBezTo>
                      <a:pt x="12" y="132"/>
                      <a:pt x="12" y="132"/>
                      <a:pt x="12" y="132"/>
                    </a:cubicBezTo>
                    <a:cubicBezTo>
                      <a:pt x="12" y="156"/>
                      <a:pt x="12" y="156"/>
                      <a:pt x="12" y="156"/>
                    </a:cubicBezTo>
                    <a:cubicBezTo>
                      <a:pt x="45" y="156"/>
                      <a:pt x="45" y="156"/>
                      <a:pt x="45" y="156"/>
                    </a:cubicBezTo>
                    <a:cubicBezTo>
                      <a:pt x="48" y="156"/>
                      <a:pt x="50" y="158"/>
                      <a:pt x="51" y="160"/>
                    </a:cubicBezTo>
                    <a:cubicBezTo>
                      <a:pt x="52" y="167"/>
                      <a:pt x="57" y="185"/>
                      <a:pt x="62" y="194"/>
                    </a:cubicBezTo>
                    <a:cubicBezTo>
                      <a:pt x="63" y="196"/>
                      <a:pt x="63" y="199"/>
                      <a:pt x="61" y="201"/>
                    </a:cubicBezTo>
                    <a:cubicBezTo>
                      <a:pt x="38" y="224"/>
                      <a:pt x="38" y="224"/>
                      <a:pt x="38" y="224"/>
                    </a:cubicBezTo>
                    <a:cubicBezTo>
                      <a:pt x="63" y="250"/>
                      <a:pt x="63" y="250"/>
                      <a:pt x="63" y="250"/>
                    </a:cubicBezTo>
                    <a:cubicBezTo>
                      <a:pt x="87" y="226"/>
                      <a:pt x="87" y="226"/>
                      <a:pt x="87" y="226"/>
                    </a:cubicBezTo>
                    <a:cubicBezTo>
                      <a:pt x="88" y="224"/>
                      <a:pt x="92" y="224"/>
                      <a:pt x="94" y="226"/>
                    </a:cubicBezTo>
                    <a:cubicBezTo>
                      <a:pt x="103" y="231"/>
                      <a:pt x="121" y="235"/>
                      <a:pt x="127" y="237"/>
                    </a:cubicBezTo>
                    <a:cubicBezTo>
                      <a:pt x="130" y="238"/>
                      <a:pt x="132" y="240"/>
                      <a:pt x="132" y="243"/>
                    </a:cubicBezTo>
                    <a:cubicBezTo>
                      <a:pt x="132" y="276"/>
                      <a:pt x="132" y="276"/>
                      <a:pt x="132" y="276"/>
                    </a:cubicBezTo>
                    <a:cubicBezTo>
                      <a:pt x="156" y="276"/>
                      <a:pt x="156" y="276"/>
                      <a:pt x="156" y="276"/>
                    </a:cubicBezTo>
                    <a:cubicBezTo>
                      <a:pt x="156" y="243"/>
                      <a:pt x="156" y="243"/>
                      <a:pt x="156" y="243"/>
                    </a:cubicBezTo>
                    <a:cubicBezTo>
                      <a:pt x="156" y="240"/>
                      <a:pt x="158" y="238"/>
                      <a:pt x="160" y="237"/>
                    </a:cubicBezTo>
                    <a:cubicBezTo>
                      <a:pt x="167" y="235"/>
                      <a:pt x="185" y="231"/>
                      <a:pt x="194" y="226"/>
                    </a:cubicBezTo>
                    <a:cubicBezTo>
                      <a:pt x="196" y="224"/>
                      <a:pt x="199" y="224"/>
                      <a:pt x="201" y="226"/>
                    </a:cubicBezTo>
                    <a:cubicBezTo>
                      <a:pt x="224" y="250"/>
                      <a:pt x="224" y="250"/>
                      <a:pt x="224" y="250"/>
                    </a:cubicBezTo>
                    <a:cubicBezTo>
                      <a:pt x="250" y="224"/>
                      <a:pt x="250" y="224"/>
                      <a:pt x="250" y="224"/>
                    </a:cubicBezTo>
                    <a:cubicBezTo>
                      <a:pt x="227" y="201"/>
                      <a:pt x="227" y="201"/>
                      <a:pt x="227" y="201"/>
                    </a:cubicBezTo>
                    <a:cubicBezTo>
                      <a:pt x="225" y="199"/>
                      <a:pt x="224" y="196"/>
                      <a:pt x="226" y="194"/>
                    </a:cubicBezTo>
                    <a:cubicBezTo>
                      <a:pt x="231" y="185"/>
                      <a:pt x="235" y="167"/>
                      <a:pt x="237" y="160"/>
                    </a:cubicBezTo>
                    <a:cubicBezTo>
                      <a:pt x="238" y="158"/>
                      <a:pt x="240" y="156"/>
                      <a:pt x="243" y="156"/>
                    </a:cubicBezTo>
                    <a:cubicBezTo>
                      <a:pt x="276" y="156"/>
                      <a:pt x="276" y="156"/>
                      <a:pt x="276" y="156"/>
                    </a:cubicBezTo>
                    <a:cubicBezTo>
                      <a:pt x="276" y="132"/>
                      <a:pt x="276" y="132"/>
                      <a:pt x="276" y="132"/>
                    </a:cubicBezTo>
                    <a:cubicBezTo>
                      <a:pt x="243" y="132"/>
                      <a:pt x="243" y="132"/>
                      <a:pt x="243" y="132"/>
                    </a:cubicBezTo>
                    <a:cubicBezTo>
                      <a:pt x="240" y="132"/>
                      <a:pt x="238" y="130"/>
                      <a:pt x="237" y="127"/>
                    </a:cubicBezTo>
                    <a:cubicBezTo>
                      <a:pt x="236" y="121"/>
                      <a:pt x="234" y="114"/>
                      <a:pt x="231" y="107"/>
                    </a:cubicBezTo>
                    <a:cubicBezTo>
                      <a:pt x="230" y="103"/>
                      <a:pt x="232" y="100"/>
                      <a:pt x="235" y="99"/>
                    </a:cubicBezTo>
                    <a:cubicBezTo>
                      <a:pt x="238" y="98"/>
                      <a:pt x="242" y="100"/>
                      <a:pt x="243" y="103"/>
                    </a:cubicBezTo>
                    <a:cubicBezTo>
                      <a:pt x="245" y="108"/>
                      <a:pt x="246" y="114"/>
                      <a:pt x="248" y="120"/>
                    </a:cubicBezTo>
                    <a:cubicBezTo>
                      <a:pt x="282" y="120"/>
                      <a:pt x="282" y="120"/>
                      <a:pt x="282" y="120"/>
                    </a:cubicBezTo>
                    <a:cubicBezTo>
                      <a:pt x="285" y="120"/>
                      <a:pt x="288" y="122"/>
                      <a:pt x="288" y="126"/>
                    </a:cubicBezTo>
                    <a:cubicBezTo>
                      <a:pt x="288" y="162"/>
                      <a:pt x="288" y="162"/>
                      <a:pt x="288" y="162"/>
                    </a:cubicBezTo>
                    <a:cubicBezTo>
                      <a:pt x="288" y="165"/>
                      <a:pt x="285" y="168"/>
                      <a:pt x="282" y="168"/>
                    </a:cubicBezTo>
                    <a:cubicBezTo>
                      <a:pt x="248" y="168"/>
                      <a:pt x="248" y="168"/>
                      <a:pt x="248" y="168"/>
                    </a:cubicBezTo>
                    <a:cubicBezTo>
                      <a:pt x="245" y="177"/>
                      <a:pt x="242" y="188"/>
                      <a:pt x="238" y="196"/>
                    </a:cubicBezTo>
                    <a:cubicBezTo>
                      <a:pt x="263" y="220"/>
                      <a:pt x="263" y="220"/>
                      <a:pt x="263" y="220"/>
                    </a:cubicBezTo>
                    <a:cubicBezTo>
                      <a:pt x="265" y="222"/>
                      <a:pt x="265" y="226"/>
                      <a:pt x="263" y="229"/>
                    </a:cubicBezTo>
                    <a:cubicBezTo>
                      <a:pt x="229" y="262"/>
                      <a:pt x="229" y="262"/>
                      <a:pt x="229" y="262"/>
                    </a:cubicBezTo>
                    <a:cubicBezTo>
                      <a:pt x="226" y="265"/>
                      <a:pt x="223" y="265"/>
                      <a:pt x="220" y="262"/>
                    </a:cubicBezTo>
                    <a:cubicBezTo>
                      <a:pt x="196" y="238"/>
                      <a:pt x="196" y="238"/>
                      <a:pt x="196" y="238"/>
                    </a:cubicBezTo>
                    <a:cubicBezTo>
                      <a:pt x="188" y="242"/>
                      <a:pt x="177" y="245"/>
                      <a:pt x="168" y="247"/>
                    </a:cubicBezTo>
                    <a:cubicBezTo>
                      <a:pt x="168" y="282"/>
                      <a:pt x="168" y="282"/>
                      <a:pt x="168" y="282"/>
                    </a:cubicBezTo>
                    <a:cubicBezTo>
                      <a:pt x="168" y="285"/>
                      <a:pt x="165" y="288"/>
                      <a:pt x="162" y="288"/>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29" name="Freeform 35">
                <a:extLst>
                  <a:ext uri="{FF2B5EF4-FFF2-40B4-BE49-F238E27FC236}">
                    <a16:creationId xmlns:a16="http://schemas.microsoft.com/office/drawing/2014/main" id="{A40F8E9A-111E-42ED-B2D9-E7348291C9EF}"/>
                  </a:ext>
                </a:extLst>
              </p:cNvPr>
              <p:cNvSpPr>
                <a:spLocks/>
              </p:cNvSpPr>
              <p:nvPr/>
            </p:nvSpPr>
            <p:spPr bwMode="auto">
              <a:xfrm>
                <a:off x="3567" y="437"/>
                <a:ext cx="299" cy="265"/>
              </a:xfrm>
              <a:custGeom>
                <a:avLst/>
                <a:gdLst>
                  <a:gd name="T0" fmla="*/ 61 w 202"/>
                  <a:gd name="T1" fmla="*/ 179 h 179"/>
                  <a:gd name="T2" fmla="*/ 56 w 202"/>
                  <a:gd name="T3" fmla="*/ 177 h 179"/>
                  <a:gd name="T4" fmla="*/ 3 w 202"/>
                  <a:gd name="T5" fmla="*/ 124 h 179"/>
                  <a:gd name="T6" fmla="*/ 3 w 202"/>
                  <a:gd name="T7" fmla="*/ 115 h 179"/>
                  <a:gd name="T8" fmla="*/ 11 w 202"/>
                  <a:gd name="T9" fmla="*/ 115 h 179"/>
                  <a:gd name="T10" fmla="*/ 60 w 202"/>
                  <a:gd name="T11" fmla="*/ 164 h 179"/>
                  <a:gd name="T12" fmla="*/ 190 w 202"/>
                  <a:gd name="T13" fmla="*/ 3 h 179"/>
                  <a:gd name="T14" fmla="*/ 199 w 202"/>
                  <a:gd name="T15" fmla="*/ 2 h 179"/>
                  <a:gd name="T16" fmla="*/ 200 w 202"/>
                  <a:gd name="T17" fmla="*/ 10 h 179"/>
                  <a:gd name="T18" fmla="*/ 65 w 202"/>
                  <a:gd name="T19" fmla="*/ 177 h 179"/>
                  <a:gd name="T20" fmla="*/ 61 w 202"/>
                  <a:gd name="T21" fmla="*/ 179 h 179"/>
                  <a:gd name="T22" fmla="*/ 61 w 202"/>
                  <a:gd name="T2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79">
                    <a:moveTo>
                      <a:pt x="61" y="179"/>
                    </a:moveTo>
                    <a:cubicBezTo>
                      <a:pt x="59" y="179"/>
                      <a:pt x="57" y="179"/>
                      <a:pt x="56" y="177"/>
                    </a:cubicBezTo>
                    <a:cubicBezTo>
                      <a:pt x="3" y="124"/>
                      <a:pt x="3" y="124"/>
                      <a:pt x="3" y="124"/>
                    </a:cubicBezTo>
                    <a:cubicBezTo>
                      <a:pt x="0" y="121"/>
                      <a:pt x="0" y="118"/>
                      <a:pt x="3" y="115"/>
                    </a:cubicBezTo>
                    <a:cubicBezTo>
                      <a:pt x="5" y="113"/>
                      <a:pt x="9" y="113"/>
                      <a:pt x="11" y="115"/>
                    </a:cubicBezTo>
                    <a:cubicBezTo>
                      <a:pt x="60" y="164"/>
                      <a:pt x="60" y="164"/>
                      <a:pt x="60" y="164"/>
                    </a:cubicBezTo>
                    <a:cubicBezTo>
                      <a:pt x="190" y="3"/>
                      <a:pt x="190" y="3"/>
                      <a:pt x="190" y="3"/>
                    </a:cubicBezTo>
                    <a:cubicBezTo>
                      <a:pt x="192" y="0"/>
                      <a:pt x="196" y="0"/>
                      <a:pt x="199" y="2"/>
                    </a:cubicBezTo>
                    <a:cubicBezTo>
                      <a:pt x="201" y="4"/>
                      <a:pt x="202" y="8"/>
                      <a:pt x="200" y="10"/>
                    </a:cubicBezTo>
                    <a:cubicBezTo>
                      <a:pt x="65" y="177"/>
                      <a:pt x="65" y="177"/>
                      <a:pt x="65" y="177"/>
                    </a:cubicBezTo>
                    <a:cubicBezTo>
                      <a:pt x="64" y="178"/>
                      <a:pt x="63" y="179"/>
                      <a:pt x="61" y="179"/>
                    </a:cubicBezTo>
                    <a:cubicBezTo>
                      <a:pt x="61" y="179"/>
                      <a:pt x="61" y="179"/>
                      <a:pt x="61" y="179"/>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grpSp>
        <p:nvGrpSpPr>
          <p:cNvPr id="5" name="Group 4">
            <a:extLst>
              <a:ext uri="{FF2B5EF4-FFF2-40B4-BE49-F238E27FC236}">
                <a16:creationId xmlns:a16="http://schemas.microsoft.com/office/drawing/2014/main" id="{F28E964C-5229-4F7F-BE5F-E10755F1C339}"/>
              </a:ext>
            </a:extLst>
          </p:cNvPr>
          <p:cNvGrpSpPr/>
          <p:nvPr/>
        </p:nvGrpSpPr>
        <p:grpSpPr>
          <a:xfrm>
            <a:off x="8096710" y="3151089"/>
            <a:ext cx="2048495" cy="1889255"/>
            <a:chOff x="9406715" y="2928257"/>
            <a:chExt cx="2253344" cy="2285999"/>
          </a:xfrm>
        </p:grpSpPr>
        <p:sp>
          <p:nvSpPr>
            <p:cNvPr id="15" name="Google Shape;164;p10">
              <a:extLst>
                <a:ext uri="{FF2B5EF4-FFF2-40B4-BE49-F238E27FC236}">
                  <a16:creationId xmlns:a16="http://schemas.microsoft.com/office/drawing/2014/main" id="{9CA76861-875F-4DEA-BEBC-240EAA915259}"/>
                </a:ext>
              </a:extLst>
            </p:cNvPr>
            <p:cNvSpPr/>
            <p:nvPr/>
          </p:nvSpPr>
          <p:spPr>
            <a:xfrm>
              <a:off x="9406716" y="2928257"/>
              <a:ext cx="2253343" cy="2285999"/>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rgbClr val="476DB6"/>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05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6" name="CasellaDiTesto 136">
              <a:extLst>
                <a:ext uri="{FF2B5EF4-FFF2-40B4-BE49-F238E27FC236}">
                  <a16:creationId xmlns:a16="http://schemas.microsoft.com/office/drawing/2014/main" id="{D8E38E69-E356-4504-A31F-A70E827CD609}"/>
                </a:ext>
              </a:extLst>
            </p:cNvPr>
            <p:cNvSpPr txBox="1"/>
            <p:nvPr/>
          </p:nvSpPr>
          <p:spPr>
            <a:xfrm>
              <a:off x="9406715" y="4135368"/>
              <a:ext cx="2253343" cy="7820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TASK FORCE EDILIZIA SCOLASTICA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(TFES)</a:t>
              </a:r>
            </a:p>
          </p:txBody>
        </p:sp>
        <p:grpSp>
          <p:nvGrpSpPr>
            <p:cNvPr id="17" name="Group 88">
              <a:extLst>
                <a:ext uri="{FF2B5EF4-FFF2-40B4-BE49-F238E27FC236}">
                  <a16:creationId xmlns:a16="http://schemas.microsoft.com/office/drawing/2014/main" id="{87625E31-43F0-4467-893F-35DAB7D4B1C4}"/>
                </a:ext>
              </a:extLst>
            </p:cNvPr>
            <p:cNvGrpSpPr>
              <a:grpSpLocks noChangeAspect="1"/>
            </p:cNvGrpSpPr>
            <p:nvPr/>
          </p:nvGrpSpPr>
          <p:grpSpPr bwMode="auto">
            <a:xfrm>
              <a:off x="10239319" y="3345772"/>
              <a:ext cx="588134" cy="588131"/>
              <a:chOff x="3438" y="437"/>
              <a:chExt cx="428" cy="428"/>
            </a:xfrm>
            <a:solidFill>
              <a:srgbClr val="002060"/>
            </a:solidFill>
          </p:grpSpPr>
          <p:sp>
            <p:nvSpPr>
              <p:cNvPr id="18" name="Freeform 34">
                <a:extLst>
                  <a:ext uri="{FF2B5EF4-FFF2-40B4-BE49-F238E27FC236}">
                    <a16:creationId xmlns:a16="http://schemas.microsoft.com/office/drawing/2014/main" id="{6A980341-4FD9-453C-962F-CA5D0D566233}"/>
                  </a:ext>
                </a:extLst>
              </p:cNvPr>
              <p:cNvSpPr>
                <a:spLocks/>
              </p:cNvSpPr>
              <p:nvPr/>
            </p:nvSpPr>
            <p:spPr bwMode="auto">
              <a:xfrm>
                <a:off x="3438" y="439"/>
                <a:ext cx="427" cy="426"/>
              </a:xfrm>
              <a:custGeom>
                <a:avLst/>
                <a:gdLst>
                  <a:gd name="T0" fmla="*/ 126 w 288"/>
                  <a:gd name="T1" fmla="*/ 288 h 288"/>
                  <a:gd name="T2" fmla="*/ 120 w 288"/>
                  <a:gd name="T3" fmla="*/ 247 h 288"/>
                  <a:gd name="T4" fmla="*/ 67 w 288"/>
                  <a:gd name="T5" fmla="*/ 262 h 288"/>
                  <a:gd name="T6" fmla="*/ 25 w 288"/>
                  <a:gd name="T7" fmla="*/ 229 h 288"/>
                  <a:gd name="T8" fmla="*/ 25 w 288"/>
                  <a:gd name="T9" fmla="*/ 220 h 288"/>
                  <a:gd name="T10" fmla="*/ 40 w 288"/>
                  <a:gd name="T11" fmla="*/ 168 h 288"/>
                  <a:gd name="T12" fmla="*/ 0 w 288"/>
                  <a:gd name="T13" fmla="*/ 162 h 288"/>
                  <a:gd name="T14" fmla="*/ 6 w 288"/>
                  <a:gd name="T15" fmla="*/ 120 h 288"/>
                  <a:gd name="T16" fmla="*/ 49 w 288"/>
                  <a:gd name="T17" fmla="*/ 92 h 288"/>
                  <a:gd name="T18" fmla="*/ 23 w 288"/>
                  <a:gd name="T19" fmla="*/ 63 h 288"/>
                  <a:gd name="T20" fmla="*/ 59 w 288"/>
                  <a:gd name="T21" fmla="*/ 25 h 288"/>
                  <a:gd name="T22" fmla="*/ 92 w 288"/>
                  <a:gd name="T23" fmla="*/ 49 h 288"/>
                  <a:gd name="T24" fmla="*/ 120 w 288"/>
                  <a:gd name="T25" fmla="*/ 6 h 288"/>
                  <a:gd name="T26" fmla="*/ 162 w 288"/>
                  <a:gd name="T27" fmla="*/ 0 h 288"/>
                  <a:gd name="T28" fmla="*/ 168 w 288"/>
                  <a:gd name="T29" fmla="*/ 40 h 288"/>
                  <a:gd name="T30" fmla="*/ 202 w 288"/>
                  <a:gd name="T31" fmla="*/ 60 h 288"/>
                  <a:gd name="T32" fmla="*/ 160 w 288"/>
                  <a:gd name="T33" fmla="*/ 50 h 288"/>
                  <a:gd name="T34" fmla="*/ 156 w 288"/>
                  <a:gd name="T35" fmla="*/ 12 h 288"/>
                  <a:gd name="T36" fmla="*/ 132 w 288"/>
                  <a:gd name="T37" fmla="*/ 45 h 288"/>
                  <a:gd name="T38" fmla="*/ 94 w 288"/>
                  <a:gd name="T39" fmla="*/ 62 h 288"/>
                  <a:gd name="T40" fmla="*/ 63 w 288"/>
                  <a:gd name="T41" fmla="*/ 38 h 288"/>
                  <a:gd name="T42" fmla="*/ 61 w 288"/>
                  <a:gd name="T43" fmla="*/ 86 h 288"/>
                  <a:gd name="T44" fmla="*/ 51 w 288"/>
                  <a:gd name="T45" fmla="*/ 127 h 288"/>
                  <a:gd name="T46" fmla="*/ 12 w 288"/>
                  <a:gd name="T47" fmla="*/ 132 h 288"/>
                  <a:gd name="T48" fmla="*/ 45 w 288"/>
                  <a:gd name="T49" fmla="*/ 156 h 288"/>
                  <a:gd name="T50" fmla="*/ 62 w 288"/>
                  <a:gd name="T51" fmla="*/ 194 h 288"/>
                  <a:gd name="T52" fmla="*/ 38 w 288"/>
                  <a:gd name="T53" fmla="*/ 224 h 288"/>
                  <a:gd name="T54" fmla="*/ 87 w 288"/>
                  <a:gd name="T55" fmla="*/ 226 h 288"/>
                  <a:gd name="T56" fmla="*/ 127 w 288"/>
                  <a:gd name="T57" fmla="*/ 237 h 288"/>
                  <a:gd name="T58" fmla="*/ 132 w 288"/>
                  <a:gd name="T59" fmla="*/ 276 h 288"/>
                  <a:gd name="T60" fmla="*/ 156 w 288"/>
                  <a:gd name="T61" fmla="*/ 243 h 288"/>
                  <a:gd name="T62" fmla="*/ 194 w 288"/>
                  <a:gd name="T63" fmla="*/ 226 h 288"/>
                  <a:gd name="T64" fmla="*/ 224 w 288"/>
                  <a:gd name="T65" fmla="*/ 250 h 288"/>
                  <a:gd name="T66" fmla="*/ 227 w 288"/>
                  <a:gd name="T67" fmla="*/ 201 h 288"/>
                  <a:gd name="T68" fmla="*/ 237 w 288"/>
                  <a:gd name="T69" fmla="*/ 160 h 288"/>
                  <a:gd name="T70" fmla="*/ 276 w 288"/>
                  <a:gd name="T71" fmla="*/ 156 h 288"/>
                  <a:gd name="T72" fmla="*/ 243 w 288"/>
                  <a:gd name="T73" fmla="*/ 132 h 288"/>
                  <a:gd name="T74" fmla="*/ 231 w 288"/>
                  <a:gd name="T75" fmla="*/ 107 h 288"/>
                  <a:gd name="T76" fmla="*/ 243 w 288"/>
                  <a:gd name="T77" fmla="*/ 103 h 288"/>
                  <a:gd name="T78" fmla="*/ 282 w 288"/>
                  <a:gd name="T79" fmla="*/ 120 h 288"/>
                  <a:gd name="T80" fmla="*/ 288 w 288"/>
                  <a:gd name="T81" fmla="*/ 162 h 288"/>
                  <a:gd name="T82" fmla="*/ 248 w 288"/>
                  <a:gd name="T83" fmla="*/ 168 h 288"/>
                  <a:gd name="T84" fmla="*/ 263 w 288"/>
                  <a:gd name="T85" fmla="*/ 220 h 288"/>
                  <a:gd name="T86" fmla="*/ 229 w 288"/>
                  <a:gd name="T87" fmla="*/ 262 h 288"/>
                  <a:gd name="T88" fmla="*/ 196 w 288"/>
                  <a:gd name="T89" fmla="*/ 238 h 288"/>
                  <a:gd name="T90" fmla="*/ 168 w 288"/>
                  <a:gd name="T91" fmla="*/ 2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288">
                    <a:moveTo>
                      <a:pt x="162" y="288"/>
                    </a:moveTo>
                    <a:cubicBezTo>
                      <a:pt x="126" y="288"/>
                      <a:pt x="126" y="288"/>
                      <a:pt x="126" y="288"/>
                    </a:cubicBezTo>
                    <a:cubicBezTo>
                      <a:pt x="123" y="288"/>
                      <a:pt x="120" y="285"/>
                      <a:pt x="120" y="282"/>
                    </a:cubicBezTo>
                    <a:cubicBezTo>
                      <a:pt x="120" y="247"/>
                      <a:pt x="120" y="247"/>
                      <a:pt x="120" y="247"/>
                    </a:cubicBezTo>
                    <a:cubicBezTo>
                      <a:pt x="110" y="245"/>
                      <a:pt x="100" y="242"/>
                      <a:pt x="92" y="238"/>
                    </a:cubicBezTo>
                    <a:cubicBezTo>
                      <a:pt x="67" y="262"/>
                      <a:pt x="67" y="262"/>
                      <a:pt x="67" y="262"/>
                    </a:cubicBezTo>
                    <a:cubicBezTo>
                      <a:pt x="65" y="265"/>
                      <a:pt x="61" y="265"/>
                      <a:pt x="59" y="262"/>
                    </a:cubicBezTo>
                    <a:cubicBezTo>
                      <a:pt x="25" y="229"/>
                      <a:pt x="25" y="229"/>
                      <a:pt x="25" y="229"/>
                    </a:cubicBezTo>
                    <a:cubicBezTo>
                      <a:pt x="24" y="227"/>
                      <a:pt x="23" y="226"/>
                      <a:pt x="23" y="224"/>
                    </a:cubicBezTo>
                    <a:cubicBezTo>
                      <a:pt x="23" y="223"/>
                      <a:pt x="24" y="221"/>
                      <a:pt x="25" y="220"/>
                    </a:cubicBezTo>
                    <a:cubicBezTo>
                      <a:pt x="49" y="196"/>
                      <a:pt x="49" y="196"/>
                      <a:pt x="49" y="196"/>
                    </a:cubicBezTo>
                    <a:cubicBezTo>
                      <a:pt x="46" y="188"/>
                      <a:pt x="43" y="177"/>
                      <a:pt x="40" y="168"/>
                    </a:cubicBezTo>
                    <a:cubicBezTo>
                      <a:pt x="6" y="168"/>
                      <a:pt x="6" y="168"/>
                      <a:pt x="6" y="168"/>
                    </a:cubicBezTo>
                    <a:cubicBezTo>
                      <a:pt x="3" y="168"/>
                      <a:pt x="0" y="165"/>
                      <a:pt x="0" y="162"/>
                    </a:cubicBezTo>
                    <a:cubicBezTo>
                      <a:pt x="0" y="126"/>
                      <a:pt x="0" y="126"/>
                      <a:pt x="0" y="126"/>
                    </a:cubicBezTo>
                    <a:cubicBezTo>
                      <a:pt x="0" y="122"/>
                      <a:pt x="3" y="120"/>
                      <a:pt x="6" y="120"/>
                    </a:cubicBezTo>
                    <a:cubicBezTo>
                      <a:pt x="40" y="120"/>
                      <a:pt x="40" y="120"/>
                      <a:pt x="40" y="120"/>
                    </a:cubicBezTo>
                    <a:cubicBezTo>
                      <a:pt x="43" y="110"/>
                      <a:pt x="46" y="100"/>
                      <a:pt x="49" y="92"/>
                    </a:cubicBezTo>
                    <a:cubicBezTo>
                      <a:pt x="25" y="67"/>
                      <a:pt x="25" y="67"/>
                      <a:pt x="25" y="67"/>
                    </a:cubicBezTo>
                    <a:cubicBezTo>
                      <a:pt x="24" y="66"/>
                      <a:pt x="23" y="65"/>
                      <a:pt x="23" y="63"/>
                    </a:cubicBezTo>
                    <a:cubicBezTo>
                      <a:pt x="23" y="61"/>
                      <a:pt x="24" y="60"/>
                      <a:pt x="25" y="59"/>
                    </a:cubicBezTo>
                    <a:cubicBezTo>
                      <a:pt x="59" y="25"/>
                      <a:pt x="59" y="25"/>
                      <a:pt x="59" y="25"/>
                    </a:cubicBezTo>
                    <a:cubicBezTo>
                      <a:pt x="61" y="23"/>
                      <a:pt x="65" y="23"/>
                      <a:pt x="67" y="25"/>
                    </a:cubicBezTo>
                    <a:cubicBezTo>
                      <a:pt x="92" y="49"/>
                      <a:pt x="92" y="49"/>
                      <a:pt x="92" y="49"/>
                    </a:cubicBezTo>
                    <a:cubicBezTo>
                      <a:pt x="100" y="45"/>
                      <a:pt x="110" y="42"/>
                      <a:pt x="120" y="40"/>
                    </a:cubicBezTo>
                    <a:cubicBezTo>
                      <a:pt x="120" y="6"/>
                      <a:pt x="120" y="6"/>
                      <a:pt x="120" y="6"/>
                    </a:cubicBezTo>
                    <a:cubicBezTo>
                      <a:pt x="120" y="2"/>
                      <a:pt x="123" y="0"/>
                      <a:pt x="126" y="0"/>
                    </a:cubicBezTo>
                    <a:cubicBezTo>
                      <a:pt x="162" y="0"/>
                      <a:pt x="162" y="0"/>
                      <a:pt x="162" y="0"/>
                    </a:cubicBezTo>
                    <a:cubicBezTo>
                      <a:pt x="165" y="0"/>
                      <a:pt x="168" y="2"/>
                      <a:pt x="168" y="6"/>
                    </a:cubicBezTo>
                    <a:cubicBezTo>
                      <a:pt x="168" y="40"/>
                      <a:pt x="168" y="40"/>
                      <a:pt x="168" y="40"/>
                    </a:cubicBezTo>
                    <a:cubicBezTo>
                      <a:pt x="179" y="43"/>
                      <a:pt x="192" y="47"/>
                      <a:pt x="200" y="52"/>
                    </a:cubicBezTo>
                    <a:cubicBezTo>
                      <a:pt x="203" y="53"/>
                      <a:pt x="204" y="57"/>
                      <a:pt x="202" y="60"/>
                    </a:cubicBezTo>
                    <a:cubicBezTo>
                      <a:pt x="200" y="63"/>
                      <a:pt x="197" y="63"/>
                      <a:pt x="194" y="62"/>
                    </a:cubicBezTo>
                    <a:cubicBezTo>
                      <a:pt x="186" y="57"/>
                      <a:pt x="171" y="53"/>
                      <a:pt x="160" y="50"/>
                    </a:cubicBezTo>
                    <a:cubicBezTo>
                      <a:pt x="158" y="50"/>
                      <a:pt x="156" y="47"/>
                      <a:pt x="156" y="45"/>
                    </a:cubicBezTo>
                    <a:cubicBezTo>
                      <a:pt x="156" y="12"/>
                      <a:pt x="156" y="12"/>
                      <a:pt x="156" y="12"/>
                    </a:cubicBezTo>
                    <a:cubicBezTo>
                      <a:pt x="132" y="12"/>
                      <a:pt x="132" y="12"/>
                      <a:pt x="132" y="12"/>
                    </a:cubicBezTo>
                    <a:cubicBezTo>
                      <a:pt x="132" y="45"/>
                      <a:pt x="132" y="45"/>
                      <a:pt x="132" y="45"/>
                    </a:cubicBezTo>
                    <a:cubicBezTo>
                      <a:pt x="132" y="47"/>
                      <a:pt x="130" y="50"/>
                      <a:pt x="127" y="50"/>
                    </a:cubicBezTo>
                    <a:cubicBezTo>
                      <a:pt x="117" y="53"/>
                      <a:pt x="102" y="57"/>
                      <a:pt x="94" y="62"/>
                    </a:cubicBezTo>
                    <a:cubicBezTo>
                      <a:pt x="92" y="63"/>
                      <a:pt x="89" y="63"/>
                      <a:pt x="87" y="61"/>
                    </a:cubicBezTo>
                    <a:cubicBezTo>
                      <a:pt x="63" y="38"/>
                      <a:pt x="63" y="38"/>
                      <a:pt x="63" y="38"/>
                    </a:cubicBezTo>
                    <a:cubicBezTo>
                      <a:pt x="38" y="63"/>
                      <a:pt x="38" y="63"/>
                      <a:pt x="38" y="63"/>
                    </a:cubicBezTo>
                    <a:cubicBezTo>
                      <a:pt x="61" y="86"/>
                      <a:pt x="61" y="86"/>
                      <a:pt x="61" y="86"/>
                    </a:cubicBezTo>
                    <a:cubicBezTo>
                      <a:pt x="63" y="88"/>
                      <a:pt x="63" y="91"/>
                      <a:pt x="62" y="94"/>
                    </a:cubicBezTo>
                    <a:cubicBezTo>
                      <a:pt x="57" y="103"/>
                      <a:pt x="52" y="120"/>
                      <a:pt x="51" y="127"/>
                    </a:cubicBezTo>
                    <a:cubicBezTo>
                      <a:pt x="50" y="130"/>
                      <a:pt x="48" y="132"/>
                      <a:pt x="45" y="132"/>
                    </a:cubicBezTo>
                    <a:cubicBezTo>
                      <a:pt x="12" y="132"/>
                      <a:pt x="12" y="132"/>
                      <a:pt x="12" y="132"/>
                    </a:cubicBezTo>
                    <a:cubicBezTo>
                      <a:pt x="12" y="156"/>
                      <a:pt x="12" y="156"/>
                      <a:pt x="12" y="156"/>
                    </a:cubicBezTo>
                    <a:cubicBezTo>
                      <a:pt x="45" y="156"/>
                      <a:pt x="45" y="156"/>
                      <a:pt x="45" y="156"/>
                    </a:cubicBezTo>
                    <a:cubicBezTo>
                      <a:pt x="48" y="156"/>
                      <a:pt x="50" y="158"/>
                      <a:pt x="51" y="160"/>
                    </a:cubicBezTo>
                    <a:cubicBezTo>
                      <a:pt x="52" y="167"/>
                      <a:pt x="57" y="185"/>
                      <a:pt x="62" y="194"/>
                    </a:cubicBezTo>
                    <a:cubicBezTo>
                      <a:pt x="63" y="196"/>
                      <a:pt x="63" y="199"/>
                      <a:pt x="61" y="201"/>
                    </a:cubicBezTo>
                    <a:cubicBezTo>
                      <a:pt x="38" y="224"/>
                      <a:pt x="38" y="224"/>
                      <a:pt x="38" y="224"/>
                    </a:cubicBezTo>
                    <a:cubicBezTo>
                      <a:pt x="63" y="250"/>
                      <a:pt x="63" y="250"/>
                      <a:pt x="63" y="250"/>
                    </a:cubicBezTo>
                    <a:cubicBezTo>
                      <a:pt x="87" y="226"/>
                      <a:pt x="87" y="226"/>
                      <a:pt x="87" y="226"/>
                    </a:cubicBezTo>
                    <a:cubicBezTo>
                      <a:pt x="88" y="224"/>
                      <a:pt x="92" y="224"/>
                      <a:pt x="94" y="226"/>
                    </a:cubicBezTo>
                    <a:cubicBezTo>
                      <a:pt x="103" y="231"/>
                      <a:pt x="121" y="235"/>
                      <a:pt x="127" y="237"/>
                    </a:cubicBezTo>
                    <a:cubicBezTo>
                      <a:pt x="130" y="238"/>
                      <a:pt x="132" y="240"/>
                      <a:pt x="132" y="243"/>
                    </a:cubicBezTo>
                    <a:cubicBezTo>
                      <a:pt x="132" y="276"/>
                      <a:pt x="132" y="276"/>
                      <a:pt x="132" y="276"/>
                    </a:cubicBezTo>
                    <a:cubicBezTo>
                      <a:pt x="156" y="276"/>
                      <a:pt x="156" y="276"/>
                      <a:pt x="156" y="276"/>
                    </a:cubicBezTo>
                    <a:cubicBezTo>
                      <a:pt x="156" y="243"/>
                      <a:pt x="156" y="243"/>
                      <a:pt x="156" y="243"/>
                    </a:cubicBezTo>
                    <a:cubicBezTo>
                      <a:pt x="156" y="240"/>
                      <a:pt x="158" y="238"/>
                      <a:pt x="160" y="237"/>
                    </a:cubicBezTo>
                    <a:cubicBezTo>
                      <a:pt x="167" y="235"/>
                      <a:pt x="185" y="231"/>
                      <a:pt x="194" y="226"/>
                    </a:cubicBezTo>
                    <a:cubicBezTo>
                      <a:pt x="196" y="224"/>
                      <a:pt x="199" y="224"/>
                      <a:pt x="201" y="226"/>
                    </a:cubicBezTo>
                    <a:cubicBezTo>
                      <a:pt x="224" y="250"/>
                      <a:pt x="224" y="250"/>
                      <a:pt x="224" y="250"/>
                    </a:cubicBezTo>
                    <a:cubicBezTo>
                      <a:pt x="250" y="224"/>
                      <a:pt x="250" y="224"/>
                      <a:pt x="250" y="224"/>
                    </a:cubicBezTo>
                    <a:cubicBezTo>
                      <a:pt x="227" y="201"/>
                      <a:pt x="227" y="201"/>
                      <a:pt x="227" y="201"/>
                    </a:cubicBezTo>
                    <a:cubicBezTo>
                      <a:pt x="225" y="199"/>
                      <a:pt x="224" y="196"/>
                      <a:pt x="226" y="194"/>
                    </a:cubicBezTo>
                    <a:cubicBezTo>
                      <a:pt x="231" y="185"/>
                      <a:pt x="235" y="167"/>
                      <a:pt x="237" y="160"/>
                    </a:cubicBezTo>
                    <a:cubicBezTo>
                      <a:pt x="238" y="158"/>
                      <a:pt x="240" y="156"/>
                      <a:pt x="243" y="156"/>
                    </a:cubicBezTo>
                    <a:cubicBezTo>
                      <a:pt x="276" y="156"/>
                      <a:pt x="276" y="156"/>
                      <a:pt x="276" y="156"/>
                    </a:cubicBezTo>
                    <a:cubicBezTo>
                      <a:pt x="276" y="132"/>
                      <a:pt x="276" y="132"/>
                      <a:pt x="276" y="132"/>
                    </a:cubicBezTo>
                    <a:cubicBezTo>
                      <a:pt x="243" y="132"/>
                      <a:pt x="243" y="132"/>
                      <a:pt x="243" y="132"/>
                    </a:cubicBezTo>
                    <a:cubicBezTo>
                      <a:pt x="240" y="132"/>
                      <a:pt x="238" y="130"/>
                      <a:pt x="237" y="127"/>
                    </a:cubicBezTo>
                    <a:cubicBezTo>
                      <a:pt x="236" y="121"/>
                      <a:pt x="234" y="114"/>
                      <a:pt x="231" y="107"/>
                    </a:cubicBezTo>
                    <a:cubicBezTo>
                      <a:pt x="230" y="103"/>
                      <a:pt x="232" y="100"/>
                      <a:pt x="235" y="99"/>
                    </a:cubicBezTo>
                    <a:cubicBezTo>
                      <a:pt x="238" y="98"/>
                      <a:pt x="242" y="100"/>
                      <a:pt x="243" y="103"/>
                    </a:cubicBezTo>
                    <a:cubicBezTo>
                      <a:pt x="245" y="108"/>
                      <a:pt x="246" y="114"/>
                      <a:pt x="248" y="120"/>
                    </a:cubicBezTo>
                    <a:cubicBezTo>
                      <a:pt x="282" y="120"/>
                      <a:pt x="282" y="120"/>
                      <a:pt x="282" y="120"/>
                    </a:cubicBezTo>
                    <a:cubicBezTo>
                      <a:pt x="285" y="120"/>
                      <a:pt x="288" y="122"/>
                      <a:pt x="288" y="126"/>
                    </a:cubicBezTo>
                    <a:cubicBezTo>
                      <a:pt x="288" y="162"/>
                      <a:pt x="288" y="162"/>
                      <a:pt x="288" y="162"/>
                    </a:cubicBezTo>
                    <a:cubicBezTo>
                      <a:pt x="288" y="165"/>
                      <a:pt x="285" y="168"/>
                      <a:pt x="282" y="168"/>
                    </a:cubicBezTo>
                    <a:cubicBezTo>
                      <a:pt x="248" y="168"/>
                      <a:pt x="248" y="168"/>
                      <a:pt x="248" y="168"/>
                    </a:cubicBezTo>
                    <a:cubicBezTo>
                      <a:pt x="245" y="177"/>
                      <a:pt x="242" y="188"/>
                      <a:pt x="238" y="196"/>
                    </a:cubicBezTo>
                    <a:cubicBezTo>
                      <a:pt x="263" y="220"/>
                      <a:pt x="263" y="220"/>
                      <a:pt x="263" y="220"/>
                    </a:cubicBezTo>
                    <a:cubicBezTo>
                      <a:pt x="265" y="222"/>
                      <a:pt x="265" y="226"/>
                      <a:pt x="263" y="229"/>
                    </a:cubicBezTo>
                    <a:cubicBezTo>
                      <a:pt x="229" y="262"/>
                      <a:pt x="229" y="262"/>
                      <a:pt x="229" y="262"/>
                    </a:cubicBezTo>
                    <a:cubicBezTo>
                      <a:pt x="226" y="265"/>
                      <a:pt x="223" y="265"/>
                      <a:pt x="220" y="262"/>
                    </a:cubicBezTo>
                    <a:cubicBezTo>
                      <a:pt x="196" y="238"/>
                      <a:pt x="196" y="238"/>
                      <a:pt x="196" y="238"/>
                    </a:cubicBezTo>
                    <a:cubicBezTo>
                      <a:pt x="188" y="242"/>
                      <a:pt x="177" y="245"/>
                      <a:pt x="168" y="247"/>
                    </a:cubicBezTo>
                    <a:cubicBezTo>
                      <a:pt x="168" y="282"/>
                      <a:pt x="168" y="282"/>
                      <a:pt x="168" y="282"/>
                    </a:cubicBezTo>
                    <a:cubicBezTo>
                      <a:pt x="168" y="285"/>
                      <a:pt x="165" y="288"/>
                      <a:pt x="162" y="288"/>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Freeform 35">
                <a:extLst>
                  <a:ext uri="{FF2B5EF4-FFF2-40B4-BE49-F238E27FC236}">
                    <a16:creationId xmlns:a16="http://schemas.microsoft.com/office/drawing/2014/main" id="{6B515CD7-547D-489B-AC6C-42A37039736F}"/>
                  </a:ext>
                </a:extLst>
              </p:cNvPr>
              <p:cNvSpPr>
                <a:spLocks/>
              </p:cNvSpPr>
              <p:nvPr/>
            </p:nvSpPr>
            <p:spPr bwMode="auto">
              <a:xfrm>
                <a:off x="3567" y="437"/>
                <a:ext cx="299" cy="265"/>
              </a:xfrm>
              <a:custGeom>
                <a:avLst/>
                <a:gdLst>
                  <a:gd name="T0" fmla="*/ 61 w 202"/>
                  <a:gd name="T1" fmla="*/ 179 h 179"/>
                  <a:gd name="T2" fmla="*/ 56 w 202"/>
                  <a:gd name="T3" fmla="*/ 177 h 179"/>
                  <a:gd name="T4" fmla="*/ 3 w 202"/>
                  <a:gd name="T5" fmla="*/ 124 h 179"/>
                  <a:gd name="T6" fmla="*/ 3 w 202"/>
                  <a:gd name="T7" fmla="*/ 115 h 179"/>
                  <a:gd name="T8" fmla="*/ 11 w 202"/>
                  <a:gd name="T9" fmla="*/ 115 h 179"/>
                  <a:gd name="T10" fmla="*/ 60 w 202"/>
                  <a:gd name="T11" fmla="*/ 164 h 179"/>
                  <a:gd name="T12" fmla="*/ 190 w 202"/>
                  <a:gd name="T13" fmla="*/ 3 h 179"/>
                  <a:gd name="T14" fmla="*/ 199 w 202"/>
                  <a:gd name="T15" fmla="*/ 2 h 179"/>
                  <a:gd name="T16" fmla="*/ 200 w 202"/>
                  <a:gd name="T17" fmla="*/ 10 h 179"/>
                  <a:gd name="T18" fmla="*/ 65 w 202"/>
                  <a:gd name="T19" fmla="*/ 177 h 179"/>
                  <a:gd name="T20" fmla="*/ 61 w 202"/>
                  <a:gd name="T21" fmla="*/ 179 h 179"/>
                  <a:gd name="T22" fmla="*/ 61 w 202"/>
                  <a:gd name="T23"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79">
                    <a:moveTo>
                      <a:pt x="61" y="179"/>
                    </a:moveTo>
                    <a:cubicBezTo>
                      <a:pt x="59" y="179"/>
                      <a:pt x="57" y="179"/>
                      <a:pt x="56" y="177"/>
                    </a:cubicBezTo>
                    <a:cubicBezTo>
                      <a:pt x="3" y="124"/>
                      <a:pt x="3" y="124"/>
                      <a:pt x="3" y="124"/>
                    </a:cubicBezTo>
                    <a:cubicBezTo>
                      <a:pt x="0" y="121"/>
                      <a:pt x="0" y="118"/>
                      <a:pt x="3" y="115"/>
                    </a:cubicBezTo>
                    <a:cubicBezTo>
                      <a:pt x="5" y="113"/>
                      <a:pt x="9" y="113"/>
                      <a:pt x="11" y="115"/>
                    </a:cubicBezTo>
                    <a:cubicBezTo>
                      <a:pt x="60" y="164"/>
                      <a:pt x="60" y="164"/>
                      <a:pt x="60" y="164"/>
                    </a:cubicBezTo>
                    <a:cubicBezTo>
                      <a:pt x="190" y="3"/>
                      <a:pt x="190" y="3"/>
                      <a:pt x="190" y="3"/>
                    </a:cubicBezTo>
                    <a:cubicBezTo>
                      <a:pt x="192" y="0"/>
                      <a:pt x="196" y="0"/>
                      <a:pt x="199" y="2"/>
                    </a:cubicBezTo>
                    <a:cubicBezTo>
                      <a:pt x="201" y="4"/>
                      <a:pt x="202" y="8"/>
                      <a:pt x="200" y="10"/>
                    </a:cubicBezTo>
                    <a:cubicBezTo>
                      <a:pt x="65" y="177"/>
                      <a:pt x="65" y="177"/>
                      <a:pt x="65" y="177"/>
                    </a:cubicBezTo>
                    <a:cubicBezTo>
                      <a:pt x="64" y="178"/>
                      <a:pt x="63" y="179"/>
                      <a:pt x="61" y="179"/>
                    </a:cubicBezTo>
                    <a:cubicBezTo>
                      <a:pt x="61" y="179"/>
                      <a:pt x="61" y="179"/>
                      <a:pt x="61" y="179"/>
                    </a:cubicBezTo>
                    <a:close/>
                  </a:path>
                </a:pathLst>
              </a:custGeom>
              <a:grpFill/>
              <a:ln w="9525">
                <a:solidFill>
                  <a:srgbClr val="476DB6"/>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sp>
        <p:nvSpPr>
          <p:cNvPr id="26" name="Segnaposto testo 4">
            <a:extLst>
              <a:ext uri="{FF2B5EF4-FFF2-40B4-BE49-F238E27FC236}">
                <a16:creationId xmlns:a16="http://schemas.microsoft.com/office/drawing/2014/main" id="{B52EF3AD-FD11-4789-950C-A9DF3B91DB67}"/>
              </a:ext>
            </a:extLst>
          </p:cNvPr>
          <p:cNvSpPr txBox="1">
            <a:spLocks/>
          </p:cNvSpPr>
          <p:nvPr/>
        </p:nvSpPr>
        <p:spPr>
          <a:xfrm>
            <a:off x="433848" y="165494"/>
            <a:ext cx="7432196"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Tree>
    <p:extLst>
      <p:ext uri="{BB962C8B-B14F-4D97-AF65-F5344CB8AC3E}">
        <p14:creationId xmlns:p14="http://schemas.microsoft.com/office/powerpoint/2010/main" val="155329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CC99E9BC-1061-4C3E-BE37-63ABF254042C}"/>
              </a:ext>
            </a:extLst>
          </p:cNvPr>
          <p:cNvSpPr/>
          <p:nvPr/>
        </p:nvSpPr>
        <p:spPr>
          <a:xfrm>
            <a:off x="0" y="2168788"/>
            <a:ext cx="12192000" cy="63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0C4AA65C-50A4-4E3C-8E08-13FB20B390E8}"/>
              </a:ext>
            </a:extLst>
          </p:cNvPr>
          <p:cNvSpPr/>
          <p:nvPr/>
        </p:nvSpPr>
        <p:spPr>
          <a:xfrm>
            <a:off x="0" y="1643941"/>
            <a:ext cx="12192000" cy="524124"/>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720140F-109D-43CE-9897-0571372D4E6B}"/>
              </a:ext>
            </a:extLst>
          </p:cNvPr>
          <p:cNvSpPr>
            <a:spLocks noGrp="1"/>
          </p:cNvSpPr>
          <p:nvPr>
            <p:ph type="title"/>
          </p:nvPr>
        </p:nvSpPr>
        <p:spPr>
          <a:xfrm>
            <a:off x="433847" y="512273"/>
            <a:ext cx="11532865" cy="424732"/>
          </a:xfrm>
        </p:spPr>
        <p:txBody>
          <a:bodyPr/>
          <a:lstStyle/>
          <a:p>
            <a:r>
              <a:rPr lang="it-IT"/>
              <a:t>PNRR: I PRINCIPI TRASVERSALI</a:t>
            </a:r>
          </a:p>
        </p:txBody>
      </p:sp>
      <p:pic>
        <p:nvPicPr>
          <p:cNvPr id="7" name="Immagine 55">
            <a:extLst>
              <a:ext uri="{FF2B5EF4-FFF2-40B4-BE49-F238E27FC236}">
                <a16:creationId xmlns:a16="http://schemas.microsoft.com/office/drawing/2014/main" id="{A9064708-D39D-44F3-93FA-52533950B2C0}"/>
              </a:ext>
            </a:extLst>
          </p:cNvPr>
          <p:cNvPicPr>
            <a:picLocks noChangeAspect="1"/>
          </p:cNvPicPr>
          <p:nvPr/>
        </p:nvPicPr>
        <p:blipFill>
          <a:blip r:embed="rId3">
            <a:biLevel thresh="25000"/>
          </a:blip>
          <a:stretch>
            <a:fillRect/>
          </a:stretch>
        </p:blipFill>
        <p:spPr>
          <a:xfrm>
            <a:off x="7361775" y="1696621"/>
            <a:ext cx="437177" cy="437177"/>
          </a:xfrm>
          <a:prstGeom prst="rect">
            <a:avLst/>
          </a:prstGeom>
        </p:spPr>
      </p:pic>
      <p:sp>
        <p:nvSpPr>
          <p:cNvPr id="27" name="Freeform 116">
            <a:extLst>
              <a:ext uri="{FF2B5EF4-FFF2-40B4-BE49-F238E27FC236}">
                <a16:creationId xmlns:a16="http://schemas.microsoft.com/office/drawing/2014/main" id="{C4760079-13E0-4507-B4BB-FA315874F91C}"/>
              </a:ext>
            </a:extLst>
          </p:cNvPr>
          <p:cNvSpPr>
            <a:spLocks noEditPoints="1"/>
          </p:cNvSpPr>
          <p:nvPr/>
        </p:nvSpPr>
        <p:spPr bwMode="auto">
          <a:xfrm>
            <a:off x="3188946" y="1730690"/>
            <a:ext cx="402305" cy="347772"/>
          </a:xfrm>
          <a:custGeom>
            <a:avLst/>
            <a:gdLst>
              <a:gd name="T0" fmla="*/ 275 w 303"/>
              <a:gd name="T1" fmla="*/ 162 h 288"/>
              <a:gd name="T2" fmla="*/ 278 w 303"/>
              <a:gd name="T3" fmla="*/ 162 h 288"/>
              <a:gd name="T4" fmla="*/ 139 w 303"/>
              <a:gd name="T5" fmla="*/ 22 h 288"/>
              <a:gd name="T6" fmla="*/ 113 w 303"/>
              <a:gd name="T7" fmla="*/ 0 h 288"/>
              <a:gd name="T8" fmla="*/ 91 w 303"/>
              <a:gd name="T9" fmla="*/ 37 h 288"/>
              <a:gd name="T10" fmla="*/ 43 w 303"/>
              <a:gd name="T11" fmla="*/ 84 h 288"/>
              <a:gd name="T12" fmla="*/ 34 w 303"/>
              <a:gd name="T13" fmla="*/ 83 h 288"/>
              <a:gd name="T14" fmla="*/ 26 w 303"/>
              <a:gd name="T15" fmla="*/ 150 h 288"/>
              <a:gd name="T16" fmla="*/ 77 w 303"/>
              <a:gd name="T17" fmla="*/ 249 h 288"/>
              <a:gd name="T18" fmla="*/ 97 w 303"/>
              <a:gd name="T19" fmla="*/ 288 h 288"/>
              <a:gd name="T20" fmla="*/ 121 w 303"/>
              <a:gd name="T21" fmla="*/ 271 h 288"/>
              <a:gd name="T22" fmla="*/ 253 w 303"/>
              <a:gd name="T23" fmla="*/ 225 h 288"/>
              <a:gd name="T24" fmla="*/ 269 w 303"/>
              <a:gd name="T25" fmla="*/ 229 h 288"/>
              <a:gd name="T26" fmla="*/ 253 w 303"/>
              <a:gd name="T27" fmla="*/ 165 h 288"/>
              <a:gd name="T28" fmla="*/ 247 w 303"/>
              <a:gd name="T29" fmla="*/ 170 h 288"/>
              <a:gd name="T30" fmla="*/ 238 w 303"/>
              <a:gd name="T31" fmla="*/ 209 h 288"/>
              <a:gd name="T32" fmla="*/ 115 w 303"/>
              <a:gd name="T33" fmla="*/ 224 h 288"/>
              <a:gd name="T34" fmla="*/ 45 w 303"/>
              <a:gd name="T35" fmla="*/ 148 h 288"/>
              <a:gd name="T36" fmla="*/ 66 w 303"/>
              <a:gd name="T37" fmla="*/ 104 h 288"/>
              <a:gd name="T38" fmla="*/ 170 w 303"/>
              <a:gd name="T39" fmla="*/ 134 h 288"/>
              <a:gd name="T40" fmla="*/ 253 w 303"/>
              <a:gd name="T41" fmla="*/ 165 h 288"/>
              <a:gd name="T42" fmla="*/ 250 w 303"/>
              <a:gd name="T43" fmla="*/ 168 h 288"/>
              <a:gd name="T44" fmla="*/ 247 w 303"/>
              <a:gd name="T45" fmla="*/ 170 h 288"/>
              <a:gd name="T46" fmla="*/ 243 w 303"/>
              <a:gd name="T47" fmla="*/ 174 h 288"/>
              <a:gd name="T48" fmla="*/ 241 w 303"/>
              <a:gd name="T49" fmla="*/ 177 h 288"/>
              <a:gd name="T50" fmla="*/ 239 w 303"/>
              <a:gd name="T51" fmla="*/ 181 h 288"/>
              <a:gd name="T52" fmla="*/ 237 w 303"/>
              <a:gd name="T53" fmla="*/ 186 h 288"/>
              <a:gd name="T54" fmla="*/ 236 w 303"/>
              <a:gd name="T55" fmla="*/ 190 h 288"/>
              <a:gd name="T56" fmla="*/ 139 w 303"/>
              <a:gd name="T57" fmla="*/ 91 h 288"/>
              <a:gd name="T58" fmla="*/ 170 w 303"/>
              <a:gd name="T59" fmla="*/ 123 h 288"/>
              <a:gd name="T60" fmla="*/ 128 w 303"/>
              <a:gd name="T61" fmla="*/ 25 h 288"/>
              <a:gd name="T62" fmla="*/ 110 w 303"/>
              <a:gd name="T63" fmla="*/ 39 h 288"/>
              <a:gd name="T64" fmla="*/ 52 w 303"/>
              <a:gd name="T65" fmla="*/ 88 h 288"/>
              <a:gd name="T66" fmla="*/ 60 w 303"/>
              <a:gd name="T67" fmla="*/ 77 h 288"/>
              <a:gd name="T68" fmla="*/ 99 w 303"/>
              <a:gd name="T69" fmla="*/ 45 h 288"/>
              <a:gd name="T70" fmla="*/ 137 w 303"/>
              <a:gd name="T71" fmla="*/ 33 h 288"/>
              <a:gd name="T72" fmla="*/ 137 w 303"/>
              <a:gd name="T73" fmla="*/ 32 h 288"/>
              <a:gd name="T74" fmla="*/ 152 w 303"/>
              <a:gd name="T75" fmla="*/ 31 h 288"/>
              <a:gd name="T76" fmla="*/ 184 w 303"/>
              <a:gd name="T77" fmla="*/ 36 h 288"/>
              <a:gd name="T78" fmla="*/ 269 w 303"/>
              <a:gd name="T79" fmla="*/ 140 h 288"/>
              <a:gd name="T80" fmla="*/ 269 w 303"/>
              <a:gd name="T81" fmla="*/ 148 h 288"/>
              <a:gd name="T82" fmla="*/ 213 w 303"/>
              <a:gd name="T83" fmla="*/ 91 h 288"/>
              <a:gd name="T84" fmla="*/ 60 w 303"/>
              <a:gd name="T85" fmla="*/ 94 h 288"/>
              <a:gd name="T86" fmla="*/ 59 w 303"/>
              <a:gd name="T87" fmla="*/ 94 h 288"/>
              <a:gd name="T88" fmla="*/ 52 w 303"/>
              <a:gd name="T89" fmla="*/ 88 h 288"/>
              <a:gd name="T90" fmla="*/ 47 w 303"/>
              <a:gd name="T91" fmla="*/ 97 h 288"/>
              <a:gd name="T92" fmla="*/ 34 w 303"/>
              <a:gd name="T93" fmla="*/ 140 h 288"/>
              <a:gd name="T94" fmla="*/ 83 w 303"/>
              <a:gd name="T95" fmla="*/ 263 h 288"/>
              <a:gd name="T96" fmla="*/ 109 w 303"/>
              <a:gd name="T97" fmla="*/ 255 h 288"/>
              <a:gd name="T98" fmla="*/ 97 w 303"/>
              <a:gd name="T99" fmla="*/ 278 h 288"/>
              <a:gd name="T100" fmla="*/ 122 w 303"/>
              <a:gd name="T101" fmla="*/ 261 h 288"/>
              <a:gd name="T102" fmla="*/ 121 w 303"/>
              <a:gd name="T103" fmla="*/ 260 h 288"/>
              <a:gd name="T104" fmla="*/ 84 w 303"/>
              <a:gd name="T105" fmla="*/ 242 h 288"/>
              <a:gd name="T106" fmla="*/ 56 w 303"/>
              <a:gd name="T107" fmla="*/ 213 h 288"/>
              <a:gd name="T108" fmla="*/ 38 w 303"/>
              <a:gd name="T109" fmla="*/ 165 h 288"/>
              <a:gd name="T110" fmla="*/ 112 w 303"/>
              <a:gd name="T111" fmla="*/ 233 h 288"/>
              <a:gd name="T112" fmla="*/ 243 w 303"/>
              <a:gd name="T113" fmla="*/ 218 h 288"/>
              <a:gd name="T114" fmla="*/ 245 w 303"/>
              <a:gd name="T115" fmla="*/ 219 h 288"/>
              <a:gd name="T116" fmla="*/ 246 w 303"/>
              <a:gd name="T117" fmla="*/ 195 h 288"/>
              <a:gd name="T118" fmla="*/ 270 w 303"/>
              <a:gd name="T119" fmla="*/ 21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3" h="288">
                <a:moveTo>
                  <a:pt x="279" y="163"/>
                </a:moveTo>
                <a:cubicBezTo>
                  <a:pt x="279" y="163"/>
                  <a:pt x="279" y="163"/>
                  <a:pt x="279" y="163"/>
                </a:cubicBezTo>
                <a:cubicBezTo>
                  <a:pt x="278" y="162"/>
                  <a:pt x="277" y="162"/>
                  <a:pt x="275" y="162"/>
                </a:cubicBezTo>
                <a:cubicBezTo>
                  <a:pt x="277" y="162"/>
                  <a:pt x="278" y="162"/>
                  <a:pt x="279" y="163"/>
                </a:cubicBezTo>
                <a:cubicBezTo>
                  <a:pt x="278" y="162"/>
                  <a:pt x="278" y="162"/>
                  <a:pt x="278" y="162"/>
                </a:cubicBezTo>
                <a:cubicBezTo>
                  <a:pt x="278" y="162"/>
                  <a:pt x="278" y="162"/>
                  <a:pt x="278" y="162"/>
                </a:cubicBezTo>
                <a:cubicBezTo>
                  <a:pt x="279" y="157"/>
                  <a:pt x="279" y="152"/>
                  <a:pt x="279" y="148"/>
                </a:cubicBezTo>
                <a:cubicBezTo>
                  <a:pt x="279" y="78"/>
                  <a:pt x="223" y="21"/>
                  <a:pt x="153" y="21"/>
                </a:cubicBezTo>
                <a:cubicBezTo>
                  <a:pt x="148" y="21"/>
                  <a:pt x="144" y="21"/>
                  <a:pt x="139" y="22"/>
                </a:cubicBezTo>
                <a:cubicBezTo>
                  <a:pt x="139" y="22"/>
                  <a:pt x="139" y="22"/>
                  <a:pt x="139" y="22"/>
                </a:cubicBezTo>
                <a:cubicBezTo>
                  <a:pt x="138" y="21"/>
                  <a:pt x="138" y="21"/>
                  <a:pt x="138" y="21"/>
                </a:cubicBezTo>
                <a:cubicBezTo>
                  <a:pt x="136" y="9"/>
                  <a:pt x="125" y="0"/>
                  <a:pt x="113" y="0"/>
                </a:cubicBezTo>
                <a:cubicBezTo>
                  <a:pt x="100" y="0"/>
                  <a:pt x="88" y="11"/>
                  <a:pt x="88" y="25"/>
                </a:cubicBezTo>
                <a:cubicBezTo>
                  <a:pt x="88" y="29"/>
                  <a:pt x="89" y="33"/>
                  <a:pt x="91" y="36"/>
                </a:cubicBezTo>
                <a:cubicBezTo>
                  <a:pt x="91" y="37"/>
                  <a:pt x="91" y="37"/>
                  <a:pt x="91" y="37"/>
                </a:cubicBezTo>
                <a:cubicBezTo>
                  <a:pt x="91" y="37"/>
                  <a:pt x="91" y="37"/>
                  <a:pt x="91" y="37"/>
                </a:cubicBezTo>
                <a:cubicBezTo>
                  <a:pt x="71" y="48"/>
                  <a:pt x="55" y="64"/>
                  <a:pt x="44" y="83"/>
                </a:cubicBezTo>
                <a:cubicBezTo>
                  <a:pt x="43" y="84"/>
                  <a:pt x="43" y="84"/>
                  <a:pt x="43" y="84"/>
                </a:cubicBezTo>
                <a:cubicBezTo>
                  <a:pt x="43" y="84"/>
                  <a:pt x="43" y="84"/>
                  <a:pt x="43" y="84"/>
                </a:cubicBezTo>
                <a:cubicBezTo>
                  <a:pt x="41" y="84"/>
                  <a:pt x="39" y="83"/>
                  <a:pt x="38" y="83"/>
                </a:cubicBezTo>
                <a:cubicBezTo>
                  <a:pt x="37" y="83"/>
                  <a:pt x="36" y="83"/>
                  <a:pt x="34" y="83"/>
                </a:cubicBezTo>
                <a:cubicBezTo>
                  <a:pt x="15" y="83"/>
                  <a:pt x="0" y="98"/>
                  <a:pt x="0" y="117"/>
                </a:cubicBezTo>
                <a:cubicBezTo>
                  <a:pt x="0" y="132"/>
                  <a:pt x="11" y="146"/>
                  <a:pt x="25" y="150"/>
                </a:cubicBezTo>
                <a:cubicBezTo>
                  <a:pt x="26" y="150"/>
                  <a:pt x="26" y="150"/>
                  <a:pt x="26" y="150"/>
                </a:cubicBezTo>
                <a:cubicBezTo>
                  <a:pt x="26" y="151"/>
                  <a:pt x="26" y="151"/>
                  <a:pt x="26" y="151"/>
                </a:cubicBezTo>
                <a:cubicBezTo>
                  <a:pt x="27" y="189"/>
                  <a:pt x="45" y="226"/>
                  <a:pt x="76" y="249"/>
                </a:cubicBezTo>
                <a:cubicBezTo>
                  <a:pt x="77" y="249"/>
                  <a:pt x="77" y="249"/>
                  <a:pt x="77" y="249"/>
                </a:cubicBezTo>
                <a:cubicBezTo>
                  <a:pt x="76" y="250"/>
                  <a:pt x="76" y="250"/>
                  <a:pt x="76" y="250"/>
                </a:cubicBezTo>
                <a:cubicBezTo>
                  <a:pt x="73" y="255"/>
                  <a:pt x="72" y="259"/>
                  <a:pt x="72" y="263"/>
                </a:cubicBezTo>
                <a:cubicBezTo>
                  <a:pt x="72" y="278"/>
                  <a:pt x="83" y="288"/>
                  <a:pt x="97" y="288"/>
                </a:cubicBezTo>
                <a:cubicBezTo>
                  <a:pt x="108" y="288"/>
                  <a:pt x="117" y="282"/>
                  <a:pt x="120" y="272"/>
                </a:cubicBezTo>
                <a:cubicBezTo>
                  <a:pt x="121" y="271"/>
                  <a:pt x="121" y="271"/>
                  <a:pt x="121" y="271"/>
                </a:cubicBezTo>
                <a:cubicBezTo>
                  <a:pt x="121" y="271"/>
                  <a:pt x="121" y="271"/>
                  <a:pt x="121" y="271"/>
                </a:cubicBezTo>
                <a:cubicBezTo>
                  <a:pt x="131" y="273"/>
                  <a:pt x="141" y="275"/>
                  <a:pt x="153" y="275"/>
                </a:cubicBezTo>
                <a:cubicBezTo>
                  <a:pt x="191" y="275"/>
                  <a:pt x="228" y="257"/>
                  <a:pt x="253" y="226"/>
                </a:cubicBezTo>
                <a:cubicBezTo>
                  <a:pt x="253" y="225"/>
                  <a:pt x="253" y="225"/>
                  <a:pt x="253" y="225"/>
                </a:cubicBezTo>
                <a:cubicBezTo>
                  <a:pt x="254" y="226"/>
                  <a:pt x="254" y="226"/>
                  <a:pt x="254" y="226"/>
                </a:cubicBezTo>
                <a:cubicBezTo>
                  <a:pt x="256" y="227"/>
                  <a:pt x="259" y="228"/>
                  <a:pt x="262" y="228"/>
                </a:cubicBezTo>
                <a:cubicBezTo>
                  <a:pt x="265" y="229"/>
                  <a:pt x="267" y="229"/>
                  <a:pt x="269" y="229"/>
                </a:cubicBezTo>
                <a:cubicBezTo>
                  <a:pt x="288" y="229"/>
                  <a:pt x="303" y="214"/>
                  <a:pt x="303" y="195"/>
                </a:cubicBezTo>
                <a:cubicBezTo>
                  <a:pt x="303" y="180"/>
                  <a:pt x="293" y="167"/>
                  <a:pt x="279" y="163"/>
                </a:cubicBezTo>
                <a:close/>
                <a:moveTo>
                  <a:pt x="253" y="165"/>
                </a:moveTo>
                <a:cubicBezTo>
                  <a:pt x="252" y="166"/>
                  <a:pt x="251" y="167"/>
                  <a:pt x="250" y="167"/>
                </a:cubicBezTo>
                <a:cubicBezTo>
                  <a:pt x="250" y="168"/>
                  <a:pt x="249" y="168"/>
                  <a:pt x="249" y="169"/>
                </a:cubicBezTo>
                <a:cubicBezTo>
                  <a:pt x="248" y="169"/>
                  <a:pt x="248" y="169"/>
                  <a:pt x="247" y="170"/>
                </a:cubicBezTo>
                <a:cubicBezTo>
                  <a:pt x="240" y="176"/>
                  <a:pt x="235" y="185"/>
                  <a:pt x="235" y="195"/>
                </a:cubicBezTo>
                <a:cubicBezTo>
                  <a:pt x="235" y="200"/>
                  <a:pt x="236" y="204"/>
                  <a:pt x="238" y="208"/>
                </a:cubicBezTo>
                <a:cubicBezTo>
                  <a:pt x="238" y="209"/>
                  <a:pt x="238" y="209"/>
                  <a:pt x="238" y="209"/>
                </a:cubicBezTo>
                <a:cubicBezTo>
                  <a:pt x="238" y="209"/>
                  <a:pt x="238" y="209"/>
                  <a:pt x="238" y="209"/>
                </a:cubicBezTo>
                <a:cubicBezTo>
                  <a:pt x="219" y="219"/>
                  <a:pt x="191" y="231"/>
                  <a:pt x="158" y="231"/>
                </a:cubicBezTo>
                <a:cubicBezTo>
                  <a:pt x="143" y="231"/>
                  <a:pt x="129" y="229"/>
                  <a:pt x="115" y="224"/>
                </a:cubicBezTo>
                <a:cubicBezTo>
                  <a:pt x="61" y="204"/>
                  <a:pt x="48" y="165"/>
                  <a:pt x="46" y="149"/>
                </a:cubicBezTo>
                <a:cubicBezTo>
                  <a:pt x="46" y="149"/>
                  <a:pt x="46" y="149"/>
                  <a:pt x="46" y="149"/>
                </a:cubicBezTo>
                <a:cubicBezTo>
                  <a:pt x="45" y="148"/>
                  <a:pt x="45" y="148"/>
                  <a:pt x="45" y="148"/>
                </a:cubicBezTo>
                <a:cubicBezTo>
                  <a:pt x="46" y="148"/>
                  <a:pt x="46" y="148"/>
                  <a:pt x="46" y="148"/>
                </a:cubicBezTo>
                <a:cubicBezTo>
                  <a:pt x="59" y="143"/>
                  <a:pt x="68" y="131"/>
                  <a:pt x="68" y="117"/>
                </a:cubicBezTo>
                <a:cubicBezTo>
                  <a:pt x="68" y="113"/>
                  <a:pt x="67" y="108"/>
                  <a:pt x="66" y="104"/>
                </a:cubicBezTo>
                <a:cubicBezTo>
                  <a:pt x="76" y="99"/>
                  <a:pt x="99" y="88"/>
                  <a:pt x="128" y="86"/>
                </a:cubicBezTo>
                <a:cubicBezTo>
                  <a:pt x="127" y="88"/>
                  <a:pt x="127" y="90"/>
                  <a:pt x="127" y="91"/>
                </a:cubicBezTo>
                <a:cubicBezTo>
                  <a:pt x="127" y="115"/>
                  <a:pt x="146" y="134"/>
                  <a:pt x="170" y="134"/>
                </a:cubicBezTo>
                <a:cubicBezTo>
                  <a:pt x="188" y="134"/>
                  <a:pt x="203" y="124"/>
                  <a:pt x="209" y="109"/>
                </a:cubicBezTo>
                <a:cubicBezTo>
                  <a:pt x="228" y="122"/>
                  <a:pt x="245" y="140"/>
                  <a:pt x="261" y="162"/>
                </a:cubicBezTo>
                <a:cubicBezTo>
                  <a:pt x="258" y="163"/>
                  <a:pt x="256" y="164"/>
                  <a:pt x="253" y="165"/>
                </a:cubicBezTo>
                <a:cubicBezTo>
                  <a:pt x="253" y="165"/>
                  <a:pt x="253" y="165"/>
                  <a:pt x="253" y="165"/>
                </a:cubicBezTo>
                <a:cubicBezTo>
                  <a:pt x="253" y="165"/>
                  <a:pt x="253" y="165"/>
                  <a:pt x="253" y="165"/>
                </a:cubicBezTo>
                <a:close/>
                <a:moveTo>
                  <a:pt x="250" y="168"/>
                </a:moveTo>
                <a:cubicBezTo>
                  <a:pt x="250" y="168"/>
                  <a:pt x="249" y="168"/>
                  <a:pt x="249" y="168"/>
                </a:cubicBezTo>
                <a:cubicBezTo>
                  <a:pt x="249" y="168"/>
                  <a:pt x="250" y="168"/>
                  <a:pt x="250" y="168"/>
                </a:cubicBezTo>
                <a:close/>
                <a:moveTo>
                  <a:pt x="247" y="170"/>
                </a:moveTo>
                <a:cubicBezTo>
                  <a:pt x="246" y="170"/>
                  <a:pt x="246" y="171"/>
                  <a:pt x="246" y="171"/>
                </a:cubicBezTo>
                <a:cubicBezTo>
                  <a:pt x="246" y="171"/>
                  <a:pt x="246" y="170"/>
                  <a:pt x="247" y="170"/>
                </a:cubicBezTo>
                <a:close/>
                <a:moveTo>
                  <a:pt x="243" y="174"/>
                </a:moveTo>
                <a:cubicBezTo>
                  <a:pt x="243" y="174"/>
                  <a:pt x="243" y="174"/>
                  <a:pt x="243" y="174"/>
                </a:cubicBezTo>
                <a:cubicBezTo>
                  <a:pt x="243" y="174"/>
                  <a:pt x="243" y="174"/>
                  <a:pt x="243" y="174"/>
                </a:cubicBezTo>
                <a:close/>
                <a:moveTo>
                  <a:pt x="241" y="177"/>
                </a:moveTo>
                <a:cubicBezTo>
                  <a:pt x="241" y="178"/>
                  <a:pt x="240" y="178"/>
                  <a:pt x="240" y="178"/>
                </a:cubicBezTo>
                <a:cubicBezTo>
                  <a:pt x="240" y="178"/>
                  <a:pt x="241" y="178"/>
                  <a:pt x="241" y="177"/>
                </a:cubicBezTo>
                <a:close/>
                <a:moveTo>
                  <a:pt x="239" y="181"/>
                </a:moveTo>
                <a:cubicBezTo>
                  <a:pt x="239" y="181"/>
                  <a:pt x="238" y="182"/>
                  <a:pt x="238" y="182"/>
                </a:cubicBezTo>
                <a:cubicBezTo>
                  <a:pt x="238" y="182"/>
                  <a:pt x="239" y="181"/>
                  <a:pt x="239" y="181"/>
                </a:cubicBezTo>
                <a:close/>
                <a:moveTo>
                  <a:pt x="237" y="186"/>
                </a:moveTo>
                <a:cubicBezTo>
                  <a:pt x="237" y="186"/>
                  <a:pt x="237" y="186"/>
                  <a:pt x="237" y="187"/>
                </a:cubicBezTo>
                <a:cubicBezTo>
                  <a:pt x="237" y="186"/>
                  <a:pt x="237" y="186"/>
                  <a:pt x="237" y="186"/>
                </a:cubicBezTo>
                <a:close/>
                <a:moveTo>
                  <a:pt x="236" y="190"/>
                </a:moveTo>
                <a:cubicBezTo>
                  <a:pt x="236" y="190"/>
                  <a:pt x="236" y="191"/>
                  <a:pt x="236" y="191"/>
                </a:cubicBezTo>
                <a:cubicBezTo>
                  <a:pt x="236" y="191"/>
                  <a:pt x="236" y="190"/>
                  <a:pt x="236" y="190"/>
                </a:cubicBezTo>
                <a:close/>
                <a:moveTo>
                  <a:pt x="139" y="91"/>
                </a:moveTo>
                <a:cubicBezTo>
                  <a:pt x="139" y="74"/>
                  <a:pt x="153" y="60"/>
                  <a:pt x="170" y="60"/>
                </a:cubicBezTo>
                <a:cubicBezTo>
                  <a:pt x="187" y="60"/>
                  <a:pt x="201" y="74"/>
                  <a:pt x="201" y="91"/>
                </a:cubicBezTo>
                <a:cubicBezTo>
                  <a:pt x="201" y="109"/>
                  <a:pt x="187" y="123"/>
                  <a:pt x="170" y="123"/>
                </a:cubicBezTo>
                <a:cubicBezTo>
                  <a:pt x="153" y="123"/>
                  <a:pt x="139" y="109"/>
                  <a:pt x="139" y="91"/>
                </a:cubicBezTo>
                <a:close/>
                <a:moveTo>
                  <a:pt x="113" y="11"/>
                </a:moveTo>
                <a:cubicBezTo>
                  <a:pt x="122" y="11"/>
                  <a:pt x="128" y="17"/>
                  <a:pt x="128" y="25"/>
                </a:cubicBezTo>
                <a:cubicBezTo>
                  <a:pt x="128" y="28"/>
                  <a:pt x="127" y="32"/>
                  <a:pt x="124" y="35"/>
                </a:cubicBezTo>
                <a:cubicBezTo>
                  <a:pt x="122" y="38"/>
                  <a:pt x="118" y="40"/>
                  <a:pt x="113" y="40"/>
                </a:cubicBezTo>
                <a:cubicBezTo>
                  <a:pt x="112" y="40"/>
                  <a:pt x="111" y="40"/>
                  <a:pt x="110" y="39"/>
                </a:cubicBezTo>
                <a:cubicBezTo>
                  <a:pt x="103" y="38"/>
                  <a:pt x="99" y="31"/>
                  <a:pt x="99" y="25"/>
                </a:cubicBezTo>
                <a:cubicBezTo>
                  <a:pt x="99" y="17"/>
                  <a:pt x="105" y="11"/>
                  <a:pt x="113" y="11"/>
                </a:cubicBezTo>
                <a:close/>
                <a:moveTo>
                  <a:pt x="52" y="88"/>
                </a:moveTo>
                <a:cubicBezTo>
                  <a:pt x="53" y="87"/>
                  <a:pt x="53" y="87"/>
                  <a:pt x="53" y="87"/>
                </a:cubicBezTo>
                <a:cubicBezTo>
                  <a:pt x="55" y="84"/>
                  <a:pt x="57" y="81"/>
                  <a:pt x="59" y="78"/>
                </a:cubicBezTo>
                <a:cubicBezTo>
                  <a:pt x="59" y="78"/>
                  <a:pt x="60" y="78"/>
                  <a:pt x="60" y="77"/>
                </a:cubicBezTo>
                <a:cubicBezTo>
                  <a:pt x="61" y="76"/>
                  <a:pt x="62" y="75"/>
                  <a:pt x="62" y="74"/>
                </a:cubicBezTo>
                <a:cubicBezTo>
                  <a:pt x="72" y="62"/>
                  <a:pt x="85" y="52"/>
                  <a:pt x="98" y="45"/>
                </a:cubicBezTo>
                <a:cubicBezTo>
                  <a:pt x="99" y="45"/>
                  <a:pt x="99" y="45"/>
                  <a:pt x="99" y="45"/>
                </a:cubicBezTo>
                <a:cubicBezTo>
                  <a:pt x="99" y="45"/>
                  <a:pt x="99" y="45"/>
                  <a:pt x="99" y="45"/>
                </a:cubicBezTo>
                <a:cubicBezTo>
                  <a:pt x="103" y="48"/>
                  <a:pt x="109" y="50"/>
                  <a:pt x="113" y="50"/>
                </a:cubicBezTo>
                <a:cubicBezTo>
                  <a:pt x="124" y="50"/>
                  <a:pt x="133" y="43"/>
                  <a:pt x="137" y="33"/>
                </a:cubicBezTo>
                <a:cubicBezTo>
                  <a:pt x="137" y="32"/>
                  <a:pt x="137" y="32"/>
                  <a:pt x="137" y="32"/>
                </a:cubicBezTo>
                <a:cubicBezTo>
                  <a:pt x="137" y="32"/>
                  <a:pt x="137" y="32"/>
                  <a:pt x="137" y="32"/>
                </a:cubicBezTo>
                <a:cubicBezTo>
                  <a:pt x="137" y="32"/>
                  <a:pt x="137" y="32"/>
                  <a:pt x="137" y="32"/>
                </a:cubicBezTo>
                <a:cubicBezTo>
                  <a:pt x="142" y="31"/>
                  <a:pt x="147" y="31"/>
                  <a:pt x="152" y="31"/>
                </a:cubicBezTo>
                <a:cubicBezTo>
                  <a:pt x="152" y="31"/>
                  <a:pt x="152" y="31"/>
                  <a:pt x="152" y="31"/>
                </a:cubicBezTo>
                <a:cubicBezTo>
                  <a:pt x="152" y="31"/>
                  <a:pt x="152" y="31"/>
                  <a:pt x="152" y="31"/>
                </a:cubicBezTo>
                <a:cubicBezTo>
                  <a:pt x="153" y="31"/>
                  <a:pt x="153" y="31"/>
                  <a:pt x="153" y="31"/>
                </a:cubicBezTo>
                <a:cubicBezTo>
                  <a:pt x="163" y="31"/>
                  <a:pt x="172" y="32"/>
                  <a:pt x="181" y="35"/>
                </a:cubicBezTo>
                <a:cubicBezTo>
                  <a:pt x="182" y="35"/>
                  <a:pt x="183" y="35"/>
                  <a:pt x="184" y="36"/>
                </a:cubicBezTo>
                <a:cubicBezTo>
                  <a:pt x="185" y="36"/>
                  <a:pt x="185" y="36"/>
                  <a:pt x="186" y="36"/>
                </a:cubicBezTo>
                <a:cubicBezTo>
                  <a:pt x="224" y="48"/>
                  <a:pt x="254" y="78"/>
                  <a:pt x="265" y="117"/>
                </a:cubicBezTo>
                <a:cubicBezTo>
                  <a:pt x="267" y="124"/>
                  <a:pt x="268" y="132"/>
                  <a:pt x="269" y="140"/>
                </a:cubicBezTo>
                <a:cubicBezTo>
                  <a:pt x="269" y="142"/>
                  <a:pt x="269" y="143"/>
                  <a:pt x="269" y="145"/>
                </a:cubicBezTo>
                <a:cubicBezTo>
                  <a:pt x="269" y="148"/>
                  <a:pt x="269" y="148"/>
                  <a:pt x="269" y="148"/>
                </a:cubicBezTo>
                <a:cubicBezTo>
                  <a:pt x="269" y="148"/>
                  <a:pt x="269" y="148"/>
                  <a:pt x="269" y="148"/>
                </a:cubicBezTo>
                <a:cubicBezTo>
                  <a:pt x="269" y="150"/>
                  <a:pt x="269" y="151"/>
                  <a:pt x="269" y="153"/>
                </a:cubicBezTo>
                <a:cubicBezTo>
                  <a:pt x="252" y="129"/>
                  <a:pt x="233" y="111"/>
                  <a:pt x="213" y="97"/>
                </a:cubicBezTo>
                <a:cubicBezTo>
                  <a:pt x="213" y="95"/>
                  <a:pt x="213" y="93"/>
                  <a:pt x="213" y="91"/>
                </a:cubicBezTo>
                <a:cubicBezTo>
                  <a:pt x="213" y="68"/>
                  <a:pt x="194" y="48"/>
                  <a:pt x="170" y="48"/>
                </a:cubicBezTo>
                <a:cubicBezTo>
                  <a:pt x="153" y="48"/>
                  <a:pt x="137" y="59"/>
                  <a:pt x="131" y="74"/>
                </a:cubicBezTo>
                <a:cubicBezTo>
                  <a:pt x="97" y="75"/>
                  <a:pt x="71" y="88"/>
                  <a:pt x="60" y="94"/>
                </a:cubicBezTo>
                <a:cubicBezTo>
                  <a:pt x="60" y="94"/>
                  <a:pt x="60" y="94"/>
                  <a:pt x="59" y="94"/>
                </a:cubicBezTo>
                <a:cubicBezTo>
                  <a:pt x="59" y="94"/>
                  <a:pt x="59" y="94"/>
                  <a:pt x="59" y="94"/>
                </a:cubicBezTo>
                <a:cubicBezTo>
                  <a:pt x="59" y="94"/>
                  <a:pt x="59" y="94"/>
                  <a:pt x="59" y="94"/>
                </a:cubicBezTo>
                <a:cubicBezTo>
                  <a:pt x="57" y="92"/>
                  <a:pt x="56" y="91"/>
                  <a:pt x="54" y="89"/>
                </a:cubicBezTo>
                <a:cubicBezTo>
                  <a:pt x="52" y="88"/>
                  <a:pt x="52" y="88"/>
                  <a:pt x="52" y="88"/>
                </a:cubicBezTo>
                <a:cubicBezTo>
                  <a:pt x="52" y="88"/>
                  <a:pt x="52" y="88"/>
                  <a:pt x="52" y="88"/>
                </a:cubicBezTo>
                <a:close/>
                <a:moveTo>
                  <a:pt x="10" y="117"/>
                </a:moveTo>
                <a:cubicBezTo>
                  <a:pt x="10" y="104"/>
                  <a:pt x="21" y="93"/>
                  <a:pt x="34" y="93"/>
                </a:cubicBezTo>
                <a:cubicBezTo>
                  <a:pt x="39" y="93"/>
                  <a:pt x="44" y="95"/>
                  <a:pt x="47" y="97"/>
                </a:cubicBezTo>
                <a:cubicBezTo>
                  <a:pt x="54" y="102"/>
                  <a:pt x="58" y="109"/>
                  <a:pt x="58" y="117"/>
                </a:cubicBezTo>
                <a:cubicBezTo>
                  <a:pt x="58" y="129"/>
                  <a:pt x="48" y="139"/>
                  <a:pt x="36" y="140"/>
                </a:cubicBezTo>
                <a:cubicBezTo>
                  <a:pt x="36" y="140"/>
                  <a:pt x="35" y="140"/>
                  <a:pt x="34" y="140"/>
                </a:cubicBezTo>
                <a:cubicBezTo>
                  <a:pt x="21" y="140"/>
                  <a:pt x="10" y="130"/>
                  <a:pt x="10" y="117"/>
                </a:cubicBezTo>
                <a:close/>
                <a:moveTo>
                  <a:pt x="97" y="278"/>
                </a:moveTo>
                <a:cubicBezTo>
                  <a:pt x="89" y="278"/>
                  <a:pt x="83" y="271"/>
                  <a:pt x="83" y="263"/>
                </a:cubicBezTo>
                <a:cubicBezTo>
                  <a:pt x="83" y="256"/>
                  <a:pt x="89" y="250"/>
                  <a:pt x="96" y="250"/>
                </a:cubicBezTo>
                <a:cubicBezTo>
                  <a:pt x="97" y="250"/>
                  <a:pt x="97" y="250"/>
                  <a:pt x="97" y="250"/>
                </a:cubicBezTo>
                <a:cubicBezTo>
                  <a:pt x="102" y="250"/>
                  <a:pt x="106" y="252"/>
                  <a:pt x="109" y="255"/>
                </a:cubicBezTo>
                <a:cubicBezTo>
                  <a:pt x="110" y="258"/>
                  <a:pt x="111" y="260"/>
                  <a:pt x="112" y="263"/>
                </a:cubicBezTo>
                <a:cubicBezTo>
                  <a:pt x="112" y="265"/>
                  <a:pt x="112" y="265"/>
                  <a:pt x="112" y="265"/>
                </a:cubicBezTo>
                <a:cubicBezTo>
                  <a:pt x="111" y="272"/>
                  <a:pt x="104" y="278"/>
                  <a:pt x="97" y="278"/>
                </a:cubicBezTo>
                <a:close/>
                <a:moveTo>
                  <a:pt x="245" y="219"/>
                </a:moveTo>
                <a:cubicBezTo>
                  <a:pt x="222" y="248"/>
                  <a:pt x="189" y="264"/>
                  <a:pt x="153" y="264"/>
                </a:cubicBezTo>
                <a:cubicBezTo>
                  <a:pt x="141" y="264"/>
                  <a:pt x="131" y="263"/>
                  <a:pt x="122" y="261"/>
                </a:cubicBezTo>
                <a:cubicBezTo>
                  <a:pt x="121" y="261"/>
                  <a:pt x="121" y="261"/>
                  <a:pt x="121" y="261"/>
                </a:cubicBezTo>
                <a:cubicBezTo>
                  <a:pt x="121" y="260"/>
                  <a:pt x="121" y="260"/>
                  <a:pt x="121" y="260"/>
                </a:cubicBezTo>
                <a:cubicBezTo>
                  <a:pt x="121" y="260"/>
                  <a:pt x="121" y="260"/>
                  <a:pt x="121" y="260"/>
                </a:cubicBezTo>
                <a:cubicBezTo>
                  <a:pt x="119" y="248"/>
                  <a:pt x="110" y="239"/>
                  <a:pt x="97" y="239"/>
                </a:cubicBezTo>
                <a:cubicBezTo>
                  <a:pt x="93" y="239"/>
                  <a:pt x="89" y="240"/>
                  <a:pt x="85" y="242"/>
                </a:cubicBezTo>
                <a:cubicBezTo>
                  <a:pt x="84" y="242"/>
                  <a:pt x="84" y="242"/>
                  <a:pt x="84" y="242"/>
                </a:cubicBezTo>
                <a:cubicBezTo>
                  <a:pt x="84" y="242"/>
                  <a:pt x="84" y="242"/>
                  <a:pt x="84" y="242"/>
                </a:cubicBezTo>
                <a:cubicBezTo>
                  <a:pt x="84" y="242"/>
                  <a:pt x="84" y="242"/>
                  <a:pt x="84" y="242"/>
                </a:cubicBezTo>
                <a:cubicBezTo>
                  <a:pt x="73" y="234"/>
                  <a:pt x="63" y="224"/>
                  <a:pt x="56" y="213"/>
                </a:cubicBezTo>
                <a:cubicBezTo>
                  <a:pt x="55" y="211"/>
                  <a:pt x="54" y="209"/>
                  <a:pt x="52" y="207"/>
                </a:cubicBezTo>
                <a:cubicBezTo>
                  <a:pt x="45" y="195"/>
                  <a:pt x="40" y="181"/>
                  <a:pt x="38" y="166"/>
                </a:cubicBezTo>
                <a:cubicBezTo>
                  <a:pt x="38" y="165"/>
                  <a:pt x="38" y="165"/>
                  <a:pt x="38" y="165"/>
                </a:cubicBezTo>
                <a:cubicBezTo>
                  <a:pt x="39" y="165"/>
                  <a:pt x="39" y="165"/>
                  <a:pt x="39" y="165"/>
                </a:cubicBezTo>
                <a:cubicBezTo>
                  <a:pt x="40" y="166"/>
                  <a:pt x="40" y="166"/>
                  <a:pt x="40" y="166"/>
                </a:cubicBezTo>
                <a:cubicBezTo>
                  <a:pt x="45" y="183"/>
                  <a:pt x="62" y="216"/>
                  <a:pt x="112" y="233"/>
                </a:cubicBezTo>
                <a:cubicBezTo>
                  <a:pt x="126" y="238"/>
                  <a:pt x="141" y="241"/>
                  <a:pt x="159" y="241"/>
                </a:cubicBezTo>
                <a:cubicBezTo>
                  <a:pt x="197" y="241"/>
                  <a:pt x="228" y="227"/>
                  <a:pt x="243" y="218"/>
                </a:cubicBezTo>
                <a:cubicBezTo>
                  <a:pt x="243" y="218"/>
                  <a:pt x="243" y="218"/>
                  <a:pt x="243" y="218"/>
                </a:cubicBezTo>
                <a:cubicBezTo>
                  <a:pt x="244" y="218"/>
                  <a:pt x="244" y="218"/>
                  <a:pt x="244" y="218"/>
                </a:cubicBezTo>
                <a:cubicBezTo>
                  <a:pt x="246" y="218"/>
                  <a:pt x="246" y="218"/>
                  <a:pt x="246" y="218"/>
                </a:cubicBezTo>
                <a:cubicBezTo>
                  <a:pt x="245" y="219"/>
                  <a:pt x="245" y="219"/>
                  <a:pt x="245" y="219"/>
                </a:cubicBezTo>
                <a:close/>
                <a:moveTo>
                  <a:pt x="270" y="219"/>
                </a:moveTo>
                <a:cubicBezTo>
                  <a:pt x="269" y="219"/>
                  <a:pt x="269" y="219"/>
                  <a:pt x="269" y="219"/>
                </a:cubicBezTo>
                <a:cubicBezTo>
                  <a:pt x="256" y="219"/>
                  <a:pt x="246" y="208"/>
                  <a:pt x="246" y="195"/>
                </a:cubicBezTo>
                <a:cubicBezTo>
                  <a:pt x="246" y="182"/>
                  <a:pt x="256" y="171"/>
                  <a:pt x="269" y="171"/>
                </a:cubicBezTo>
                <a:cubicBezTo>
                  <a:pt x="282" y="171"/>
                  <a:pt x="293" y="182"/>
                  <a:pt x="293" y="195"/>
                </a:cubicBezTo>
                <a:cubicBezTo>
                  <a:pt x="293" y="208"/>
                  <a:pt x="282" y="219"/>
                  <a:pt x="270" y="21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3932B"/>
              </a:solidFill>
              <a:effectLst/>
              <a:uLnTx/>
              <a:uFillTx/>
              <a:latin typeface="Calibri" panose="020F0502020204030204"/>
              <a:ea typeface="+mn-ea"/>
              <a:cs typeface="Arial" charset="0"/>
            </a:endParaRPr>
          </a:p>
        </p:txBody>
      </p:sp>
      <p:sp>
        <p:nvSpPr>
          <p:cNvPr id="37" name="TextBox 36">
            <a:extLst>
              <a:ext uri="{FF2B5EF4-FFF2-40B4-BE49-F238E27FC236}">
                <a16:creationId xmlns:a16="http://schemas.microsoft.com/office/drawing/2014/main" id="{709EC4BA-D20B-454D-9EE4-D50E0A0C85A9}"/>
              </a:ext>
            </a:extLst>
          </p:cNvPr>
          <p:cNvSpPr txBox="1"/>
          <p:nvPr/>
        </p:nvSpPr>
        <p:spPr>
          <a:xfrm>
            <a:off x="376698" y="903835"/>
            <a:ext cx="117581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Nell’attuazione delle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6 Missioni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le Amministrazioni sono chiamate a rispettare ulteriori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principi trasversali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 tutti gli interventi finanziati nell’ambito del Piano.</a:t>
            </a:r>
          </a:p>
        </p:txBody>
      </p:sp>
      <p:grpSp>
        <p:nvGrpSpPr>
          <p:cNvPr id="2" name="Group 1">
            <a:extLst>
              <a:ext uri="{FF2B5EF4-FFF2-40B4-BE49-F238E27FC236}">
                <a16:creationId xmlns:a16="http://schemas.microsoft.com/office/drawing/2014/main" id="{1FA1AF65-25C5-41CF-8540-CF5DE2726089}"/>
              </a:ext>
            </a:extLst>
          </p:cNvPr>
          <p:cNvGrpSpPr/>
          <p:nvPr/>
        </p:nvGrpSpPr>
        <p:grpSpPr>
          <a:xfrm>
            <a:off x="11523412" y="1716345"/>
            <a:ext cx="413914" cy="397729"/>
            <a:chOff x="11502717" y="1787491"/>
            <a:chExt cx="455304" cy="437502"/>
          </a:xfrm>
        </p:grpSpPr>
        <p:grpSp>
          <p:nvGrpSpPr>
            <p:cNvPr id="32" name="Gruppieren 30">
              <a:extLst>
                <a:ext uri="{FF2B5EF4-FFF2-40B4-BE49-F238E27FC236}">
                  <a16:creationId xmlns:a16="http://schemas.microsoft.com/office/drawing/2014/main" id="{33D324E9-E8F9-473C-B6F0-969B593A8A23}"/>
                </a:ext>
              </a:extLst>
            </p:cNvPr>
            <p:cNvGrpSpPr/>
            <p:nvPr/>
          </p:nvGrpSpPr>
          <p:grpSpPr>
            <a:xfrm>
              <a:off x="11502717" y="1787491"/>
              <a:ext cx="230711" cy="252989"/>
              <a:chOff x="5484905" y="1361424"/>
              <a:chExt cx="487066" cy="485544"/>
            </a:xfrm>
          </p:grpSpPr>
          <p:sp>
            <p:nvSpPr>
              <p:cNvPr id="33" name="Freeform 5">
                <a:extLst>
                  <a:ext uri="{FF2B5EF4-FFF2-40B4-BE49-F238E27FC236}">
                    <a16:creationId xmlns:a16="http://schemas.microsoft.com/office/drawing/2014/main" id="{EDF410A0-F844-4000-A6D1-8B8A007D580E}"/>
                  </a:ext>
                </a:extLst>
              </p:cNvPr>
              <p:cNvSpPr>
                <a:spLocks noEditPoints="1"/>
              </p:cNvSpPr>
              <p:nvPr/>
            </p:nvSpPr>
            <p:spPr bwMode="auto">
              <a:xfrm>
                <a:off x="5527151" y="1361424"/>
                <a:ext cx="165254" cy="162770"/>
              </a:xfrm>
              <a:custGeom>
                <a:avLst/>
                <a:gdLst>
                  <a:gd name="T0" fmla="*/ 16 w 32"/>
                  <a:gd name="T1" fmla="*/ 32 h 32"/>
                  <a:gd name="T2" fmla="*/ 32 w 32"/>
                  <a:gd name="T3" fmla="*/ 16 h 32"/>
                  <a:gd name="T4" fmla="*/ 16 w 32"/>
                  <a:gd name="T5" fmla="*/ 0 h 32"/>
                  <a:gd name="T6" fmla="*/ 0 w 32"/>
                  <a:gd name="T7" fmla="*/ 16 h 32"/>
                  <a:gd name="T8" fmla="*/ 16 w 32"/>
                  <a:gd name="T9" fmla="*/ 32 h 32"/>
                  <a:gd name="T10" fmla="*/ 16 w 32"/>
                  <a:gd name="T11" fmla="*/ 4 h 32"/>
                  <a:gd name="T12" fmla="*/ 28 w 32"/>
                  <a:gd name="T13" fmla="*/ 16 h 32"/>
                  <a:gd name="T14" fmla="*/ 16 w 32"/>
                  <a:gd name="T15" fmla="*/ 28 h 32"/>
                  <a:gd name="T16" fmla="*/ 4 w 32"/>
                  <a:gd name="T17" fmla="*/ 16 h 32"/>
                  <a:gd name="T18" fmla="*/ 16 w 32"/>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25" y="32"/>
                      <a:pt x="32" y="25"/>
                      <a:pt x="32" y="16"/>
                    </a:cubicBezTo>
                    <a:cubicBezTo>
                      <a:pt x="32" y="7"/>
                      <a:pt x="25" y="0"/>
                      <a:pt x="16" y="0"/>
                    </a:cubicBezTo>
                    <a:cubicBezTo>
                      <a:pt x="7" y="0"/>
                      <a:pt x="0" y="7"/>
                      <a:pt x="0" y="16"/>
                    </a:cubicBezTo>
                    <a:cubicBezTo>
                      <a:pt x="0" y="25"/>
                      <a:pt x="7" y="32"/>
                      <a:pt x="16" y="32"/>
                    </a:cubicBezTo>
                    <a:close/>
                    <a:moveTo>
                      <a:pt x="16" y="4"/>
                    </a:moveTo>
                    <a:cubicBezTo>
                      <a:pt x="23" y="4"/>
                      <a:pt x="28" y="9"/>
                      <a:pt x="28" y="16"/>
                    </a:cubicBezTo>
                    <a:cubicBezTo>
                      <a:pt x="28" y="23"/>
                      <a:pt x="23" y="28"/>
                      <a:pt x="16" y="28"/>
                    </a:cubicBezTo>
                    <a:cubicBezTo>
                      <a:pt x="9" y="28"/>
                      <a:pt x="4" y="23"/>
                      <a:pt x="4" y="16"/>
                    </a:cubicBezTo>
                    <a:cubicBezTo>
                      <a:pt x="4" y="9"/>
                      <a:pt x="9" y="4"/>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4" name="Freeform 7">
                <a:extLst>
                  <a:ext uri="{FF2B5EF4-FFF2-40B4-BE49-F238E27FC236}">
                    <a16:creationId xmlns:a16="http://schemas.microsoft.com/office/drawing/2014/main" id="{F1A23B27-86F7-4092-9E4E-CE4F0C6A84E7}"/>
                  </a:ext>
                </a:extLst>
              </p:cNvPr>
              <p:cNvSpPr>
                <a:spLocks noEditPoints="1"/>
              </p:cNvSpPr>
              <p:nvPr/>
            </p:nvSpPr>
            <p:spPr bwMode="auto">
              <a:xfrm>
                <a:off x="5764471" y="1361424"/>
                <a:ext cx="207500" cy="182650"/>
              </a:xfrm>
              <a:custGeom>
                <a:avLst/>
                <a:gdLst>
                  <a:gd name="T0" fmla="*/ 38 w 40"/>
                  <a:gd name="T1" fmla="*/ 0 h 36"/>
                  <a:gd name="T2" fmla="*/ 36 w 40"/>
                  <a:gd name="T3" fmla="*/ 2 h 36"/>
                  <a:gd name="T4" fmla="*/ 36 w 40"/>
                  <a:gd name="T5" fmla="*/ 4 h 36"/>
                  <a:gd name="T6" fmla="*/ 4 w 40"/>
                  <a:gd name="T7" fmla="*/ 12 h 36"/>
                  <a:gd name="T8" fmla="*/ 2 w 40"/>
                  <a:gd name="T9" fmla="*/ 10 h 36"/>
                  <a:gd name="T10" fmla="*/ 0 w 40"/>
                  <a:gd name="T11" fmla="*/ 12 h 36"/>
                  <a:gd name="T12" fmla="*/ 0 w 40"/>
                  <a:gd name="T13" fmla="*/ 14 h 36"/>
                  <a:gd name="T14" fmla="*/ 0 w 40"/>
                  <a:gd name="T15" fmla="*/ 22 h 36"/>
                  <a:gd name="T16" fmla="*/ 0 w 40"/>
                  <a:gd name="T17" fmla="*/ 24 h 36"/>
                  <a:gd name="T18" fmla="*/ 2 w 40"/>
                  <a:gd name="T19" fmla="*/ 26 h 36"/>
                  <a:gd name="T20" fmla="*/ 4 w 40"/>
                  <a:gd name="T21" fmla="*/ 24 h 36"/>
                  <a:gd name="T22" fmla="*/ 8 w 40"/>
                  <a:gd name="T23" fmla="*/ 25 h 36"/>
                  <a:gd name="T24" fmla="*/ 8 w 40"/>
                  <a:gd name="T25" fmla="*/ 28 h 36"/>
                  <a:gd name="T26" fmla="*/ 16 w 40"/>
                  <a:gd name="T27" fmla="*/ 36 h 36"/>
                  <a:gd name="T28" fmla="*/ 24 w 40"/>
                  <a:gd name="T29" fmla="*/ 29 h 36"/>
                  <a:gd name="T30" fmla="*/ 36 w 40"/>
                  <a:gd name="T31" fmla="*/ 32 h 36"/>
                  <a:gd name="T32" fmla="*/ 36 w 40"/>
                  <a:gd name="T33" fmla="*/ 34 h 36"/>
                  <a:gd name="T34" fmla="*/ 38 w 40"/>
                  <a:gd name="T35" fmla="*/ 36 h 36"/>
                  <a:gd name="T36" fmla="*/ 40 w 40"/>
                  <a:gd name="T37" fmla="*/ 34 h 36"/>
                  <a:gd name="T38" fmla="*/ 40 w 40"/>
                  <a:gd name="T39" fmla="*/ 30 h 36"/>
                  <a:gd name="T40" fmla="*/ 40 w 40"/>
                  <a:gd name="T41" fmla="*/ 6 h 36"/>
                  <a:gd name="T42" fmla="*/ 40 w 40"/>
                  <a:gd name="T43" fmla="*/ 2 h 36"/>
                  <a:gd name="T44" fmla="*/ 38 w 40"/>
                  <a:gd name="T45" fmla="*/ 0 h 36"/>
                  <a:gd name="T46" fmla="*/ 16 w 40"/>
                  <a:gd name="T47" fmla="*/ 32 h 36"/>
                  <a:gd name="T48" fmla="*/ 12 w 40"/>
                  <a:gd name="T49" fmla="*/ 28 h 36"/>
                  <a:gd name="T50" fmla="*/ 12 w 40"/>
                  <a:gd name="T51" fmla="*/ 26 h 36"/>
                  <a:gd name="T52" fmla="*/ 20 w 40"/>
                  <a:gd name="T53" fmla="*/ 28 h 36"/>
                  <a:gd name="T54" fmla="*/ 16 w 40"/>
                  <a:gd name="T55" fmla="*/ 32 h 36"/>
                  <a:gd name="T56" fmla="*/ 4 w 40"/>
                  <a:gd name="T57" fmla="*/ 20 h 36"/>
                  <a:gd name="T58" fmla="*/ 4 w 40"/>
                  <a:gd name="T59" fmla="*/ 16 h 36"/>
                  <a:gd name="T60" fmla="*/ 36 w 40"/>
                  <a:gd name="T61" fmla="*/ 8 h 36"/>
                  <a:gd name="T62" fmla="*/ 36 w 40"/>
                  <a:gd name="T63" fmla="*/ 28 h 36"/>
                  <a:gd name="T64" fmla="*/ 4 w 40"/>
                  <a:gd name="T65"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6">
                    <a:moveTo>
                      <a:pt x="38" y="0"/>
                    </a:moveTo>
                    <a:cubicBezTo>
                      <a:pt x="37" y="0"/>
                      <a:pt x="36" y="1"/>
                      <a:pt x="36" y="2"/>
                    </a:cubicBezTo>
                    <a:cubicBezTo>
                      <a:pt x="36" y="4"/>
                      <a:pt x="36" y="4"/>
                      <a:pt x="36" y="4"/>
                    </a:cubicBezTo>
                    <a:cubicBezTo>
                      <a:pt x="4" y="12"/>
                      <a:pt x="4" y="12"/>
                      <a:pt x="4" y="12"/>
                    </a:cubicBezTo>
                    <a:cubicBezTo>
                      <a:pt x="4" y="11"/>
                      <a:pt x="3" y="10"/>
                      <a:pt x="2" y="10"/>
                    </a:cubicBezTo>
                    <a:cubicBezTo>
                      <a:pt x="1" y="10"/>
                      <a:pt x="0" y="11"/>
                      <a:pt x="0" y="12"/>
                    </a:cubicBezTo>
                    <a:cubicBezTo>
                      <a:pt x="0" y="14"/>
                      <a:pt x="0" y="14"/>
                      <a:pt x="0" y="14"/>
                    </a:cubicBezTo>
                    <a:cubicBezTo>
                      <a:pt x="0" y="22"/>
                      <a:pt x="0" y="22"/>
                      <a:pt x="0" y="22"/>
                    </a:cubicBezTo>
                    <a:cubicBezTo>
                      <a:pt x="0" y="24"/>
                      <a:pt x="0" y="24"/>
                      <a:pt x="0" y="24"/>
                    </a:cubicBezTo>
                    <a:cubicBezTo>
                      <a:pt x="0" y="25"/>
                      <a:pt x="1" y="26"/>
                      <a:pt x="2" y="26"/>
                    </a:cubicBezTo>
                    <a:cubicBezTo>
                      <a:pt x="3" y="26"/>
                      <a:pt x="4" y="25"/>
                      <a:pt x="4" y="24"/>
                    </a:cubicBezTo>
                    <a:cubicBezTo>
                      <a:pt x="8" y="25"/>
                      <a:pt x="8" y="25"/>
                      <a:pt x="8" y="25"/>
                    </a:cubicBezTo>
                    <a:cubicBezTo>
                      <a:pt x="8" y="28"/>
                      <a:pt x="8" y="28"/>
                      <a:pt x="8" y="28"/>
                    </a:cubicBezTo>
                    <a:cubicBezTo>
                      <a:pt x="8" y="32"/>
                      <a:pt x="12" y="36"/>
                      <a:pt x="16" y="36"/>
                    </a:cubicBezTo>
                    <a:cubicBezTo>
                      <a:pt x="20" y="36"/>
                      <a:pt x="23" y="33"/>
                      <a:pt x="24" y="29"/>
                    </a:cubicBezTo>
                    <a:cubicBezTo>
                      <a:pt x="36" y="32"/>
                      <a:pt x="36" y="32"/>
                      <a:pt x="36" y="32"/>
                    </a:cubicBezTo>
                    <a:cubicBezTo>
                      <a:pt x="36" y="34"/>
                      <a:pt x="36" y="34"/>
                      <a:pt x="36" y="34"/>
                    </a:cubicBezTo>
                    <a:cubicBezTo>
                      <a:pt x="36" y="35"/>
                      <a:pt x="37" y="36"/>
                      <a:pt x="38" y="36"/>
                    </a:cubicBezTo>
                    <a:cubicBezTo>
                      <a:pt x="39" y="36"/>
                      <a:pt x="40" y="35"/>
                      <a:pt x="40" y="34"/>
                    </a:cubicBezTo>
                    <a:cubicBezTo>
                      <a:pt x="40" y="30"/>
                      <a:pt x="40" y="30"/>
                      <a:pt x="40" y="30"/>
                    </a:cubicBezTo>
                    <a:cubicBezTo>
                      <a:pt x="40" y="6"/>
                      <a:pt x="40" y="6"/>
                      <a:pt x="40" y="6"/>
                    </a:cubicBezTo>
                    <a:cubicBezTo>
                      <a:pt x="40" y="2"/>
                      <a:pt x="40" y="2"/>
                      <a:pt x="40" y="2"/>
                    </a:cubicBezTo>
                    <a:cubicBezTo>
                      <a:pt x="40" y="1"/>
                      <a:pt x="39" y="0"/>
                      <a:pt x="38" y="0"/>
                    </a:cubicBezTo>
                    <a:close/>
                    <a:moveTo>
                      <a:pt x="16" y="32"/>
                    </a:moveTo>
                    <a:cubicBezTo>
                      <a:pt x="14" y="32"/>
                      <a:pt x="12" y="30"/>
                      <a:pt x="12" y="28"/>
                    </a:cubicBezTo>
                    <a:cubicBezTo>
                      <a:pt x="12" y="26"/>
                      <a:pt x="12" y="26"/>
                      <a:pt x="12" y="26"/>
                    </a:cubicBezTo>
                    <a:cubicBezTo>
                      <a:pt x="20" y="28"/>
                      <a:pt x="20" y="28"/>
                      <a:pt x="20" y="28"/>
                    </a:cubicBezTo>
                    <a:cubicBezTo>
                      <a:pt x="20" y="30"/>
                      <a:pt x="18" y="32"/>
                      <a:pt x="16" y="32"/>
                    </a:cubicBezTo>
                    <a:close/>
                    <a:moveTo>
                      <a:pt x="4" y="20"/>
                    </a:moveTo>
                    <a:cubicBezTo>
                      <a:pt x="4" y="16"/>
                      <a:pt x="4" y="16"/>
                      <a:pt x="4" y="16"/>
                    </a:cubicBezTo>
                    <a:cubicBezTo>
                      <a:pt x="36" y="8"/>
                      <a:pt x="36" y="8"/>
                      <a:pt x="36" y="8"/>
                    </a:cubicBezTo>
                    <a:cubicBezTo>
                      <a:pt x="36" y="28"/>
                      <a:pt x="36" y="28"/>
                      <a:pt x="36" y="28"/>
                    </a:cubicBezTo>
                    <a:lnTo>
                      <a:pt x="4"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5" name="Freeform 103">
                <a:extLst>
                  <a:ext uri="{FF2B5EF4-FFF2-40B4-BE49-F238E27FC236}">
                    <a16:creationId xmlns:a16="http://schemas.microsoft.com/office/drawing/2014/main" id="{0AD88861-54E6-4EF0-951B-5DC57E802C10}"/>
                  </a:ext>
                </a:extLst>
              </p:cNvPr>
              <p:cNvSpPr>
                <a:spLocks noEditPoints="1"/>
              </p:cNvSpPr>
              <p:nvPr/>
            </p:nvSpPr>
            <p:spPr bwMode="auto">
              <a:xfrm>
                <a:off x="5484905" y="1544074"/>
                <a:ext cx="248847" cy="302894"/>
              </a:xfrm>
              <a:custGeom>
                <a:avLst/>
                <a:gdLst>
                  <a:gd name="T0" fmla="*/ 96 w 144"/>
                  <a:gd name="T1" fmla="*/ 180 h 180"/>
                  <a:gd name="T2" fmla="*/ 48 w 144"/>
                  <a:gd name="T3" fmla="*/ 180 h 180"/>
                  <a:gd name="T4" fmla="*/ 42 w 144"/>
                  <a:gd name="T5" fmla="*/ 174 h 180"/>
                  <a:gd name="T6" fmla="*/ 42 w 144"/>
                  <a:gd name="T7" fmla="*/ 99 h 180"/>
                  <a:gd name="T8" fmla="*/ 0 w 144"/>
                  <a:gd name="T9" fmla="*/ 6 h 180"/>
                  <a:gd name="T10" fmla="*/ 6 w 144"/>
                  <a:gd name="T11" fmla="*/ 0 h 180"/>
                  <a:gd name="T12" fmla="*/ 138 w 144"/>
                  <a:gd name="T13" fmla="*/ 0 h 180"/>
                  <a:gd name="T14" fmla="*/ 144 w 144"/>
                  <a:gd name="T15" fmla="*/ 6 h 180"/>
                  <a:gd name="T16" fmla="*/ 102 w 144"/>
                  <a:gd name="T17" fmla="*/ 99 h 180"/>
                  <a:gd name="T18" fmla="*/ 102 w 144"/>
                  <a:gd name="T19" fmla="*/ 174 h 180"/>
                  <a:gd name="T20" fmla="*/ 96 w 144"/>
                  <a:gd name="T21" fmla="*/ 180 h 180"/>
                  <a:gd name="T22" fmla="*/ 54 w 144"/>
                  <a:gd name="T23" fmla="*/ 168 h 180"/>
                  <a:gd name="T24" fmla="*/ 90 w 144"/>
                  <a:gd name="T25" fmla="*/ 168 h 180"/>
                  <a:gd name="T26" fmla="*/ 90 w 144"/>
                  <a:gd name="T27" fmla="*/ 96 h 180"/>
                  <a:gd name="T28" fmla="*/ 93 w 144"/>
                  <a:gd name="T29" fmla="*/ 91 h 180"/>
                  <a:gd name="T30" fmla="*/ 132 w 144"/>
                  <a:gd name="T31" fmla="*/ 12 h 180"/>
                  <a:gd name="T32" fmla="*/ 12 w 144"/>
                  <a:gd name="T33" fmla="*/ 12 h 180"/>
                  <a:gd name="T34" fmla="*/ 51 w 144"/>
                  <a:gd name="T35" fmla="*/ 91 h 180"/>
                  <a:gd name="T36" fmla="*/ 54 w 144"/>
                  <a:gd name="T37" fmla="*/ 96 h 180"/>
                  <a:gd name="T38" fmla="*/ 54 w 144"/>
                  <a:gd name="T39" fmla="*/ 16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80">
                    <a:moveTo>
                      <a:pt x="96" y="180"/>
                    </a:moveTo>
                    <a:cubicBezTo>
                      <a:pt x="48" y="180"/>
                      <a:pt x="48" y="180"/>
                      <a:pt x="48" y="180"/>
                    </a:cubicBezTo>
                    <a:cubicBezTo>
                      <a:pt x="45" y="180"/>
                      <a:pt x="42" y="177"/>
                      <a:pt x="42" y="174"/>
                    </a:cubicBezTo>
                    <a:cubicBezTo>
                      <a:pt x="42" y="99"/>
                      <a:pt x="42" y="99"/>
                      <a:pt x="42" y="99"/>
                    </a:cubicBezTo>
                    <a:cubicBezTo>
                      <a:pt x="15" y="82"/>
                      <a:pt x="0" y="49"/>
                      <a:pt x="0" y="6"/>
                    </a:cubicBezTo>
                    <a:cubicBezTo>
                      <a:pt x="0" y="3"/>
                      <a:pt x="3" y="0"/>
                      <a:pt x="6" y="0"/>
                    </a:cubicBezTo>
                    <a:cubicBezTo>
                      <a:pt x="138" y="0"/>
                      <a:pt x="138" y="0"/>
                      <a:pt x="138" y="0"/>
                    </a:cubicBezTo>
                    <a:cubicBezTo>
                      <a:pt x="141" y="0"/>
                      <a:pt x="144" y="3"/>
                      <a:pt x="144" y="6"/>
                    </a:cubicBezTo>
                    <a:cubicBezTo>
                      <a:pt x="144" y="49"/>
                      <a:pt x="129" y="82"/>
                      <a:pt x="102" y="99"/>
                    </a:cubicBezTo>
                    <a:cubicBezTo>
                      <a:pt x="102" y="174"/>
                      <a:pt x="102" y="174"/>
                      <a:pt x="102" y="174"/>
                    </a:cubicBezTo>
                    <a:cubicBezTo>
                      <a:pt x="102" y="177"/>
                      <a:pt x="99" y="180"/>
                      <a:pt x="96" y="180"/>
                    </a:cubicBezTo>
                    <a:close/>
                    <a:moveTo>
                      <a:pt x="54" y="168"/>
                    </a:moveTo>
                    <a:cubicBezTo>
                      <a:pt x="90" y="168"/>
                      <a:pt x="90" y="168"/>
                      <a:pt x="90" y="168"/>
                    </a:cubicBezTo>
                    <a:cubicBezTo>
                      <a:pt x="90" y="96"/>
                      <a:pt x="90" y="96"/>
                      <a:pt x="90" y="96"/>
                    </a:cubicBezTo>
                    <a:cubicBezTo>
                      <a:pt x="90" y="94"/>
                      <a:pt x="91" y="92"/>
                      <a:pt x="93" y="91"/>
                    </a:cubicBezTo>
                    <a:cubicBezTo>
                      <a:pt x="117" y="77"/>
                      <a:pt x="131" y="49"/>
                      <a:pt x="132" y="12"/>
                    </a:cubicBezTo>
                    <a:cubicBezTo>
                      <a:pt x="12" y="12"/>
                      <a:pt x="12" y="12"/>
                      <a:pt x="12" y="12"/>
                    </a:cubicBezTo>
                    <a:cubicBezTo>
                      <a:pt x="14" y="49"/>
                      <a:pt x="28" y="77"/>
                      <a:pt x="51" y="91"/>
                    </a:cubicBezTo>
                    <a:cubicBezTo>
                      <a:pt x="53" y="92"/>
                      <a:pt x="54" y="94"/>
                      <a:pt x="54" y="96"/>
                    </a:cubicBezTo>
                    <a:lnTo>
                      <a:pt x="54" y="1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05E386A7-192F-4041-B38D-27989463ED65}"/>
                </a:ext>
              </a:extLst>
            </p:cNvPr>
            <p:cNvGrpSpPr>
              <a:grpSpLocks/>
            </p:cNvGrpSpPr>
            <p:nvPr/>
          </p:nvGrpSpPr>
          <p:grpSpPr>
            <a:xfrm>
              <a:off x="11748282" y="1994869"/>
              <a:ext cx="209739" cy="230124"/>
              <a:chOff x="10391775" y="3759200"/>
              <a:chExt cx="622300" cy="620713"/>
            </a:xfrm>
            <a:solidFill>
              <a:schemeClr val="bg1"/>
            </a:solidFill>
          </p:grpSpPr>
          <p:sp>
            <p:nvSpPr>
              <p:cNvPr id="29" name="Freeform 20">
                <a:extLst>
                  <a:ext uri="{FF2B5EF4-FFF2-40B4-BE49-F238E27FC236}">
                    <a16:creationId xmlns:a16="http://schemas.microsoft.com/office/drawing/2014/main" id="{99482E1B-659B-4FB9-8706-108B923E1FE8}"/>
                  </a:ext>
                </a:extLst>
              </p:cNvPr>
              <p:cNvSpPr>
                <a:spLocks noEditPoints="1"/>
              </p:cNvSpPr>
              <p:nvPr/>
            </p:nvSpPr>
            <p:spPr bwMode="auto">
              <a:xfrm>
                <a:off x="10445750" y="3759200"/>
                <a:ext cx="211137" cy="206375"/>
              </a:xfrm>
              <a:custGeom>
                <a:avLst/>
                <a:gdLst>
                  <a:gd name="T0" fmla="*/ 16 w 32"/>
                  <a:gd name="T1" fmla="*/ 32 h 32"/>
                  <a:gd name="T2" fmla="*/ 32 w 32"/>
                  <a:gd name="T3" fmla="*/ 16 h 32"/>
                  <a:gd name="T4" fmla="*/ 16 w 32"/>
                  <a:gd name="T5" fmla="*/ 0 h 32"/>
                  <a:gd name="T6" fmla="*/ 0 w 32"/>
                  <a:gd name="T7" fmla="*/ 16 h 32"/>
                  <a:gd name="T8" fmla="*/ 16 w 32"/>
                  <a:gd name="T9" fmla="*/ 32 h 32"/>
                  <a:gd name="T10" fmla="*/ 16 w 32"/>
                  <a:gd name="T11" fmla="*/ 4 h 32"/>
                  <a:gd name="T12" fmla="*/ 28 w 32"/>
                  <a:gd name="T13" fmla="*/ 16 h 32"/>
                  <a:gd name="T14" fmla="*/ 16 w 32"/>
                  <a:gd name="T15" fmla="*/ 28 h 32"/>
                  <a:gd name="T16" fmla="*/ 4 w 32"/>
                  <a:gd name="T17" fmla="*/ 16 h 32"/>
                  <a:gd name="T18" fmla="*/ 16 w 32"/>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25" y="32"/>
                      <a:pt x="32" y="25"/>
                      <a:pt x="32" y="16"/>
                    </a:cubicBezTo>
                    <a:cubicBezTo>
                      <a:pt x="32" y="7"/>
                      <a:pt x="25" y="0"/>
                      <a:pt x="16" y="0"/>
                    </a:cubicBezTo>
                    <a:cubicBezTo>
                      <a:pt x="7" y="0"/>
                      <a:pt x="0" y="7"/>
                      <a:pt x="0" y="16"/>
                    </a:cubicBezTo>
                    <a:cubicBezTo>
                      <a:pt x="0" y="25"/>
                      <a:pt x="7" y="32"/>
                      <a:pt x="16" y="32"/>
                    </a:cubicBezTo>
                    <a:close/>
                    <a:moveTo>
                      <a:pt x="16" y="4"/>
                    </a:moveTo>
                    <a:cubicBezTo>
                      <a:pt x="23" y="4"/>
                      <a:pt x="28" y="9"/>
                      <a:pt x="28" y="16"/>
                    </a:cubicBezTo>
                    <a:cubicBezTo>
                      <a:pt x="28" y="23"/>
                      <a:pt x="23" y="28"/>
                      <a:pt x="16" y="28"/>
                    </a:cubicBezTo>
                    <a:cubicBezTo>
                      <a:pt x="9" y="28"/>
                      <a:pt x="4" y="23"/>
                      <a:pt x="4" y="16"/>
                    </a:cubicBezTo>
                    <a:cubicBezTo>
                      <a:pt x="4" y="9"/>
                      <a:pt x="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7979A580-287B-4E76-9A00-26144C5407E1}"/>
                  </a:ext>
                </a:extLst>
              </p:cNvPr>
              <p:cNvSpPr>
                <a:spLocks noEditPoints="1"/>
              </p:cNvSpPr>
              <p:nvPr/>
            </p:nvSpPr>
            <p:spPr bwMode="auto">
              <a:xfrm>
                <a:off x="10391775" y="3978275"/>
                <a:ext cx="317500" cy="401638"/>
              </a:xfrm>
              <a:custGeom>
                <a:avLst/>
                <a:gdLst>
                  <a:gd name="T0" fmla="*/ 24 w 48"/>
                  <a:gd name="T1" fmla="*/ 0 h 62"/>
                  <a:gd name="T2" fmla="*/ 0 w 48"/>
                  <a:gd name="T3" fmla="*/ 40 h 62"/>
                  <a:gd name="T4" fmla="*/ 2 w 48"/>
                  <a:gd name="T5" fmla="*/ 42 h 62"/>
                  <a:gd name="T6" fmla="*/ 14 w 48"/>
                  <a:gd name="T7" fmla="*/ 42 h 62"/>
                  <a:gd name="T8" fmla="*/ 14 w 48"/>
                  <a:gd name="T9" fmla="*/ 60 h 62"/>
                  <a:gd name="T10" fmla="*/ 16 w 48"/>
                  <a:gd name="T11" fmla="*/ 62 h 62"/>
                  <a:gd name="T12" fmla="*/ 32 w 48"/>
                  <a:gd name="T13" fmla="*/ 62 h 62"/>
                  <a:gd name="T14" fmla="*/ 34 w 48"/>
                  <a:gd name="T15" fmla="*/ 60 h 62"/>
                  <a:gd name="T16" fmla="*/ 34 w 48"/>
                  <a:gd name="T17" fmla="*/ 42 h 62"/>
                  <a:gd name="T18" fmla="*/ 46 w 48"/>
                  <a:gd name="T19" fmla="*/ 42 h 62"/>
                  <a:gd name="T20" fmla="*/ 48 w 48"/>
                  <a:gd name="T21" fmla="*/ 40 h 62"/>
                  <a:gd name="T22" fmla="*/ 24 w 48"/>
                  <a:gd name="T23" fmla="*/ 0 h 62"/>
                  <a:gd name="T24" fmla="*/ 31 w 48"/>
                  <a:gd name="T25" fmla="*/ 7 h 62"/>
                  <a:gd name="T26" fmla="*/ 24 w 48"/>
                  <a:gd name="T27" fmla="*/ 17 h 62"/>
                  <a:gd name="T28" fmla="*/ 17 w 48"/>
                  <a:gd name="T29" fmla="*/ 7 h 62"/>
                  <a:gd name="T30" fmla="*/ 24 w 48"/>
                  <a:gd name="T31" fmla="*/ 4 h 62"/>
                  <a:gd name="T32" fmla="*/ 31 w 48"/>
                  <a:gd name="T33" fmla="*/ 7 h 62"/>
                  <a:gd name="T34" fmla="*/ 18 w 48"/>
                  <a:gd name="T35" fmla="*/ 58 h 62"/>
                  <a:gd name="T36" fmla="*/ 18 w 48"/>
                  <a:gd name="T37" fmla="*/ 42 h 62"/>
                  <a:gd name="T38" fmla="*/ 30 w 48"/>
                  <a:gd name="T39" fmla="*/ 42 h 62"/>
                  <a:gd name="T40" fmla="*/ 30 w 48"/>
                  <a:gd name="T41" fmla="*/ 58 h 62"/>
                  <a:gd name="T42" fmla="*/ 18 w 48"/>
                  <a:gd name="T43" fmla="*/ 58 h 62"/>
                  <a:gd name="T44" fmla="*/ 32 w 48"/>
                  <a:gd name="T45" fmla="*/ 38 h 62"/>
                  <a:gd name="T46" fmla="*/ 16 w 48"/>
                  <a:gd name="T47" fmla="*/ 38 h 62"/>
                  <a:gd name="T48" fmla="*/ 4 w 48"/>
                  <a:gd name="T49" fmla="*/ 38 h 62"/>
                  <a:gd name="T50" fmla="*/ 14 w 48"/>
                  <a:gd name="T51" fmla="*/ 9 h 62"/>
                  <a:gd name="T52" fmla="*/ 22 w 48"/>
                  <a:gd name="T53" fmla="*/ 21 h 62"/>
                  <a:gd name="T54" fmla="*/ 24 w 48"/>
                  <a:gd name="T55" fmla="*/ 22 h 62"/>
                  <a:gd name="T56" fmla="*/ 26 w 48"/>
                  <a:gd name="T57" fmla="*/ 21 h 62"/>
                  <a:gd name="T58" fmla="*/ 34 w 48"/>
                  <a:gd name="T59" fmla="*/ 9 h 62"/>
                  <a:gd name="T60" fmla="*/ 44 w 48"/>
                  <a:gd name="T61" fmla="*/ 38 h 62"/>
                  <a:gd name="T62" fmla="*/ 32 w 48"/>
                  <a:gd name="T63" fmla="*/ 3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62">
                    <a:moveTo>
                      <a:pt x="24" y="0"/>
                    </a:moveTo>
                    <a:cubicBezTo>
                      <a:pt x="11" y="0"/>
                      <a:pt x="0" y="18"/>
                      <a:pt x="0" y="40"/>
                    </a:cubicBezTo>
                    <a:cubicBezTo>
                      <a:pt x="0" y="41"/>
                      <a:pt x="1" y="42"/>
                      <a:pt x="2" y="42"/>
                    </a:cubicBezTo>
                    <a:cubicBezTo>
                      <a:pt x="14" y="42"/>
                      <a:pt x="14" y="42"/>
                      <a:pt x="14" y="42"/>
                    </a:cubicBezTo>
                    <a:cubicBezTo>
                      <a:pt x="14" y="60"/>
                      <a:pt x="14" y="60"/>
                      <a:pt x="14" y="60"/>
                    </a:cubicBezTo>
                    <a:cubicBezTo>
                      <a:pt x="14" y="61"/>
                      <a:pt x="15" y="62"/>
                      <a:pt x="16" y="62"/>
                    </a:cubicBezTo>
                    <a:cubicBezTo>
                      <a:pt x="32" y="62"/>
                      <a:pt x="32" y="62"/>
                      <a:pt x="32" y="62"/>
                    </a:cubicBezTo>
                    <a:cubicBezTo>
                      <a:pt x="33" y="62"/>
                      <a:pt x="34" y="61"/>
                      <a:pt x="34" y="60"/>
                    </a:cubicBezTo>
                    <a:cubicBezTo>
                      <a:pt x="34" y="42"/>
                      <a:pt x="34" y="42"/>
                      <a:pt x="34" y="42"/>
                    </a:cubicBezTo>
                    <a:cubicBezTo>
                      <a:pt x="46" y="42"/>
                      <a:pt x="46" y="42"/>
                      <a:pt x="46" y="42"/>
                    </a:cubicBezTo>
                    <a:cubicBezTo>
                      <a:pt x="47" y="42"/>
                      <a:pt x="48" y="41"/>
                      <a:pt x="48" y="40"/>
                    </a:cubicBezTo>
                    <a:cubicBezTo>
                      <a:pt x="48" y="18"/>
                      <a:pt x="37" y="0"/>
                      <a:pt x="24" y="0"/>
                    </a:cubicBezTo>
                    <a:close/>
                    <a:moveTo>
                      <a:pt x="31" y="7"/>
                    </a:moveTo>
                    <a:cubicBezTo>
                      <a:pt x="24" y="17"/>
                      <a:pt x="24" y="17"/>
                      <a:pt x="24" y="17"/>
                    </a:cubicBezTo>
                    <a:cubicBezTo>
                      <a:pt x="17" y="7"/>
                      <a:pt x="17" y="7"/>
                      <a:pt x="17" y="7"/>
                    </a:cubicBezTo>
                    <a:cubicBezTo>
                      <a:pt x="19" y="5"/>
                      <a:pt x="22" y="4"/>
                      <a:pt x="24" y="4"/>
                    </a:cubicBezTo>
                    <a:cubicBezTo>
                      <a:pt x="26" y="4"/>
                      <a:pt x="29" y="5"/>
                      <a:pt x="31" y="7"/>
                    </a:cubicBezTo>
                    <a:close/>
                    <a:moveTo>
                      <a:pt x="18" y="58"/>
                    </a:moveTo>
                    <a:cubicBezTo>
                      <a:pt x="18" y="42"/>
                      <a:pt x="18" y="42"/>
                      <a:pt x="18" y="42"/>
                    </a:cubicBezTo>
                    <a:cubicBezTo>
                      <a:pt x="30" y="42"/>
                      <a:pt x="30" y="42"/>
                      <a:pt x="30" y="42"/>
                    </a:cubicBezTo>
                    <a:cubicBezTo>
                      <a:pt x="30" y="58"/>
                      <a:pt x="30" y="58"/>
                      <a:pt x="30" y="58"/>
                    </a:cubicBezTo>
                    <a:lnTo>
                      <a:pt x="18" y="58"/>
                    </a:lnTo>
                    <a:close/>
                    <a:moveTo>
                      <a:pt x="32" y="38"/>
                    </a:moveTo>
                    <a:cubicBezTo>
                      <a:pt x="16" y="38"/>
                      <a:pt x="16" y="38"/>
                      <a:pt x="16" y="38"/>
                    </a:cubicBezTo>
                    <a:cubicBezTo>
                      <a:pt x="4" y="38"/>
                      <a:pt x="4" y="38"/>
                      <a:pt x="4" y="38"/>
                    </a:cubicBezTo>
                    <a:cubicBezTo>
                      <a:pt x="4" y="26"/>
                      <a:pt x="8" y="15"/>
                      <a:pt x="14" y="9"/>
                    </a:cubicBezTo>
                    <a:cubicBezTo>
                      <a:pt x="22" y="21"/>
                      <a:pt x="22" y="21"/>
                      <a:pt x="22" y="21"/>
                    </a:cubicBezTo>
                    <a:cubicBezTo>
                      <a:pt x="23" y="22"/>
                      <a:pt x="23" y="22"/>
                      <a:pt x="24" y="22"/>
                    </a:cubicBezTo>
                    <a:cubicBezTo>
                      <a:pt x="25" y="22"/>
                      <a:pt x="25" y="22"/>
                      <a:pt x="26" y="21"/>
                    </a:cubicBezTo>
                    <a:cubicBezTo>
                      <a:pt x="34" y="9"/>
                      <a:pt x="34" y="9"/>
                      <a:pt x="34" y="9"/>
                    </a:cubicBezTo>
                    <a:cubicBezTo>
                      <a:pt x="40" y="15"/>
                      <a:pt x="44" y="26"/>
                      <a:pt x="44" y="38"/>
                    </a:cubicBezTo>
                    <a:lnTo>
                      <a:pt x="3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31" name="Freeform 22">
                <a:extLst>
                  <a:ext uri="{FF2B5EF4-FFF2-40B4-BE49-F238E27FC236}">
                    <a16:creationId xmlns:a16="http://schemas.microsoft.com/office/drawing/2014/main" id="{5766BFF4-D836-4C00-9631-0BE6D64238CF}"/>
                  </a:ext>
                </a:extLst>
              </p:cNvPr>
              <p:cNvSpPr>
                <a:spLocks noEditPoints="1"/>
              </p:cNvSpPr>
              <p:nvPr/>
            </p:nvSpPr>
            <p:spPr bwMode="auto">
              <a:xfrm>
                <a:off x="10748963" y="3759200"/>
                <a:ext cx="265112" cy="233363"/>
              </a:xfrm>
              <a:custGeom>
                <a:avLst/>
                <a:gdLst>
                  <a:gd name="T0" fmla="*/ 38 w 40"/>
                  <a:gd name="T1" fmla="*/ 0 h 36"/>
                  <a:gd name="T2" fmla="*/ 36 w 40"/>
                  <a:gd name="T3" fmla="*/ 2 h 36"/>
                  <a:gd name="T4" fmla="*/ 36 w 40"/>
                  <a:gd name="T5" fmla="*/ 4 h 36"/>
                  <a:gd name="T6" fmla="*/ 4 w 40"/>
                  <a:gd name="T7" fmla="*/ 12 h 36"/>
                  <a:gd name="T8" fmla="*/ 2 w 40"/>
                  <a:gd name="T9" fmla="*/ 10 h 36"/>
                  <a:gd name="T10" fmla="*/ 0 w 40"/>
                  <a:gd name="T11" fmla="*/ 12 h 36"/>
                  <a:gd name="T12" fmla="*/ 0 w 40"/>
                  <a:gd name="T13" fmla="*/ 14 h 36"/>
                  <a:gd name="T14" fmla="*/ 0 w 40"/>
                  <a:gd name="T15" fmla="*/ 22 h 36"/>
                  <a:gd name="T16" fmla="*/ 0 w 40"/>
                  <a:gd name="T17" fmla="*/ 24 h 36"/>
                  <a:gd name="T18" fmla="*/ 2 w 40"/>
                  <a:gd name="T19" fmla="*/ 26 h 36"/>
                  <a:gd name="T20" fmla="*/ 4 w 40"/>
                  <a:gd name="T21" fmla="*/ 24 h 36"/>
                  <a:gd name="T22" fmla="*/ 8 w 40"/>
                  <a:gd name="T23" fmla="*/ 25 h 36"/>
                  <a:gd name="T24" fmla="*/ 8 w 40"/>
                  <a:gd name="T25" fmla="*/ 28 h 36"/>
                  <a:gd name="T26" fmla="*/ 16 w 40"/>
                  <a:gd name="T27" fmla="*/ 36 h 36"/>
                  <a:gd name="T28" fmla="*/ 24 w 40"/>
                  <a:gd name="T29" fmla="*/ 29 h 36"/>
                  <a:gd name="T30" fmla="*/ 36 w 40"/>
                  <a:gd name="T31" fmla="*/ 32 h 36"/>
                  <a:gd name="T32" fmla="*/ 36 w 40"/>
                  <a:gd name="T33" fmla="*/ 34 h 36"/>
                  <a:gd name="T34" fmla="*/ 38 w 40"/>
                  <a:gd name="T35" fmla="*/ 36 h 36"/>
                  <a:gd name="T36" fmla="*/ 40 w 40"/>
                  <a:gd name="T37" fmla="*/ 34 h 36"/>
                  <a:gd name="T38" fmla="*/ 40 w 40"/>
                  <a:gd name="T39" fmla="*/ 30 h 36"/>
                  <a:gd name="T40" fmla="*/ 40 w 40"/>
                  <a:gd name="T41" fmla="*/ 6 h 36"/>
                  <a:gd name="T42" fmla="*/ 40 w 40"/>
                  <a:gd name="T43" fmla="*/ 2 h 36"/>
                  <a:gd name="T44" fmla="*/ 38 w 40"/>
                  <a:gd name="T45" fmla="*/ 0 h 36"/>
                  <a:gd name="T46" fmla="*/ 16 w 40"/>
                  <a:gd name="T47" fmla="*/ 32 h 36"/>
                  <a:gd name="T48" fmla="*/ 12 w 40"/>
                  <a:gd name="T49" fmla="*/ 28 h 36"/>
                  <a:gd name="T50" fmla="*/ 12 w 40"/>
                  <a:gd name="T51" fmla="*/ 26 h 36"/>
                  <a:gd name="T52" fmla="*/ 20 w 40"/>
                  <a:gd name="T53" fmla="*/ 28 h 36"/>
                  <a:gd name="T54" fmla="*/ 16 w 40"/>
                  <a:gd name="T55" fmla="*/ 32 h 36"/>
                  <a:gd name="T56" fmla="*/ 4 w 40"/>
                  <a:gd name="T57" fmla="*/ 20 h 36"/>
                  <a:gd name="T58" fmla="*/ 4 w 40"/>
                  <a:gd name="T59" fmla="*/ 16 h 36"/>
                  <a:gd name="T60" fmla="*/ 36 w 40"/>
                  <a:gd name="T61" fmla="*/ 8 h 36"/>
                  <a:gd name="T62" fmla="*/ 36 w 40"/>
                  <a:gd name="T63" fmla="*/ 28 h 36"/>
                  <a:gd name="T64" fmla="*/ 4 w 40"/>
                  <a:gd name="T65"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6">
                    <a:moveTo>
                      <a:pt x="38" y="0"/>
                    </a:moveTo>
                    <a:cubicBezTo>
                      <a:pt x="37" y="0"/>
                      <a:pt x="36" y="1"/>
                      <a:pt x="36" y="2"/>
                    </a:cubicBezTo>
                    <a:cubicBezTo>
                      <a:pt x="36" y="4"/>
                      <a:pt x="36" y="4"/>
                      <a:pt x="36" y="4"/>
                    </a:cubicBezTo>
                    <a:cubicBezTo>
                      <a:pt x="4" y="12"/>
                      <a:pt x="4" y="12"/>
                      <a:pt x="4" y="12"/>
                    </a:cubicBezTo>
                    <a:cubicBezTo>
                      <a:pt x="4" y="11"/>
                      <a:pt x="3" y="10"/>
                      <a:pt x="2" y="10"/>
                    </a:cubicBezTo>
                    <a:cubicBezTo>
                      <a:pt x="1" y="10"/>
                      <a:pt x="0" y="11"/>
                      <a:pt x="0" y="12"/>
                    </a:cubicBezTo>
                    <a:cubicBezTo>
                      <a:pt x="0" y="14"/>
                      <a:pt x="0" y="14"/>
                      <a:pt x="0" y="14"/>
                    </a:cubicBezTo>
                    <a:cubicBezTo>
                      <a:pt x="0" y="22"/>
                      <a:pt x="0" y="22"/>
                      <a:pt x="0" y="22"/>
                    </a:cubicBezTo>
                    <a:cubicBezTo>
                      <a:pt x="0" y="24"/>
                      <a:pt x="0" y="24"/>
                      <a:pt x="0" y="24"/>
                    </a:cubicBezTo>
                    <a:cubicBezTo>
                      <a:pt x="0" y="25"/>
                      <a:pt x="1" y="26"/>
                      <a:pt x="2" y="26"/>
                    </a:cubicBezTo>
                    <a:cubicBezTo>
                      <a:pt x="3" y="26"/>
                      <a:pt x="4" y="25"/>
                      <a:pt x="4" y="24"/>
                    </a:cubicBezTo>
                    <a:cubicBezTo>
                      <a:pt x="8" y="25"/>
                      <a:pt x="8" y="25"/>
                      <a:pt x="8" y="25"/>
                    </a:cubicBezTo>
                    <a:cubicBezTo>
                      <a:pt x="8" y="28"/>
                      <a:pt x="8" y="28"/>
                      <a:pt x="8" y="28"/>
                    </a:cubicBezTo>
                    <a:cubicBezTo>
                      <a:pt x="8" y="32"/>
                      <a:pt x="12" y="36"/>
                      <a:pt x="16" y="36"/>
                    </a:cubicBezTo>
                    <a:cubicBezTo>
                      <a:pt x="20" y="36"/>
                      <a:pt x="23" y="33"/>
                      <a:pt x="24" y="29"/>
                    </a:cubicBezTo>
                    <a:cubicBezTo>
                      <a:pt x="36" y="32"/>
                      <a:pt x="36" y="32"/>
                      <a:pt x="36" y="32"/>
                    </a:cubicBezTo>
                    <a:cubicBezTo>
                      <a:pt x="36" y="34"/>
                      <a:pt x="36" y="34"/>
                      <a:pt x="36" y="34"/>
                    </a:cubicBezTo>
                    <a:cubicBezTo>
                      <a:pt x="36" y="35"/>
                      <a:pt x="37" y="36"/>
                      <a:pt x="38" y="36"/>
                    </a:cubicBezTo>
                    <a:cubicBezTo>
                      <a:pt x="39" y="36"/>
                      <a:pt x="40" y="35"/>
                      <a:pt x="40" y="34"/>
                    </a:cubicBezTo>
                    <a:cubicBezTo>
                      <a:pt x="40" y="30"/>
                      <a:pt x="40" y="30"/>
                      <a:pt x="40" y="30"/>
                    </a:cubicBezTo>
                    <a:cubicBezTo>
                      <a:pt x="40" y="6"/>
                      <a:pt x="40" y="6"/>
                      <a:pt x="40" y="6"/>
                    </a:cubicBezTo>
                    <a:cubicBezTo>
                      <a:pt x="40" y="2"/>
                      <a:pt x="40" y="2"/>
                      <a:pt x="40" y="2"/>
                    </a:cubicBezTo>
                    <a:cubicBezTo>
                      <a:pt x="40" y="1"/>
                      <a:pt x="39" y="0"/>
                      <a:pt x="38" y="0"/>
                    </a:cubicBezTo>
                    <a:close/>
                    <a:moveTo>
                      <a:pt x="16" y="32"/>
                    </a:moveTo>
                    <a:cubicBezTo>
                      <a:pt x="14" y="32"/>
                      <a:pt x="12" y="30"/>
                      <a:pt x="12" y="28"/>
                    </a:cubicBezTo>
                    <a:cubicBezTo>
                      <a:pt x="12" y="26"/>
                      <a:pt x="12" y="26"/>
                      <a:pt x="12" y="26"/>
                    </a:cubicBezTo>
                    <a:cubicBezTo>
                      <a:pt x="20" y="28"/>
                      <a:pt x="20" y="28"/>
                      <a:pt x="20" y="28"/>
                    </a:cubicBezTo>
                    <a:cubicBezTo>
                      <a:pt x="20" y="30"/>
                      <a:pt x="18" y="32"/>
                      <a:pt x="16" y="32"/>
                    </a:cubicBezTo>
                    <a:close/>
                    <a:moveTo>
                      <a:pt x="4" y="20"/>
                    </a:moveTo>
                    <a:cubicBezTo>
                      <a:pt x="4" y="16"/>
                      <a:pt x="4" y="16"/>
                      <a:pt x="4" y="16"/>
                    </a:cubicBezTo>
                    <a:cubicBezTo>
                      <a:pt x="36" y="8"/>
                      <a:pt x="36" y="8"/>
                      <a:pt x="36" y="8"/>
                    </a:cubicBezTo>
                    <a:cubicBezTo>
                      <a:pt x="36" y="28"/>
                      <a:pt x="36" y="28"/>
                      <a:pt x="36" y="28"/>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pic>
          <p:nvPicPr>
            <p:cNvPr id="45" name="Graphic 44" descr="Line arrow: Clockwise curve with solid fill">
              <a:extLst>
                <a:ext uri="{FF2B5EF4-FFF2-40B4-BE49-F238E27FC236}">
                  <a16:creationId xmlns:a16="http://schemas.microsoft.com/office/drawing/2014/main" id="{35FDF149-F9F6-4E37-9E24-11DCBD52A6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857580">
              <a:off x="11550340" y="2045914"/>
              <a:ext cx="149512" cy="164463"/>
            </a:xfrm>
            <a:prstGeom prst="rect">
              <a:avLst/>
            </a:prstGeom>
          </p:spPr>
        </p:pic>
        <p:pic>
          <p:nvPicPr>
            <p:cNvPr id="47" name="Graphic 46" descr="Line arrow: Clockwise curve with solid fill">
              <a:extLst>
                <a:ext uri="{FF2B5EF4-FFF2-40B4-BE49-F238E27FC236}">
                  <a16:creationId xmlns:a16="http://schemas.microsoft.com/office/drawing/2014/main" id="{B0190D53-A0FB-4A28-AED4-824BDECF44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950321">
              <a:off x="11749572" y="1818519"/>
              <a:ext cx="149512" cy="164463"/>
            </a:xfrm>
            <a:prstGeom prst="rect">
              <a:avLst/>
            </a:prstGeom>
          </p:spPr>
        </p:pic>
      </p:grpSp>
      <p:sp>
        <p:nvSpPr>
          <p:cNvPr id="52" name="object 26">
            <a:extLst>
              <a:ext uri="{FF2B5EF4-FFF2-40B4-BE49-F238E27FC236}">
                <a16:creationId xmlns:a16="http://schemas.microsoft.com/office/drawing/2014/main" id="{F1836F8E-799C-461C-B786-7D9AC3089450}"/>
              </a:ext>
            </a:extLst>
          </p:cNvPr>
          <p:cNvSpPr txBox="1"/>
          <p:nvPr/>
        </p:nvSpPr>
        <p:spPr>
          <a:xfrm>
            <a:off x="1017034" y="2311638"/>
            <a:ext cx="2789377" cy="343940"/>
          </a:xfrm>
          <a:prstGeom prst="rect">
            <a:avLst/>
          </a:prstGeom>
          <a:solidFill>
            <a:schemeClr val="bg1">
              <a:alpha val="0"/>
            </a:schemeClr>
          </a:solidFill>
        </p:spPr>
        <p:txBody>
          <a:bodyPr vert="horz" wrap="square" lIns="0" tIns="11430" rIns="0" bIns="0"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it-IT" sz="12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dello stanziamento totale è per obiettivi digitali</a:t>
            </a:r>
          </a:p>
        </p:txBody>
      </p:sp>
      <p:sp>
        <p:nvSpPr>
          <p:cNvPr id="56" name="Titolo 45">
            <a:extLst>
              <a:ext uri="{FF2B5EF4-FFF2-40B4-BE49-F238E27FC236}">
                <a16:creationId xmlns:a16="http://schemas.microsoft.com/office/drawing/2014/main" id="{869592E1-2272-4696-9B6D-1D2471B6BD12}"/>
              </a:ext>
            </a:extLst>
          </p:cNvPr>
          <p:cNvSpPr txBox="1">
            <a:spLocks/>
          </p:cNvSpPr>
          <p:nvPr/>
        </p:nvSpPr>
        <p:spPr>
          <a:xfrm>
            <a:off x="4119163" y="1709429"/>
            <a:ext cx="2955029" cy="286232"/>
          </a:xfrm>
          <a:prstGeom prst="rect">
            <a:avLst/>
          </a:prstGeom>
          <a:noFill/>
        </p:spPr>
        <p:txBody>
          <a:bodyPr vert="horz" wrap="square" lIns="0" tIns="45720" rIns="91440" bIns="45720" rtlCol="0" anchor="ctr">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TRANSIZIONE VERDE E DNSH</a:t>
            </a:r>
          </a:p>
        </p:txBody>
      </p:sp>
      <p:sp>
        <p:nvSpPr>
          <p:cNvPr id="63" name="TextBox 62">
            <a:extLst>
              <a:ext uri="{FF2B5EF4-FFF2-40B4-BE49-F238E27FC236}">
                <a16:creationId xmlns:a16="http://schemas.microsoft.com/office/drawing/2014/main" id="{F72141F7-18AE-4B15-87E5-24A675147737}"/>
              </a:ext>
            </a:extLst>
          </p:cNvPr>
          <p:cNvSpPr txBox="1"/>
          <p:nvPr/>
        </p:nvSpPr>
        <p:spPr>
          <a:xfrm>
            <a:off x="8240176" y="1709429"/>
            <a:ext cx="3030338" cy="480131"/>
          </a:xfrm>
          <a:prstGeom prst="rect">
            <a:avLst/>
          </a:prstGeom>
          <a:noFill/>
        </p:spPr>
        <p:txBody>
          <a:bodyPr vert="horz" wrap="square" lIns="0" tIns="45720" rIns="91440" bIns="45720" rtlCol="0" anchor="ctr">
            <a:spAutoFit/>
          </a:bodyPr>
          <a:lstStyle>
            <a:defPPr>
              <a:defRPr lang="it-IT"/>
            </a:defPPr>
            <a:lvl1pPr>
              <a:lnSpc>
                <a:spcPct val="90000"/>
              </a:lnSpc>
              <a:spcBef>
                <a:spcPct val="0"/>
              </a:spcBef>
              <a:buNone/>
              <a:defRPr b="1">
                <a:solidFill>
                  <a:schemeClr val="bg1"/>
                </a:solidFill>
                <a:latin typeface="Arial" panose="020B0604020202020204" pitchFamily="34" charset="0"/>
                <a:cs typeface="Arial" panose="020B0604020202020204" pitchFamily="34"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PARITÀ DI GENERE, GIOVANI E DIVARI TERRITORIALI </a:t>
            </a:r>
          </a:p>
        </p:txBody>
      </p:sp>
      <p:sp>
        <p:nvSpPr>
          <p:cNvPr id="62" name="TextBox 61">
            <a:extLst>
              <a:ext uri="{FF2B5EF4-FFF2-40B4-BE49-F238E27FC236}">
                <a16:creationId xmlns:a16="http://schemas.microsoft.com/office/drawing/2014/main" id="{D9757F1E-A77E-479C-AFC0-BE6AC33E5DD1}"/>
              </a:ext>
            </a:extLst>
          </p:cNvPr>
          <p:cNvSpPr txBox="1"/>
          <p:nvPr/>
        </p:nvSpPr>
        <p:spPr>
          <a:xfrm>
            <a:off x="286917" y="1709429"/>
            <a:ext cx="2832040"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TRANSIZIONE DIGITALE</a:t>
            </a:r>
          </a:p>
        </p:txBody>
      </p:sp>
      <p:cxnSp>
        <p:nvCxnSpPr>
          <p:cNvPr id="64" name="Connector: Elbow 1046">
            <a:extLst>
              <a:ext uri="{FF2B5EF4-FFF2-40B4-BE49-F238E27FC236}">
                <a16:creationId xmlns:a16="http://schemas.microsoft.com/office/drawing/2014/main" id="{5FE00752-C417-42E1-809B-30927559FB6C}"/>
              </a:ext>
            </a:extLst>
          </p:cNvPr>
          <p:cNvCxnSpPr>
            <a:cxnSpLocks/>
          </p:cNvCxnSpPr>
          <p:nvPr/>
        </p:nvCxnSpPr>
        <p:spPr>
          <a:xfrm rot="5400000">
            <a:off x="5666718" y="4011926"/>
            <a:ext cx="4817292" cy="2"/>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grpSp>
        <p:nvGrpSpPr>
          <p:cNvPr id="74" name="Group 73">
            <a:extLst>
              <a:ext uri="{FF2B5EF4-FFF2-40B4-BE49-F238E27FC236}">
                <a16:creationId xmlns:a16="http://schemas.microsoft.com/office/drawing/2014/main" id="{88D315AC-F840-4A76-B291-7E9E5689F019}"/>
              </a:ext>
            </a:extLst>
          </p:cNvPr>
          <p:cNvGrpSpPr/>
          <p:nvPr/>
        </p:nvGrpSpPr>
        <p:grpSpPr>
          <a:xfrm>
            <a:off x="4120816" y="2216196"/>
            <a:ext cx="524224" cy="492293"/>
            <a:chOff x="4114987" y="3405648"/>
            <a:chExt cx="697742" cy="720765"/>
          </a:xfrm>
        </p:grpSpPr>
        <p:sp>
          <p:nvSpPr>
            <p:cNvPr id="71" name="Oval 70">
              <a:extLst>
                <a:ext uri="{FF2B5EF4-FFF2-40B4-BE49-F238E27FC236}">
                  <a16:creationId xmlns:a16="http://schemas.microsoft.com/office/drawing/2014/main" id="{12E951A9-E49F-49C8-8CD6-F632297838E2}"/>
                </a:ext>
              </a:extLst>
            </p:cNvPr>
            <p:cNvSpPr/>
            <p:nvPr/>
          </p:nvSpPr>
          <p:spPr>
            <a:xfrm>
              <a:off x="4114987" y="3405648"/>
              <a:ext cx="697742" cy="720765"/>
            </a:xfrm>
            <a:prstGeom prst="ellipse">
              <a:avLst/>
            </a:prstGeom>
            <a:solidFill>
              <a:srgbClr val="476DB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object 26">
              <a:extLst>
                <a:ext uri="{FF2B5EF4-FFF2-40B4-BE49-F238E27FC236}">
                  <a16:creationId xmlns:a16="http://schemas.microsoft.com/office/drawing/2014/main" id="{F79A0B88-DBA5-41DF-80C7-99ADE3F28A25}"/>
                </a:ext>
              </a:extLst>
            </p:cNvPr>
            <p:cNvSpPr txBox="1"/>
            <p:nvPr/>
          </p:nvSpPr>
          <p:spPr>
            <a:xfrm>
              <a:off x="4162110" y="3648250"/>
              <a:ext cx="650619" cy="287268"/>
            </a:xfrm>
            <a:prstGeom prst="rect">
              <a:avLst/>
            </a:prstGeom>
          </p:spPr>
          <p:txBody>
            <a:bodyPr vert="horz" wrap="square" lIns="0" tIns="11430" rIns="0" bIns="0" rtlCol="0">
              <a:spAutoFit/>
            </a:bodyPr>
            <a:lstStyle/>
            <a:p>
              <a:pPr marL="12700" marR="0" lvl="0" indent="0" algn="ctr" defTabSz="914400" rtl="0" eaLnBrk="1" fontAlgn="auto" latinLnBrk="0" hangingPunct="1">
                <a:lnSpc>
                  <a:spcPct val="100000"/>
                </a:lnSpc>
                <a:spcBef>
                  <a:spcPts val="90"/>
                </a:spcBef>
                <a:spcAft>
                  <a:spcPts val="0"/>
                </a:spcAft>
                <a:buClrTx/>
                <a:buSzTx/>
                <a:buFontTx/>
                <a:buNone/>
                <a:tabLst/>
                <a:defRPr/>
              </a:pPr>
              <a:r>
                <a:rPr kumimoji="0" lang="en-IT" sz="1200" b="1" i="0" u="none" strike="noStrike" kern="1200" cap="none" spc="-5" normalizeH="0" baseline="0" noProof="0">
                  <a:ln>
                    <a:noFill/>
                  </a:ln>
                  <a:solidFill>
                    <a:srgbClr val="FFFFFF"/>
                  </a:solidFill>
                  <a:effectLst/>
                  <a:uLnTx/>
                  <a:uFillTx/>
                  <a:latin typeface="Arial"/>
                  <a:ea typeface="+mn-ea"/>
                  <a:cs typeface="Arial"/>
                </a:rPr>
                <a:t>37</a:t>
              </a:r>
              <a:r>
                <a:rPr kumimoji="0" lang="it-IT" sz="1200" b="1" i="0" u="none" strike="noStrike" kern="1200" cap="none" spc="-5" normalizeH="0" baseline="0" noProof="0">
                  <a:ln>
                    <a:noFill/>
                  </a:ln>
                  <a:solidFill>
                    <a:srgbClr val="FFFFFF"/>
                  </a:solidFill>
                  <a:effectLst/>
                  <a:uLnTx/>
                  <a:uFillTx/>
                  <a:latin typeface="Arial"/>
                  <a:ea typeface="+mn-ea"/>
                  <a:cs typeface="Arial"/>
                </a:rPr>
                <a:t>,</a:t>
              </a:r>
              <a:r>
                <a:rPr kumimoji="0" lang="en-IT" sz="1200" b="1" i="0" u="none" strike="noStrike" kern="1200" cap="none" spc="-5" normalizeH="0" baseline="0" noProof="0">
                  <a:ln>
                    <a:noFill/>
                  </a:ln>
                  <a:solidFill>
                    <a:srgbClr val="FFFFFF"/>
                  </a:solidFill>
                  <a:effectLst/>
                  <a:uLnTx/>
                  <a:uFillTx/>
                  <a:latin typeface="Arial"/>
                  <a:ea typeface="+mn-ea"/>
                  <a:cs typeface="Arial"/>
                </a:rPr>
                <a:t>5%</a:t>
              </a:r>
              <a:endParaRPr kumimoji="0" lang="en-IT" sz="1200" b="1" i="0" u="none" strike="noStrike" kern="1200" cap="none" spc="0" normalizeH="0" baseline="0" noProof="0">
                <a:ln>
                  <a:noFill/>
                </a:ln>
                <a:solidFill>
                  <a:srgbClr val="FFFFFF"/>
                </a:solidFill>
                <a:effectLst/>
                <a:uLnTx/>
                <a:uFillTx/>
                <a:latin typeface="Arial"/>
                <a:ea typeface="+mn-ea"/>
                <a:cs typeface="Arial"/>
              </a:endParaRPr>
            </a:p>
          </p:txBody>
        </p:sp>
      </p:grpSp>
      <p:grpSp>
        <p:nvGrpSpPr>
          <p:cNvPr id="69" name="Group 68">
            <a:extLst>
              <a:ext uri="{FF2B5EF4-FFF2-40B4-BE49-F238E27FC236}">
                <a16:creationId xmlns:a16="http://schemas.microsoft.com/office/drawing/2014/main" id="{D8A20E80-345E-41DC-8A01-5EE316C3F685}"/>
              </a:ext>
            </a:extLst>
          </p:cNvPr>
          <p:cNvGrpSpPr/>
          <p:nvPr/>
        </p:nvGrpSpPr>
        <p:grpSpPr>
          <a:xfrm>
            <a:off x="8207102" y="2216196"/>
            <a:ext cx="947177" cy="492293"/>
            <a:chOff x="8231104" y="3429000"/>
            <a:chExt cx="1260693" cy="720765"/>
          </a:xfrm>
        </p:grpSpPr>
        <p:sp>
          <p:nvSpPr>
            <p:cNvPr id="72" name="Oval 71">
              <a:extLst>
                <a:ext uri="{FF2B5EF4-FFF2-40B4-BE49-F238E27FC236}">
                  <a16:creationId xmlns:a16="http://schemas.microsoft.com/office/drawing/2014/main" id="{8CE11E74-D3E0-43E3-86B3-D1F1D6BF2C1A}"/>
                </a:ext>
              </a:extLst>
            </p:cNvPr>
            <p:cNvSpPr/>
            <p:nvPr/>
          </p:nvSpPr>
          <p:spPr>
            <a:xfrm>
              <a:off x="8231104" y="3429000"/>
              <a:ext cx="697742" cy="720765"/>
            </a:xfrm>
            <a:prstGeom prst="ellipse">
              <a:avLst/>
            </a:prstGeom>
            <a:solidFill>
              <a:srgbClr val="476DB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object 26">
              <a:extLst>
                <a:ext uri="{FF2B5EF4-FFF2-40B4-BE49-F238E27FC236}">
                  <a16:creationId xmlns:a16="http://schemas.microsoft.com/office/drawing/2014/main" id="{5A7C6395-4786-4385-9E88-D2DD9A5D5F85}"/>
                </a:ext>
              </a:extLst>
            </p:cNvPr>
            <p:cNvSpPr txBox="1"/>
            <p:nvPr/>
          </p:nvSpPr>
          <p:spPr>
            <a:xfrm>
              <a:off x="8396204" y="3648252"/>
              <a:ext cx="1095593" cy="287268"/>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lang="it-IT" sz="1200" b="1" i="0" u="none" strike="noStrike" kern="1200" cap="none" spc="-5" normalizeH="0" baseline="0" noProof="0">
                  <a:ln>
                    <a:noFill/>
                  </a:ln>
                  <a:solidFill>
                    <a:srgbClr val="FFFFFF"/>
                  </a:solidFill>
                  <a:effectLst/>
                  <a:uLnTx/>
                  <a:uFillTx/>
                  <a:latin typeface="Arial"/>
                  <a:ea typeface="+mn-ea"/>
                  <a:cs typeface="Arial"/>
                </a:rPr>
                <a:t>40</a:t>
              </a:r>
              <a:r>
                <a:rPr kumimoji="0" lang="en-IT" sz="1200" b="1" i="0" u="none" strike="noStrike" kern="1200" cap="none" spc="-5" normalizeH="0" baseline="0" noProof="0">
                  <a:ln>
                    <a:noFill/>
                  </a:ln>
                  <a:solidFill>
                    <a:srgbClr val="FFFFFF"/>
                  </a:solidFill>
                  <a:effectLst/>
                  <a:uLnTx/>
                  <a:uFillTx/>
                  <a:latin typeface="Arial"/>
                  <a:ea typeface="+mn-ea"/>
                  <a:cs typeface="Arial"/>
                </a:rPr>
                <a:t>%</a:t>
              </a:r>
              <a:endParaRPr kumimoji="0" lang="en-IT" sz="1200" b="1" i="0" u="none" strike="noStrike" kern="1200" cap="none" spc="0" normalizeH="0" baseline="0" noProof="0">
                <a:ln>
                  <a:noFill/>
                </a:ln>
                <a:solidFill>
                  <a:srgbClr val="FFFFFF"/>
                </a:solidFill>
                <a:effectLst/>
                <a:uLnTx/>
                <a:uFillTx/>
                <a:latin typeface="Arial"/>
                <a:ea typeface="+mn-ea"/>
                <a:cs typeface="Arial"/>
              </a:endParaRPr>
            </a:p>
          </p:txBody>
        </p:sp>
      </p:grpSp>
      <p:sp>
        <p:nvSpPr>
          <p:cNvPr id="75" name="TextBox 74">
            <a:extLst>
              <a:ext uri="{FF2B5EF4-FFF2-40B4-BE49-F238E27FC236}">
                <a16:creationId xmlns:a16="http://schemas.microsoft.com/office/drawing/2014/main" id="{6E0BE55B-04E3-49F7-B9D8-2F33F9614AA5}"/>
              </a:ext>
            </a:extLst>
          </p:cNvPr>
          <p:cNvSpPr txBox="1"/>
          <p:nvPr/>
        </p:nvSpPr>
        <p:spPr>
          <a:xfrm>
            <a:off x="4898893" y="2252776"/>
            <a:ext cx="30621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dello stanziamento totale è per obiettivi climatici</a:t>
            </a:r>
          </a:p>
        </p:txBody>
      </p:sp>
      <p:sp>
        <p:nvSpPr>
          <p:cNvPr id="78" name="TextBox 77">
            <a:extLst>
              <a:ext uri="{FF2B5EF4-FFF2-40B4-BE49-F238E27FC236}">
                <a16:creationId xmlns:a16="http://schemas.microsoft.com/office/drawing/2014/main" id="{FFD84115-2F62-4ED7-85DF-59BD00D45268}"/>
              </a:ext>
            </a:extLst>
          </p:cNvPr>
          <p:cNvSpPr txBox="1"/>
          <p:nvPr/>
        </p:nvSpPr>
        <p:spPr>
          <a:xfrm>
            <a:off x="8991287" y="2252776"/>
            <a:ext cx="3155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delle risorse territorializzabili è dedicate al Mezzogiorno</a:t>
            </a:r>
          </a:p>
        </p:txBody>
      </p:sp>
      <p:sp>
        <p:nvSpPr>
          <p:cNvPr id="84" name="Rettangolo 46">
            <a:extLst>
              <a:ext uri="{FF2B5EF4-FFF2-40B4-BE49-F238E27FC236}">
                <a16:creationId xmlns:a16="http://schemas.microsoft.com/office/drawing/2014/main" id="{B831E3AB-0672-45C0-A8EE-9C7F700D6C4D}"/>
              </a:ext>
            </a:extLst>
          </p:cNvPr>
          <p:cNvSpPr/>
          <p:nvPr/>
        </p:nvSpPr>
        <p:spPr>
          <a:xfrm>
            <a:off x="4732795" y="3156159"/>
            <a:ext cx="2891754" cy="402504"/>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rPr>
              <a:t>Nessuna misura del piano arreca danno agli obiettivi ambientali</a:t>
            </a:r>
          </a:p>
        </p:txBody>
      </p:sp>
      <p:grpSp>
        <p:nvGrpSpPr>
          <p:cNvPr id="85" name="Group 114">
            <a:extLst>
              <a:ext uri="{FF2B5EF4-FFF2-40B4-BE49-F238E27FC236}">
                <a16:creationId xmlns:a16="http://schemas.microsoft.com/office/drawing/2014/main" id="{44636F2C-6825-4AFB-B15F-EB6A9C7A9EF0}"/>
              </a:ext>
            </a:extLst>
          </p:cNvPr>
          <p:cNvGrpSpPr>
            <a:grpSpLocks noChangeAspect="1"/>
          </p:cNvGrpSpPr>
          <p:nvPr/>
        </p:nvGrpSpPr>
        <p:grpSpPr bwMode="auto">
          <a:xfrm>
            <a:off x="4262869" y="2920719"/>
            <a:ext cx="330635" cy="329862"/>
            <a:chOff x="3629" y="1924"/>
            <a:chExt cx="427" cy="426"/>
          </a:xfrm>
          <a:solidFill>
            <a:srgbClr val="476DB6"/>
          </a:solidFill>
        </p:grpSpPr>
        <p:sp>
          <p:nvSpPr>
            <p:cNvPr id="86" name="Freeform 115">
              <a:extLst>
                <a:ext uri="{FF2B5EF4-FFF2-40B4-BE49-F238E27FC236}">
                  <a16:creationId xmlns:a16="http://schemas.microsoft.com/office/drawing/2014/main" id="{905293B7-BD68-44EA-9D0E-9DD94C8C79B3}"/>
                </a:ext>
              </a:extLst>
            </p:cNvPr>
            <p:cNvSpPr>
              <a:spLocks noEditPoints="1"/>
            </p:cNvSpPr>
            <p:nvPr/>
          </p:nvSpPr>
          <p:spPr bwMode="auto">
            <a:xfrm>
              <a:off x="3875" y="2011"/>
              <a:ext cx="141" cy="146"/>
            </a:xfrm>
            <a:custGeom>
              <a:avLst/>
              <a:gdLst>
                <a:gd name="T0" fmla="*/ 43 w 95"/>
                <a:gd name="T1" fmla="*/ 98 h 98"/>
                <a:gd name="T2" fmla="*/ 39 w 95"/>
                <a:gd name="T3" fmla="*/ 98 h 98"/>
                <a:gd name="T4" fmla="*/ 15 w 95"/>
                <a:gd name="T5" fmla="*/ 76 h 98"/>
                <a:gd name="T6" fmla="*/ 0 w 95"/>
                <a:gd name="T7" fmla="*/ 51 h 98"/>
                <a:gd name="T8" fmla="*/ 17 w 95"/>
                <a:gd name="T9" fmla="*/ 25 h 98"/>
                <a:gd name="T10" fmla="*/ 17 w 95"/>
                <a:gd name="T11" fmla="*/ 25 h 98"/>
                <a:gd name="T12" fmla="*/ 44 w 95"/>
                <a:gd name="T13" fmla="*/ 14 h 98"/>
                <a:gd name="T14" fmla="*/ 75 w 95"/>
                <a:gd name="T15" fmla="*/ 1 h 98"/>
                <a:gd name="T16" fmla="*/ 80 w 95"/>
                <a:gd name="T17" fmla="*/ 0 h 98"/>
                <a:gd name="T18" fmla="*/ 84 w 95"/>
                <a:gd name="T19" fmla="*/ 4 h 98"/>
                <a:gd name="T20" fmla="*/ 72 w 95"/>
                <a:gd name="T21" fmla="*/ 84 h 98"/>
                <a:gd name="T22" fmla="*/ 43 w 95"/>
                <a:gd name="T23" fmla="*/ 98 h 98"/>
                <a:gd name="T24" fmla="*/ 24 w 95"/>
                <a:gd name="T25" fmla="*/ 35 h 98"/>
                <a:gd name="T26" fmla="*/ 12 w 95"/>
                <a:gd name="T27" fmla="*/ 51 h 98"/>
                <a:gd name="T28" fmla="*/ 24 w 95"/>
                <a:gd name="T29" fmla="*/ 67 h 98"/>
                <a:gd name="T30" fmla="*/ 26 w 95"/>
                <a:gd name="T31" fmla="*/ 70 h 98"/>
                <a:gd name="T32" fmla="*/ 41 w 95"/>
                <a:gd name="T33" fmla="*/ 86 h 98"/>
                <a:gd name="T34" fmla="*/ 63 w 95"/>
                <a:gd name="T35" fmla="*/ 76 h 98"/>
                <a:gd name="T36" fmla="*/ 75 w 95"/>
                <a:gd name="T37" fmla="*/ 15 h 98"/>
                <a:gd name="T38" fmla="*/ 47 w 95"/>
                <a:gd name="T39" fmla="*/ 26 h 98"/>
                <a:gd name="T40" fmla="*/ 24 w 95"/>
                <a:gd name="T41" fmla="*/ 3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8">
                  <a:moveTo>
                    <a:pt x="43" y="98"/>
                  </a:moveTo>
                  <a:cubicBezTo>
                    <a:pt x="42" y="98"/>
                    <a:pt x="40" y="98"/>
                    <a:pt x="39" y="98"/>
                  </a:cubicBezTo>
                  <a:cubicBezTo>
                    <a:pt x="32" y="97"/>
                    <a:pt x="22" y="92"/>
                    <a:pt x="15" y="76"/>
                  </a:cubicBezTo>
                  <a:cubicBezTo>
                    <a:pt x="3" y="67"/>
                    <a:pt x="0" y="58"/>
                    <a:pt x="0" y="51"/>
                  </a:cubicBezTo>
                  <a:cubicBezTo>
                    <a:pt x="0" y="42"/>
                    <a:pt x="6" y="32"/>
                    <a:pt x="17" y="25"/>
                  </a:cubicBezTo>
                  <a:cubicBezTo>
                    <a:pt x="17" y="25"/>
                    <a:pt x="17" y="25"/>
                    <a:pt x="17" y="25"/>
                  </a:cubicBezTo>
                  <a:cubicBezTo>
                    <a:pt x="26" y="19"/>
                    <a:pt x="35" y="17"/>
                    <a:pt x="44" y="14"/>
                  </a:cubicBezTo>
                  <a:cubicBezTo>
                    <a:pt x="54" y="12"/>
                    <a:pt x="64" y="9"/>
                    <a:pt x="75" y="1"/>
                  </a:cubicBezTo>
                  <a:cubicBezTo>
                    <a:pt x="76" y="0"/>
                    <a:pt x="78" y="0"/>
                    <a:pt x="80" y="0"/>
                  </a:cubicBezTo>
                  <a:cubicBezTo>
                    <a:pt x="81" y="1"/>
                    <a:pt x="83" y="2"/>
                    <a:pt x="84" y="4"/>
                  </a:cubicBezTo>
                  <a:cubicBezTo>
                    <a:pt x="95" y="28"/>
                    <a:pt x="87" y="69"/>
                    <a:pt x="72" y="84"/>
                  </a:cubicBezTo>
                  <a:cubicBezTo>
                    <a:pt x="63" y="93"/>
                    <a:pt x="53" y="98"/>
                    <a:pt x="43" y="98"/>
                  </a:cubicBezTo>
                  <a:close/>
                  <a:moveTo>
                    <a:pt x="24" y="35"/>
                  </a:moveTo>
                  <a:cubicBezTo>
                    <a:pt x="17" y="40"/>
                    <a:pt x="12" y="46"/>
                    <a:pt x="12" y="51"/>
                  </a:cubicBezTo>
                  <a:cubicBezTo>
                    <a:pt x="12" y="58"/>
                    <a:pt x="19" y="64"/>
                    <a:pt x="24" y="67"/>
                  </a:cubicBezTo>
                  <a:cubicBezTo>
                    <a:pt x="25" y="68"/>
                    <a:pt x="25" y="69"/>
                    <a:pt x="26" y="70"/>
                  </a:cubicBezTo>
                  <a:cubicBezTo>
                    <a:pt x="30" y="80"/>
                    <a:pt x="35" y="85"/>
                    <a:pt x="41" y="86"/>
                  </a:cubicBezTo>
                  <a:cubicBezTo>
                    <a:pt x="49" y="88"/>
                    <a:pt x="58" y="82"/>
                    <a:pt x="63" y="76"/>
                  </a:cubicBezTo>
                  <a:cubicBezTo>
                    <a:pt x="74" y="65"/>
                    <a:pt x="80" y="35"/>
                    <a:pt x="75" y="15"/>
                  </a:cubicBezTo>
                  <a:cubicBezTo>
                    <a:pt x="65" y="21"/>
                    <a:pt x="56" y="24"/>
                    <a:pt x="47" y="26"/>
                  </a:cubicBezTo>
                  <a:cubicBezTo>
                    <a:pt x="39" y="28"/>
                    <a:pt x="31" y="30"/>
                    <a:pt x="24"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7" name="Freeform 116">
              <a:extLst>
                <a:ext uri="{FF2B5EF4-FFF2-40B4-BE49-F238E27FC236}">
                  <a16:creationId xmlns:a16="http://schemas.microsoft.com/office/drawing/2014/main" id="{39FD583E-697F-4DE3-BA05-6E11B9A54A17}"/>
                </a:ext>
              </a:extLst>
            </p:cNvPr>
            <p:cNvSpPr>
              <a:spLocks noEditPoints="1"/>
            </p:cNvSpPr>
            <p:nvPr/>
          </p:nvSpPr>
          <p:spPr bwMode="auto">
            <a:xfrm>
              <a:off x="3690" y="1924"/>
              <a:ext cx="185" cy="200"/>
            </a:xfrm>
            <a:custGeom>
              <a:avLst/>
              <a:gdLst>
                <a:gd name="T0" fmla="*/ 63 w 125"/>
                <a:gd name="T1" fmla="*/ 135 h 135"/>
                <a:gd name="T2" fmla="*/ 26 w 125"/>
                <a:gd name="T3" fmla="*/ 113 h 135"/>
                <a:gd name="T4" fmla="*/ 16 w 125"/>
                <a:gd name="T5" fmla="*/ 3 h 135"/>
                <a:gd name="T6" fmla="*/ 21 w 125"/>
                <a:gd name="T7" fmla="*/ 0 h 135"/>
                <a:gd name="T8" fmla="*/ 26 w 125"/>
                <a:gd name="T9" fmla="*/ 1 h 135"/>
                <a:gd name="T10" fmla="*/ 66 w 125"/>
                <a:gd name="T11" fmla="*/ 20 h 135"/>
                <a:gd name="T12" fmla="*/ 108 w 125"/>
                <a:gd name="T13" fmla="*/ 43 h 135"/>
                <a:gd name="T14" fmla="*/ 122 w 125"/>
                <a:gd name="T15" fmla="*/ 82 h 135"/>
                <a:gd name="T16" fmla="*/ 95 w 125"/>
                <a:gd name="T17" fmla="*/ 110 h 135"/>
                <a:gd name="T18" fmla="*/ 67 w 125"/>
                <a:gd name="T19" fmla="*/ 135 h 135"/>
                <a:gd name="T20" fmla="*/ 63 w 125"/>
                <a:gd name="T21" fmla="*/ 135 h 135"/>
                <a:gd name="T22" fmla="*/ 24 w 125"/>
                <a:gd name="T23" fmla="*/ 15 h 135"/>
                <a:gd name="T24" fmla="*/ 35 w 125"/>
                <a:gd name="T25" fmla="*/ 105 h 135"/>
                <a:gd name="T26" fmla="*/ 65 w 125"/>
                <a:gd name="T27" fmla="*/ 123 h 135"/>
                <a:gd name="T28" fmla="*/ 85 w 125"/>
                <a:gd name="T29" fmla="*/ 103 h 135"/>
                <a:gd name="T30" fmla="*/ 88 w 125"/>
                <a:gd name="T31" fmla="*/ 100 h 135"/>
                <a:gd name="T32" fmla="*/ 110 w 125"/>
                <a:gd name="T33" fmla="*/ 79 h 135"/>
                <a:gd name="T34" fmla="*/ 99 w 125"/>
                <a:gd name="T35" fmla="*/ 51 h 135"/>
                <a:gd name="T36" fmla="*/ 99 w 125"/>
                <a:gd name="T37" fmla="*/ 51 h 135"/>
                <a:gd name="T38" fmla="*/ 63 w 125"/>
                <a:gd name="T39" fmla="*/ 32 h 135"/>
                <a:gd name="T40" fmla="*/ 24 w 125"/>
                <a:gd name="T41"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35">
                  <a:moveTo>
                    <a:pt x="63" y="135"/>
                  </a:moveTo>
                  <a:cubicBezTo>
                    <a:pt x="51" y="135"/>
                    <a:pt x="38" y="127"/>
                    <a:pt x="26" y="113"/>
                  </a:cubicBezTo>
                  <a:cubicBezTo>
                    <a:pt x="8" y="91"/>
                    <a:pt x="0" y="34"/>
                    <a:pt x="16" y="3"/>
                  </a:cubicBezTo>
                  <a:cubicBezTo>
                    <a:pt x="17" y="2"/>
                    <a:pt x="19" y="0"/>
                    <a:pt x="21" y="0"/>
                  </a:cubicBezTo>
                  <a:cubicBezTo>
                    <a:pt x="22" y="0"/>
                    <a:pt x="24" y="0"/>
                    <a:pt x="26" y="1"/>
                  </a:cubicBezTo>
                  <a:cubicBezTo>
                    <a:pt x="38" y="12"/>
                    <a:pt x="52" y="16"/>
                    <a:pt x="66" y="20"/>
                  </a:cubicBezTo>
                  <a:cubicBezTo>
                    <a:pt x="82" y="25"/>
                    <a:pt x="97" y="30"/>
                    <a:pt x="108" y="43"/>
                  </a:cubicBezTo>
                  <a:cubicBezTo>
                    <a:pt x="120" y="57"/>
                    <a:pt x="125" y="70"/>
                    <a:pt x="122" y="82"/>
                  </a:cubicBezTo>
                  <a:cubicBezTo>
                    <a:pt x="119" y="93"/>
                    <a:pt x="110" y="103"/>
                    <a:pt x="95" y="110"/>
                  </a:cubicBezTo>
                  <a:cubicBezTo>
                    <a:pt x="88" y="125"/>
                    <a:pt x="78" y="133"/>
                    <a:pt x="67" y="135"/>
                  </a:cubicBezTo>
                  <a:cubicBezTo>
                    <a:pt x="66" y="135"/>
                    <a:pt x="64" y="135"/>
                    <a:pt x="63" y="135"/>
                  </a:cubicBezTo>
                  <a:close/>
                  <a:moveTo>
                    <a:pt x="24" y="15"/>
                  </a:moveTo>
                  <a:cubicBezTo>
                    <a:pt x="14" y="43"/>
                    <a:pt x="21" y="88"/>
                    <a:pt x="35" y="105"/>
                  </a:cubicBezTo>
                  <a:cubicBezTo>
                    <a:pt x="46" y="118"/>
                    <a:pt x="57" y="124"/>
                    <a:pt x="65" y="123"/>
                  </a:cubicBezTo>
                  <a:cubicBezTo>
                    <a:pt x="73" y="122"/>
                    <a:pt x="79" y="115"/>
                    <a:pt x="85" y="103"/>
                  </a:cubicBezTo>
                  <a:cubicBezTo>
                    <a:pt x="85" y="101"/>
                    <a:pt x="86" y="100"/>
                    <a:pt x="88" y="100"/>
                  </a:cubicBezTo>
                  <a:cubicBezTo>
                    <a:pt x="101" y="94"/>
                    <a:pt x="108" y="87"/>
                    <a:pt x="110" y="79"/>
                  </a:cubicBezTo>
                  <a:cubicBezTo>
                    <a:pt x="112" y="69"/>
                    <a:pt x="105" y="58"/>
                    <a:pt x="99" y="51"/>
                  </a:cubicBezTo>
                  <a:cubicBezTo>
                    <a:pt x="99" y="51"/>
                    <a:pt x="99" y="51"/>
                    <a:pt x="99" y="51"/>
                  </a:cubicBezTo>
                  <a:cubicBezTo>
                    <a:pt x="90" y="40"/>
                    <a:pt x="77" y="36"/>
                    <a:pt x="63" y="32"/>
                  </a:cubicBezTo>
                  <a:cubicBezTo>
                    <a:pt x="51" y="28"/>
                    <a:pt x="37" y="24"/>
                    <a:pt x="2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8" name="Freeform 117">
              <a:extLst>
                <a:ext uri="{FF2B5EF4-FFF2-40B4-BE49-F238E27FC236}">
                  <a16:creationId xmlns:a16="http://schemas.microsoft.com/office/drawing/2014/main" id="{CFCA0BA8-7A7B-47E1-8374-6B397468CE56}"/>
                </a:ext>
              </a:extLst>
            </p:cNvPr>
            <p:cNvSpPr>
              <a:spLocks/>
            </p:cNvSpPr>
            <p:nvPr/>
          </p:nvSpPr>
          <p:spPr bwMode="auto">
            <a:xfrm>
              <a:off x="3748" y="1986"/>
              <a:ext cx="212" cy="203"/>
            </a:xfrm>
            <a:custGeom>
              <a:avLst/>
              <a:gdLst>
                <a:gd name="T0" fmla="*/ 82 w 143"/>
                <a:gd name="T1" fmla="*/ 137 h 137"/>
                <a:gd name="T2" fmla="*/ 82 w 143"/>
                <a:gd name="T3" fmla="*/ 137 h 137"/>
                <a:gd name="T4" fmla="*/ 76 w 143"/>
                <a:gd name="T5" fmla="*/ 132 h 137"/>
                <a:gd name="T6" fmla="*/ 3 w 143"/>
                <a:gd name="T7" fmla="*/ 11 h 137"/>
                <a:gd name="T8" fmla="*/ 3 w 143"/>
                <a:gd name="T9" fmla="*/ 3 h 137"/>
                <a:gd name="T10" fmla="*/ 11 w 143"/>
                <a:gd name="T11" fmla="*/ 2 h 137"/>
                <a:gd name="T12" fmla="*/ 84 w 143"/>
                <a:gd name="T13" fmla="*/ 114 h 137"/>
                <a:gd name="T14" fmla="*/ 134 w 143"/>
                <a:gd name="T15" fmla="*/ 60 h 137"/>
                <a:gd name="T16" fmla="*/ 142 w 143"/>
                <a:gd name="T17" fmla="*/ 62 h 137"/>
                <a:gd name="T18" fmla="*/ 139 w 143"/>
                <a:gd name="T19" fmla="*/ 70 h 137"/>
                <a:gd name="T20" fmla="*/ 88 w 143"/>
                <a:gd name="T21" fmla="*/ 133 h 137"/>
                <a:gd name="T22" fmla="*/ 82 w 143"/>
                <a:gd name="T23"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137">
                  <a:moveTo>
                    <a:pt x="82" y="137"/>
                  </a:moveTo>
                  <a:cubicBezTo>
                    <a:pt x="82" y="137"/>
                    <a:pt x="82" y="137"/>
                    <a:pt x="82" y="137"/>
                  </a:cubicBezTo>
                  <a:cubicBezTo>
                    <a:pt x="79" y="137"/>
                    <a:pt x="77" y="135"/>
                    <a:pt x="76" y="132"/>
                  </a:cubicBezTo>
                  <a:cubicBezTo>
                    <a:pt x="76" y="132"/>
                    <a:pt x="61" y="63"/>
                    <a:pt x="3" y="11"/>
                  </a:cubicBezTo>
                  <a:cubicBezTo>
                    <a:pt x="1" y="9"/>
                    <a:pt x="0" y="5"/>
                    <a:pt x="3" y="3"/>
                  </a:cubicBezTo>
                  <a:cubicBezTo>
                    <a:pt x="5" y="0"/>
                    <a:pt x="9" y="0"/>
                    <a:pt x="11" y="2"/>
                  </a:cubicBezTo>
                  <a:cubicBezTo>
                    <a:pt x="55" y="42"/>
                    <a:pt x="75" y="90"/>
                    <a:pt x="84" y="114"/>
                  </a:cubicBezTo>
                  <a:cubicBezTo>
                    <a:pt x="92" y="98"/>
                    <a:pt x="109" y="72"/>
                    <a:pt x="134" y="60"/>
                  </a:cubicBezTo>
                  <a:cubicBezTo>
                    <a:pt x="137" y="58"/>
                    <a:pt x="140" y="59"/>
                    <a:pt x="142" y="62"/>
                  </a:cubicBezTo>
                  <a:cubicBezTo>
                    <a:pt x="143" y="65"/>
                    <a:pt x="142" y="69"/>
                    <a:pt x="139" y="70"/>
                  </a:cubicBezTo>
                  <a:cubicBezTo>
                    <a:pt x="105" y="87"/>
                    <a:pt x="88" y="133"/>
                    <a:pt x="88" y="133"/>
                  </a:cubicBezTo>
                  <a:cubicBezTo>
                    <a:pt x="87" y="135"/>
                    <a:pt x="85" y="137"/>
                    <a:pt x="82"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9" name="Freeform 118">
              <a:extLst>
                <a:ext uri="{FF2B5EF4-FFF2-40B4-BE49-F238E27FC236}">
                  <a16:creationId xmlns:a16="http://schemas.microsoft.com/office/drawing/2014/main" id="{09CF1294-E4BC-465E-B8DB-F959EF58288F}"/>
                </a:ext>
              </a:extLst>
            </p:cNvPr>
            <p:cNvSpPr>
              <a:spLocks noEditPoints="1"/>
            </p:cNvSpPr>
            <p:nvPr/>
          </p:nvSpPr>
          <p:spPr bwMode="auto">
            <a:xfrm>
              <a:off x="3629" y="2173"/>
              <a:ext cx="89" cy="160"/>
            </a:xfrm>
            <a:custGeom>
              <a:avLst/>
              <a:gdLst>
                <a:gd name="T0" fmla="*/ 54 w 60"/>
                <a:gd name="T1" fmla="*/ 108 h 108"/>
                <a:gd name="T2" fmla="*/ 6 w 60"/>
                <a:gd name="T3" fmla="*/ 108 h 108"/>
                <a:gd name="T4" fmla="*/ 0 w 60"/>
                <a:gd name="T5" fmla="*/ 102 h 108"/>
                <a:gd name="T6" fmla="*/ 0 w 60"/>
                <a:gd name="T7" fmla="*/ 6 h 108"/>
                <a:gd name="T8" fmla="*/ 6 w 60"/>
                <a:gd name="T9" fmla="*/ 0 h 108"/>
                <a:gd name="T10" fmla="*/ 54 w 60"/>
                <a:gd name="T11" fmla="*/ 0 h 108"/>
                <a:gd name="T12" fmla="*/ 60 w 60"/>
                <a:gd name="T13" fmla="*/ 6 h 108"/>
                <a:gd name="T14" fmla="*/ 60 w 60"/>
                <a:gd name="T15" fmla="*/ 102 h 108"/>
                <a:gd name="T16" fmla="*/ 54 w 60"/>
                <a:gd name="T17" fmla="*/ 108 h 108"/>
                <a:gd name="T18" fmla="*/ 12 w 60"/>
                <a:gd name="T19" fmla="*/ 96 h 108"/>
                <a:gd name="T20" fmla="*/ 48 w 60"/>
                <a:gd name="T21" fmla="*/ 96 h 108"/>
                <a:gd name="T22" fmla="*/ 48 w 60"/>
                <a:gd name="T23" fmla="*/ 12 h 108"/>
                <a:gd name="T24" fmla="*/ 12 w 60"/>
                <a:gd name="T25" fmla="*/ 12 h 108"/>
                <a:gd name="T26" fmla="*/ 12 w 60"/>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08">
                  <a:moveTo>
                    <a:pt x="54" y="108"/>
                  </a:moveTo>
                  <a:cubicBezTo>
                    <a:pt x="6" y="108"/>
                    <a:pt x="6" y="108"/>
                    <a:pt x="6" y="108"/>
                  </a:cubicBezTo>
                  <a:cubicBezTo>
                    <a:pt x="3" y="108"/>
                    <a:pt x="0" y="105"/>
                    <a:pt x="0" y="102"/>
                  </a:cubicBezTo>
                  <a:cubicBezTo>
                    <a:pt x="0" y="6"/>
                    <a:pt x="0" y="6"/>
                    <a:pt x="0" y="6"/>
                  </a:cubicBezTo>
                  <a:cubicBezTo>
                    <a:pt x="0" y="3"/>
                    <a:pt x="3" y="0"/>
                    <a:pt x="6" y="0"/>
                  </a:cubicBezTo>
                  <a:cubicBezTo>
                    <a:pt x="54" y="0"/>
                    <a:pt x="54" y="0"/>
                    <a:pt x="54" y="0"/>
                  </a:cubicBezTo>
                  <a:cubicBezTo>
                    <a:pt x="58" y="0"/>
                    <a:pt x="60" y="3"/>
                    <a:pt x="60" y="6"/>
                  </a:cubicBezTo>
                  <a:cubicBezTo>
                    <a:pt x="60" y="102"/>
                    <a:pt x="60" y="102"/>
                    <a:pt x="60" y="102"/>
                  </a:cubicBezTo>
                  <a:cubicBezTo>
                    <a:pt x="60" y="105"/>
                    <a:pt x="58" y="108"/>
                    <a:pt x="54" y="108"/>
                  </a:cubicBezTo>
                  <a:close/>
                  <a:moveTo>
                    <a:pt x="12" y="96"/>
                  </a:moveTo>
                  <a:cubicBezTo>
                    <a:pt x="48" y="96"/>
                    <a:pt x="48" y="96"/>
                    <a:pt x="48" y="96"/>
                  </a:cubicBezTo>
                  <a:cubicBezTo>
                    <a:pt x="48" y="12"/>
                    <a:pt x="48" y="12"/>
                    <a:pt x="48" y="12"/>
                  </a:cubicBezTo>
                  <a:cubicBezTo>
                    <a:pt x="12" y="12"/>
                    <a:pt x="12" y="12"/>
                    <a:pt x="12" y="12"/>
                  </a:cubicBezTo>
                  <a:lnTo>
                    <a:pt x="1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0" name="Freeform 119">
              <a:extLst>
                <a:ext uri="{FF2B5EF4-FFF2-40B4-BE49-F238E27FC236}">
                  <a16:creationId xmlns:a16="http://schemas.microsoft.com/office/drawing/2014/main" id="{2F7DB775-ADE6-4DDD-AC0E-22780BB895AC}"/>
                </a:ext>
              </a:extLst>
            </p:cNvPr>
            <p:cNvSpPr>
              <a:spLocks/>
            </p:cNvSpPr>
            <p:nvPr/>
          </p:nvSpPr>
          <p:spPr bwMode="auto">
            <a:xfrm>
              <a:off x="3699" y="2221"/>
              <a:ext cx="357" cy="129"/>
            </a:xfrm>
            <a:custGeom>
              <a:avLst/>
              <a:gdLst>
                <a:gd name="T0" fmla="*/ 106 w 241"/>
                <a:gd name="T1" fmla="*/ 87 h 87"/>
                <a:gd name="T2" fmla="*/ 45 w 241"/>
                <a:gd name="T3" fmla="*/ 71 h 87"/>
                <a:gd name="T4" fmla="*/ 5 w 241"/>
                <a:gd name="T5" fmla="*/ 58 h 87"/>
                <a:gd name="T6" fmla="*/ 2 w 241"/>
                <a:gd name="T7" fmla="*/ 50 h 87"/>
                <a:gd name="T8" fmla="*/ 9 w 241"/>
                <a:gd name="T9" fmla="*/ 46 h 87"/>
                <a:gd name="T10" fmla="*/ 49 w 241"/>
                <a:gd name="T11" fmla="*/ 60 h 87"/>
                <a:gd name="T12" fmla="*/ 169 w 241"/>
                <a:gd name="T13" fmla="*/ 50 h 87"/>
                <a:gd name="T14" fmla="*/ 225 w 241"/>
                <a:gd name="T15" fmla="*/ 21 h 87"/>
                <a:gd name="T16" fmla="*/ 201 w 241"/>
                <a:gd name="T17" fmla="*/ 16 h 87"/>
                <a:gd name="T18" fmla="*/ 148 w 241"/>
                <a:gd name="T19" fmla="*/ 33 h 87"/>
                <a:gd name="T20" fmla="*/ 140 w 241"/>
                <a:gd name="T21" fmla="*/ 29 h 87"/>
                <a:gd name="T22" fmla="*/ 144 w 241"/>
                <a:gd name="T23" fmla="*/ 22 h 87"/>
                <a:gd name="T24" fmla="*/ 197 w 241"/>
                <a:gd name="T25" fmla="*/ 4 h 87"/>
                <a:gd name="T26" fmla="*/ 239 w 241"/>
                <a:gd name="T27" fmla="*/ 18 h 87"/>
                <a:gd name="T28" fmla="*/ 241 w 241"/>
                <a:gd name="T29" fmla="*/ 23 h 87"/>
                <a:gd name="T30" fmla="*/ 238 w 241"/>
                <a:gd name="T31" fmla="*/ 27 h 87"/>
                <a:gd name="T32" fmla="*/ 175 w 241"/>
                <a:gd name="T33" fmla="*/ 60 h 87"/>
                <a:gd name="T34" fmla="*/ 106 w 241"/>
                <a:gd name="T3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87">
                  <a:moveTo>
                    <a:pt x="106" y="87"/>
                  </a:moveTo>
                  <a:cubicBezTo>
                    <a:pt x="91" y="87"/>
                    <a:pt x="74" y="82"/>
                    <a:pt x="45" y="71"/>
                  </a:cubicBezTo>
                  <a:cubicBezTo>
                    <a:pt x="34" y="67"/>
                    <a:pt x="21" y="63"/>
                    <a:pt x="5" y="58"/>
                  </a:cubicBezTo>
                  <a:cubicBezTo>
                    <a:pt x="2" y="57"/>
                    <a:pt x="0" y="53"/>
                    <a:pt x="2" y="50"/>
                  </a:cubicBezTo>
                  <a:cubicBezTo>
                    <a:pt x="3" y="47"/>
                    <a:pt x="6" y="45"/>
                    <a:pt x="9" y="46"/>
                  </a:cubicBezTo>
                  <a:cubicBezTo>
                    <a:pt x="25" y="51"/>
                    <a:pt x="37" y="56"/>
                    <a:pt x="49" y="60"/>
                  </a:cubicBezTo>
                  <a:cubicBezTo>
                    <a:pt x="110" y="81"/>
                    <a:pt x="110" y="81"/>
                    <a:pt x="169" y="50"/>
                  </a:cubicBezTo>
                  <a:cubicBezTo>
                    <a:pt x="184" y="42"/>
                    <a:pt x="202" y="32"/>
                    <a:pt x="225" y="21"/>
                  </a:cubicBezTo>
                  <a:cubicBezTo>
                    <a:pt x="216" y="14"/>
                    <a:pt x="209" y="13"/>
                    <a:pt x="201" y="16"/>
                  </a:cubicBezTo>
                  <a:cubicBezTo>
                    <a:pt x="148" y="33"/>
                    <a:pt x="148" y="33"/>
                    <a:pt x="148" y="33"/>
                  </a:cubicBezTo>
                  <a:cubicBezTo>
                    <a:pt x="145" y="34"/>
                    <a:pt x="141" y="33"/>
                    <a:pt x="140" y="29"/>
                  </a:cubicBezTo>
                  <a:cubicBezTo>
                    <a:pt x="139" y="26"/>
                    <a:pt x="141" y="23"/>
                    <a:pt x="144" y="22"/>
                  </a:cubicBezTo>
                  <a:cubicBezTo>
                    <a:pt x="197" y="4"/>
                    <a:pt x="197" y="4"/>
                    <a:pt x="197" y="4"/>
                  </a:cubicBezTo>
                  <a:cubicBezTo>
                    <a:pt x="213" y="0"/>
                    <a:pt x="225" y="4"/>
                    <a:pt x="239" y="18"/>
                  </a:cubicBezTo>
                  <a:cubicBezTo>
                    <a:pt x="241" y="19"/>
                    <a:pt x="241" y="21"/>
                    <a:pt x="241" y="23"/>
                  </a:cubicBezTo>
                  <a:cubicBezTo>
                    <a:pt x="241" y="25"/>
                    <a:pt x="240" y="26"/>
                    <a:pt x="238" y="27"/>
                  </a:cubicBezTo>
                  <a:cubicBezTo>
                    <a:pt x="211" y="41"/>
                    <a:pt x="191" y="52"/>
                    <a:pt x="175" y="60"/>
                  </a:cubicBezTo>
                  <a:cubicBezTo>
                    <a:pt x="140" y="79"/>
                    <a:pt x="124" y="87"/>
                    <a:pt x="106"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1" name="Freeform 120">
              <a:extLst>
                <a:ext uri="{FF2B5EF4-FFF2-40B4-BE49-F238E27FC236}">
                  <a16:creationId xmlns:a16="http://schemas.microsoft.com/office/drawing/2014/main" id="{5E6C1132-E6C1-409C-96D3-6DEE13FA6A74}"/>
                </a:ext>
              </a:extLst>
            </p:cNvPr>
            <p:cNvSpPr>
              <a:spLocks/>
            </p:cNvSpPr>
            <p:nvPr/>
          </p:nvSpPr>
          <p:spPr bwMode="auto">
            <a:xfrm>
              <a:off x="3700" y="2191"/>
              <a:ext cx="227" cy="89"/>
            </a:xfrm>
            <a:custGeom>
              <a:avLst/>
              <a:gdLst>
                <a:gd name="T0" fmla="*/ 132 w 153"/>
                <a:gd name="T1" fmla="*/ 60 h 60"/>
                <a:gd name="T2" fmla="*/ 66 w 153"/>
                <a:gd name="T3" fmla="*/ 60 h 60"/>
                <a:gd name="T4" fmla="*/ 60 w 153"/>
                <a:gd name="T5" fmla="*/ 54 h 60"/>
                <a:gd name="T6" fmla="*/ 66 w 153"/>
                <a:gd name="T7" fmla="*/ 48 h 60"/>
                <a:gd name="T8" fmla="*/ 132 w 153"/>
                <a:gd name="T9" fmla="*/ 48 h 60"/>
                <a:gd name="T10" fmla="*/ 141 w 153"/>
                <a:gd name="T11" fmla="*/ 42 h 60"/>
                <a:gd name="T12" fmla="*/ 132 w 153"/>
                <a:gd name="T13" fmla="*/ 36 h 60"/>
                <a:gd name="T14" fmla="*/ 96 w 153"/>
                <a:gd name="T15" fmla="*/ 36 h 60"/>
                <a:gd name="T16" fmla="*/ 92 w 153"/>
                <a:gd name="T17" fmla="*/ 34 h 60"/>
                <a:gd name="T18" fmla="*/ 42 w 153"/>
                <a:gd name="T19" fmla="*/ 12 h 60"/>
                <a:gd name="T20" fmla="*/ 6 w 153"/>
                <a:gd name="T21" fmla="*/ 12 h 60"/>
                <a:gd name="T22" fmla="*/ 0 w 153"/>
                <a:gd name="T23" fmla="*/ 6 h 60"/>
                <a:gd name="T24" fmla="*/ 6 w 153"/>
                <a:gd name="T25" fmla="*/ 0 h 60"/>
                <a:gd name="T26" fmla="*/ 42 w 153"/>
                <a:gd name="T27" fmla="*/ 0 h 60"/>
                <a:gd name="T28" fmla="*/ 99 w 153"/>
                <a:gd name="T29" fmla="*/ 24 h 60"/>
                <a:gd name="T30" fmla="*/ 132 w 153"/>
                <a:gd name="T31" fmla="*/ 24 h 60"/>
                <a:gd name="T32" fmla="*/ 153 w 153"/>
                <a:gd name="T33" fmla="*/ 42 h 60"/>
                <a:gd name="T34" fmla="*/ 132 w 153"/>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60">
                  <a:moveTo>
                    <a:pt x="132" y="60"/>
                  </a:moveTo>
                  <a:cubicBezTo>
                    <a:pt x="66" y="60"/>
                    <a:pt x="66" y="60"/>
                    <a:pt x="66" y="60"/>
                  </a:cubicBezTo>
                  <a:cubicBezTo>
                    <a:pt x="63" y="60"/>
                    <a:pt x="60" y="57"/>
                    <a:pt x="60" y="54"/>
                  </a:cubicBezTo>
                  <a:cubicBezTo>
                    <a:pt x="60" y="51"/>
                    <a:pt x="63" y="48"/>
                    <a:pt x="66" y="48"/>
                  </a:cubicBezTo>
                  <a:cubicBezTo>
                    <a:pt x="132" y="48"/>
                    <a:pt x="132" y="48"/>
                    <a:pt x="132" y="48"/>
                  </a:cubicBezTo>
                  <a:cubicBezTo>
                    <a:pt x="138" y="48"/>
                    <a:pt x="141" y="45"/>
                    <a:pt x="141" y="42"/>
                  </a:cubicBezTo>
                  <a:cubicBezTo>
                    <a:pt x="141" y="39"/>
                    <a:pt x="138" y="36"/>
                    <a:pt x="132" y="36"/>
                  </a:cubicBezTo>
                  <a:cubicBezTo>
                    <a:pt x="96" y="36"/>
                    <a:pt x="96" y="36"/>
                    <a:pt x="96" y="36"/>
                  </a:cubicBezTo>
                  <a:cubicBezTo>
                    <a:pt x="95" y="36"/>
                    <a:pt x="93" y="35"/>
                    <a:pt x="92" y="34"/>
                  </a:cubicBezTo>
                  <a:cubicBezTo>
                    <a:pt x="85" y="27"/>
                    <a:pt x="67" y="12"/>
                    <a:pt x="42" y="12"/>
                  </a:cubicBezTo>
                  <a:cubicBezTo>
                    <a:pt x="6" y="12"/>
                    <a:pt x="6" y="12"/>
                    <a:pt x="6" y="12"/>
                  </a:cubicBezTo>
                  <a:cubicBezTo>
                    <a:pt x="3" y="12"/>
                    <a:pt x="0" y="9"/>
                    <a:pt x="0" y="6"/>
                  </a:cubicBezTo>
                  <a:cubicBezTo>
                    <a:pt x="0" y="3"/>
                    <a:pt x="3" y="0"/>
                    <a:pt x="6" y="0"/>
                  </a:cubicBezTo>
                  <a:cubicBezTo>
                    <a:pt x="42" y="0"/>
                    <a:pt x="42" y="0"/>
                    <a:pt x="42" y="0"/>
                  </a:cubicBezTo>
                  <a:cubicBezTo>
                    <a:pt x="70" y="0"/>
                    <a:pt x="90" y="16"/>
                    <a:pt x="99" y="24"/>
                  </a:cubicBezTo>
                  <a:cubicBezTo>
                    <a:pt x="132" y="24"/>
                    <a:pt x="132" y="24"/>
                    <a:pt x="132" y="24"/>
                  </a:cubicBezTo>
                  <a:cubicBezTo>
                    <a:pt x="146" y="24"/>
                    <a:pt x="153" y="33"/>
                    <a:pt x="153" y="42"/>
                  </a:cubicBezTo>
                  <a:cubicBezTo>
                    <a:pt x="153" y="51"/>
                    <a:pt x="146" y="60"/>
                    <a:pt x="13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93" name="Rettangolo 71">
            <a:extLst>
              <a:ext uri="{FF2B5EF4-FFF2-40B4-BE49-F238E27FC236}">
                <a16:creationId xmlns:a16="http://schemas.microsoft.com/office/drawing/2014/main" id="{BFB39B77-2C57-4E84-A6E4-FB6936D27FDB}"/>
              </a:ext>
            </a:extLst>
          </p:cNvPr>
          <p:cNvSpPr/>
          <p:nvPr/>
        </p:nvSpPr>
        <p:spPr>
          <a:xfrm>
            <a:off x="4732795" y="4093510"/>
            <a:ext cx="2230290" cy="448244"/>
          </a:xfrm>
          <a:prstGeom prst="rect">
            <a:avLst/>
          </a:prstGeom>
        </p:spPr>
        <p:txBody>
          <a:bodyPr wrap="none" lIns="0" tIns="0" rIns="0" bIns="0" anchor="t">
            <a:noAutofit/>
          </a:bodyPr>
          <a:lstStyle/>
          <a:p>
            <a:pPr marL="12700" marR="0" lvl="0" indent="0" algn="just" defTabSz="914400" rtl="0" eaLnBrk="1" fontAlgn="auto" latinLnBrk="0" hangingPunct="1">
              <a:lnSpc>
                <a:spcPct val="100000"/>
              </a:lnSpc>
              <a:spcBef>
                <a:spcPts val="100"/>
              </a:spcBef>
              <a:spcAft>
                <a:spcPts val="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INVESTIMENTI CHIAVE</a:t>
            </a:r>
            <a:endParaRPr kumimoji="0" lang="it-IT" sz="1400" b="1" i="0" u="none" strike="noStrike" kern="1200" cap="none" spc="0" normalizeH="0" baseline="0" noProof="0">
              <a:ln>
                <a:noFill/>
              </a:ln>
              <a:solidFill>
                <a:srgbClr val="476DB6"/>
              </a:solidFill>
              <a:effectLst/>
              <a:uLnTx/>
              <a:uFillTx/>
              <a:latin typeface="Arial"/>
              <a:ea typeface="+mn-ea"/>
              <a:cs typeface="Arial"/>
            </a:endParaRPr>
          </a:p>
        </p:txBody>
      </p:sp>
      <p:sp>
        <p:nvSpPr>
          <p:cNvPr id="96" name="Rettangolo 46">
            <a:extLst>
              <a:ext uri="{FF2B5EF4-FFF2-40B4-BE49-F238E27FC236}">
                <a16:creationId xmlns:a16="http://schemas.microsoft.com/office/drawing/2014/main" id="{DE14B7AF-1C02-4184-809A-158BE112FEB7}"/>
              </a:ext>
            </a:extLst>
          </p:cNvPr>
          <p:cNvSpPr/>
          <p:nvPr/>
        </p:nvSpPr>
        <p:spPr>
          <a:xfrm>
            <a:off x="4732795" y="4343885"/>
            <a:ext cx="2998915" cy="1047925"/>
          </a:xfrm>
          <a:prstGeom prst="rect">
            <a:avLst/>
          </a:prstGeom>
        </p:spPr>
        <p:txBody>
          <a:bodyPr wrap="square" lIns="0" tIns="0" rIns="0" bIns="0">
            <a:noAutofit/>
          </a:bodyPr>
          <a:lstStyle/>
          <a:p>
            <a:pPr marL="285750" marR="0" lvl="0" indent="-285750" algn="just"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Efficienza energetica negli edifici residenziali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€ 12,1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Mobilità sostenibile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€ 32,1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Energia rinnovabile ed economia circolare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€ 18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endPar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endParaRPr>
          </a:p>
        </p:txBody>
      </p:sp>
      <p:sp>
        <p:nvSpPr>
          <p:cNvPr id="97" name="Rettangolo 71">
            <a:extLst>
              <a:ext uri="{FF2B5EF4-FFF2-40B4-BE49-F238E27FC236}">
                <a16:creationId xmlns:a16="http://schemas.microsoft.com/office/drawing/2014/main" id="{2232AC8C-AD00-4F46-BB44-35D96285B610}"/>
              </a:ext>
            </a:extLst>
          </p:cNvPr>
          <p:cNvSpPr/>
          <p:nvPr/>
        </p:nvSpPr>
        <p:spPr>
          <a:xfrm>
            <a:off x="4732795" y="2920719"/>
            <a:ext cx="2230290" cy="448244"/>
          </a:xfrm>
          <a:prstGeom prst="rect">
            <a:avLst/>
          </a:prstGeom>
        </p:spPr>
        <p:txBody>
          <a:bodyPr wrap="none" lIns="0" tIns="0" rIns="0" bIns="0" anchor="t">
            <a:noAutofit/>
          </a:bodyPr>
          <a:lstStyle/>
          <a:p>
            <a:pPr marL="12700" marR="0" lvl="0" indent="0" algn="just" defTabSz="914400" rtl="0" eaLnBrk="1" fontAlgn="auto" latinLnBrk="0" hangingPunct="1">
              <a:lnSpc>
                <a:spcPct val="100000"/>
              </a:lnSpc>
              <a:spcBef>
                <a:spcPts val="100"/>
              </a:spcBef>
              <a:spcAft>
                <a:spcPts val="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DNSH</a:t>
            </a:r>
            <a:endParaRPr kumimoji="0" lang="it-IT" sz="1400" b="0" i="0" u="none" strike="noStrike" kern="1200" cap="none" spc="0" normalizeH="0" baseline="0" noProof="0">
              <a:ln>
                <a:noFill/>
              </a:ln>
              <a:solidFill>
                <a:srgbClr val="476DB6"/>
              </a:solidFill>
              <a:effectLst/>
              <a:uLnTx/>
              <a:uFillTx/>
              <a:latin typeface="Arial"/>
              <a:ea typeface="+mn-ea"/>
              <a:cs typeface="Arial"/>
            </a:endParaRPr>
          </a:p>
        </p:txBody>
      </p:sp>
      <p:grpSp>
        <p:nvGrpSpPr>
          <p:cNvPr id="100" name="Group 27">
            <a:extLst>
              <a:ext uri="{FF2B5EF4-FFF2-40B4-BE49-F238E27FC236}">
                <a16:creationId xmlns:a16="http://schemas.microsoft.com/office/drawing/2014/main" id="{F5A94F5D-C33B-48B9-987E-84391D8D11F1}"/>
              </a:ext>
            </a:extLst>
          </p:cNvPr>
          <p:cNvGrpSpPr>
            <a:grpSpLocks noChangeAspect="1"/>
          </p:cNvGrpSpPr>
          <p:nvPr/>
        </p:nvGrpSpPr>
        <p:grpSpPr bwMode="auto">
          <a:xfrm>
            <a:off x="4276320" y="4093510"/>
            <a:ext cx="317184" cy="347197"/>
            <a:chOff x="2615" y="646"/>
            <a:chExt cx="391" cy="428"/>
          </a:xfrm>
          <a:solidFill>
            <a:srgbClr val="476DB6"/>
          </a:solidFill>
        </p:grpSpPr>
        <p:sp>
          <p:nvSpPr>
            <p:cNvPr id="101" name="Freeform 28">
              <a:extLst>
                <a:ext uri="{FF2B5EF4-FFF2-40B4-BE49-F238E27FC236}">
                  <a16:creationId xmlns:a16="http://schemas.microsoft.com/office/drawing/2014/main" id="{AD20F938-940B-4C29-B723-2B68D46CB929}"/>
                </a:ext>
              </a:extLst>
            </p:cNvPr>
            <p:cNvSpPr>
              <a:spLocks noEditPoints="1"/>
            </p:cNvSpPr>
            <p:nvPr/>
          </p:nvSpPr>
          <p:spPr bwMode="auto">
            <a:xfrm>
              <a:off x="2633" y="1021"/>
              <a:ext cx="71" cy="53"/>
            </a:xfrm>
            <a:custGeom>
              <a:avLst/>
              <a:gdLst>
                <a:gd name="T0" fmla="*/ 42 w 48"/>
                <a:gd name="T1" fmla="*/ 36 h 36"/>
                <a:gd name="T2" fmla="*/ 6 w 48"/>
                <a:gd name="T3" fmla="*/ 36 h 36"/>
                <a:gd name="T4" fmla="*/ 0 w 48"/>
                <a:gd name="T5" fmla="*/ 30 h 36"/>
                <a:gd name="T6" fmla="*/ 0 w 48"/>
                <a:gd name="T7" fmla="*/ 6 h 36"/>
                <a:gd name="T8" fmla="*/ 6 w 48"/>
                <a:gd name="T9" fmla="*/ 0 h 36"/>
                <a:gd name="T10" fmla="*/ 42 w 48"/>
                <a:gd name="T11" fmla="*/ 0 h 36"/>
                <a:gd name="T12" fmla="*/ 48 w 48"/>
                <a:gd name="T13" fmla="*/ 6 h 36"/>
                <a:gd name="T14" fmla="*/ 48 w 48"/>
                <a:gd name="T15" fmla="*/ 30 h 36"/>
                <a:gd name="T16" fmla="*/ 42 w 48"/>
                <a:gd name="T17" fmla="*/ 36 h 36"/>
                <a:gd name="T18" fmla="*/ 12 w 48"/>
                <a:gd name="T19" fmla="*/ 24 h 36"/>
                <a:gd name="T20" fmla="*/ 36 w 48"/>
                <a:gd name="T21" fmla="*/ 24 h 36"/>
                <a:gd name="T22" fmla="*/ 36 w 48"/>
                <a:gd name="T23" fmla="*/ 12 h 36"/>
                <a:gd name="T24" fmla="*/ 12 w 48"/>
                <a:gd name="T25" fmla="*/ 12 h 36"/>
                <a:gd name="T26" fmla="*/ 12 w 48"/>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2" y="36"/>
                  </a:moveTo>
                  <a:cubicBezTo>
                    <a:pt x="6" y="36"/>
                    <a:pt x="6" y="36"/>
                    <a:pt x="6" y="36"/>
                  </a:cubicBezTo>
                  <a:cubicBezTo>
                    <a:pt x="2" y="36"/>
                    <a:pt x="0" y="33"/>
                    <a:pt x="0" y="30"/>
                  </a:cubicBezTo>
                  <a:cubicBezTo>
                    <a:pt x="0" y="6"/>
                    <a:pt x="0" y="6"/>
                    <a:pt x="0" y="6"/>
                  </a:cubicBezTo>
                  <a:cubicBezTo>
                    <a:pt x="0" y="3"/>
                    <a:pt x="2" y="0"/>
                    <a:pt x="6" y="0"/>
                  </a:cubicBezTo>
                  <a:cubicBezTo>
                    <a:pt x="42" y="0"/>
                    <a:pt x="42" y="0"/>
                    <a:pt x="42" y="0"/>
                  </a:cubicBezTo>
                  <a:cubicBezTo>
                    <a:pt x="45" y="0"/>
                    <a:pt x="48" y="3"/>
                    <a:pt x="48" y="6"/>
                  </a:cubicBezTo>
                  <a:cubicBezTo>
                    <a:pt x="48" y="30"/>
                    <a:pt x="48" y="30"/>
                    <a:pt x="48" y="30"/>
                  </a:cubicBezTo>
                  <a:cubicBezTo>
                    <a:pt x="48" y="33"/>
                    <a:pt x="45" y="36"/>
                    <a:pt x="42" y="36"/>
                  </a:cubicBezTo>
                  <a:close/>
                  <a:moveTo>
                    <a:pt x="12" y="24"/>
                  </a:moveTo>
                  <a:cubicBezTo>
                    <a:pt x="36" y="24"/>
                    <a:pt x="36" y="24"/>
                    <a:pt x="36" y="24"/>
                  </a:cubicBezTo>
                  <a:cubicBezTo>
                    <a:pt x="36" y="12"/>
                    <a:pt x="36" y="12"/>
                    <a:pt x="36"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2" name="Freeform 29">
              <a:extLst>
                <a:ext uri="{FF2B5EF4-FFF2-40B4-BE49-F238E27FC236}">
                  <a16:creationId xmlns:a16="http://schemas.microsoft.com/office/drawing/2014/main" id="{A99DA531-638D-473C-BDA7-93D374EC8C71}"/>
                </a:ext>
              </a:extLst>
            </p:cNvPr>
            <p:cNvSpPr>
              <a:spLocks noEditPoints="1"/>
            </p:cNvSpPr>
            <p:nvPr/>
          </p:nvSpPr>
          <p:spPr bwMode="auto">
            <a:xfrm>
              <a:off x="2917" y="1021"/>
              <a:ext cx="72" cy="53"/>
            </a:xfrm>
            <a:custGeom>
              <a:avLst/>
              <a:gdLst>
                <a:gd name="T0" fmla="*/ 42 w 48"/>
                <a:gd name="T1" fmla="*/ 36 h 36"/>
                <a:gd name="T2" fmla="*/ 6 w 48"/>
                <a:gd name="T3" fmla="*/ 36 h 36"/>
                <a:gd name="T4" fmla="*/ 0 w 48"/>
                <a:gd name="T5" fmla="*/ 30 h 36"/>
                <a:gd name="T6" fmla="*/ 0 w 48"/>
                <a:gd name="T7" fmla="*/ 6 h 36"/>
                <a:gd name="T8" fmla="*/ 6 w 48"/>
                <a:gd name="T9" fmla="*/ 0 h 36"/>
                <a:gd name="T10" fmla="*/ 42 w 48"/>
                <a:gd name="T11" fmla="*/ 0 h 36"/>
                <a:gd name="T12" fmla="*/ 48 w 48"/>
                <a:gd name="T13" fmla="*/ 6 h 36"/>
                <a:gd name="T14" fmla="*/ 48 w 48"/>
                <a:gd name="T15" fmla="*/ 30 h 36"/>
                <a:gd name="T16" fmla="*/ 42 w 48"/>
                <a:gd name="T17" fmla="*/ 36 h 36"/>
                <a:gd name="T18" fmla="*/ 12 w 48"/>
                <a:gd name="T19" fmla="*/ 24 h 36"/>
                <a:gd name="T20" fmla="*/ 36 w 48"/>
                <a:gd name="T21" fmla="*/ 24 h 36"/>
                <a:gd name="T22" fmla="*/ 36 w 48"/>
                <a:gd name="T23" fmla="*/ 12 h 36"/>
                <a:gd name="T24" fmla="*/ 12 w 48"/>
                <a:gd name="T25" fmla="*/ 12 h 36"/>
                <a:gd name="T26" fmla="*/ 12 w 48"/>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36">
                  <a:moveTo>
                    <a:pt x="42" y="36"/>
                  </a:moveTo>
                  <a:cubicBezTo>
                    <a:pt x="6" y="36"/>
                    <a:pt x="6" y="36"/>
                    <a:pt x="6" y="36"/>
                  </a:cubicBezTo>
                  <a:cubicBezTo>
                    <a:pt x="2" y="36"/>
                    <a:pt x="0" y="33"/>
                    <a:pt x="0" y="30"/>
                  </a:cubicBezTo>
                  <a:cubicBezTo>
                    <a:pt x="0" y="6"/>
                    <a:pt x="0" y="6"/>
                    <a:pt x="0" y="6"/>
                  </a:cubicBezTo>
                  <a:cubicBezTo>
                    <a:pt x="0" y="3"/>
                    <a:pt x="2" y="0"/>
                    <a:pt x="6" y="0"/>
                  </a:cubicBezTo>
                  <a:cubicBezTo>
                    <a:pt x="42" y="0"/>
                    <a:pt x="42" y="0"/>
                    <a:pt x="42" y="0"/>
                  </a:cubicBezTo>
                  <a:cubicBezTo>
                    <a:pt x="45" y="0"/>
                    <a:pt x="48" y="3"/>
                    <a:pt x="48" y="6"/>
                  </a:cubicBezTo>
                  <a:cubicBezTo>
                    <a:pt x="48" y="30"/>
                    <a:pt x="48" y="30"/>
                    <a:pt x="48" y="30"/>
                  </a:cubicBezTo>
                  <a:cubicBezTo>
                    <a:pt x="48" y="33"/>
                    <a:pt x="45" y="36"/>
                    <a:pt x="42" y="36"/>
                  </a:cubicBezTo>
                  <a:close/>
                  <a:moveTo>
                    <a:pt x="12" y="24"/>
                  </a:moveTo>
                  <a:cubicBezTo>
                    <a:pt x="36" y="24"/>
                    <a:pt x="36" y="24"/>
                    <a:pt x="36" y="24"/>
                  </a:cubicBezTo>
                  <a:cubicBezTo>
                    <a:pt x="36" y="12"/>
                    <a:pt x="36" y="12"/>
                    <a:pt x="36"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3" name="Freeform 30">
              <a:extLst>
                <a:ext uri="{FF2B5EF4-FFF2-40B4-BE49-F238E27FC236}">
                  <a16:creationId xmlns:a16="http://schemas.microsoft.com/office/drawing/2014/main" id="{83D024F7-01F8-41A6-9D56-24961AF53895}"/>
                </a:ext>
              </a:extLst>
            </p:cNvPr>
            <p:cNvSpPr>
              <a:spLocks noEditPoints="1"/>
            </p:cNvSpPr>
            <p:nvPr/>
          </p:nvSpPr>
          <p:spPr bwMode="auto">
            <a:xfrm>
              <a:off x="2739" y="985"/>
              <a:ext cx="143" cy="71"/>
            </a:xfrm>
            <a:custGeom>
              <a:avLst/>
              <a:gdLst>
                <a:gd name="T0" fmla="*/ 90 w 96"/>
                <a:gd name="T1" fmla="*/ 48 h 48"/>
                <a:gd name="T2" fmla="*/ 6 w 96"/>
                <a:gd name="T3" fmla="*/ 48 h 48"/>
                <a:gd name="T4" fmla="*/ 0 w 96"/>
                <a:gd name="T5" fmla="*/ 42 h 48"/>
                <a:gd name="T6" fmla="*/ 0 w 96"/>
                <a:gd name="T7" fmla="*/ 6 h 48"/>
                <a:gd name="T8" fmla="*/ 6 w 96"/>
                <a:gd name="T9" fmla="*/ 0 h 48"/>
                <a:gd name="T10" fmla="*/ 90 w 96"/>
                <a:gd name="T11" fmla="*/ 0 h 48"/>
                <a:gd name="T12" fmla="*/ 96 w 96"/>
                <a:gd name="T13" fmla="*/ 6 h 48"/>
                <a:gd name="T14" fmla="*/ 96 w 96"/>
                <a:gd name="T15" fmla="*/ 42 h 48"/>
                <a:gd name="T16" fmla="*/ 90 w 96"/>
                <a:gd name="T17" fmla="*/ 48 h 48"/>
                <a:gd name="T18" fmla="*/ 12 w 96"/>
                <a:gd name="T19" fmla="*/ 36 h 48"/>
                <a:gd name="T20" fmla="*/ 84 w 96"/>
                <a:gd name="T21" fmla="*/ 36 h 48"/>
                <a:gd name="T22" fmla="*/ 84 w 96"/>
                <a:gd name="T23" fmla="*/ 12 h 48"/>
                <a:gd name="T24" fmla="*/ 12 w 96"/>
                <a:gd name="T25" fmla="*/ 12 h 48"/>
                <a:gd name="T26" fmla="*/ 12 w 96"/>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48">
                  <a:moveTo>
                    <a:pt x="90" y="48"/>
                  </a:moveTo>
                  <a:cubicBezTo>
                    <a:pt x="6" y="48"/>
                    <a:pt x="6" y="48"/>
                    <a:pt x="6" y="48"/>
                  </a:cubicBezTo>
                  <a:cubicBezTo>
                    <a:pt x="2" y="48"/>
                    <a:pt x="0" y="45"/>
                    <a:pt x="0" y="42"/>
                  </a:cubicBezTo>
                  <a:cubicBezTo>
                    <a:pt x="0" y="6"/>
                    <a:pt x="0" y="6"/>
                    <a:pt x="0" y="6"/>
                  </a:cubicBezTo>
                  <a:cubicBezTo>
                    <a:pt x="0" y="3"/>
                    <a:pt x="2" y="0"/>
                    <a:pt x="6" y="0"/>
                  </a:cubicBezTo>
                  <a:cubicBezTo>
                    <a:pt x="90" y="0"/>
                    <a:pt x="90" y="0"/>
                    <a:pt x="90" y="0"/>
                  </a:cubicBezTo>
                  <a:cubicBezTo>
                    <a:pt x="93" y="0"/>
                    <a:pt x="96" y="3"/>
                    <a:pt x="96" y="6"/>
                  </a:cubicBezTo>
                  <a:cubicBezTo>
                    <a:pt x="96" y="42"/>
                    <a:pt x="96" y="42"/>
                    <a:pt x="96" y="42"/>
                  </a:cubicBezTo>
                  <a:cubicBezTo>
                    <a:pt x="96" y="45"/>
                    <a:pt x="93" y="48"/>
                    <a:pt x="90" y="48"/>
                  </a:cubicBezTo>
                  <a:close/>
                  <a:moveTo>
                    <a:pt x="12" y="36"/>
                  </a:moveTo>
                  <a:cubicBezTo>
                    <a:pt x="84" y="36"/>
                    <a:pt x="84" y="36"/>
                    <a:pt x="84" y="36"/>
                  </a:cubicBezTo>
                  <a:cubicBezTo>
                    <a:pt x="84" y="12"/>
                    <a:pt x="84" y="12"/>
                    <a:pt x="84"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4" name="Freeform 31">
              <a:extLst>
                <a:ext uri="{FF2B5EF4-FFF2-40B4-BE49-F238E27FC236}">
                  <a16:creationId xmlns:a16="http://schemas.microsoft.com/office/drawing/2014/main" id="{EB1DC8AB-6FD0-416A-9EF6-7D91DEF688A2}"/>
                </a:ext>
              </a:extLst>
            </p:cNvPr>
            <p:cNvSpPr>
              <a:spLocks/>
            </p:cNvSpPr>
            <p:nvPr/>
          </p:nvSpPr>
          <p:spPr bwMode="auto">
            <a:xfrm>
              <a:off x="2615" y="896"/>
              <a:ext cx="391" cy="142"/>
            </a:xfrm>
            <a:custGeom>
              <a:avLst/>
              <a:gdLst>
                <a:gd name="T0" fmla="*/ 258 w 264"/>
                <a:gd name="T1" fmla="*/ 96 h 96"/>
                <a:gd name="T2" fmla="*/ 174 w 264"/>
                <a:gd name="T3" fmla="*/ 96 h 96"/>
                <a:gd name="T4" fmla="*/ 168 w 264"/>
                <a:gd name="T5" fmla="*/ 90 h 96"/>
                <a:gd name="T6" fmla="*/ 174 w 264"/>
                <a:gd name="T7" fmla="*/ 84 h 96"/>
                <a:gd name="T8" fmla="*/ 252 w 264"/>
                <a:gd name="T9" fmla="*/ 84 h 96"/>
                <a:gd name="T10" fmla="*/ 252 w 264"/>
                <a:gd name="T11" fmla="*/ 44 h 96"/>
                <a:gd name="T12" fmla="*/ 219 w 264"/>
                <a:gd name="T13" fmla="*/ 12 h 96"/>
                <a:gd name="T14" fmla="*/ 44 w 264"/>
                <a:gd name="T15" fmla="*/ 12 h 96"/>
                <a:gd name="T16" fmla="*/ 12 w 264"/>
                <a:gd name="T17" fmla="*/ 44 h 96"/>
                <a:gd name="T18" fmla="*/ 12 w 264"/>
                <a:gd name="T19" fmla="*/ 84 h 96"/>
                <a:gd name="T20" fmla="*/ 90 w 264"/>
                <a:gd name="T21" fmla="*/ 84 h 96"/>
                <a:gd name="T22" fmla="*/ 96 w 264"/>
                <a:gd name="T23" fmla="*/ 90 h 96"/>
                <a:gd name="T24" fmla="*/ 90 w 264"/>
                <a:gd name="T25" fmla="*/ 96 h 96"/>
                <a:gd name="T26" fmla="*/ 6 w 264"/>
                <a:gd name="T27" fmla="*/ 96 h 96"/>
                <a:gd name="T28" fmla="*/ 0 w 264"/>
                <a:gd name="T29" fmla="*/ 90 h 96"/>
                <a:gd name="T30" fmla="*/ 0 w 264"/>
                <a:gd name="T31" fmla="*/ 42 h 96"/>
                <a:gd name="T32" fmla="*/ 1 w 264"/>
                <a:gd name="T33" fmla="*/ 38 h 96"/>
                <a:gd name="T34" fmla="*/ 37 w 264"/>
                <a:gd name="T35" fmla="*/ 2 h 96"/>
                <a:gd name="T36" fmla="*/ 42 w 264"/>
                <a:gd name="T37" fmla="*/ 0 h 96"/>
                <a:gd name="T38" fmla="*/ 222 w 264"/>
                <a:gd name="T39" fmla="*/ 0 h 96"/>
                <a:gd name="T40" fmla="*/ 226 w 264"/>
                <a:gd name="T41" fmla="*/ 2 h 96"/>
                <a:gd name="T42" fmla="*/ 262 w 264"/>
                <a:gd name="T43" fmla="*/ 38 h 96"/>
                <a:gd name="T44" fmla="*/ 264 w 264"/>
                <a:gd name="T45" fmla="*/ 42 h 96"/>
                <a:gd name="T46" fmla="*/ 264 w 264"/>
                <a:gd name="T47" fmla="*/ 90 h 96"/>
                <a:gd name="T48" fmla="*/ 258 w 264"/>
                <a:gd name="T4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96">
                  <a:moveTo>
                    <a:pt x="258" y="96"/>
                  </a:moveTo>
                  <a:cubicBezTo>
                    <a:pt x="174" y="96"/>
                    <a:pt x="174" y="96"/>
                    <a:pt x="174" y="96"/>
                  </a:cubicBezTo>
                  <a:cubicBezTo>
                    <a:pt x="170" y="96"/>
                    <a:pt x="168" y="93"/>
                    <a:pt x="168" y="90"/>
                  </a:cubicBezTo>
                  <a:cubicBezTo>
                    <a:pt x="168" y="87"/>
                    <a:pt x="170" y="84"/>
                    <a:pt x="174" y="84"/>
                  </a:cubicBezTo>
                  <a:cubicBezTo>
                    <a:pt x="252" y="84"/>
                    <a:pt x="252" y="84"/>
                    <a:pt x="252" y="84"/>
                  </a:cubicBezTo>
                  <a:cubicBezTo>
                    <a:pt x="252" y="44"/>
                    <a:pt x="252" y="44"/>
                    <a:pt x="252" y="44"/>
                  </a:cubicBezTo>
                  <a:cubicBezTo>
                    <a:pt x="219" y="12"/>
                    <a:pt x="219" y="12"/>
                    <a:pt x="219" y="12"/>
                  </a:cubicBezTo>
                  <a:cubicBezTo>
                    <a:pt x="44" y="12"/>
                    <a:pt x="44" y="12"/>
                    <a:pt x="44" y="12"/>
                  </a:cubicBezTo>
                  <a:cubicBezTo>
                    <a:pt x="12" y="44"/>
                    <a:pt x="12" y="44"/>
                    <a:pt x="12" y="44"/>
                  </a:cubicBezTo>
                  <a:cubicBezTo>
                    <a:pt x="12" y="84"/>
                    <a:pt x="12" y="84"/>
                    <a:pt x="12" y="84"/>
                  </a:cubicBezTo>
                  <a:cubicBezTo>
                    <a:pt x="90" y="84"/>
                    <a:pt x="90" y="84"/>
                    <a:pt x="90" y="84"/>
                  </a:cubicBezTo>
                  <a:cubicBezTo>
                    <a:pt x="93" y="84"/>
                    <a:pt x="96" y="87"/>
                    <a:pt x="96" y="90"/>
                  </a:cubicBezTo>
                  <a:cubicBezTo>
                    <a:pt x="96" y="93"/>
                    <a:pt x="93" y="96"/>
                    <a:pt x="90" y="96"/>
                  </a:cubicBezTo>
                  <a:cubicBezTo>
                    <a:pt x="6" y="96"/>
                    <a:pt x="6" y="96"/>
                    <a:pt x="6" y="96"/>
                  </a:cubicBezTo>
                  <a:cubicBezTo>
                    <a:pt x="2" y="96"/>
                    <a:pt x="0" y="93"/>
                    <a:pt x="0" y="90"/>
                  </a:cubicBezTo>
                  <a:cubicBezTo>
                    <a:pt x="0" y="42"/>
                    <a:pt x="0" y="42"/>
                    <a:pt x="0" y="42"/>
                  </a:cubicBezTo>
                  <a:cubicBezTo>
                    <a:pt x="0" y="40"/>
                    <a:pt x="0" y="39"/>
                    <a:pt x="1" y="38"/>
                  </a:cubicBezTo>
                  <a:cubicBezTo>
                    <a:pt x="37" y="2"/>
                    <a:pt x="37" y="2"/>
                    <a:pt x="37" y="2"/>
                  </a:cubicBezTo>
                  <a:cubicBezTo>
                    <a:pt x="39" y="0"/>
                    <a:pt x="40" y="0"/>
                    <a:pt x="42" y="0"/>
                  </a:cubicBezTo>
                  <a:cubicBezTo>
                    <a:pt x="222" y="0"/>
                    <a:pt x="222" y="0"/>
                    <a:pt x="222" y="0"/>
                  </a:cubicBezTo>
                  <a:cubicBezTo>
                    <a:pt x="223" y="0"/>
                    <a:pt x="225" y="0"/>
                    <a:pt x="226" y="2"/>
                  </a:cubicBezTo>
                  <a:cubicBezTo>
                    <a:pt x="262" y="38"/>
                    <a:pt x="262" y="38"/>
                    <a:pt x="262" y="38"/>
                  </a:cubicBezTo>
                  <a:cubicBezTo>
                    <a:pt x="263" y="39"/>
                    <a:pt x="264" y="40"/>
                    <a:pt x="264" y="42"/>
                  </a:cubicBezTo>
                  <a:cubicBezTo>
                    <a:pt x="264" y="90"/>
                    <a:pt x="264" y="90"/>
                    <a:pt x="264" y="90"/>
                  </a:cubicBezTo>
                  <a:cubicBezTo>
                    <a:pt x="264" y="93"/>
                    <a:pt x="261" y="96"/>
                    <a:pt x="25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5" name="Freeform 32">
              <a:extLst>
                <a:ext uri="{FF2B5EF4-FFF2-40B4-BE49-F238E27FC236}">
                  <a16:creationId xmlns:a16="http://schemas.microsoft.com/office/drawing/2014/main" id="{41EDDFA2-BF58-43BB-9B49-A5059ACFDA67}"/>
                </a:ext>
              </a:extLst>
            </p:cNvPr>
            <p:cNvSpPr>
              <a:spLocks noEditPoints="1"/>
            </p:cNvSpPr>
            <p:nvPr/>
          </p:nvSpPr>
          <p:spPr bwMode="auto">
            <a:xfrm>
              <a:off x="2667" y="825"/>
              <a:ext cx="286" cy="89"/>
            </a:xfrm>
            <a:custGeom>
              <a:avLst/>
              <a:gdLst>
                <a:gd name="T0" fmla="*/ 187 w 193"/>
                <a:gd name="T1" fmla="*/ 60 h 60"/>
                <a:gd name="T2" fmla="*/ 7 w 193"/>
                <a:gd name="T3" fmla="*/ 60 h 60"/>
                <a:gd name="T4" fmla="*/ 2 w 193"/>
                <a:gd name="T5" fmla="*/ 57 h 60"/>
                <a:gd name="T6" fmla="*/ 1 w 193"/>
                <a:gd name="T7" fmla="*/ 51 h 60"/>
                <a:gd name="T8" fmla="*/ 25 w 193"/>
                <a:gd name="T9" fmla="*/ 3 h 60"/>
                <a:gd name="T10" fmla="*/ 31 w 193"/>
                <a:gd name="T11" fmla="*/ 0 h 60"/>
                <a:gd name="T12" fmla="*/ 163 w 193"/>
                <a:gd name="T13" fmla="*/ 0 h 60"/>
                <a:gd name="T14" fmla="*/ 168 w 193"/>
                <a:gd name="T15" fmla="*/ 3 h 60"/>
                <a:gd name="T16" fmla="*/ 192 w 193"/>
                <a:gd name="T17" fmla="*/ 51 h 60"/>
                <a:gd name="T18" fmla="*/ 192 w 193"/>
                <a:gd name="T19" fmla="*/ 57 h 60"/>
                <a:gd name="T20" fmla="*/ 187 w 193"/>
                <a:gd name="T21" fmla="*/ 60 h 60"/>
                <a:gd name="T22" fmla="*/ 16 w 193"/>
                <a:gd name="T23" fmla="*/ 48 h 60"/>
                <a:gd name="T24" fmla="*/ 177 w 193"/>
                <a:gd name="T25" fmla="*/ 48 h 60"/>
                <a:gd name="T26" fmla="*/ 159 w 193"/>
                <a:gd name="T27" fmla="*/ 12 h 60"/>
                <a:gd name="T28" fmla="*/ 34 w 193"/>
                <a:gd name="T29" fmla="*/ 12 h 60"/>
                <a:gd name="T30" fmla="*/ 16 w 193"/>
                <a:gd name="T3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60">
                  <a:moveTo>
                    <a:pt x="187" y="60"/>
                  </a:moveTo>
                  <a:cubicBezTo>
                    <a:pt x="7" y="60"/>
                    <a:pt x="7" y="60"/>
                    <a:pt x="7" y="60"/>
                  </a:cubicBezTo>
                  <a:cubicBezTo>
                    <a:pt x="5" y="60"/>
                    <a:pt x="3" y="59"/>
                    <a:pt x="2" y="57"/>
                  </a:cubicBezTo>
                  <a:cubicBezTo>
                    <a:pt x="0" y="55"/>
                    <a:pt x="0" y="53"/>
                    <a:pt x="1" y="51"/>
                  </a:cubicBezTo>
                  <a:cubicBezTo>
                    <a:pt x="25" y="3"/>
                    <a:pt x="25" y="3"/>
                    <a:pt x="25" y="3"/>
                  </a:cubicBezTo>
                  <a:cubicBezTo>
                    <a:pt x="26" y="1"/>
                    <a:pt x="28" y="0"/>
                    <a:pt x="31" y="0"/>
                  </a:cubicBezTo>
                  <a:cubicBezTo>
                    <a:pt x="163" y="0"/>
                    <a:pt x="163" y="0"/>
                    <a:pt x="163" y="0"/>
                  </a:cubicBezTo>
                  <a:cubicBezTo>
                    <a:pt x="165" y="0"/>
                    <a:pt x="167" y="1"/>
                    <a:pt x="168" y="3"/>
                  </a:cubicBezTo>
                  <a:cubicBezTo>
                    <a:pt x="192" y="51"/>
                    <a:pt x="192" y="51"/>
                    <a:pt x="192" y="51"/>
                  </a:cubicBezTo>
                  <a:cubicBezTo>
                    <a:pt x="193" y="53"/>
                    <a:pt x="193" y="55"/>
                    <a:pt x="192" y="57"/>
                  </a:cubicBezTo>
                  <a:cubicBezTo>
                    <a:pt x="191" y="59"/>
                    <a:pt x="189" y="60"/>
                    <a:pt x="187" y="60"/>
                  </a:cubicBezTo>
                  <a:close/>
                  <a:moveTo>
                    <a:pt x="16" y="48"/>
                  </a:moveTo>
                  <a:cubicBezTo>
                    <a:pt x="177" y="48"/>
                    <a:pt x="177" y="48"/>
                    <a:pt x="177" y="48"/>
                  </a:cubicBezTo>
                  <a:cubicBezTo>
                    <a:pt x="159" y="12"/>
                    <a:pt x="159" y="12"/>
                    <a:pt x="159" y="12"/>
                  </a:cubicBezTo>
                  <a:cubicBezTo>
                    <a:pt x="34" y="12"/>
                    <a:pt x="34" y="12"/>
                    <a:pt x="34" y="12"/>
                  </a:cubicBezTo>
                  <a:lnTo>
                    <a:pt x="1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6" name="Freeform 33">
              <a:extLst>
                <a:ext uri="{FF2B5EF4-FFF2-40B4-BE49-F238E27FC236}">
                  <a16:creationId xmlns:a16="http://schemas.microsoft.com/office/drawing/2014/main" id="{827B1E11-A80B-476E-9F07-542264D716C0}"/>
                </a:ext>
              </a:extLst>
            </p:cNvPr>
            <p:cNvSpPr>
              <a:spLocks noEditPoints="1"/>
            </p:cNvSpPr>
            <p:nvPr/>
          </p:nvSpPr>
          <p:spPr bwMode="auto">
            <a:xfrm>
              <a:off x="2615" y="949"/>
              <a:ext cx="89" cy="54"/>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7" name="Freeform 34">
              <a:extLst>
                <a:ext uri="{FF2B5EF4-FFF2-40B4-BE49-F238E27FC236}">
                  <a16:creationId xmlns:a16="http://schemas.microsoft.com/office/drawing/2014/main" id="{A1918E81-A79F-4821-B2CB-577E8A59217A}"/>
                </a:ext>
              </a:extLst>
            </p:cNvPr>
            <p:cNvSpPr>
              <a:spLocks noEditPoints="1"/>
            </p:cNvSpPr>
            <p:nvPr/>
          </p:nvSpPr>
          <p:spPr bwMode="auto">
            <a:xfrm>
              <a:off x="2917" y="949"/>
              <a:ext cx="89" cy="54"/>
            </a:xfrm>
            <a:custGeom>
              <a:avLst/>
              <a:gdLst>
                <a:gd name="T0" fmla="*/ 54 w 60"/>
                <a:gd name="T1" fmla="*/ 36 h 36"/>
                <a:gd name="T2" fmla="*/ 6 w 60"/>
                <a:gd name="T3" fmla="*/ 36 h 36"/>
                <a:gd name="T4" fmla="*/ 0 w 60"/>
                <a:gd name="T5" fmla="*/ 30 h 36"/>
                <a:gd name="T6" fmla="*/ 0 w 60"/>
                <a:gd name="T7" fmla="*/ 6 h 36"/>
                <a:gd name="T8" fmla="*/ 6 w 60"/>
                <a:gd name="T9" fmla="*/ 0 h 36"/>
                <a:gd name="T10" fmla="*/ 54 w 60"/>
                <a:gd name="T11" fmla="*/ 0 h 36"/>
                <a:gd name="T12" fmla="*/ 60 w 60"/>
                <a:gd name="T13" fmla="*/ 6 h 36"/>
                <a:gd name="T14" fmla="*/ 60 w 60"/>
                <a:gd name="T15" fmla="*/ 30 h 36"/>
                <a:gd name="T16" fmla="*/ 54 w 60"/>
                <a:gd name="T17" fmla="*/ 36 h 36"/>
                <a:gd name="T18" fmla="*/ 12 w 60"/>
                <a:gd name="T19" fmla="*/ 24 h 36"/>
                <a:gd name="T20" fmla="*/ 48 w 60"/>
                <a:gd name="T21" fmla="*/ 24 h 36"/>
                <a:gd name="T22" fmla="*/ 48 w 60"/>
                <a:gd name="T23" fmla="*/ 12 h 36"/>
                <a:gd name="T24" fmla="*/ 12 w 60"/>
                <a:gd name="T25" fmla="*/ 12 h 36"/>
                <a:gd name="T26" fmla="*/ 12 w 60"/>
                <a:gd name="T2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6">
                  <a:moveTo>
                    <a:pt x="54" y="36"/>
                  </a:moveTo>
                  <a:cubicBezTo>
                    <a:pt x="6" y="36"/>
                    <a:pt x="6" y="36"/>
                    <a:pt x="6" y="36"/>
                  </a:cubicBezTo>
                  <a:cubicBezTo>
                    <a:pt x="2" y="36"/>
                    <a:pt x="0" y="33"/>
                    <a:pt x="0" y="30"/>
                  </a:cubicBezTo>
                  <a:cubicBezTo>
                    <a:pt x="0" y="6"/>
                    <a:pt x="0" y="6"/>
                    <a:pt x="0" y="6"/>
                  </a:cubicBezTo>
                  <a:cubicBezTo>
                    <a:pt x="0" y="3"/>
                    <a:pt x="2" y="0"/>
                    <a:pt x="6" y="0"/>
                  </a:cubicBezTo>
                  <a:cubicBezTo>
                    <a:pt x="54" y="0"/>
                    <a:pt x="54" y="0"/>
                    <a:pt x="54" y="0"/>
                  </a:cubicBezTo>
                  <a:cubicBezTo>
                    <a:pt x="57" y="0"/>
                    <a:pt x="60" y="3"/>
                    <a:pt x="60" y="6"/>
                  </a:cubicBezTo>
                  <a:cubicBezTo>
                    <a:pt x="60" y="30"/>
                    <a:pt x="60" y="30"/>
                    <a:pt x="60" y="30"/>
                  </a:cubicBezTo>
                  <a:cubicBezTo>
                    <a:pt x="60" y="33"/>
                    <a:pt x="57" y="36"/>
                    <a:pt x="54" y="36"/>
                  </a:cubicBezTo>
                  <a:close/>
                  <a:moveTo>
                    <a:pt x="12" y="24"/>
                  </a:moveTo>
                  <a:cubicBezTo>
                    <a:pt x="48" y="24"/>
                    <a:pt x="48" y="24"/>
                    <a:pt x="48" y="24"/>
                  </a:cubicBezTo>
                  <a:cubicBezTo>
                    <a:pt x="48" y="12"/>
                    <a:pt x="48" y="12"/>
                    <a:pt x="48" y="12"/>
                  </a:cubicBezTo>
                  <a:cubicBezTo>
                    <a:pt x="12" y="12"/>
                    <a:pt x="12" y="12"/>
                    <a:pt x="12" y="12"/>
                  </a:cubicBez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8" name="Freeform 35">
              <a:extLst>
                <a:ext uri="{FF2B5EF4-FFF2-40B4-BE49-F238E27FC236}">
                  <a16:creationId xmlns:a16="http://schemas.microsoft.com/office/drawing/2014/main" id="{2D71255C-62C7-4CCC-8C11-47CEFE77DA6A}"/>
                </a:ext>
              </a:extLst>
            </p:cNvPr>
            <p:cNvSpPr>
              <a:spLocks/>
            </p:cNvSpPr>
            <p:nvPr/>
          </p:nvSpPr>
          <p:spPr bwMode="auto">
            <a:xfrm>
              <a:off x="2802" y="932"/>
              <a:ext cx="17" cy="3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2" y="24"/>
                    <a:pt x="0" y="21"/>
                    <a:pt x="0" y="18"/>
                  </a:cubicBezTo>
                  <a:cubicBezTo>
                    <a:pt x="0" y="6"/>
                    <a:pt x="0" y="6"/>
                    <a:pt x="0" y="6"/>
                  </a:cubicBezTo>
                  <a:cubicBezTo>
                    <a:pt x="0" y="3"/>
                    <a:pt x="2" y="0"/>
                    <a:pt x="6" y="0"/>
                  </a:cubicBezTo>
                  <a:cubicBezTo>
                    <a:pt x="9" y="0"/>
                    <a:pt x="12" y="3"/>
                    <a:pt x="12" y="6"/>
                  </a:cubicBezTo>
                  <a:cubicBezTo>
                    <a:pt x="12" y="18"/>
                    <a:pt x="12" y="18"/>
                    <a:pt x="12" y="18"/>
                  </a:cubicBezTo>
                  <a:cubicBezTo>
                    <a:pt x="12" y="21"/>
                    <a:pt x="9" y="2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9" name="Freeform 36">
              <a:extLst>
                <a:ext uri="{FF2B5EF4-FFF2-40B4-BE49-F238E27FC236}">
                  <a16:creationId xmlns:a16="http://schemas.microsoft.com/office/drawing/2014/main" id="{0FB7CC99-3227-43F0-8867-79F5077D803B}"/>
                </a:ext>
              </a:extLst>
            </p:cNvPr>
            <p:cNvSpPr>
              <a:spLocks noEditPoints="1"/>
            </p:cNvSpPr>
            <p:nvPr/>
          </p:nvSpPr>
          <p:spPr bwMode="auto">
            <a:xfrm>
              <a:off x="2757" y="646"/>
              <a:ext cx="194" cy="162"/>
            </a:xfrm>
            <a:custGeom>
              <a:avLst/>
              <a:gdLst>
                <a:gd name="T0" fmla="*/ 39 w 131"/>
                <a:gd name="T1" fmla="*/ 109 h 109"/>
                <a:gd name="T2" fmla="*/ 12 w 131"/>
                <a:gd name="T3" fmla="*/ 98 h 109"/>
                <a:gd name="T4" fmla="*/ 11 w 131"/>
                <a:gd name="T5" fmla="*/ 58 h 109"/>
                <a:gd name="T6" fmla="*/ 5 w 131"/>
                <a:gd name="T7" fmla="*/ 18 h 109"/>
                <a:gd name="T8" fmla="*/ 37 w 131"/>
                <a:gd name="T9" fmla="*/ 1 h 109"/>
                <a:gd name="T10" fmla="*/ 37 w 131"/>
                <a:gd name="T11" fmla="*/ 1 h 109"/>
                <a:gd name="T12" fmla="*/ 83 w 131"/>
                <a:gd name="T13" fmla="*/ 15 h 109"/>
                <a:gd name="T14" fmla="*/ 125 w 131"/>
                <a:gd name="T15" fmla="*/ 30 h 109"/>
                <a:gd name="T16" fmla="*/ 129 w 131"/>
                <a:gd name="T17" fmla="*/ 32 h 109"/>
                <a:gd name="T18" fmla="*/ 130 w 131"/>
                <a:gd name="T19" fmla="*/ 37 h 109"/>
                <a:gd name="T20" fmla="*/ 47 w 131"/>
                <a:gd name="T21" fmla="*/ 109 h 109"/>
                <a:gd name="T22" fmla="*/ 39 w 131"/>
                <a:gd name="T23" fmla="*/ 109 h 109"/>
                <a:gd name="T24" fmla="*/ 38 w 131"/>
                <a:gd name="T25" fmla="*/ 13 h 109"/>
                <a:gd name="T26" fmla="*/ 16 w 131"/>
                <a:gd name="T27" fmla="*/ 24 h 109"/>
                <a:gd name="T28" fmla="*/ 23 w 131"/>
                <a:gd name="T29" fmla="*/ 54 h 109"/>
                <a:gd name="T30" fmla="*/ 24 w 131"/>
                <a:gd name="T31" fmla="*/ 59 h 109"/>
                <a:gd name="T32" fmla="*/ 21 w 131"/>
                <a:gd name="T33" fmla="*/ 91 h 109"/>
                <a:gd name="T34" fmla="*/ 46 w 131"/>
                <a:gd name="T35" fmla="*/ 97 h 109"/>
                <a:gd name="T36" fmla="*/ 116 w 131"/>
                <a:gd name="T37" fmla="*/ 40 h 109"/>
                <a:gd name="T38" fmla="*/ 77 w 131"/>
                <a:gd name="T39" fmla="*/ 25 h 109"/>
                <a:gd name="T40" fmla="*/ 38 w 131"/>
                <a:gd name="T41"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09">
                  <a:moveTo>
                    <a:pt x="39" y="109"/>
                  </a:moveTo>
                  <a:cubicBezTo>
                    <a:pt x="26" y="109"/>
                    <a:pt x="17" y="105"/>
                    <a:pt x="12" y="98"/>
                  </a:cubicBezTo>
                  <a:cubicBezTo>
                    <a:pt x="5" y="89"/>
                    <a:pt x="5" y="76"/>
                    <a:pt x="11" y="58"/>
                  </a:cubicBezTo>
                  <a:cubicBezTo>
                    <a:pt x="2" y="42"/>
                    <a:pt x="0" y="29"/>
                    <a:pt x="5" y="18"/>
                  </a:cubicBezTo>
                  <a:cubicBezTo>
                    <a:pt x="10" y="9"/>
                    <a:pt x="21" y="3"/>
                    <a:pt x="37" y="1"/>
                  </a:cubicBezTo>
                  <a:cubicBezTo>
                    <a:pt x="37" y="1"/>
                    <a:pt x="37" y="1"/>
                    <a:pt x="37" y="1"/>
                  </a:cubicBezTo>
                  <a:cubicBezTo>
                    <a:pt x="54" y="0"/>
                    <a:pt x="68" y="7"/>
                    <a:pt x="83" y="15"/>
                  </a:cubicBezTo>
                  <a:cubicBezTo>
                    <a:pt x="95" y="21"/>
                    <a:pt x="108" y="28"/>
                    <a:pt x="125" y="30"/>
                  </a:cubicBezTo>
                  <a:cubicBezTo>
                    <a:pt x="127" y="30"/>
                    <a:pt x="128" y="31"/>
                    <a:pt x="129" y="32"/>
                  </a:cubicBezTo>
                  <a:cubicBezTo>
                    <a:pt x="130" y="34"/>
                    <a:pt x="131" y="35"/>
                    <a:pt x="130" y="37"/>
                  </a:cubicBezTo>
                  <a:cubicBezTo>
                    <a:pt x="120" y="71"/>
                    <a:pt x="75" y="106"/>
                    <a:pt x="47" y="109"/>
                  </a:cubicBezTo>
                  <a:cubicBezTo>
                    <a:pt x="44" y="109"/>
                    <a:pt x="42" y="109"/>
                    <a:pt x="39" y="109"/>
                  </a:cubicBezTo>
                  <a:close/>
                  <a:moveTo>
                    <a:pt x="38" y="13"/>
                  </a:moveTo>
                  <a:cubicBezTo>
                    <a:pt x="31" y="14"/>
                    <a:pt x="20" y="16"/>
                    <a:pt x="16" y="24"/>
                  </a:cubicBezTo>
                  <a:cubicBezTo>
                    <a:pt x="12" y="30"/>
                    <a:pt x="15" y="41"/>
                    <a:pt x="23" y="54"/>
                  </a:cubicBezTo>
                  <a:cubicBezTo>
                    <a:pt x="24" y="56"/>
                    <a:pt x="24" y="58"/>
                    <a:pt x="24" y="59"/>
                  </a:cubicBezTo>
                  <a:cubicBezTo>
                    <a:pt x="18" y="74"/>
                    <a:pt x="17" y="85"/>
                    <a:pt x="21" y="91"/>
                  </a:cubicBezTo>
                  <a:cubicBezTo>
                    <a:pt x="26" y="97"/>
                    <a:pt x="37" y="98"/>
                    <a:pt x="46" y="97"/>
                  </a:cubicBezTo>
                  <a:cubicBezTo>
                    <a:pt x="67" y="95"/>
                    <a:pt x="104" y="67"/>
                    <a:pt x="116" y="40"/>
                  </a:cubicBezTo>
                  <a:cubicBezTo>
                    <a:pt x="101" y="38"/>
                    <a:pt x="88" y="31"/>
                    <a:pt x="77" y="25"/>
                  </a:cubicBezTo>
                  <a:cubicBezTo>
                    <a:pt x="63" y="18"/>
                    <a:pt x="52" y="12"/>
                    <a:pt x="3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0" name="Freeform 37">
              <a:extLst>
                <a:ext uri="{FF2B5EF4-FFF2-40B4-BE49-F238E27FC236}">
                  <a16:creationId xmlns:a16="http://schemas.microsoft.com/office/drawing/2014/main" id="{72928F26-27FE-4EF4-8F5E-C9862DE4BD8D}"/>
                </a:ext>
              </a:extLst>
            </p:cNvPr>
            <p:cNvSpPr>
              <a:spLocks/>
            </p:cNvSpPr>
            <p:nvPr/>
          </p:nvSpPr>
          <p:spPr bwMode="auto">
            <a:xfrm>
              <a:off x="2676" y="694"/>
              <a:ext cx="210" cy="89"/>
            </a:xfrm>
            <a:custGeom>
              <a:avLst/>
              <a:gdLst>
                <a:gd name="T0" fmla="*/ 7 w 142"/>
                <a:gd name="T1" fmla="*/ 60 h 60"/>
                <a:gd name="T2" fmla="*/ 2 w 142"/>
                <a:gd name="T3" fmla="*/ 57 h 60"/>
                <a:gd name="T4" fmla="*/ 4 w 142"/>
                <a:gd name="T5" fmla="*/ 49 h 60"/>
                <a:gd name="T6" fmla="*/ 137 w 142"/>
                <a:gd name="T7" fmla="*/ 12 h 60"/>
                <a:gd name="T8" fmla="*/ 142 w 142"/>
                <a:gd name="T9" fmla="*/ 19 h 60"/>
                <a:gd name="T10" fmla="*/ 134 w 142"/>
                <a:gd name="T11" fmla="*/ 23 h 60"/>
                <a:gd name="T12" fmla="*/ 10 w 142"/>
                <a:gd name="T13" fmla="*/ 59 h 60"/>
                <a:gd name="T14" fmla="*/ 7 w 142"/>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
                  <a:moveTo>
                    <a:pt x="7" y="60"/>
                  </a:moveTo>
                  <a:cubicBezTo>
                    <a:pt x="5" y="60"/>
                    <a:pt x="3" y="59"/>
                    <a:pt x="2" y="57"/>
                  </a:cubicBezTo>
                  <a:cubicBezTo>
                    <a:pt x="0" y="54"/>
                    <a:pt x="1" y="51"/>
                    <a:pt x="4" y="49"/>
                  </a:cubicBezTo>
                  <a:cubicBezTo>
                    <a:pt x="7" y="47"/>
                    <a:pt x="90" y="0"/>
                    <a:pt x="137" y="12"/>
                  </a:cubicBezTo>
                  <a:cubicBezTo>
                    <a:pt x="140" y="12"/>
                    <a:pt x="142" y="16"/>
                    <a:pt x="142" y="19"/>
                  </a:cubicBezTo>
                  <a:cubicBezTo>
                    <a:pt x="141" y="22"/>
                    <a:pt x="138" y="24"/>
                    <a:pt x="134" y="23"/>
                  </a:cubicBezTo>
                  <a:cubicBezTo>
                    <a:pt x="92" y="13"/>
                    <a:pt x="11" y="59"/>
                    <a:pt x="10" y="59"/>
                  </a:cubicBezTo>
                  <a:cubicBezTo>
                    <a:pt x="9" y="60"/>
                    <a:pt x="8" y="60"/>
                    <a:pt x="7"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cxnSp>
        <p:nvCxnSpPr>
          <p:cNvPr id="111" name="Connector: Elbow 1046">
            <a:extLst>
              <a:ext uri="{FF2B5EF4-FFF2-40B4-BE49-F238E27FC236}">
                <a16:creationId xmlns:a16="http://schemas.microsoft.com/office/drawing/2014/main" id="{20A56703-113E-4A37-B095-E1F618D93BC9}"/>
              </a:ext>
            </a:extLst>
          </p:cNvPr>
          <p:cNvCxnSpPr>
            <a:cxnSpLocks/>
          </p:cNvCxnSpPr>
          <p:nvPr/>
        </p:nvCxnSpPr>
        <p:spPr>
          <a:xfrm rot="16200000" flipH="1">
            <a:off x="1579483" y="4011925"/>
            <a:ext cx="4817294" cy="1"/>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grpSp>
        <p:nvGrpSpPr>
          <p:cNvPr id="112" name="Group 104">
            <a:extLst>
              <a:ext uri="{FF2B5EF4-FFF2-40B4-BE49-F238E27FC236}">
                <a16:creationId xmlns:a16="http://schemas.microsoft.com/office/drawing/2014/main" id="{9DD3023B-8C4C-4979-B68F-1A1696028B89}"/>
              </a:ext>
            </a:extLst>
          </p:cNvPr>
          <p:cNvGrpSpPr>
            <a:grpSpLocks noChangeAspect="1"/>
          </p:cNvGrpSpPr>
          <p:nvPr/>
        </p:nvGrpSpPr>
        <p:grpSpPr bwMode="auto">
          <a:xfrm>
            <a:off x="4272297" y="5642497"/>
            <a:ext cx="309159" cy="307715"/>
            <a:chOff x="1370" y="1724"/>
            <a:chExt cx="428" cy="426"/>
          </a:xfrm>
          <a:solidFill>
            <a:srgbClr val="476DB6"/>
          </a:solidFill>
        </p:grpSpPr>
        <p:sp>
          <p:nvSpPr>
            <p:cNvPr id="113" name="Freeform 105">
              <a:extLst>
                <a:ext uri="{FF2B5EF4-FFF2-40B4-BE49-F238E27FC236}">
                  <a16:creationId xmlns:a16="http://schemas.microsoft.com/office/drawing/2014/main" id="{EC312660-9E72-4985-AB0C-53AC9DECFD79}"/>
                </a:ext>
              </a:extLst>
            </p:cNvPr>
            <p:cNvSpPr>
              <a:spLocks noEditPoints="1"/>
            </p:cNvSpPr>
            <p:nvPr/>
          </p:nvSpPr>
          <p:spPr bwMode="auto">
            <a:xfrm>
              <a:off x="1721" y="1970"/>
              <a:ext cx="77" cy="77"/>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2 h 52"/>
                <a:gd name="T12" fmla="*/ 12 w 52"/>
                <a:gd name="T13" fmla="*/ 26 h 52"/>
                <a:gd name="T14" fmla="*/ 26 w 52"/>
                <a:gd name="T15" fmla="*/ 40 h 52"/>
                <a:gd name="T16" fmla="*/ 40 w 52"/>
                <a:gd name="T17" fmla="*/ 26 h 52"/>
                <a:gd name="T18" fmla="*/ 26 w 52"/>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1" y="52"/>
                    <a:pt x="0" y="41"/>
                    <a:pt x="0" y="26"/>
                  </a:cubicBezTo>
                  <a:cubicBezTo>
                    <a:pt x="0" y="12"/>
                    <a:pt x="11" y="0"/>
                    <a:pt x="26" y="0"/>
                  </a:cubicBezTo>
                  <a:cubicBezTo>
                    <a:pt x="40" y="0"/>
                    <a:pt x="52" y="12"/>
                    <a:pt x="52" y="26"/>
                  </a:cubicBezTo>
                  <a:cubicBezTo>
                    <a:pt x="52" y="41"/>
                    <a:pt x="40" y="52"/>
                    <a:pt x="26" y="52"/>
                  </a:cubicBezTo>
                  <a:close/>
                  <a:moveTo>
                    <a:pt x="26" y="12"/>
                  </a:moveTo>
                  <a:cubicBezTo>
                    <a:pt x="18" y="12"/>
                    <a:pt x="12" y="19"/>
                    <a:pt x="12" y="26"/>
                  </a:cubicBezTo>
                  <a:cubicBezTo>
                    <a:pt x="12" y="34"/>
                    <a:pt x="18" y="40"/>
                    <a:pt x="26" y="40"/>
                  </a:cubicBezTo>
                  <a:cubicBezTo>
                    <a:pt x="33" y="40"/>
                    <a:pt x="40" y="34"/>
                    <a:pt x="40" y="26"/>
                  </a:cubicBezTo>
                  <a:cubicBezTo>
                    <a:pt x="40" y="19"/>
                    <a:pt x="33"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4" name="Freeform 106">
              <a:extLst>
                <a:ext uri="{FF2B5EF4-FFF2-40B4-BE49-F238E27FC236}">
                  <a16:creationId xmlns:a16="http://schemas.microsoft.com/office/drawing/2014/main" id="{CB4D853F-E083-4FC0-9AC2-44D6CF18E443}"/>
                </a:ext>
              </a:extLst>
            </p:cNvPr>
            <p:cNvSpPr>
              <a:spLocks noEditPoints="1"/>
            </p:cNvSpPr>
            <p:nvPr/>
          </p:nvSpPr>
          <p:spPr bwMode="auto">
            <a:xfrm>
              <a:off x="1721" y="2073"/>
              <a:ext cx="77" cy="77"/>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2 h 52"/>
                <a:gd name="T12" fmla="*/ 12 w 52"/>
                <a:gd name="T13" fmla="*/ 26 h 52"/>
                <a:gd name="T14" fmla="*/ 26 w 52"/>
                <a:gd name="T15" fmla="*/ 40 h 52"/>
                <a:gd name="T16" fmla="*/ 40 w 52"/>
                <a:gd name="T17" fmla="*/ 26 h 52"/>
                <a:gd name="T18" fmla="*/ 26 w 52"/>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1" y="52"/>
                    <a:pt x="0" y="41"/>
                    <a:pt x="0" y="26"/>
                  </a:cubicBezTo>
                  <a:cubicBezTo>
                    <a:pt x="0" y="12"/>
                    <a:pt x="11" y="0"/>
                    <a:pt x="26" y="0"/>
                  </a:cubicBezTo>
                  <a:cubicBezTo>
                    <a:pt x="40" y="0"/>
                    <a:pt x="52" y="12"/>
                    <a:pt x="52" y="26"/>
                  </a:cubicBezTo>
                  <a:cubicBezTo>
                    <a:pt x="52" y="41"/>
                    <a:pt x="40" y="52"/>
                    <a:pt x="26" y="52"/>
                  </a:cubicBezTo>
                  <a:close/>
                  <a:moveTo>
                    <a:pt x="26" y="12"/>
                  </a:moveTo>
                  <a:cubicBezTo>
                    <a:pt x="18" y="12"/>
                    <a:pt x="12" y="19"/>
                    <a:pt x="12" y="26"/>
                  </a:cubicBezTo>
                  <a:cubicBezTo>
                    <a:pt x="12" y="34"/>
                    <a:pt x="18" y="40"/>
                    <a:pt x="26" y="40"/>
                  </a:cubicBezTo>
                  <a:cubicBezTo>
                    <a:pt x="33" y="40"/>
                    <a:pt x="40" y="34"/>
                    <a:pt x="40" y="26"/>
                  </a:cubicBezTo>
                  <a:cubicBezTo>
                    <a:pt x="40" y="19"/>
                    <a:pt x="33"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5" name="Freeform 107">
              <a:extLst>
                <a:ext uri="{FF2B5EF4-FFF2-40B4-BE49-F238E27FC236}">
                  <a16:creationId xmlns:a16="http://schemas.microsoft.com/office/drawing/2014/main" id="{C9EB465B-FF55-43EC-AB56-5DB396A41684}"/>
                </a:ext>
              </a:extLst>
            </p:cNvPr>
            <p:cNvSpPr>
              <a:spLocks noEditPoints="1"/>
            </p:cNvSpPr>
            <p:nvPr/>
          </p:nvSpPr>
          <p:spPr bwMode="auto">
            <a:xfrm>
              <a:off x="1602" y="2029"/>
              <a:ext cx="77" cy="77"/>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12 h 52"/>
                <a:gd name="T12" fmla="*/ 12 w 52"/>
                <a:gd name="T13" fmla="*/ 26 h 52"/>
                <a:gd name="T14" fmla="*/ 26 w 52"/>
                <a:gd name="T15" fmla="*/ 40 h 52"/>
                <a:gd name="T16" fmla="*/ 40 w 52"/>
                <a:gd name="T17" fmla="*/ 26 h 52"/>
                <a:gd name="T18" fmla="*/ 26 w 52"/>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1" y="52"/>
                    <a:pt x="0" y="41"/>
                    <a:pt x="0" y="26"/>
                  </a:cubicBezTo>
                  <a:cubicBezTo>
                    <a:pt x="0" y="12"/>
                    <a:pt x="11" y="0"/>
                    <a:pt x="26" y="0"/>
                  </a:cubicBezTo>
                  <a:cubicBezTo>
                    <a:pt x="40" y="0"/>
                    <a:pt x="52" y="12"/>
                    <a:pt x="52" y="26"/>
                  </a:cubicBezTo>
                  <a:cubicBezTo>
                    <a:pt x="52" y="41"/>
                    <a:pt x="40" y="52"/>
                    <a:pt x="26" y="52"/>
                  </a:cubicBezTo>
                  <a:close/>
                  <a:moveTo>
                    <a:pt x="26" y="12"/>
                  </a:moveTo>
                  <a:cubicBezTo>
                    <a:pt x="18" y="12"/>
                    <a:pt x="12" y="19"/>
                    <a:pt x="12" y="26"/>
                  </a:cubicBezTo>
                  <a:cubicBezTo>
                    <a:pt x="12" y="34"/>
                    <a:pt x="18" y="40"/>
                    <a:pt x="26" y="40"/>
                  </a:cubicBezTo>
                  <a:cubicBezTo>
                    <a:pt x="33" y="40"/>
                    <a:pt x="40" y="34"/>
                    <a:pt x="40" y="26"/>
                  </a:cubicBezTo>
                  <a:cubicBezTo>
                    <a:pt x="40" y="19"/>
                    <a:pt x="33"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6" name="Freeform 108">
              <a:extLst>
                <a:ext uri="{FF2B5EF4-FFF2-40B4-BE49-F238E27FC236}">
                  <a16:creationId xmlns:a16="http://schemas.microsoft.com/office/drawing/2014/main" id="{4AC948AA-1D83-4656-A57C-239AA49B9883}"/>
                </a:ext>
              </a:extLst>
            </p:cNvPr>
            <p:cNvSpPr>
              <a:spLocks/>
            </p:cNvSpPr>
            <p:nvPr/>
          </p:nvSpPr>
          <p:spPr bwMode="auto">
            <a:xfrm>
              <a:off x="1657" y="2011"/>
              <a:ext cx="86" cy="52"/>
            </a:xfrm>
            <a:custGeom>
              <a:avLst/>
              <a:gdLst>
                <a:gd name="T0" fmla="*/ 6 w 58"/>
                <a:gd name="T1" fmla="*/ 35 h 35"/>
                <a:gd name="T2" fmla="*/ 1 w 58"/>
                <a:gd name="T3" fmla="*/ 32 h 35"/>
                <a:gd name="T4" fmla="*/ 4 w 58"/>
                <a:gd name="T5" fmla="*/ 24 h 35"/>
                <a:gd name="T6" fmla="*/ 48 w 58"/>
                <a:gd name="T7" fmla="*/ 2 h 35"/>
                <a:gd name="T8" fmla="*/ 56 w 58"/>
                <a:gd name="T9" fmla="*/ 5 h 35"/>
                <a:gd name="T10" fmla="*/ 53 w 58"/>
                <a:gd name="T11" fmla="*/ 13 h 35"/>
                <a:gd name="T12" fmla="*/ 9 w 58"/>
                <a:gd name="T13" fmla="*/ 35 h 35"/>
                <a:gd name="T14" fmla="*/ 6 w 5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5">
                  <a:moveTo>
                    <a:pt x="6" y="35"/>
                  </a:moveTo>
                  <a:cubicBezTo>
                    <a:pt x="4" y="35"/>
                    <a:pt x="2" y="34"/>
                    <a:pt x="1" y="32"/>
                  </a:cubicBezTo>
                  <a:cubicBezTo>
                    <a:pt x="0" y="29"/>
                    <a:pt x="1" y="26"/>
                    <a:pt x="4" y="24"/>
                  </a:cubicBezTo>
                  <a:cubicBezTo>
                    <a:pt x="48" y="2"/>
                    <a:pt x="48" y="2"/>
                    <a:pt x="48" y="2"/>
                  </a:cubicBezTo>
                  <a:cubicBezTo>
                    <a:pt x="51" y="0"/>
                    <a:pt x="55" y="2"/>
                    <a:pt x="56" y="5"/>
                  </a:cubicBezTo>
                  <a:cubicBezTo>
                    <a:pt x="58" y="8"/>
                    <a:pt x="56" y="11"/>
                    <a:pt x="53" y="13"/>
                  </a:cubicBezTo>
                  <a:cubicBezTo>
                    <a:pt x="9" y="35"/>
                    <a:pt x="9" y="35"/>
                    <a:pt x="9" y="35"/>
                  </a:cubicBezTo>
                  <a:cubicBezTo>
                    <a:pt x="8" y="35"/>
                    <a:pt x="7" y="35"/>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7" name="Freeform 109">
              <a:extLst>
                <a:ext uri="{FF2B5EF4-FFF2-40B4-BE49-F238E27FC236}">
                  <a16:creationId xmlns:a16="http://schemas.microsoft.com/office/drawing/2014/main" id="{56D0F28F-DFC0-4BE1-A36F-A3FF998920F4}"/>
                </a:ext>
              </a:extLst>
            </p:cNvPr>
            <p:cNvSpPr>
              <a:spLocks/>
            </p:cNvSpPr>
            <p:nvPr/>
          </p:nvSpPr>
          <p:spPr bwMode="auto">
            <a:xfrm>
              <a:off x="1659" y="2069"/>
              <a:ext cx="82" cy="41"/>
            </a:xfrm>
            <a:custGeom>
              <a:avLst/>
              <a:gdLst>
                <a:gd name="T0" fmla="*/ 49 w 56"/>
                <a:gd name="T1" fmla="*/ 28 h 28"/>
                <a:gd name="T2" fmla="*/ 47 w 56"/>
                <a:gd name="T3" fmla="*/ 28 h 28"/>
                <a:gd name="T4" fmla="*/ 4 w 56"/>
                <a:gd name="T5" fmla="*/ 12 h 28"/>
                <a:gd name="T6" fmla="*/ 1 w 56"/>
                <a:gd name="T7" fmla="*/ 4 h 28"/>
                <a:gd name="T8" fmla="*/ 8 w 56"/>
                <a:gd name="T9" fmla="*/ 1 h 28"/>
                <a:gd name="T10" fmla="*/ 51 w 56"/>
                <a:gd name="T11" fmla="*/ 17 h 28"/>
                <a:gd name="T12" fmla="*/ 55 w 56"/>
                <a:gd name="T13" fmla="*/ 24 h 28"/>
                <a:gd name="T14" fmla="*/ 49 w 56"/>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8">
                  <a:moveTo>
                    <a:pt x="49" y="28"/>
                  </a:moveTo>
                  <a:cubicBezTo>
                    <a:pt x="48" y="28"/>
                    <a:pt x="47" y="28"/>
                    <a:pt x="47" y="28"/>
                  </a:cubicBezTo>
                  <a:cubicBezTo>
                    <a:pt x="4" y="12"/>
                    <a:pt x="4" y="12"/>
                    <a:pt x="4" y="12"/>
                  </a:cubicBezTo>
                  <a:cubicBezTo>
                    <a:pt x="1" y="11"/>
                    <a:pt x="0" y="7"/>
                    <a:pt x="1" y="4"/>
                  </a:cubicBezTo>
                  <a:cubicBezTo>
                    <a:pt x="2" y="1"/>
                    <a:pt x="5" y="0"/>
                    <a:pt x="8" y="1"/>
                  </a:cubicBezTo>
                  <a:cubicBezTo>
                    <a:pt x="51" y="17"/>
                    <a:pt x="51" y="17"/>
                    <a:pt x="51" y="17"/>
                  </a:cubicBezTo>
                  <a:cubicBezTo>
                    <a:pt x="54" y="18"/>
                    <a:pt x="56" y="21"/>
                    <a:pt x="55" y="24"/>
                  </a:cubicBezTo>
                  <a:cubicBezTo>
                    <a:pt x="54" y="27"/>
                    <a:pt x="51" y="28"/>
                    <a:pt x="4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8" name="Freeform 110">
              <a:extLst>
                <a:ext uri="{FF2B5EF4-FFF2-40B4-BE49-F238E27FC236}">
                  <a16:creationId xmlns:a16="http://schemas.microsoft.com/office/drawing/2014/main" id="{CD6AA577-3026-4432-A6D0-9D3AEF567027}"/>
                </a:ext>
              </a:extLst>
            </p:cNvPr>
            <p:cNvSpPr>
              <a:spLocks/>
            </p:cNvSpPr>
            <p:nvPr/>
          </p:nvSpPr>
          <p:spPr bwMode="auto">
            <a:xfrm>
              <a:off x="1586" y="1729"/>
              <a:ext cx="96" cy="199"/>
            </a:xfrm>
            <a:custGeom>
              <a:avLst/>
              <a:gdLst>
                <a:gd name="T0" fmla="*/ 65 w 65"/>
                <a:gd name="T1" fmla="*/ 135 h 135"/>
                <a:gd name="T2" fmla="*/ 53 w 65"/>
                <a:gd name="T3" fmla="*/ 135 h 135"/>
                <a:gd name="T4" fmla="*/ 0 w 65"/>
                <a:gd name="T5" fmla="*/ 8 h 135"/>
                <a:gd name="T6" fmla="*/ 9 w 65"/>
                <a:gd name="T7" fmla="*/ 0 h 135"/>
                <a:gd name="T8" fmla="*/ 65 w 65"/>
                <a:gd name="T9" fmla="*/ 135 h 135"/>
              </a:gdLst>
              <a:ahLst/>
              <a:cxnLst>
                <a:cxn ang="0">
                  <a:pos x="T0" y="T1"/>
                </a:cxn>
                <a:cxn ang="0">
                  <a:pos x="T2" y="T3"/>
                </a:cxn>
                <a:cxn ang="0">
                  <a:pos x="T4" y="T5"/>
                </a:cxn>
                <a:cxn ang="0">
                  <a:pos x="T6" y="T7"/>
                </a:cxn>
                <a:cxn ang="0">
                  <a:pos x="T8" y="T9"/>
                </a:cxn>
              </a:cxnLst>
              <a:rect l="0" t="0" r="r" b="b"/>
              <a:pathLst>
                <a:path w="65" h="135">
                  <a:moveTo>
                    <a:pt x="65" y="135"/>
                  </a:moveTo>
                  <a:cubicBezTo>
                    <a:pt x="53" y="135"/>
                    <a:pt x="53" y="135"/>
                    <a:pt x="53" y="135"/>
                  </a:cubicBezTo>
                  <a:cubicBezTo>
                    <a:pt x="53" y="89"/>
                    <a:pt x="35" y="45"/>
                    <a:pt x="0" y="8"/>
                  </a:cubicBezTo>
                  <a:cubicBezTo>
                    <a:pt x="9" y="0"/>
                    <a:pt x="9" y="0"/>
                    <a:pt x="9" y="0"/>
                  </a:cubicBezTo>
                  <a:cubicBezTo>
                    <a:pt x="45" y="39"/>
                    <a:pt x="65" y="86"/>
                    <a:pt x="6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19" name="Freeform 111">
              <a:extLst>
                <a:ext uri="{FF2B5EF4-FFF2-40B4-BE49-F238E27FC236}">
                  <a16:creationId xmlns:a16="http://schemas.microsoft.com/office/drawing/2014/main" id="{1DCC3887-778C-4F91-A43A-C1D06D46D461}"/>
                </a:ext>
              </a:extLst>
            </p:cNvPr>
            <p:cNvSpPr>
              <a:spLocks/>
            </p:cNvSpPr>
            <p:nvPr/>
          </p:nvSpPr>
          <p:spPr bwMode="auto">
            <a:xfrm>
              <a:off x="1398" y="2026"/>
              <a:ext cx="196" cy="18"/>
            </a:xfrm>
            <a:custGeom>
              <a:avLst/>
              <a:gdLst>
                <a:gd name="T0" fmla="*/ 126 w 132"/>
                <a:gd name="T1" fmla="*/ 12 h 12"/>
                <a:gd name="T2" fmla="*/ 6 w 132"/>
                <a:gd name="T3" fmla="*/ 12 h 12"/>
                <a:gd name="T4" fmla="*/ 0 w 132"/>
                <a:gd name="T5" fmla="*/ 6 h 12"/>
                <a:gd name="T6" fmla="*/ 6 w 132"/>
                <a:gd name="T7" fmla="*/ 0 h 12"/>
                <a:gd name="T8" fmla="*/ 126 w 132"/>
                <a:gd name="T9" fmla="*/ 0 h 12"/>
                <a:gd name="T10" fmla="*/ 132 w 132"/>
                <a:gd name="T11" fmla="*/ 6 h 12"/>
                <a:gd name="T12" fmla="*/ 126 w 1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2" h="12">
                  <a:moveTo>
                    <a:pt x="126" y="12"/>
                  </a:moveTo>
                  <a:cubicBezTo>
                    <a:pt x="6" y="12"/>
                    <a:pt x="6" y="12"/>
                    <a:pt x="6" y="12"/>
                  </a:cubicBezTo>
                  <a:cubicBezTo>
                    <a:pt x="2" y="12"/>
                    <a:pt x="0" y="10"/>
                    <a:pt x="0" y="6"/>
                  </a:cubicBezTo>
                  <a:cubicBezTo>
                    <a:pt x="0" y="3"/>
                    <a:pt x="2" y="0"/>
                    <a:pt x="6" y="0"/>
                  </a:cubicBezTo>
                  <a:cubicBezTo>
                    <a:pt x="126" y="0"/>
                    <a:pt x="126" y="0"/>
                    <a:pt x="126" y="0"/>
                  </a:cubicBezTo>
                  <a:cubicBezTo>
                    <a:pt x="129" y="0"/>
                    <a:pt x="132" y="3"/>
                    <a:pt x="132" y="6"/>
                  </a:cubicBezTo>
                  <a:cubicBezTo>
                    <a:pt x="132" y="10"/>
                    <a:pt x="129" y="12"/>
                    <a:pt x="1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0" name="Rectangle 112">
              <a:extLst>
                <a:ext uri="{FF2B5EF4-FFF2-40B4-BE49-F238E27FC236}">
                  <a16:creationId xmlns:a16="http://schemas.microsoft.com/office/drawing/2014/main" id="{C15E92DF-0507-4123-A72E-79867D3628A9}"/>
                </a:ext>
              </a:extLst>
            </p:cNvPr>
            <p:cNvSpPr>
              <a:spLocks noChangeArrowheads="1"/>
            </p:cNvSpPr>
            <p:nvPr/>
          </p:nvSpPr>
          <p:spPr bwMode="auto">
            <a:xfrm>
              <a:off x="1413" y="1813"/>
              <a:ext cx="34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21" name="Freeform 113">
              <a:extLst>
                <a:ext uri="{FF2B5EF4-FFF2-40B4-BE49-F238E27FC236}">
                  <a16:creationId xmlns:a16="http://schemas.microsoft.com/office/drawing/2014/main" id="{304DCA00-017B-4AB6-8EA6-586E24E22468}"/>
                </a:ext>
              </a:extLst>
            </p:cNvPr>
            <p:cNvSpPr>
              <a:spLocks noEditPoints="1"/>
            </p:cNvSpPr>
            <p:nvPr/>
          </p:nvSpPr>
          <p:spPr bwMode="auto">
            <a:xfrm>
              <a:off x="1370" y="1724"/>
              <a:ext cx="426" cy="426"/>
            </a:xfrm>
            <a:custGeom>
              <a:avLst/>
              <a:gdLst>
                <a:gd name="T0" fmla="*/ 137 w 288"/>
                <a:gd name="T1" fmla="*/ 288 h 288"/>
                <a:gd name="T2" fmla="*/ 137 w 288"/>
                <a:gd name="T3" fmla="*/ 288 h 288"/>
                <a:gd name="T4" fmla="*/ 131 w 288"/>
                <a:gd name="T5" fmla="*/ 288 h 288"/>
                <a:gd name="T6" fmla="*/ 0 w 288"/>
                <a:gd name="T7" fmla="*/ 141 h 288"/>
                <a:gd name="T8" fmla="*/ 0 w 288"/>
                <a:gd name="T9" fmla="*/ 139 h 288"/>
                <a:gd name="T10" fmla="*/ 0 w 288"/>
                <a:gd name="T11" fmla="*/ 138 h 288"/>
                <a:gd name="T12" fmla="*/ 0 w 288"/>
                <a:gd name="T13" fmla="*/ 138 h 288"/>
                <a:gd name="T14" fmla="*/ 134 w 288"/>
                <a:gd name="T15" fmla="*/ 1 h 288"/>
                <a:gd name="T16" fmla="*/ 136 w 288"/>
                <a:gd name="T17" fmla="*/ 1 h 288"/>
                <a:gd name="T18" fmla="*/ 138 w 288"/>
                <a:gd name="T19" fmla="*/ 1 h 288"/>
                <a:gd name="T20" fmla="*/ 145 w 288"/>
                <a:gd name="T21" fmla="*/ 0 h 288"/>
                <a:gd name="T22" fmla="*/ 288 w 288"/>
                <a:gd name="T23" fmla="*/ 132 h 288"/>
                <a:gd name="T24" fmla="*/ 288 w 288"/>
                <a:gd name="T25" fmla="*/ 132 h 288"/>
                <a:gd name="T26" fmla="*/ 288 w 288"/>
                <a:gd name="T27" fmla="*/ 139 h 288"/>
                <a:gd name="T28" fmla="*/ 282 w 288"/>
                <a:gd name="T29" fmla="*/ 144 h 288"/>
                <a:gd name="T30" fmla="*/ 88 w 288"/>
                <a:gd name="T31" fmla="*/ 144 h 288"/>
                <a:gd name="T32" fmla="*/ 142 w 288"/>
                <a:gd name="T33" fmla="*/ 279 h 288"/>
                <a:gd name="T34" fmla="*/ 142 w 288"/>
                <a:gd name="T35" fmla="*/ 285 h 288"/>
                <a:gd name="T36" fmla="*/ 137 w 288"/>
                <a:gd name="T37" fmla="*/ 288 h 288"/>
                <a:gd name="T38" fmla="*/ 12 w 288"/>
                <a:gd name="T39" fmla="*/ 144 h 288"/>
                <a:gd name="T40" fmla="*/ 125 w 288"/>
                <a:gd name="T41" fmla="*/ 275 h 288"/>
                <a:gd name="T42" fmla="*/ 77 w 288"/>
                <a:gd name="T43" fmla="*/ 144 h 288"/>
                <a:gd name="T44" fmla="*/ 12 w 288"/>
                <a:gd name="T45" fmla="*/ 144 h 288"/>
                <a:gd name="T46" fmla="*/ 88 w 288"/>
                <a:gd name="T47" fmla="*/ 132 h 288"/>
                <a:gd name="T48" fmla="*/ 276 w 288"/>
                <a:gd name="T49" fmla="*/ 132 h 288"/>
                <a:gd name="T50" fmla="*/ 276 w 288"/>
                <a:gd name="T51" fmla="*/ 132 h 288"/>
                <a:gd name="T52" fmla="*/ 145 w 288"/>
                <a:gd name="T53" fmla="*/ 12 h 288"/>
                <a:gd name="T54" fmla="*/ 139 w 288"/>
                <a:gd name="T55" fmla="*/ 13 h 288"/>
                <a:gd name="T56" fmla="*/ 138 w 288"/>
                <a:gd name="T57" fmla="*/ 13 h 288"/>
                <a:gd name="T58" fmla="*/ 88 w 288"/>
                <a:gd name="T59" fmla="*/ 132 h 288"/>
                <a:gd name="T60" fmla="*/ 13 w 288"/>
                <a:gd name="T61" fmla="*/ 132 h 288"/>
                <a:gd name="T62" fmla="*/ 77 w 288"/>
                <a:gd name="T63" fmla="*/ 132 h 288"/>
                <a:gd name="T64" fmla="*/ 121 w 288"/>
                <a:gd name="T65" fmla="*/ 14 h 288"/>
                <a:gd name="T66" fmla="*/ 13 w 288"/>
                <a:gd name="T67" fmla="*/ 13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 h="288">
                  <a:moveTo>
                    <a:pt x="137" y="288"/>
                  </a:moveTo>
                  <a:cubicBezTo>
                    <a:pt x="137" y="288"/>
                    <a:pt x="137" y="288"/>
                    <a:pt x="137" y="288"/>
                  </a:cubicBezTo>
                  <a:cubicBezTo>
                    <a:pt x="131" y="288"/>
                    <a:pt x="131" y="288"/>
                    <a:pt x="131" y="288"/>
                  </a:cubicBezTo>
                  <a:cubicBezTo>
                    <a:pt x="58" y="282"/>
                    <a:pt x="0" y="217"/>
                    <a:pt x="0" y="141"/>
                  </a:cubicBezTo>
                  <a:cubicBezTo>
                    <a:pt x="0" y="140"/>
                    <a:pt x="0" y="140"/>
                    <a:pt x="0" y="139"/>
                  </a:cubicBezTo>
                  <a:cubicBezTo>
                    <a:pt x="0" y="138"/>
                    <a:pt x="0" y="138"/>
                    <a:pt x="0" y="138"/>
                  </a:cubicBezTo>
                  <a:cubicBezTo>
                    <a:pt x="0" y="138"/>
                    <a:pt x="0" y="138"/>
                    <a:pt x="0" y="138"/>
                  </a:cubicBezTo>
                  <a:cubicBezTo>
                    <a:pt x="2" y="64"/>
                    <a:pt x="59" y="6"/>
                    <a:pt x="134" y="1"/>
                  </a:cubicBezTo>
                  <a:cubicBezTo>
                    <a:pt x="135" y="1"/>
                    <a:pt x="136" y="1"/>
                    <a:pt x="136" y="1"/>
                  </a:cubicBezTo>
                  <a:cubicBezTo>
                    <a:pt x="137" y="1"/>
                    <a:pt x="138" y="1"/>
                    <a:pt x="138" y="1"/>
                  </a:cubicBezTo>
                  <a:cubicBezTo>
                    <a:pt x="140" y="1"/>
                    <a:pt x="143" y="0"/>
                    <a:pt x="145" y="0"/>
                  </a:cubicBezTo>
                  <a:cubicBezTo>
                    <a:pt x="220" y="0"/>
                    <a:pt x="282" y="57"/>
                    <a:pt x="288" y="132"/>
                  </a:cubicBezTo>
                  <a:cubicBezTo>
                    <a:pt x="288" y="132"/>
                    <a:pt x="288" y="132"/>
                    <a:pt x="288" y="132"/>
                  </a:cubicBezTo>
                  <a:cubicBezTo>
                    <a:pt x="288" y="139"/>
                    <a:pt x="288" y="139"/>
                    <a:pt x="288" y="139"/>
                  </a:cubicBezTo>
                  <a:cubicBezTo>
                    <a:pt x="288" y="142"/>
                    <a:pt x="285" y="144"/>
                    <a:pt x="282" y="144"/>
                  </a:cubicBezTo>
                  <a:cubicBezTo>
                    <a:pt x="88" y="144"/>
                    <a:pt x="88" y="144"/>
                    <a:pt x="88" y="144"/>
                  </a:cubicBezTo>
                  <a:cubicBezTo>
                    <a:pt x="90" y="188"/>
                    <a:pt x="108" y="234"/>
                    <a:pt x="142" y="279"/>
                  </a:cubicBezTo>
                  <a:cubicBezTo>
                    <a:pt x="143" y="281"/>
                    <a:pt x="144" y="283"/>
                    <a:pt x="142" y="285"/>
                  </a:cubicBezTo>
                  <a:cubicBezTo>
                    <a:pt x="141" y="287"/>
                    <a:pt x="139" y="288"/>
                    <a:pt x="137" y="288"/>
                  </a:cubicBezTo>
                  <a:close/>
                  <a:moveTo>
                    <a:pt x="12" y="144"/>
                  </a:moveTo>
                  <a:cubicBezTo>
                    <a:pt x="14" y="210"/>
                    <a:pt x="62" y="266"/>
                    <a:pt x="125" y="275"/>
                  </a:cubicBezTo>
                  <a:cubicBezTo>
                    <a:pt x="95" y="232"/>
                    <a:pt x="79" y="187"/>
                    <a:pt x="77" y="144"/>
                  </a:cubicBezTo>
                  <a:lnTo>
                    <a:pt x="12" y="144"/>
                  </a:lnTo>
                  <a:close/>
                  <a:moveTo>
                    <a:pt x="88" y="132"/>
                  </a:moveTo>
                  <a:cubicBezTo>
                    <a:pt x="276" y="132"/>
                    <a:pt x="276" y="132"/>
                    <a:pt x="276" y="132"/>
                  </a:cubicBezTo>
                  <a:cubicBezTo>
                    <a:pt x="276" y="132"/>
                    <a:pt x="276" y="132"/>
                    <a:pt x="276" y="132"/>
                  </a:cubicBezTo>
                  <a:cubicBezTo>
                    <a:pt x="270" y="64"/>
                    <a:pt x="214" y="12"/>
                    <a:pt x="145" y="12"/>
                  </a:cubicBezTo>
                  <a:cubicBezTo>
                    <a:pt x="143" y="12"/>
                    <a:pt x="141" y="13"/>
                    <a:pt x="139" y="13"/>
                  </a:cubicBezTo>
                  <a:cubicBezTo>
                    <a:pt x="139" y="13"/>
                    <a:pt x="139" y="13"/>
                    <a:pt x="138" y="13"/>
                  </a:cubicBezTo>
                  <a:cubicBezTo>
                    <a:pt x="106" y="49"/>
                    <a:pt x="89" y="89"/>
                    <a:pt x="88" y="132"/>
                  </a:cubicBezTo>
                  <a:close/>
                  <a:moveTo>
                    <a:pt x="13" y="132"/>
                  </a:moveTo>
                  <a:cubicBezTo>
                    <a:pt x="77" y="132"/>
                    <a:pt x="77" y="132"/>
                    <a:pt x="77" y="132"/>
                  </a:cubicBezTo>
                  <a:cubicBezTo>
                    <a:pt x="78" y="90"/>
                    <a:pt x="92" y="50"/>
                    <a:pt x="121" y="14"/>
                  </a:cubicBezTo>
                  <a:cubicBezTo>
                    <a:pt x="61" y="24"/>
                    <a:pt x="17" y="72"/>
                    <a:pt x="13"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123" name="TextBox 122">
            <a:extLst>
              <a:ext uri="{FF2B5EF4-FFF2-40B4-BE49-F238E27FC236}">
                <a16:creationId xmlns:a16="http://schemas.microsoft.com/office/drawing/2014/main" id="{26AF7E38-6501-4C28-99CF-177B3B5EA42B}"/>
              </a:ext>
            </a:extLst>
          </p:cNvPr>
          <p:cNvSpPr txBox="1"/>
          <p:nvPr/>
        </p:nvSpPr>
        <p:spPr>
          <a:xfrm>
            <a:off x="4647731" y="5642497"/>
            <a:ext cx="155923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NETWORK</a:t>
            </a:r>
          </a:p>
        </p:txBody>
      </p:sp>
      <p:sp>
        <p:nvSpPr>
          <p:cNvPr id="124" name="Rettangolo 46">
            <a:extLst>
              <a:ext uri="{FF2B5EF4-FFF2-40B4-BE49-F238E27FC236}">
                <a16:creationId xmlns:a16="http://schemas.microsoft.com/office/drawing/2014/main" id="{37E6D87A-0CBB-47F5-B2CD-45DF8073819D}"/>
              </a:ext>
            </a:extLst>
          </p:cNvPr>
          <p:cNvSpPr/>
          <p:nvPr/>
        </p:nvSpPr>
        <p:spPr>
          <a:xfrm>
            <a:off x="4732795" y="5935167"/>
            <a:ext cx="2982787" cy="307777"/>
          </a:xfrm>
          <a:prstGeom prst="rect">
            <a:avLst/>
          </a:prstGeom>
        </p:spPr>
        <p:txBody>
          <a:bodyPr wrap="square" lIns="0" tIns="0" rIns="0" bIns="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20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rPr>
              <a:t>Reti Intelligenti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€ 3,6 Mld</a:t>
            </a:r>
            <a:r>
              <a:rPr kumimoji="0" lang="it-IT" sz="1200" i="0" u="none" strike="noStrike" kern="1200" cap="none" spc="-5" normalizeH="0" baseline="0" noProof="0">
                <a:ln>
                  <a:noFill/>
                </a:ln>
                <a:solidFill>
                  <a:srgbClr val="262626"/>
                </a:solidFill>
                <a:effectLst/>
                <a:uLnTx/>
                <a:uFillTx/>
                <a:latin typeface="Arial" panose="020B0604020202020204" pitchFamily="34" charset="0"/>
                <a:ea typeface="+mn-ea"/>
                <a:cs typeface="Arial" panose="020B0604020202020204" pitchFamily="34" charset="0"/>
              </a:rPr>
              <a:t>)</a:t>
            </a:r>
          </a:p>
        </p:txBody>
      </p:sp>
      <p:sp>
        <p:nvSpPr>
          <p:cNvPr id="122" name="Rettangolo 21">
            <a:extLst>
              <a:ext uri="{FF2B5EF4-FFF2-40B4-BE49-F238E27FC236}">
                <a16:creationId xmlns:a16="http://schemas.microsoft.com/office/drawing/2014/main" id="{1CF21001-FF06-4849-B94F-B06115B8FEB0}"/>
              </a:ext>
            </a:extLst>
          </p:cNvPr>
          <p:cNvSpPr/>
          <p:nvPr/>
        </p:nvSpPr>
        <p:spPr>
          <a:xfrm>
            <a:off x="8672896" y="2920719"/>
            <a:ext cx="2160000" cy="228362"/>
          </a:xfrm>
          <a:prstGeom prst="rect">
            <a:avLst/>
          </a:prstGeom>
        </p:spPr>
        <p:txBody>
          <a:bodyPr wrap="none" lIns="0" tIns="0" rIns="0" bIns="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DIVARI TERRITORIALI</a:t>
            </a:r>
          </a:p>
        </p:txBody>
      </p:sp>
      <p:sp>
        <p:nvSpPr>
          <p:cNvPr id="125" name="Rettangolo 46">
            <a:extLst>
              <a:ext uri="{FF2B5EF4-FFF2-40B4-BE49-F238E27FC236}">
                <a16:creationId xmlns:a16="http://schemas.microsoft.com/office/drawing/2014/main" id="{F10326E9-3679-48AA-BE0F-5C6323909B88}"/>
              </a:ext>
            </a:extLst>
          </p:cNvPr>
          <p:cNvSpPr/>
          <p:nvPr/>
        </p:nvSpPr>
        <p:spPr>
          <a:xfrm>
            <a:off x="8713471" y="3187008"/>
            <a:ext cx="2900231" cy="532425"/>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Allocazione risorse in coerenza con le % previste nel PNRR</a:t>
            </a:r>
          </a:p>
        </p:txBody>
      </p:sp>
      <p:grpSp>
        <p:nvGrpSpPr>
          <p:cNvPr id="126" name="Group 63">
            <a:extLst>
              <a:ext uri="{FF2B5EF4-FFF2-40B4-BE49-F238E27FC236}">
                <a16:creationId xmlns:a16="http://schemas.microsoft.com/office/drawing/2014/main" id="{2177494F-13CF-446C-B1E1-5E9D732F8B62}"/>
              </a:ext>
            </a:extLst>
          </p:cNvPr>
          <p:cNvGrpSpPr>
            <a:grpSpLocks noChangeAspect="1"/>
          </p:cNvGrpSpPr>
          <p:nvPr/>
        </p:nvGrpSpPr>
        <p:grpSpPr bwMode="auto">
          <a:xfrm>
            <a:off x="8233944" y="4093510"/>
            <a:ext cx="371384" cy="257179"/>
            <a:chOff x="6700" y="1999"/>
            <a:chExt cx="439" cy="304"/>
          </a:xfrm>
          <a:solidFill>
            <a:srgbClr val="476DB6"/>
          </a:solidFill>
        </p:grpSpPr>
        <p:sp>
          <p:nvSpPr>
            <p:cNvPr id="127" name="Freeform 64">
              <a:extLst>
                <a:ext uri="{FF2B5EF4-FFF2-40B4-BE49-F238E27FC236}">
                  <a16:creationId xmlns:a16="http://schemas.microsoft.com/office/drawing/2014/main" id="{DC35666E-0C47-4BCC-A705-BD8681AFABC3}"/>
                </a:ext>
              </a:extLst>
            </p:cNvPr>
            <p:cNvSpPr>
              <a:spLocks/>
            </p:cNvSpPr>
            <p:nvPr/>
          </p:nvSpPr>
          <p:spPr bwMode="auto">
            <a:xfrm>
              <a:off x="6864" y="2012"/>
              <a:ext cx="92" cy="112"/>
            </a:xfrm>
            <a:custGeom>
              <a:avLst/>
              <a:gdLst>
                <a:gd name="T0" fmla="*/ 60 w 60"/>
                <a:gd name="T1" fmla="*/ 37 h 75"/>
                <a:gd name="T2" fmla="*/ 60 w 60"/>
                <a:gd name="T3" fmla="*/ 36 h 75"/>
                <a:gd name="T4" fmla="*/ 60 w 60"/>
                <a:gd name="T5" fmla="*/ 35 h 75"/>
                <a:gd name="T6" fmla="*/ 59 w 60"/>
                <a:gd name="T7" fmla="*/ 34 h 75"/>
                <a:gd name="T8" fmla="*/ 59 w 60"/>
                <a:gd name="T9" fmla="*/ 34 h 75"/>
                <a:gd name="T10" fmla="*/ 34 w 60"/>
                <a:gd name="T11" fmla="*/ 3 h 75"/>
                <a:gd name="T12" fmla="*/ 26 w 60"/>
                <a:gd name="T13" fmla="*/ 2 h 75"/>
                <a:gd name="T14" fmla="*/ 25 w 60"/>
                <a:gd name="T15" fmla="*/ 10 h 75"/>
                <a:gd name="T16" fmla="*/ 25 w 60"/>
                <a:gd name="T17" fmla="*/ 10 h 75"/>
                <a:gd name="T18" fmla="*/ 42 w 60"/>
                <a:gd name="T19" fmla="*/ 31 h 75"/>
                <a:gd name="T20" fmla="*/ 6 w 60"/>
                <a:gd name="T21" fmla="*/ 31 h 75"/>
                <a:gd name="T22" fmla="*/ 0 w 60"/>
                <a:gd name="T23" fmla="*/ 37 h 75"/>
                <a:gd name="T24" fmla="*/ 6 w 60"/>
                <a:gd name="T25" fmla="*/ 43 h 75"/>
                <a:gd name="T26" fmla="*/ 42 w 60"/>
                <a:gd name="T27" fmla="*/ 43 h 75"/>
                <a:gd name="T28" fmla="*/ 25 w 60"/>
                <a:gd name="T29" fmla="*/ 64 h 75"/>
                <a:gd name="T30" fmla="*/ 26 w 60"/>
                <a:gd name="T31" fmla="*/ 73 h 75"/>
                <a:gd name="T32" fmla="*/ 34 w 60"/>
                <a:gd name="T33" fmla="*/ 72 h 75"/>
                <a:gd name="T34" fmla="*/ 59 w 60"/>
                <a:gd name="T35" fmla="*/ 41 h 75"/>
                <a:gd name="T36" fmla="*/ 59 w 60"/>
                <a:gd name="T37" fmla="*/ 41 h 75"/>
                <a:gd name="T38" fmla="*/ 60 w 60"/>
                <a:gd name="T39" fmla="*/ 39 h 75"/>
                <a:gd name="T40" fmla="*/ 60 w 60"/>
                <a:gd name="T41" fmla="*/ 39 h 75"/>
                <a:gd name="T42" fmla="*/ 60 w 60"/>
                <a:gd name="T43" fmla="*/ 37 h 75"/>
                <a:gd name="T44" fmla="*/ 60 w 60"/>
                <a:gd name="T45"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75">
                  <a:moveTo>
                    <a:pt x="60" y="37"/>
                  </a:moveTo>
                  <a:cubicBezTo>
                    <a:pt x="60" y="37"/>
                    <a:pt x="60" y="36"/>
                    <a:pt x="60" y="36"/>
                  </a:cubicBezTo>
                  <a:cubicBezTo>
                    <a:pt x="60" y="35"/>
                    <a:pt x="60" y="35"/>
                    <a:pt x="60" y="35"/>
                  </a:cubicBezTo>
                  <a:cubicBezTo>
                    <a:pt x="60" y="35"/>
                    <a:pt x="59" y="34"/>
                    <a:pt x="59" y="34"/>
                  </a:cubicBezTo>
                  <a:cubicBezTo>
                    <a:pt x="59" y="34"/>
                    <a:pt x="59" y="34"/>
                    <a:pt x="59" y="34"/>
                  </a:cubicBezTo>
                  <a:cubicBezTo>
                    <a:pt x="34" y="3"/>
                    <a:pt x="34" y="3"/>
                    <a:pt x="34" y="3"/>
                  </a:cubicBezTo>
                  <a:cubicBezTo>
                    <a:pt x="32" y="0"/>
                    <a:pt x="28" y="0"/>
                    <a:pt x="26" y="2"/>
                  </a:cubicBezTo>
                  <a:cubicBezTo>
                    <a:pt x="23" y="4"/>
                    <a:pt x="23" y="8"/>
                    <a:pt x="25" y="10"/>
                  </a:cubicBezTo>
                  <a:cubicBezTo>
                    <a:pt x="25" y="10"/>
                    <a:pt x="25" y="10"/>
                    <a:pt x="25" y="10"/>
                  </a:cubicBezTo>
                  <a:cubicBezTo>
                    <a:pt x="42" y="31"/>
                    <a:pt x="42" y="31"/>
                    <a:pt x="42" y="31"/>
                  </a:cubicBezTo>
                  <a:cubicBezTo>
                    <a:pt x="6" y="31"/>
                    <a:pt x="6" y="31"/>
                    <a:pt x="6" y="31"/>
                  </a:cubicBezTo>
                  <a:cubicBezTo>
                    <a:pt x="3" y="31"/>
                    <a:pt x="0" y="34"/>
                    <a:pt x="0" y="37"/>
                  </a:cubicBezTo>
                  <a:cubicBezTo>
                    <a:pt x="0" y="41"/>
                    <a:pt x="3" y="43"/>
                    <a:pt x="6" y="43"/>
                  </a:cubicBezTo>
                  <a:cubicBezTo>
                    <a:pt x="42" y="43"/>
                    <a:pt x="42" y="43"/>
                    <a:pt x="42" y="43"/>
                  </a:cubicBezTo>
                  <a:cubicBezTo>
                    <a:pt x="25" y="64"/>
                    <a:pt x="25" y="64"/>
                    <a:pt x="25" y="64"/>
                  </a:cubicBezTo>
                  <a:cubicBezTo>
                    <a:pt x="23" y="67"/>
                    <a:pt x="23" y="71"/>
                    <a:pt x="26" y="73"/>
                  </a:cubicBezTo>
                  <a:cubicBezTo>
                    <a:pt x="28" y="75"/>
                    <a:pt x="32" y="74"/>
                    <a:pt x="34" y="72"/>
                  </a:cubicBezTo>
                  <a:cubicBezTo>
                    <a:pt x="59" y="41"/>
                    <a:pt x="59" y="41"/>
                    <a:pt x="59" y="41"/>
                  </a:cubicBezTo>
                  <a:cubicBezTo>
                    <a:pt x="59" y="41"/>
                    <a:pt x="59" y="41"/>
                    <a:pt x="59" y="41"/>
                  </a:cubicBezTo>
                  <a:cubicBezTo>
                    <a:pt x="59" y="40"/>
                    <a:pt x="60" y="40"/>
                    <a:pt x="60" y="39"/>
                  </a:cubicBezTo>
                  <a:cubicBezTo>
                    <a:pt x="60" y="39"/>
                    <a:pt x="60" y="39"/>
                    <a:pt x="60" y="39"/>
                  </a:cubicBezTo>
                  <a:cubicBezTo>
                    <a:pt x="60" y="39"/>
                    <a:pt x="60" y="38"/>
                    <a:pt x="60" y="37"/>
                  </a:cubicBezTo>
                  <a:cubicBezTo>
                    <a:pt x="60" y="37"/>
                    <a:pt x="60" y="37"/>
                    <a:pt x="6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sp>
          <p:nvSpPr>
            <p:cNvPr id="128" name="Freeform 65">
              <a:extLst>
                <a:ext uri="{FF2B5EF4-FFF2-40B4-BE49-F238E27FC236}">
                  <a16:creationId xmlns:a16="http://schemas.microsoft.com/office/drawing/2014/main" id="{4AF45E7F-A1F2-46DE-9828-C268AB955870}"/>
                </a:ext>
              </a:extLst>
            </p:cNvPr>
            <p:cNvSpPr>
              <a:spLocks/>
            </p:cNvSpPr>
            <p:nvPr/>
          </p:nvSpPr>
          <p:spPr bwMode="auto">
            <a:xfrm>
              <a:off x="6864" y="2175"/>
              <a:ext cx="92" cy="112"/>
            </a:xfrm>
            <a:custGeom>
              <a:avLst/>
              <a:gdLst>
                <a:gd name="T0" fmla="*/ 54 w 60"/>
                <a:gd name="T1" fmla="*/ 32 h 75"/>
                <a:gd name="T2" fmla="*/ 19 w 60"/>
                <a:gd name="T3" fmla="*/ 32 h 75"/>
                <a:gd name="T4" fmla="*/ 36 w 60"/>
                <a:gd name="T5" fmla="*/ 11 h 75"/>
                <a:gd name="T6" fmla="*/ 35 w 60"/>
                <a:gd name="T7" fmla="*/ 2 h 75"/>
                <a:gd name="T8" fmla="*/ 26 w 60"/>
                <a:gd name="T9" fmla="*/ 3 h 75"/>
                <a:gd name="T10" fmla="*/ 26 w 60"/>
                <a:gd name="T11" fmla="*/ 3 h 75"/>
                <a:gd name="T12" fmla="*/ 2 w 60"/>
                <a:gd name="T13" fmla="*/ 34 h 75"/>
                <a:gd name="T14" fmla="*/ 2 w 60"/>
                <a:gd name="T15" fmla="*/ 34 h 75"/>
                <a:gd name="T16" fmla="*/ 1 w 60"/>
                <a:gd name="T17" fmla="*/ 36 h 75"/>
                <a:gd name="T18" fmla="*/ 1 w 60"/>
                <a:gd name="T19" fmla="*/ 36 h 75"/>
                <a:gd name="T20" fmla="*/ 0 w 60"/>
                <a:gd name="T21" fmla="*/ 38 h 75"/>
                <a:gd name="T22" fmla="*/ 0 w 60"/>
                <a:gd name="T23" fmla="*/ 38 h 75"/>
                <a:gd name="T24" fmla="*/ 0 w 60"/>
                <a:gd name="T25" fmla="*/ 38 h 75"/>
                <a:gd name="T26" fmla="*/ 1 w 60"/>
                <a:gd name="T27" fmla="*/ 40 h 75"/>
                <a:gd name="T28" fmla="*/ 1 w 60"/>
                <a:gd name="T29" fmla="*/ 40 h 75"/>
                <a:gd name="T30" fmla="*/ 2 w 60"/>
                <a:gd name="T31" fmla="*/ 41 h 75"/>
                <a:gd name="T32" fmla="*/ 2 w 60"/>
                <a:gd name="T33" fmla="*/ 42 h 75"/>
                <a:gd name="T34" fmla="*/ 26 w 60"/>
                <a:gd name="T35" fmla="*/ 72 h 75"/>
                <a:gd name="T36" fmla="*/ 35 w 60"/>
                <a:gd name="T37" fmla="*/ 73 h 75"/>
                <a:gd name="T38" fmla="*/ 36 w 60"/>
                <a:gd name="T39" fmla="*/ 65 h 75"/>
                <a:gd name="T40" fmla="*/ 19 w 60"/>
                <a:gd name="T41" fmla="*/ 44 h 75"/>
                <a:gd name="T42" fmla="*/ 54 w 60"/>
                <a:gd name="T43" fmla="*/ 44 h 75"/>
                <a:gd name="T44" fmla="*/ 60 w 60"/>
                <a:gd name="T45" fmla="*/ 38 h 75"/>
                <a:gd name="T46" fmla="*/ 54 w 60"/>
                <a:gd name="T47"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75">
                  <a:moveTo>
                    <a:pt x="54" y="32"/>
                  </a:moveTo>
                  <a:cubicBezTo>
                    <a:pt x="19" y="32"/>
                    <a:pt x="19" y="32"/>
                    <a:pt x="19" y="32"/>
                  </a:cubicBezTo>
                  <a:cubicBezTo>
                    <a:pt x="36" y="11"/>
                    <a:pt x="36" y="11"/>
                    <a:pt x="36" y="11"/>
                  </a:cubicBezTo>
                  <a:cubicBezTo>
                    <a:pt x="38" y="8"/>
                    <a:pt x="37" y="4"/>
                    <a:pt x="35" y="2"/>
                  </a:cubicBezTo>
                  <a:cubicBezTo>
                    <a:pt x="32" y="0"/>
                    <a:pt x="28" y="1"/>
                    <a:pt x="26" y="3"/>
                  </a:cubicBezTo>
                  <a:cubicBezTo>
                    <a:pt x="26" y="3"/>
                    <a:pt x="26" y="3"/>
                    <a:pt x="26" y="3"/>
                  </a:cubicBezTo>
                  <a:cubicBezTo>
                    <a:pt x="2" y="34"/>
                    <a:pt x="2" y="34"/>
                    <a:pt x="2" y="34"/>
                  </a:cubicBezTo>
                  <a:cubicBezTo>
                    <a:pt x="2" y="34"/>
                    <a:pt x="2" y="34"/>
                    <a:pt x="2" y="34"/>
                  </a:cubicBezTo>
                  <a:cubicBezTo>
                    <a:pt x="1" y="35"/>
                    <a:pt x="1" y="35"/>
                    <a:pt x="1" y="36"/>
                  </a:cubicBezTo>
                  <a:cubicBezTo>
                    <a:pt x="1" y="36"/>
                    <a:pt x="1" y="36"/>
                    <a:pt x="1" y="36"/>
                  </a:cubicBezTo>
                  <a:cubicBezTo>
                    <a:pt x="0" y="37"/>
                    <a:pt x="0" y="37"/>
                    <a:pt x="0" y="38"/>
                  </a:cubicBezTo>
                  <a:cubicBezTo>
                    <a:pt x="0" y="38"/>
                    <a:pt x="0" y="38"/>
                    <a:pt x="0" y="38"/>
                  </a:cubicBezTo>
                  <a:cubicBezTo>
                    <a:pt x="0" y="38"/>
                    <a:pt x="0" y="38"/>
                    <a:pt x="0" y="38"/>
                  </a:cubicBezTo>
                  <a:cubicBezTo>
                    <a:pt x="0" y="38"/>
                    <a:pt x="0" y="39"/>
                    <a:pt x="1" y="40"/>
                  </a:cubicBezTo>
                  <a:cubicBezTo>
                    <a:pt x="1" y="40"/>
                    <a:pt x="1" y="40"/>
                    <a:pt x="1" y="40"/>
                  </a:cubicBezTo>
                  <a:cubicBezTo>
                    <a:pt x="1" y="40"/>
                    <a:pt x="1" y="41"/>
                    <a:pt x="2" y="41"/>
                  </a:cubicBezTo>
                  <a:cubicBezTo>
                    <a:pt x="2" y="42"/>
                    <a:pt x="2" y="42"/>
                    <a:pt x="2" y="42"/>
                  </a:cubicBezTo>
                  <a:cubicBezTo>
                    <a:pt x="26" y="72"/>
                    <a:pt x="26" y="72"/>
                    <a:pt x="26" y="72"/>
                  </a:cubicBezTo>
                  <a:cubicBezTo>
                    <a:pt x="28" y="75"/>
                    <a:pt x="32" y="75"/>
                    <a:pt x="35" y="73"/>
                  </a:cubicBezTo>
                  <a:cubicBezTo>
                    <a:pt x="37" y="71"/>
                    <a:pt x="38" y="68"/>
                    <a:pt x="36" y="65"/>
                  </a:cubicBezTo>
                  <a:cubicBezTo>
                    <a:pt x="19" y="44"/>
                    <a:pt x="19" y="44"/>
                    <a:pt x="19" y="44"/>
                  </a:cubicBezTo>
                  <a:cubicBezTo>
                    <a:pt x="54" y="44"/>
                    <a:pt x="54" y="44"/>
                    <a:pt x="54" y="44"/>
                  </a:cubicBezTo>
                  <a:cubicBezTo>
                    <a:pt x="58" y="44"/>
                    <a:pt x="60" y="41"/>
                    <a:pt x="60" y="38"/>
                  </a:cubicBezTo>
                  <a:cubicBezTo>
                    <a:pt x="60" y="35"/>
                    <a:pt x="58" y="32"/>
                    <a:pt x="5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sp>
          <p:nvSpPr>
            <p:cNvPr id="129" name="Freeform 66">
              <a:extLst>
                <a:ext uri="{FF2B5EF4-FFF2-40B4-BE49-F238E27FC236}">
                  <a16:creationId xmlns:a16="http://schemas.microsoft.com/office/drawing/2014/main" id="{573803AD-C2A1-4FE3-A3F4-A42EC26B5A43}"/>
                </a:ext>
              </a:extLst>
            </p:cNvPr>
            <p:cNvSpPr>
              <a:spLocks noEditPoints="1"/>
            </p:cNvSpPr>
            <p:nvPr/>
          </p:nvSpPr>
          <p:spPr bwMode="auto">
            <a:xfrm>
              <a:off x="6700" y="1999"/>
              <a:ext cx="110" cy="107"/>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36 w 72"/>
                <a:gd name="T11" fmla="*/ 60 h 72"/>
                <a:gd name="T12" fmla="*/ 12 w 72"/>
                <a:gd name="T13" fmla="*/ 36 h 72"/>
                <a:gd name="T14" fmla="*/ 36 w 72"/>
                <a:gd name="T15" fmla="*/ 12 h 72"/>
                <a:gd name="T16" fmla="*/ 60 w 72"/>
                <a:gd name="T17" fmla="*/ 36 h 72"/>
                <a:gd name="T18" fmla="*/ 36 w 72"/>
                <a:gd name="T1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0"/>
                  </a:moveTo>
                  <a:cubicBezTo>
                    <a:pt x="16" y="0"/>
                    <a:pt x="0" y="17"/>
                    <a:pt x="0" y="36"/>
                  </a:cubicBezTo>
                  <a:cubicBezTo>
                    <a:pt x="0" y="56"/>
                    <a:pt x="16" y="72"/>
                    <a:pt x="36" y="72"/>
                  </a:cubicBezTo>
                  <a:cubicBezTo>
                    <a:pt x="56" y="72"/>
                    <a:pt x="72" y="56"/>
                    <a:pt x="72" y="36"/>
                  </a:cubicBezTo>
                  <a:cubicBezTo>
                    <a:pt x="72" y="17"/>
                    <a:pt x="56" y="0"/>
                    <a:pt x="36" y="0"/>
                  </a:cubicBezTo>
                  <a:close/>
                  <a:moveTo>
                    <a:pt x="36" y="60"/>
                  </a:moveTo>
                  <a:cubicBezTo>
                    <a:pt x="23" y="60"/>
                    <a:pt x="12" y="50"/>
                    <a:pt x="12" y="36"/>
                  </a:cubicBezTo>
                  <a:cubicBezTo>
                    <a:pt x="12" y="23"/>
                    <a:pt x="23" y="12"/>
                    <a:pt x="36" y="12"/>
                  </a:cubicBezTo>
                  <a:cubicBezTo>
                    <a:pt x="49" y="12"/>
                    <a:pt x="60" y="23"/>
                    <a:pt x="60" y="36"/>
                  </a:cubicBezTo>
                  <a:cubicBezTo>
                    <a:pt x="60" y="50"/>
                    <a:pt x="49" y="60"/>
                    <a:pt x="36"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sp>
          <p:nvSpPr>
            <p:cNvPr id="130" name="Freeform 67">
              <a:extLst>
                <a:ext uri="{FF2B5EF4-FFF2-40B4-BE49-F238E27FC236}">
                  <a16:creationId xmlns:a16="http://schemas.microsoft.com/office/drawing/2014/main" id="{6A8740DD-6B54-40A4-8358-C793B689F710}"/>
                </a:ext>
              </a:extLst>
            </p:cNvPr>
            <p:cNvSpPr>
              <a:spLocks noEditPoints="1"/>
            </p:cNvSpPr>
            <p:nvPr/>
          </p:nvSpPr>
          <p:spPr bwMode="auto">
            <a:xfrm>
              <a:off x="6700" y="2124"/>
              <a:ext cx="110" cy="179"/>
            </a:xfrm>
            <a:custGeom>
              <a:avLst/>
              <a:gdLst>
                <a:gd name="T0" fmla="*/ 36 w 72"/>
                <a:gd name="T1" fmla="*/ 0 h 120"/>
                <a:gd name="T2" fmla="*/ 0 w 72"/>
                <a:gd name="T3" fmla="*/ 36 h 120"/>
                <a:gd name="T4" fmla="*/ 0 w 72"/>
                <a:gd name="T5" fmla="*/ 114 h 120"/>
                <a:gd name="T6" fmla="*/ 2 w 72"/>
                <a:gd name="T7" fmla="*/ 118 h 120"/>
                <a:gd name="T8" fmla="*/ 6 w 72"/>
                <a:gd name="T9" fmla="*/ 120 h 120"/>
                <a:gd name="T10" fmla="*/ 66 w 72"/>
                <a:gd name="T11" fmla="*/ 120 h 120"/>
                <a:gd name="T12" fmla="*/ 70 w 72"/>
                <a:gd name="T13" fmla="*/ 118 h 120"/>
                <a:gd name="T14" fmla="*/ 72 w 72"/>
                <a:gd name="T15" fmla="*/ 114 h 120"/>
                <a:gd name="T16" fmla="*/ 72 w 72"/>
                <a:gd name="T17" fmla="*/ 36 h 120"/>
                <a:gd name="T18" fmla="*/ 36 w 72"/>
                <a:gd name="T19" fmla="*/ 0 h 120"/>
                <a:gd name="T20" fmla="*/ 60 w 72"/>
                <a:gd name="T21" fmla="*/ 108 h 120"/>
                <a:gd name="T22" fmla="*/ 12 w 72"/>
                <a:gd name="T23" fmla="*/ 108 h 120"/>
                <a:gd name="T24" fmla="*/ 12 w 72"/>
                <a:gd name="T25" fmla="*/ 36 h 120"/>
                <a:gd name="T26" fmla="*/ 36 w 72"/>
                <a:gd name="T27" fmla="*/ 12 h 120"/>
                <a:gd name="T28" fmla="*/ 60 w 72"/>
                <a:gd name="T29" fmla="*/ 36 h 120"/>
                <a:gd name="T30" fmla="*/ 60 w 72"/>
                <a:gd name="T31"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120">
                  <a:moveTo>
                    <a:pt x="36" y="0"/>
                  </a:moveTo>
                  <a:cubicBezTo>
                    <a:pt x="16" y="0"/>
                    <a:pt x="0" y="16"/>
                    <a:pt x="0" y="36"/>
                  </a:cubicBezTo>
                  <a:cubicBezTo>
                    <a:pt x="0" y="114"/>
                    <a:pt x="0" y="114"/>
                    <a:pt x="0" y="114"/>
                  </a:cubicBezTo>
                  <a:cubicBezTo>
                    <a:pt x="0" y="116"/>
                    <a:pt x="1" y="117"/>
                    <a:pt x="2" y="118"/>
                  </a:cubicBezTo>
                  <a:cubicBezTo>
                    <a:pt x="3" y="119"/>
                    <a:pt x="4" y="120"/>
                    <a:pt x="6" y="120"/>
                  </a:cubicBezTo>
                  <a:cubicBezTo>
                    <a:pt x="66" y="120"/>
                    <a:pt x="66" y="120"/>
                    <a:pt x="66" y="120"/>
                  </a:cubicBezTo>
                  <a:cubicBezTo>
                    <a:pt x="67" y="120"/>
                    <a:pt x="69" y="119"/>
                    <a:pt x="70" y="118"/>
                  </a:cubicBezTo>
                  <a:cubicBezTo>
                    <a:pt x="71" y="117"/>
                    <a:pt x="72" y="116"/>
                    <a:pt x="72" y="114"/>
                  </a:cubicBezTo>
                  <a:cubicBezTo>
                    <a:pt x="72" y="36"/>
                    <a:pt x="72" y="36"/>
                    <a:pt x="72" y="36"/>
                  </a:cubicBezTo>
                  <a:cubicBezTo>
                    <a:pt x="72" y="16"/>
                    <a:pt x="56" y="0"/>
                    <a:pt x="36" y="0"/>
                  </a:cubicBezTo>
                  <a:close/>
                  <a:moveTo>
                    <a:pt x="60" y="108"/>
                  </a:moveTo>
                  <a:cubicBezTo>
                    <a:pt x="12" y="108"/>
                    <a:pt x="12" y="108"/>
                    <a:pt x="12" y="108"/>
                  </a:cubicBezTo>
                  <a:cubicBezTo>
                    <a:pt x="12" y="36"/>
                    <a:pt x="12" y="36"/>
                    <a:pt x="12" y="36"/>
                  </a:cubicBezTo>
                  <a:cubicBezTo>
                    <a:pt x="12" y="23"/>
                    <a:pt x="23" y="12"/>
                    <a:pt x="36" y="12"/>
                  </a:cubicBezTo>
                  <a:cubicBezTo>
                    <a:pt x="49" y="12"/>
                    <a:pt x="60" y="23"/>
                    <a:pt x="60" y="36"/>
                  </a:cubicBezTo>
                  <a:lnTo>
                    <a:pt x="6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sp>
          <p:nvSpPr>
            <p:cNvPr id="131" name="Freeform 68">
              <a:extLst>
                <a:ext uri="{FF2B5EF4-FFF2-40B4-BE49-F238E27FC236}">
                  <a16:creationId xmlns:a16="http://schemas.microsoft.com/office/drawing/2014/main" id="{BFE73F50-12DD-4CDC-B206-9C5E25039124}"/>
                </a:ext>
              </a:extLst>
            </p:cNvPr>
            <p:cNvSpPr>
              <a:spLocks noEditPoints="1"/>
            </p:cNvSpPr>
            <p:nvPr/>
          </p:nvSpPr>
          <p:spPr bwMode="auto">
            <a:xfrm>
              <a:off x="7031" y="1999"/>
              <a:ext cx="108" cy="107"/>
            </a:xfrm>
            <a:custGeom>
              <a:avLst/>
              <a:gdLst>
                <a:gd name="T0" fmla="*/ 35 w 71"/>
                <a:gd name="T1" fmla="*/ 72 h 72"/>
                <a:gd name="T2" fmla="*/ 71 w 71"/>
                <a:gd name="T3" fmla="*/ 36 h 72"/>
                <a:gd name="T4" fmla="*/ 35 w 71"/>
                <a:gd name="T5" fmla="*/ 0 h 72"/>
                <a:gd name="T6" fmla="*/ 0 w 71"/>
                <a:gd name="T7" fmla="*/ 36 h 72"/>
                <a:gd name="T8" fmla="*/ 35 w 71"/>
                <a:gd name="T9" fmla="*/ 72 h 72"/>
                <a:gd name="T10" fmla="*/ 35 w 71"/>
                <a:gd name="T11" fmla="*/ 12 h 72"/>
                <a:gd name="T12" fmla="*/ 59 w 71"/>
                <a:gd name="T13" fmla="*/ 36 h 72"/>
                <a:gd name="T14" fmla="*/ 35 w 71"/>
                <a:gd name="T15" fmla="*/ 60 h 72"/>
                <a:gd name="T16" fmla="*/ 11 w 71"/>
                <a:gd name="T17" fmla="*/ 36 h 72"/>
                <a:gd name="T18" fmla="*/ 35 w 71"/>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35" y="72"/>
                  </a:moveTo>
                  <a:cubicBezTo>
                    <a:pt x="55" y="72"/>
                    <a:pt x="71" y="56"/>
                    <a:pt x="71" y="36"/>
                  </a:cubicBezTo>
                  <a:cubicBezTo>
                    <a:pt x="71" y="17"/>
                    <a:pt x="55" y="0"/>
                    <a:pt x="35" y="0"/>
                  </a:cubicBezTo>
                  <a:cubicBezTo>
                    <a:pt x="16" y="0"/>
                    <a:pt x="0" y="17"/>
                    <a:pt x="0" y="36"/>
                  </a:cubicBezTo>
                  <a:cubicBezTo>
                    <a:pt x="0" y="56"/>
                    <a:pt x="16" y="72"/>
                    <a:pt x="35" y="72"/>
                  </a:cubicBezTo>
                  <a:close/>
                  <a:moveTo>
                    <a:pt x="35" y="12"/>
                  </a:moveTo>
                  <a:cubicBezTo>
                    <a:pt x="49" y="12"/>
                    <a:pt x="59" y="23"/>
                    <a:pt x="59" y="36"/>
                  </a:cubicBezTo>
                  <a:cubicBezTo>
                    <a:pt x="59" y="50"/>
                    <a:pt x="49" y="60"/>
                    <a:pt x="35" y="60"/>
                  </a:cubicBezTo>
                  <a:cubicBezTo>
                    <a:pt x="22" y="60"/>
                    <a:pt x="12" y="50"/>
                    <a:pt x="11" y="36"/>
                  </a:cubicBezTo>
                  <a:cubicBezTo>
                    <a:pt x="12" y="23"/>
                    <a:pt x="22" y="12"/>
                    <a:pt x="3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sp>
          <p:nvSpPr>
            <p:cNvPr id="132" name="Freeform 69">
              <a:extLst>
                <a:ext uri="{FF2B5EF4-FFF2-40B4-BE49-F238E27FC236}">
                  <a16:creationId xmlns:a16="http://schemas.microsoft.com/office/drawing/2014/main" id="{51B75189-D206-438A-A657-04BD302DD5B4}"/>
                </a:ext>
              </a:extLst>
            </p:cNvPr>
            <p:cNvSpPr>
              <a:spLocks noEditPoints="1"/>
            </p:cNvSpPr>
            <p:nvPr/>
          </p:nvSpPr>
          <p:spPr bwMode="auto">
            <a:xfrm>
              <a:off x="7031" y="2124"/>
              <a:ext cx="108" cy="179"/>
            </a:xfrm>
            <a:custGeom>
              <a:avLst/>
              <a:gdLst>
                <a:gd name="T0" fmla="*/ 35 w 71"/>
                <a:gd name="T1" fmla="*/ 0 h 120"/>
                <a:gd name="T2" fmla="*/ 0 w 71"/>
                <a:gd name="T3" fmla="*/ 36 h 120"/>
                <a:gd name="T4" fmla="*/ 0 w 71"/>
                <a:gd name="T5" fmla="*/ 114 h 120"/>
                <a:gd name="T6" fmla="*/ 1 w 71"/>
                <a:gd name="T7" fmla="*/ 118 h 120"/>
                <a:gd name="T8" fmla="*/ 6 w 71"/>
                <a:gd name="T9" fmla="*/ 120 h 120"/>
                <a:gd name="T10" fmla="*/ 65 w 71"/>
                <a:gd name="T11" fmla="*/ 120 h 120"/>
                <a:gd name="T12" fmla="*/ 70 w 71"/>
                <a:gd name="T13" fmla="*/ 118 h 120"/>
                <a:gd name="T14" fmla="*/ 71 w 71"/>
                <a:gd name="T15" fmla="*/ 114 h 120"/>
                <a:gd name="T16" fmla="*/ 71 w 71"/>
                <a:gd name="T17" fmla="*/ 36 h 120"/>
                <a:gd name="T18" fmla="*/ 35 w 71"/>
                <a:gd name="T19" fmla="*/ 0 h 120"/>
                <a:gd name="T20" fmla="*/ 59 w 71"/>
                <a:gd name="T21" fmla="*/ 108 h 120"/>
                <a:gd name="T22" fmla="*/ 11 w 71"/>
                <a:gd name="T23" fmla="*/ 108 h 120"/>
                <a:gd name="T24" fmla="*/ 11 w 71"/>
                <a:gd name="T25" fmla="*/ 36 h 120"/>
                <a:gd name="T26" fmla="*/ 35 w 71"/>
                <a:gd name="T27" fmla="*/ 12 h 120"/>
                <a:gd name="T28" fmla="*/ 59 w 71"/>
                <a:gd name="T29" fmla="*/ 36 h 120"/>
                <a:gd name="T30" fmla="*/ 59 w 71"/>
                <a:gd name="T31"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20">
                  <a:moveTo>
                    <a:pt x="35" y="0"/>
                  </a:moveTo>
                  <a:cubicBezTo>
                    <a:pt x="16" y="0"/>
                    <a:pt x="0" y="16"/>
                    <a:pt x="0" y="36"/>
                  </a:cubicBezTo>
                  <a:cubicBezTo>
                    <a:pt x="0" y="114"/>
                    <a:pt x="0" y="114"/>
                    <a:pt x="0" y="114"/>
                  </a:cubicBezTo>
                  <a:cubicBezTo>
                    <a:pt x="0" y="116"/>
                    <a:pt x="0" y="117"/>
                    <a:pt x="1" y="118"/>
                  </a:cubicBezTo>
                  <a:cubicBezTo>
                    <a:pt x="2" y="119"/>
                    <a:pt x="4" y="120"/>
                    <a:pt x="6" y="120"/>
                  </a:cubicBezTo>
                  <a:cubicBezTo>
                    <a:pt x="65" y="120"/>
                    <a:pt x="65" y="120"/>
                    <a:pt x="65" y="120"/>
                  </a:cubicBezTo>
                  <a:cubicBezTo>
                    <a:pt x="67" y="120"/>
                    <a:pt x="69" y="119"/>
                    <a:pt x="70" y="118"/>
                  </a:cubicBezTo>
                  <a:cubicBezTo>
                    <a:pt x="71" y="117"/>
                    <a:pt x="71" y="116"/>
                    <a:pt x="71" y="114"/>
                  </a:cubicBezTo>
                  <a:cubicBezTo>
                    <a:pt x="71" y="36"/>
                    <a:pt x="71" y="36"/>
                    <a:pt x="71" y="36"/>
                  </a:cubicBezTo>
                  <a:cubicBezTo>
                    <a:pt x="71" y="16"/>
                    <a:pt x="55" y="0"/>
                    <a:pt x="35" y="0"/>
                  </a:cubicBezTo>
                  <a:close/>
                  <a:moveTo>
                    <a:pt x="59" y="108"/>
                  </a:moveTo>
                  <a:cubicBezTo>
                    <a:pt x="11" y="108"/>
                    <a:pt x="11" y="108"/>
                    <a:pt x="11" y="108"/>
                  </a:cubicBezTo>
                  <a:cubicBezTo>
                    <a:pt x="11" y="36"/>
                    <a:pt x="11" y="36"/>
                    <a:pt x="11" y="36"/>
                  </a:cubicBezTo>
                  <a:cubicBezTo>
                    <a:pt x="12" y="23"/>
                    <a:pt x="22" y="12"/>
                    <a:pt x="35" y="12"/>
                  </a:cubicBezTo>
                  <a:cubicBezTo>
                    <a:pt x="49" y="12"/>
                    <a:pt x="59" y="23"/>
                    <a:pt x="59" y="36"/>
                  </a:cubicBezTo>
                  <a:lnTo>
                    <a:pt x="59"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Arial" charset="0"/>
              </a:endParaRPr>
            </a:p>
          </p:txBody>
        </p:sp>
      </p:grpSp>
      <p:sp>
        <p:nvSpPr>
          <p:cNvPr id="134" name="Rettangolo 46">
            <a:extLst>
              <a:ext uri="{FF2B5EF4-FFF2-40B4-BE49-F238E27FC236}">
                <a16:creationId xmlns:a16="http://schemas.microsoft.com/office/drawing/2014/main" id="{94278E81-B4AF-4306-B9D6-1EC98B434610}"/>
              </a:ext>
            </a:extLst>
          </p:cNvPr>
          <p:cNvSpPr/>
          <p:nvPr/>
        </p:nvSpPr>
        <p:spPr>
          <a:xfrm>
            <a:off x="8713471" y="4343885"/>
            <a:ext cx="2900231" cy="535950"/>
          </a:xfrm>
          <a:prstGeom prst="rect">
            <a:avLst/>
          </a:prstGeom>
        </p:spPr>
        <p:txBody>
          <a:bodyPr wrap="square" lIns="0" tIns="0" rIns="0" bIns="0">
            <a:no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Le iniziative devono garantire la partecipazione delle donne</a:t>
            </a:r>
          </a:p>
        </p:txBody>
      </p:sp>
      <p:sp>
        <p:nvSpPr>
          <p:cNvPr id="135" name="TextBox 134">
            <a:extLst>
              <a:ext uri="{FF2B5EF4-FFF2-40B4-BE49-F238E27FC236}">
                <a16:creationId xmlns:a16="http://schemas.microsoft.com/office/drawing/2014/main" id="{66F7FF06-01A9-4C9B-9811-FF847D954BF3}"/>
              </a:ext>
            </a:extLst>
          </p:cNvPr>
          <p:cNvSpPr txBox="1"/>
          <p:nvPr/>
        </p:nvSpPr>
        <p:spPr>
          <a:xfrm>
            <a:off x="8672896" y="4093510"/>
            <a:ext cx="222197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PARITÀ DI GENERE</a:t>
            </a:r>
          </a:p>
        </p:txBody>
      </p:sp>
      <p:sp>
        <p:nvSpPr>
          <p:cNvPr id="137" name="TextBox 136">
            <a:extLst>
              <a:ext uri="{FF2B5EF4-FFF2-40B4-BE49-F238E27FC236}">
                <a16:creationId xmlns:a16="http://schemas.microsoft.com/office/drawing/2014/main" id="{44080BDA-6A78-4068-8184-58D2925963D4}"/>
              </a:ext>
            </a:extLst>
          </p:cNvPr>
          <p:cNvSpPr txBox="1"/>
          <p:nvPr/>
        </p:nvSpPr>
        <p:spPr>
          <a:xfrm>
            <a:off x="8672896" y="5174661"/>
            <a:ext cx="2457537" cy="310919"/>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FUTURE GENERAZIONI</a:t>
            </a:r>
          </a:p>
        </p:txBody>
      </p:sp>
      <p:sp>
        <p:nvSpPr>
          <p:cNvPr id="136" name="TextBox 135">
            <a:extLst>
              <a:ext uri="{FF2B5EF4-FFF2-40B4-BE49-F238E27FC236}">
                <a16:creationId xmlns:a16="http://schemas.microsoft.com/office/drawing/2014/main" id="{62EF3E42-56DF-4F2F-94E0-913A1BA318AB}"/>
              </a:ext>
            </a:extLst>
          </p:cNvPr>
          <p:cNvSpPr txBox="1"/>
          <p:nvPr/>
        </p:nvSpPr>
        <p:spPr>
          <a:xfrm>
            <a:off x="8667243" y="5467331"/>
            <a:ext cx="3112968" cy="686022"/>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Gli interventi sono tesi a valorizzare e fornire benefici diretti e indiretti alle future generazioni</a:t>
            </a:r>
          </a:p>
        </p:txBody>
      </p:sp>
      <p:pic>
        <p:nvPicPr>
          <p:cNvPr id="138" name="Immagine 46">
            <a:extLst>
              <a:ext uri="{FF2B5EF4-FFF2-40B4-BE49-F238E27FC236}">
                <a16:creationId xmlns:a16="http://schemas.microsoft.com/office/drawing/2014/main" id="{FA3FE1B0-F232-4A2E-BF1B-1298A4FCC6F5}"/>
              </a:ext>
            </a:extLst>
          </p:cNvPr>
          <p:cNvPicPr>
            <a:picLocks noChangeAspect="1"/>
          </p:cNvPicPr>
          <p:nvPr/>
        </p:nvPicPr>
        <p:blipFill>
          <a:blip r:embed="rId6">
            <a:duotone>
              <a:schemeClr val="accent5">
                <a:shade val="45000"/>
                <a:satMod val="135000"/>
              </a:schemeClr>
              <a:prstClr val="white"/>
            </a:duotone>
          </a:blip>
          <a:stretch>
            <a:fillRect/>
          </a:stretch>
        </p:blipFill>
        <p:spPr>
          <a:xfrm>
            <a:off x="8202234" y="2920719"/>
            <a:ext cx="458268" cy="458268"/>
          </a:xfrm>
          <a:prstGeom prst="rect">
            <a:avLst/>
          </a:prstGeom>
          <a:noFill/>
          <a:ln>
            <a:noFill/>
          </a:ln>
        </p:spPr>
      </p:pic>
      <p:sp>
        <p:nvSpPr>
          <p:cNvPr id="146" name="TextBox 145">
            <a:extLst>
              <a:ext uri="{FF2B5EF4-FFF2-40B4-BE49-F238E27FC236}">
                <a16:creationId xmlns:a16="http://schemas.microsoft.com/office/drawing/2014/main" id="{98CBCF4F-5651-49B2-BAD9-0E9C9D7CD037}"/>
              </a:ext>
            </a:extLst>
          </p:cNvPr>
          <p:cNvSpPr txBox="1"/>
          <p:nvPr/>
        </p:nvSpPr>
        <p:spPr>
          <a:xfrm>
            <a:off x="716936" y="2920719"/>
            <a:ext cx="333096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PROGETTI TRANSFRONTALIERI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MULTINAZIONALI</a:t>
            </a:r>
          </a:p>
        </p:txBody>
      </p:sp>
      <p:sp>
        <p:nvSpPr>
          <p:cNvPr id="145" name="Rettangolo 110">
            <a:extLst>
              <a:ext uri="{FF2B5EF4-FFF2-40B4-BE49-F238E27FC236}">
                <a16:creationId xmlns:a16="http://schemas.microsoft.com/office/drawing/2014/main" id="{FD06C849-CADA-4522-9B29-B4B44241453D}"/>
              </a:ext>
            </a:extLst>
          </p:cNvPr>
          <p:cNvSpPr/>
          <p:nvPr/>
        </p:nvSpPr>
        <p:spPr>
          <a:xfrm>
            <a:off x="804443" y="4093510"/>
            <a:ext cx="2160000" cy="448244"/>
          </a:xfrm>
          <a:prstGeom prst="rect">
            <a:avLst/>
          </a:prstGeom>
        </p:spPr>
        <p:txBody>
          <a:bodyPr wrap="none" lIns="0" tIns="0" rIns="0" bIns="0" anchor="t">
            <a:no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it-IT" sz="1400" b="1" i="0" u="none" strike="noStrike" kern="1200" cap="none" spc="-5" normalizeH="0" baseline="0" noProof="0">
                <a:ln>
                  <a:noFill/>
                </a:ln>
                <a:solidFill>
                  <a:srgbClr val="476DB6"/>
                </a:solidFill>
                <a:effectLst/>
                <a:uLnTx/>
                <a:uFillTx/>
                <a:latin typeface="Arial"/>
                <a:ea typeface="+mn-ea"/>
                <a:cs typeface="Arial"/>
              </a:rPr>
              <a:t>INVESTIMENTI CHIAVE</a:t>
            </a:r>
            <a:endParaRPr kumimoji="0" lang="it-IT" sz="1400" b="0" i="0" u="none" strike="noStrike" kern="1200" cap="none" spc="0" normalizeH="0" baseline="0" noProof="0">
              <a:ln>
                <a:noFill/>
              </a:ln>
              <a:solidFill>
                <a:srgbClr val="476DB6"/>
              </a:solidFill>
              <a:effectLst/>
              <a:uLnTx/>
              <a:uFillTx/>
              <a:latin typeface="Arial"/>
              <a:ea typeface="+mn-ea"/>
              <a:cs typeface="Arial"/>
            </a:endParaRPr>
          </a:p>
        </p:txBody>
      </p:sp>
      <p:sp>
        <p:nvSpPr>
          <p:cNvPr id="147" name="Rettangolo 46">
            <a:extLst>
              <a:ext uri="{FF2B5EF4-FFF2-40B4-BE49-F238E27FC236}">
                <a16:creationId xmlns:a16="http://schemas.microsoft.com/office/drawing/2014/main" id="{CD506B2D-DEFD-42B2-AAF5-42A8AC6CE864}"/>
              </a:ext>
            </a:extLst>
          </p:cNvPr>
          <p:cNvSpPr/>
          <p:nvPr/>
        </p:nvSpPr>
        <p:spPr>
          <a:xfrm>
            <a:off x="814357" y="4343885"/>
            <a:ext cx="2943876" cy="1847145"/>
          </a:xfrm>
          <a:prstGeom prst="rect">
            <a:avLst/>
          </a:prstGeom>
        </p:spPr>
        <p:txBody>
          <a:bodyPr wrap="square" lIns="0" tIns="0" rIns="0" bIns="0">
            <a:noAutofit/>
          </a:bodyPr>
          <a:lstStyle/>
          <a:p>
            <a:pPr marL="285750" marR="0" lvl="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Sviluppo della banda ultra larga fissa e reti 5G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€ 6,7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Digitalizzazione delle imprese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€ 13,4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
              <a:tabLst/>
              <a:defRPr/>
            </a:pP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Digitalizzazione della P.A. (</a:t>
            </a:r>
            <a:r>
              <a:rPr kumimoji="0" lang="it-IT" sz="1200" b="1" i="0" u="none" strike="noStrike" kern="1200" cap="none" spc="-5"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€ 6,1 Mld</a:t>
            </a:r>
            <a:r>
              <a:rPr kumimoji="0" lang="it-IT" sz="1200" i="0" u="none" strike="noStrike" kern="1200" cap="none" spc="-5" normalizeH="0" baseline="0" noProof="0">
                <a:ln>
                  <a:noFill/>
                </a:ln>
                <a:solidFill>
                  <a:srgbClr val="0A2643"/>
                </a:solidFill>
                <a:effectLst/>
                <a:uLnTx/>
                <a:uFillTx/>
                <a:latin typeface="Arial" panose="020B0604020202020204" pitchFamily="34" charset="0"/>
                <a:ea typeface="+mn-ea"/>
                <a:cs typeface="Arial" panose="020B0604020202020204" pitchFamily="34" charset="0"/>
              </a:rPr>
              <a:t>)</a:t>
            </a:r>
          </a:p>
        </p:txBody>
      </p:sp>
      <p:sp>
        <p:nvSpPr>
          <p:cNvPr id="150" name="TextBox 149">
            <a:extLst>
              <a:ext uri="{FF2B5EF4-FFF2-40B4-BE49-F238E27FC236}">
                <a16:creationId xmlns:a16="http://schemas.microsoft.com/office/drawing/2014/main" id="{7BD2D20A-1EC7-4399-B6AB-C6D01ADC8CF1}"/>
              </a:ext>
            </a:extLst>
          </p:cNvPr>
          <p:cNvSpPr txBox="1"/>
          <p:nvPr/>
        </p:nvSpPr>
        <p:spPr>
          <a:xfrm>
            <a:off x="717954" y="3406809"/>
            <a:ext cx="2935616"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Partecipazione alle IPCEI pianificate cloud e microelettronica e sviluppo di reti 5G</a:t>
            </a:r>
          </a:p>
        </p:txBody>
      </p:sp>
      <p:pic>
        <p:nvPicPr>
          <p:cNvPr id="3" name="Graphic 2" descr="Connections with solid fill">
            <a:extLst>
              <a:ext uri="{FF2B5EF4-FFF2-40B4-BE49-F238E27FC236}">
                <a16:creationId xmlns:a16="http://schemas.microsoft.com/office/drawing/2014/main" id="{DE48C709-CD4D-451A-BD81-AE6EF3B150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0755" y="4093510"/>
            <a:ext cx="425854" cy="425854"/>
          </a:xfrm>
          <a:prstGeom prst="rect">
            <a:avLst/>
          </a:prstGeom>
        </p:spPr>
      </p:pic>
      <p:grpSp>
        <p:nvGrpSpPr>
          <p:cNvPr id="151" name="Group 150">
            <a:extLst>
              <a:ext uri="{FF2B5EF4-FFF2-40B4-BE49-F238E27FC236}">
                <a16:creationId xmlns:a16="http://schemas.microsoft.com/office/drawing/2014/main" id="{1658E2F8-F70E-47E4-B91D-5A127235A7DC}"/>
              </a:ext>
            </a:extLst>
          </p:cNvPr>
          <p:cNvGrpSpPr/>
          <p:nvPr/>
        </p:nvGrpSpPr>
        <p:grpSpPr>
          <a:xfrm>
            <a:off x="227449" y="2920719"/>
            <a:ext cx="312467" cy="335164"/>
            <a:chOff x="9513888" y="2841625"/>
            <a:chExt cx="498475" cy="595313"/>
          </a:xfrm>
          <a:solidFill>
            <a:srgbClr val="476DB6"/>
          </a:solidFill>
        </p:grpSpPr>
        <p:sp>
          <p:nvSpPr>
            <p:cNvPr id="152" name="Freeform 70">
              <a:extLst>
                <a:ext uri="{FF2B5EF4-FFF2-40B4-BE49-F238E27FC236}">
                  <a16:creationId xmlns:a16="http://schemas.microsoft.com/office/drawing/2014/main" id="{F898295D-9486-4793-8D5E-5F1007E3E4F4}"/>
                </a:ext>
              </a:extLst>
            </p:cNvPr>
            <p:cNvSpPr>
              <a:spLocks/>
            </p:cNvSpPr>
            <p:nvPr/>
          </p:nvSpPr>
          <p:spPr bwMode="auto">
            <a:xfrm>
              <a:off x="9788525" y="3167063"/>
              <a:ext cx="157163" cy="269875"/>
            </a:xfrm>
            <a:custGeom>
              <a:avLst/>
              <a:gdLst>
                <a:gd name="T0" fmla="*/ 14 w 24"/>
                <a:gd name="T1" fmla="*/ 0 h 40"/>
                <a:gd name="T2" fmla="*/ 10 w 24"/>
                <a:gd name="T3" fmla="*/ 0 h 40"/>
                <a:gd name="T4" fmla="*/ 0 w 24"/>
                <a:gd name="T5" fmla="*/ 10 h 40"/>
                <a:gd name="T6" fmla="*/ 0 w 24"/>
                <a:gd name="T7" fmla="*/ 30 h 40"/>
                <a:gd name="T8" fmla="*/ 10 w 24"/>
                <a:gd name="T9" fmla="*/ 40 h 40"/>
                <a:gd name="T10" fmla="*/ 14 w 24"/>
                <a:gd name="T11" fmla="*/ 40 h 40"/>
                <a:gd name="T12" fmla="*/ 24 w 24"/>
                <a:gd name="T13" fmla="*/ 30 h 40"/>
                <a:gd name="T14" fmla="*/ 24 w 24"/>
                <a:gd name="T15" fmla="*/ 22 h 40"/>
                <a:gd name="T16" fmla="*/ 22 w 24"/>
                <a:gd name="T17" fmla="*/ 20 h 40"/>
                <a:gd name="T18" fmla="*/ 10 w 24"/>
                <a:gd name="T19" fmla="*/ 20 h 40"/>
                <a:gd name="T20" fmla="*/ 8 w 24"/>
                <a:gd name="T21" fmla="*/ 22 h 40"/>
                <a:gd name="T22" fmla="*/ 10 w 24"/>
                <a:gd name="T23" fmla="*/ 24 h 40"/>
                <a:gd name="T24" fmla="*/ 20 w 24"/>
                <a:gd name="T25" fmla="*/ 24 h 40"/>
                <a:gd name="T26" fmla="*/ 20 w 24"/>
                <a:gd name="T27" fmla="*/ 30 h 40"/>
                <a:gd name="T28" fmla="*/ 14 w 24"/>
                <a:gd name="T29" fmla="*/ 36 h 40"/>
                <a:gd name="T30" fmla="*/ 10 w 24"/>
                <a:gd name="T31" fmla="*/ 36 h 40"/>
                <a:gd name="T32" fmla="*/ 4 w 24"/>
                <a:gd name="T33" fmla="*/ 30 h 40"/>
                <a:gd name="T34" fmla="*/ 4 w 24"/>
                <a:gd name="T35" fmla="*/ 10 h 40"/>
                <a:gd name="T36" fmla="*/ 10 w 24"/>
                <a:gd name="T37" fmla="*/ 4 h 40"/>
                <a:gd name="T38" fmla="*/ 14 w 24"/>
                <a:gd name="T39" fmla="*/ 4 h 40"/>
                <a:gd name="T40" fmla="*/ 20 w 24"/>
                <a:gd name="T41" fmla="*/ 10 h 40"/>
                <a:gd name="T42" fmla="*/ 20 w 24"/>
                <a:gd name="T43" fmla="*/ 14 h 40"/>
                <a:gd name="T44" fmla="*/ 22 w 24"/>
                <a:gd name="T45" fmla="*/ 16 h 40"/>
                <a:gd name="T46" fmla="*/ 24 w 24"/>
                <a:gd name="T47" fmla="*/ 14 h 40"/>
                <a:gd name="T48" fmla="*/ 24 w 24"/>
                <a:gd name="T49" fmla="*/ 10 h 40"/>
                <a:gd name="T50" fmla="*/ 14 w 24"/>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40">
                  <a:moveTo>
                    <a:pt x="14" y="0"/>
                  </a:moveTo>
                  <a:cubicBezTo>
                    <a:pt x="10" y="0"/>
                    <a:pt x="10" y="0"/>
                    <a:pt x="10" y="0"/>
                  </a:cubicBezTo>
                  <a:cubicBezTo>
                    <a:pt x="4" y="0"/>
                    <a:pt x="0" y="4"/>
                    <a:pt x="0" y="10"/>
                  </a:cubicBezTo>
                  <a:cubicBezTo>
                    <a:pt x="0" y="30"/>
                    <a:pt x="0" y="30"/>
                    <a:pt x="0" y="30"/>
                  </a:cubicBezTo>
                  <a:cubicBezTo>
                    <a:pt x="0" y="36"/>
                    <a:pt x="4" y="40"/>
                    <a:pt x="10" y="40"/>
                  </a:cubicBezTo>
                  <a:cubicBezTo>
                    <a:pt x="14" y="40"/>
                    <a:pt x="14" y="40"/>
                    <a:pt x="14" y="40"/>
                  </a:cubicBezTo>
                  <a:cubicBezTo>
                    <a:pt x="20" y="40"/>
                    <a:pt x="24" y="36"/>
                    <a:pt x="24" y="30"/>
                  </a:cubicBezTo>
                  <a:cubicBezTo>
                    <a:pt x="24" y="22"/>
                    <a:pt x="24" y="22"/>
                    <a:pt x="24" y="22"/>
                  </a:cubicBezTo>
                  <a:cubicBezTo>
                    <a:pt x="24" y="21"/>
                    <a:pt x="23" y="20"/>
                    <a:pt x="22" y="20"/>
                  </a:cubicBezTo>
                  <a:cubicBezTo>
                    <a:pt x="10" y="20"/>
                    <a:pt x="10" y="20"/>
                    <a:pt x="10" y="20"/>
                  </a:cubicBezTo>
                  <a:cubicBezTo>
                    <a:pt x="9" y="20"/>
                    <a:pt x="8" y="21"/>
                    <a:pt x="8" y="22"/>
                  </a:cubicBezTo>
                  <a:cubicBezTo>
                    <a:pt x="8" y="23"/>
                    <a:pt x="9" y="24"/>
                    <a:pt x="10" y="24"/>
                  </a:cubicBezTo>
                  <a:cubicBezTo>
                    <a:pt x="20" y="24"/>
                    <a:pt x="20" y="24"/>
                    <a:pt x="20" y="24"/>
                  </a:cubicBezTo>
                  <a:cubicBezTo>
                    <a:pt x="20" y="30"/>
                    <a:pt x="20" y="30"/>
                    <a:pt x="20" y="30"/>
                  </a:cubicBezTo>
                  <a:cubicBezTo>
                    <a:pt x="20" y="33"/>
                    <a:pt x="17" y="36"/>
                    <a:pt x="14" y="36"/>
                  </a:cubicBezTo>
                  <a:cubicBezTo>
                    <a:pt x="10" y="36"/>
                    <a:pt x="10" y="36"/>
                    <a:pt x="10" y="36"/>
                  </a:cubicBezTo>
                  <a:cubicBezTo>
                    <a:pt x="7" y="36"/>
                    <a:pt x="4" y="33"/>
                    <a:pt x="4" y="30"/>
                  </a:cubicBezTo>
                  <a:cubicBezTo>
                    <a:pt x="4" y="10"/>
                    <a:pt x="4" y="10"/>
                    <a:pt x="4" y="10"/>
                  </a:cubicBezTo>
                  <a:cubicBezTo>
                    <a:pt x="4" y="7"/>
                    <a:pt x="7" y="4"/>
                    <a:pt x="10" y="4"/>
                  </a:cubicBezTo>
                  <a:cubicBezTo>
                    <a:pt x="14" y="4"/>
                    <a:pt x="14" y="4"/>
                    <a:pt x="14" y="4"/>
                  </a:cubicBezTo>
                  <a:cubicBezTo>
                    <a:pt x="17" y="4"/>
                    <a:pt x="20" y="7"/>
                    <a:pt x="20" y="10"/>
                  </a:cubicBezTo>
                  <a:cubicBezTo>
                    <a:pt x="20" y="14"/>
                    <a:pt x="20" y="14"/>
                    <a:pt x="20" y="14"/>
                  </a:cubicBezTo>
                  <a:cubicBezTo>
                    <a:pt x="20" y="15"/>
                    <a:pt x="21" y="16"/>
                    <a:pt x="22" y="16"/>
                  </a:cubicBezTo>
                  <a:cubicBezTo>
                    <a:pt x="23" y="16"/>
                    <a:pt x="24" y="15"/>
                    <a:pt x="24" y="14"/>
                  </a:cubicBezTo>
                  <a:cubicBezTo>
                    <a:pt x="24" y="10"/>
                    <a:pt x="24" y="10"/>
                    <a:pt x="24" y="10"/>
                  </a:cubicBezTo>
                  <a:cubicBezTo>
                    <a:pt x="24" y="4"/>
                    <a:pt x="20"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3" name="Freeform 71">
              <a:extLst>
                <a:ext uri="{FF2B5EF4-FFF2-40B4-BE49-F238E27FC236}">
                  <a16:creationId xmlns:a16="http://schemas.microsoft.com/office/drawing/2014/main" id="{49C4BF6C-52CF-4AE1-8596-9352D00BA9EF}"/>
                </a:ext>
              </a:extLst>
            </p:cNvPr>
            <p:cNvSpPr>
              <a:spLocks/>
            </p:cNvSpPr>
            <p:nvPr/>
          </p:nvSpPr>
          <p:spPr bwMode="auto">
            <a:xfrm>
              <a:off x="9578975" y="3167063"/>
              <a:ext cx="144463" cy="269875"/>
            </a:xfrm>
            <a:custGeom>
              <a:avLst/>
              <a:gdLst>
                <a:gd name="T0" fmla="*/ 20 w 22"/>
                <a:gd name="T1" fmla="*/ 4 h 40"/>
                <a:gd name="T2" fmla="*/ 22 w 22"/>
                <a:gd name="T3" fmla="*/ 2 h 40"/>
                <a:gd name="T4" fmla="*/ 20 w 22"/>
                <a:gd name="T5" fmla="*/ 0 h 40"/>
                <a:gd name="T6" fmla="*/ 2 w 22"/>
                <a:gd name="T7" fmla="*/ 0 h 40"/>
                <a:gd name="T8" fmla="*/ 0 w 22"/>
                <a:gd name="T9" fmla="*/ 2 h 40"/>
                <a:gd name="T10" fmla="*/ 0 w 22"/>
                <a:gd name="T11" fmla="*/ 18 h 40"/>
                <a:gd name="T12" fmla="*/ 1 w 22"/>
                <a:gd name="T13" fmla="*/ 19 h 40"/>
                <a:gd name="T14" fmla="*/ 2 w 22"/>
                <a:gd name="T15" fmla="*/ 20 h 40"/>
                <a:gd name="T16" fmla="*/ 2 w 22"/>
                <a:gd name="T17" fmla="*/ 20 h 40"/>
                <a:gd name="T18" fmla="*/ 12 w 22"/>
                <a:gd name="T19" fmla="*/ 20 h 40"/>
                <a:gd name="T20" fmla="*/ 18 w 22"/>
                <a:gd name="T21" fmla="*/ 28 h 40"/>
                <a:gd name="T22" fmla="*/ 12 w 22"/>
                <a:gd name="T23" fmla="*/ 36 h 40"/>
                <a:gd name="T24" fmla="*/ 2 w 22"/>
                <a:gd name="T25" fmla="*/ 36 h 40"/>
                <a:gd name="T26" fmla="*/ 0 w 22"/>
                <a:gd name="T27" fmla="*/ 38 h 40"/>
                <a:gd name="T28" fmla="*/ 2 w 22"/>
                <a:gd name="T29" fmla="*/ 40 h 40"/>
                <a:gd name="T30" fmla="*/ 12 w 22"/>
                <a:gd name="T31" fmla="*/ 40 h 40"/>
                <a:gd name="T32" fmla="*/ 22 w 22"/>
                <a:gd name="T33" fmla="*/ 28 h 40"/>
                <a:gd name="T34" fmla="*/ 12 w 22"/>
                <a:gd name="T35" fmla="*/ 16 h 40"/>
                <a:gd name="T36" fmla="*/ 4 w 22"/>
                <a:gd name="T37" fmla="*/ 16 h 40"/>
                <a:gd name="T38" fmla="*/ 4 w 22"/>
                <a:gd name="T39" fmla="*/ 4 h 40"/>
                <a:gd name="T40" fmla="*/ 20 w 22"/>
                <a:gd name="T4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40">
                  <a:moveTo>
                    <a:pt x="20" y="4"/>
                  </a:moveTo>
                  <a:cubicBezTo>
                    <a:pt x="21" y="4"/>
                    <a:pt x="22" y="3"/>
                    <a:pt x="22" y="2"/>
                  </a:cubicBezTo>
                  <a:cubicBezTo>
                    <a:pt x="22" y="1"/>
                    <a:pt x="21" y="0"/>
                    <a:pt x="20" y="0"/>
                  </a:cubicBezTo>
                  <a:cubicBezTo>
                    <a:pt x="2" y="0"/>
                    <a:pt x="2" y="0"/>
                    <a:pt x="2" y="0"/>
                  </a:cubicBezTo>
                  <a:cubicBezTo>
                    <a:pt x="1" y="0"/>
                    <a:pt x="0" y="1"/>
                    <a:pt x="0" y="2"/>
                  </a:cubicBezTo>
                  <a:cubicBezTo>
                    <a:pt x="0" y="18"/>
                    <a:pt x="0" y="18"/>
                    <a:pt x="0" y="18"/>
                  </a:cubicBezTo>
                  <a:cubicBezTo>
                    <a:pt x="0" y="19"/>
                    <a:pt x="0" y="19"/>
                    <a:pt x="1" y="19"/>
                  </a:cubicBezTo>
                  <a:cubicBezTo>
                    <a:pt x="1" y="20"/>
                    <a:pt x="1" y="20"/>
                    <a:pt x="2" y="20"/>
                  </a:cubicBezTo>
                  <a:cubicBezTo>
                    <a:pt x="2" y="20"/>
                    <a:pt x="2" y="20"/>
                    <a:pt x="2" y="20"/>
                  </a:cubicBezTo>
                  <a:cubicBezTo>
                    <a:pt x="12" y="20"/>
                    <a:pt x="12" y="20"/>
                    <a:pt x="12" y="20"/>
                  </a:cubicBezTo>
                  <a:cubicBezTo>
                    <a:pt x="17" y="20"/>
                    <a:pt x="18" y="25"/>
                    <a:pt x="18" y="28"/>
                  </a:cubicBezTo>
                  <a:cubicBezTo>
                    <a:pt x="18" y="30"/>
                    <a:pt x="18" y="36"/>
                    <a:pt x="12" y="36"/>
                  </a:cubicBezTo>
                  <a:cubicBezTo>
                    <a:pt x="2" y="36"/>
                    <a:pt x="2" y="36"/>
                    <a:pt x="2" y="36"/>
                  </a:cubicBezTo>
                  <a:cubicBezTo>
                    <a:pt x="1" y="36"/>
                    <a:pt x="0" y="37"/>
                    <a:pt x="0" y="38"/>
                  </a:cubicBezTo>
                  <a:cubicBezTo>
                    <a:pt x="0" y="39"/>
                    <a:pt x="1" y="40"/>
                    <a:pt x="2" y="40"/>
                  </a:cubicBezTo>
                  <a:cubicBezTo>
                    <a:pt x="12" y="40"/>
                    <a:pt x="12" y="40"/>
                    <a:pt x="12" y="40"/>
                  </a:cubicBezTo>
                  <a:cubicBezTo>
                    <a:pt x="19" y="40"/>
                    <a:pt x="22" y="33"/>
                    <a:pt x="22" y="28"/>
                  </a:cubicBezTo>
                  <a:cubicBezTo>
                    <a:pt x="22" y="22"/>
                    <a:pt x="19" y="16"/>
                    <a:pt x="12" y="16"/>
                  </a:cubicBezTo>
                  <a:cubicBezTo>
                    <a:pt x="4" y="16"/>
                    <a:pt x="4" y="16"/>
                    <a:pt x="4" y="16"/>
                  </a:cubicBezTo>
                  <a:cubicBezTo>
                    <a:pt x="4" y="4"/>
                    <a:pt x="4" y="4"/>
                    <a:pt x="4" y="4"/>
                  </a:cubicBezTo>
                  <a:lnTo>
                    <a:pt x="2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4" name="Freeform 72">
              <a:extLst>
                <a:ext uri="{FF2B5EF4-FFF2-40B4-BE49-F238E27FC236}">
                  <a16:creationId xmlns:a16="http://schemas.microsoft.com/office/drawing/2014/main" id="{C9B73CB2-2C5A-42E8-BA7E-966CCAEF8B63}"/>
                </a:ext>
              </a:extLst>
            </p:cNvPr>
            <p:cNvSpPr>
              <a:spLocks/>
            </p:cNvSpPr>
            <p:nvPr/>
          </p:nvSpPr>
          <p:spPr bwMode="auto">
            <a:xfrm>
              <a:off x="9612313" y="3003550"/>
              <a:ext cx="301625" cy="95250"/>
            </a:xfrm>
            <a:custGeom>
              <a:avLst/>
              <a:gdLst>
                <a:gd name="T0" fmla="*/ 42 w 46"/>
                <a:gd name="T1" fmla="*/ 13 h 14"/>
                <a:gd name="T2" fmla="*/ 44 w 46"/>
                <a:gd name="T3" fmla="*/ 14 h 14"/>
                <a:gd name="T4" fmla="*/ 45 w 46"/>
                <a:gd name="T5" fmla="*/ 14 h 14"/>
                <a:gd name="T6" fmla="*/ 45 w 46"/>
                <a:gd name="T7" fmla="*/ 11 h 14"/>
                <a:gd name="T8" fmla="*/ 23 w 46"/>
                <a:gd name="T9" fmla="*/ 0 h 14"/>
                <a:gd name="T10" fmla="*/ 1 w 46"/>
                <a:gd name="T11" fmla="*/ 11 h 14"/>
                <a:gd name="T12" fmla="*/ 1 w 46"/>
                <a:gd name="T13" fmla="*/ 14 h 14"/>
                <a:gd name="T14" fmla="*/ 4 w 46"/>
                <a:gd name="T15" fmla="*/ 13 h 14"/>
                <a:gd name="T16" fmla="*/ 23 w 46"/>
                <a:gd name="T17" fmla="*/ 4 h 14"/>
                <a:gd name="T18" fmla="*/ 42 w 46"/>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4">
                  <a:moveTo>
                    <a:pt x="42" y="13"/>
                  </a:moveTo>
                  <a:cubicBezTo>
                    <a:pt x="42" y="14"/>
                    <a:pt x="43" y="14"/>
                    <a:pt x="44" y="14"/>
                  </a:cubicBezTo>
                  <a:cubicBezTo>
                    <a:pt x="44" y="14"/>
                    <a:pt x="44" y="14"/>
                    <a:pt x="45" y="14"/>
                  </a:cubicBezTo>
                  <a:cubicBezTo>
                    <a:pt x="46" y="13"/>
                    <a:pt x="46" y="12"/>
                    <a:pt x="45" y="11"/>
                  </a:cubicBezTo>
                  <a:cubicBezTo>
                    <a:pt x="40" y="4"/>
                    <a:pt x="32" y="0"/>
                    <a:pt x="23" y="0"/>
                  </a:cubicBezTo>
                  <a:cubicBezTo>
                    <a:pt x="14" y="0"/>
                    <a:pt x="6" y="4"/>
                    <a:pt x="1" y="11"/>
                  </a:cubicBezTo>
                  <a:cubicBezTo>
                    <a:pt x="0" y="12"/>
                    <a:pt x="0" y="13"/>
                    <a:pt x="1" y="14"/>
                  </a:cubicBezTo>
                  <a:cubicBezTo>
                    <a:pt x="2" y="14"/>
                    <a:pt x="3" y="14"/>
                    <a:pt x="4" y="13"/>
                  </a:cubicBezTo>
                  <a:cubicBezTo>
                    <a:pt x="9" y="7"/>
                    <a:pt x="16" y="4"/>
                    <a:pt x="23" y="4"/>
                  </a:cubicBezTo>
                  <a:cubicBezTo>
                    <a:pt x="31" y="4"/>
                    <a:pt x="37" y="7"/>
                    <a:pt x="4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5" name="Freeform 73">
              <a:extLst>
                <a:ext uri="{FF2B5EF4-FFF2-40B4-BE49-F238E27FC236}">
                  <a16:creationId xmlns:a16="http://schemas.microsoft.com/office/drawing/2014/main" id="{3A8D0F69-CDC6-4BE9-8109-DE5DA2E11461}"/>
                </a:ext>
              </a:extLst>
            </p:cNvPr>
            <p:cNvSpPr>
              <a:spLocks/>
            </p:cNvSpPr>
            <p:nvPr/>
          </p:nvSpPr>
          <p:spPr bwMode="auto">
            <a:xfrm>
              <a:off x="9566275" y="2922588"/>
              <a:ext cx="392113" cy="122238"/>
            </a:xfrm>
            <a:custGeom>
              <a:avLst/>
              <a:gdLst>
                <a:gd name="T0" fmla="*/ 30 w 60"/>
                <a:gd name="T1" fmla="*/ 0 h 18"/>
                <a:gd name="T2" fmla="*/ 0 w 60"/>
                <a:gd name="T3" fmla="*/ 14 h 18"/>
                <a:gd name="T4" fmla="*/ 1 w 60"/>
                <a:gd name="T5" fmla="*/ 17 h 18"/>
                <a:gd name="T6" fmla="*/ 2 w 60"/>
                <a:gd name="T7" fmla="*/ 17 h 18"/>
                <a:gd name="T8" fmla="*/ 4 w 60"/>
                <a:gd name="T9" fmla="*/ 17 h 18"/>
                <a:gd name="T10" fmla="*/ 30 w 60"/>
                <a:gd name="T11" fmla="*/ 4 h 18"/>
                <a:gd name="T12" fmla="*/ 57 w 60"/>
                <a:gd name="T13" fmla="*/ 17 h 18"/>
                <a:gd name="T14" fmla="*/ 59 w 60"/>
                <a:gd name="T15" fmla="*/ 17 h 18"/>
                <a:gd name="T16" fmla="*/ 60 w 60"/>
                <a:gd name="T17" fmla="*/ 14 h 18"/>
                <a:gd name="T18" fmla="*/ 30 w 60"/>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8">
                  <a:moveTo>
                    <a:pt x="30" y="0"/>
                  </a:moveTo>
                  <a:cubicBezTo>
                    <a:pt x="18" y="0"/>
                    <a:pt x="8" y="5"/>
                    <a:pt x="0" y="14"/>
                  </a:cubicBezTo>
                  <a:cubicBezTo>
                    <a:pt x="0" y="15"/>
                    <a:pt x="0" y="16"/>
                    <a:pt x="1" y="17"/>
                  </a:cubicBezTo>
                  <a:cubicBezTo>
                    <a:pt x="1" y="17"/>
                    <a:pt x="2" y="17"/>
                    <a:pt x="2" y="17"/>
                  </a:cubicBezTo>
                  <a:cubicBezTo>
                    <a:pt x="3" y="17"/>
                    <a:pt x="3" y="17"/>
                    <a:pt x="4" y="17"/>
                  </a:cubicBezTo>
                  <a:cubicBezTo>
                    <a:pt x="10" y="9"/>
                    <a:pt x="20" y="4"/>
                    <a:pt x="30" y="4"/>
                  </a:cubicBezTo>
                  <a:cubicBezTo>
                    <a:pt x="40" y="4"/>
                    <a:pt x="50" y="9"/>
                    <a:pt x="57" y="17"/>
                  </a:cubicBezTo>
                  <a:cubicBezTo>
                    <a:pt x="57" y="17"/>
                    <a:pt x="58" y="18"/>
                    <a:pt x="59" y="17"/>
                  </a:cubicBezTo>
                  <a:cubicBezTo>
                    <a:pt x="60" y="16"/>
                    <a:pt x="60" y="15"/>
                    <a:pt x="60" y="14"/>
                  </a:cubicBezTo>
                  <a:cubicBezTo>
                    <a:pt x="52" y="5"/>
                    <a:pt x="42"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56" name="Freeform 74">
              <a:extLst>
                <a:ext uri="{FF2B5EF4-FFF2-40B4-BE49-F238E27FC236}">
                  <a16:creationId xmlns:a16="http://schemas.microsoft.com/office/drawing/2014/main" id="{D8338546-4589-413E-B6C8-F85B015BC63E}"/>
                </a:ext>
              </a:extLst>
            </p:cNvPr>
            <p:cNvSpPr>
              <a:spLocks/>
            </p:cNvSpPr>
            <p:nvPr/>
          </p:nvSpPr>
          <p:spPr bwMode="auto">
            <a:xfrm>
              <a:off x="9513888" y="2841625"/>
              <a:ext cx="498475" cy="149225"/>
            </a:xfrm>
            <a:custGeom>
              <a:avLst/>
              <a:gdLst>
                <a:gd name="T0" fmla="*/ 76 w 76"/>
                <a:gd name="T1" fmla="*/ 18 h 22"/>
                <a:gd name="T2" fmla="*/ 38 w 76"/>
                <a:gd name="T3" fmla="*/ 0 h 22"/>
                <a:gd name="T4" fmla="*/ 0 w 76"/>
                <a:gd name="T5" fmla="*/ 18 h 22"/>
                <a:gd name="T6" fmla="*/ 1 w 76"/>
                <a:gd name="T7" fmla="*/ 21 h 22"/>
                <a:gd name="T8" fmla="*/ 4 w 76"/>
                <a:gd name="T9" fmla="*/ 21 h 22"/>
                <a:gd name="T10" fmla="*/ 38 w 76"/>
                <a:gd name="T11" fmla="*/ 4 h 22"/>
                <a:gd name="T12" fmla="*/ 73 w 76"/>
                <a:gd name="T13" fmla="*/ 21 h 22"/>
                <a:gd name="T14" fmla="*/ 74 w 76"/>
                <a:gd name="T15" fmla="*/ 21 h 22"/>
                <a:gd name="T16" fmla="*/ 75 w 76"/>
                <a:gd name="T17" fmla="*/ 21 h 22"/>
                <a:gd name="T18" fmla="*/ 76 w 76"/>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2">
                  <a:moveTo>
                    <a:pt x="76" y="18"/>
                  </a:moveTo>
                  <a:cubicBezTo>
                    <a:pt x="67" y="7"/>
                    <a:pt x="53" y="0"/>
                    <a:pt x="38" y="0"/>
                  </a:cubicBezTo>
                  <a:cubicBezTo>
                    <a:pt x="23" y="0"/>
                    <a:pt x="10" y="7"/>
                    <a:pt x="0" y="18"/>
                  </a:cubicBezTo>
                  <a:cubicBezTo>
                    <a:pt x="0" y="19"/>
                    <a:pt x="0" y="20"/>
                    <a:pt x="1" y="21"/>
                  </a:cubicBezTo>
                  <a:cubicBezTo>
                    <a:pt x="2" y="22"/>
                    <a:pt x="3" y="22"/>
                    <a:pt x="4" y="21"/>
                  </a:cubicBezTo>
                  <a:cubicBezTo>
                    <a:pt x="12" y="10"/>
                    <a:pt x="25" y="4"/>
                    <a:pt x="38" y="4"/>
                  </a:cubicBezTo>
                  <a:cubicBezTo>
                    <a:pt x="52" y="4"/>
                    <a:pt x="64" y="10"/>
                    <a:pt x="73" y="21"/>
                  </a:cubicBezTo>
                  <a:cubicBezTo>
                    <a:pt x="73" y="21"/>
                    <a:pt x="74" y="21"/>
                    <a:pt x="74" y="21"/>
                  </a:cubicBezTo>
                  <a:cubicBezTo>
                    <a:pt x="75" y="21"/>
                    <a:pt x="75" y="21"/>
                    <a:pt x="75" y="21"/>
                  </a:cubicBezTo>
                  <a:cubicBezTo>
                    <a:pt x="76" y="20"/>
                    <a:pt x="76" y="19"/>
                    <a:pt x="7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pic>
        <p:nvPicPr>
          <p:cNvPr id="9" name="Graphic 8" descr="Child with balloon outline">
            <a:extLst>
              <a:ext uri="{FF2B5EF4-FFF2-40B4-BE49-F238E27FC236}">
                <a16:creationId xmlns:a16="http://schemas.microsoft.com/office/drawing/2014/main" id="{E1EC4E83-E8AC-4A8D-ADFC-B7B3DF1249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87557" y="5174661"/>
            <a:ext cx="525914" cy="525914"/>
          </a:xfrm>
          <a:prstGeom prst="rect">
            <a:avLst/>
          </a:prstGeom>
        </p:spPr>
      </p:pic>
      <p:grpSp>
        <p:nvGrpSpPr>
          <p:cNvPr id="163" name="Group 162">
            <a:extLst>
              <a:ext uri="{FF2B5EF4-FFF2-40B4-BE49-F238E27FC236}">
                <a16:creationId xmlns:a16="http://schemas.microsoft.com/office/drawing/2014/main" id="{B8054774-4D06-40FF-BD44-8DA6FC76B896}"/>
              </a:ext>
            </a:extLst>
          </p:cNvPr>
          <p:cNvGrpSpPr/>
          <p:nvPr/>
        </p:nvGrpSpPr>
        <p:grpSpPr>
          <a:xfrm>
            <a:off x="306599" y="2216196"/>
            <a:ext cx="524224" cy="492293"/>
            <a:chOff x="4114987" y="3405648"/>
            <a:chExt cx="697742" cy="720765"/>
          </a:xfrm>
        </p:grpSpPr>
        <p:sp>
          <p:nvSpPr>
            <p:cNvPr id="164" name="Oval 163">
              <a:extLst>
                <a:ext uri="{FF2B5EF4-FFF2-40B4-BE49-F238E27FC236}">
                  <a16:creationId xmlns:a16="http://schemas.microsoft.com/office/drawing/2014/main" id="{8927780C-7684-48F3-9E90-AAE40872CB27}"/>
                </a:ext>
              </a:extLst>
            </p:cNvPr>
            <p:cNvSpPr/>
            <p:nvPr/>
          </p:nvSpPr>
          <p:spPr>
            <a:xfrm>
              <a:off x="4114987" y="3405648"/>
              <a:ext cx="697742" cy="720765"/>
            </a:xfrm>
            <a:prstGeom prst="ellipse">
              <a:avLst/>
            </a:prstGeom>
            <a:solidFill>
              <a:srgbClr val="476DB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5" name="object 26">
              <a:extLst>
                <a:ext uri="{FF2B5EF4-FFF2-40B4-BE49-F238E27FC236}">
                  <a16:creationId xmlns:a16="http://schemas.microsoft.com/office/drawing/2014/main" id="{4C5364F4-5CDC-4F5E-8164-81FA8F30E1C0}"/>
                </a:ext>
              </a:extLst>
            </p:cNvPr>
            <p:cNvSpPr txBox="1"/>
            <p:nvPr/>
          </p:nvSpPr>
          <p:spPr>
            <a:xfrm>
              <a:off x="4162110" y="3648250"/>
              <a:ext cx="650619" cy="287268"/>
            </a:xfrm>
            <a:prstGeom prst="rect">
              <a:avLst/>
            </a:prstGeom>
          </p:spPr>
          <p:txBody>
            <a:bodyPr vert="horz" wrap="square" lIns="0" tIns="11430" rIns="0" bIns="0" rtlCol="0">
              <a:spAutoFit/>
            </a:bodyPr>
            <a:lstStyle/>
            <a:p>
              <a:pPr marL="12700" marR="0" lvl="0" indent="0" algn="ctr" defTabSz="914400" rtl="0" eaLnBrk="1" fontAlgn="auto" latinLnBrk="0" hangingPunct="1">
                <a:lnSpc>
                  <a:spcPct val="100000"/>
                </a:lnSpc>
                <a:spcBef>
                  <a:spcPts val="90"/>
                </a:spcBef>
                <a:spcAft>
                  <a:spcPts val="0"/>
                </a:spcAft>
                <a:buClrTx/>
                <a:buSzTx/>
                <a:buFontTx/>
                <a:buNone/>
                <a:tabLst/>
                <a:defRPr/>
              </a:pPr>
              <a:r>
                <a:rPr kumimoji="0" lang="it-IT" sz="1200" b="1" i="0" u="none" strike="noStrike" kern="1200" cap="none" spc="-5" normalizeH="0" baseline="0" noProof="0">
                  <a:ln>
                    <a:noFill/>
                  </a:ln>
                  <a:solidFill>
                    <a:srgbClr val="FFFFFF"/>
                  </a:solidFill>
                  <a:effectLst/>
                  <a:uLnTx/>
                  <a:uFillTx/>
                  <a:latin typeface="Arial"/>
                  <a:ea typeface="+mn-ea"/>
                  <a:cs typeface="Arial"/>
                </a:rPr>
                <a:t>25,1</a:t>
              </a:r>
              <a:r>
                <a:rPr kumimoji="0" lang="en-IT" sz="1200" b="1" i="0" u="none" strike="noStrike" kern="1200" cap="none" spc="-5" normalizeH="0" baseline="0" noProof="0">
                  <a:ln>
                    <a:noFill/>
                  </a:ln>
                  <a:solidFill>
                    <a:srgbClr val="FFFFFF"/>
                  </a:solidFill>
                  <a:effectLst/>
                  <a:uLnTx/>
                  <a:uFillTx/>
                  <a:latin typeface="Arial"/>
                  <a:ea typeface="+mn-ea"/>
                  <a:cs typeface="Arial"/>
                </a:rPr>
                <a:t>%</a:t>
              </a:r>
              <a:endParaRPr kumimoji="0" lang="en-IT" sz="1200" b="1" i="0" u="none" strike="noStrike" kern="1200" cap="none" spc="0" normalizeH="0" baseline="0" noProof="0">
                <a:ln>
                  <a:noFill/>
                </a:ln>
                <a:solidFill>
                  <a:srgbClr val="FFFFFF"/>
                </a:solidFill>
                <a:effectLst/>
                <a:uLnTx/>
                <a:uFillTx/>
                <a:latin typeface="Arial"/>
                <a:ea typeface="+mn-ea"/>
                <a:cs typeface="Arial"/>
              </a:endParaRPr>
            </a:p>
          </p:txBody>
        </p:sp>
      </p:grpSp>
      <p:sp>
        <p:nvSpPr>
          <p:cNvPr id="139" name="Text Placeholder 2">
            <a:extLst>
              <a:ext uri="{FF2B5EF4-FFF2-40B4-BE49-F238E27FC236}">
                <a16:creationId xmlns:a16="http://schemas.microsoft.com/office/drawing/2014/main" id="{A30AB8A0-D072-4242-9080-7F80572B6D37}"/>
              </a:ext>
            </a:extLst>
          </p:cNvPr>
          <p:cNvSpPr>
            <a:spLocks noGrp="1"/>
          </p:cNvSpPr>
          <p:nvPr>
            <p:ph type="body" sz="quarter" idx="13"/>
          </p:nvPr>
        </p:nvSpPr>
        <p:spPr>
          <a:xfrm>
            <a:off x="433847" y="254521"/>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spTree>
    <p:extLst>
      <p:ext uri="{BB962C8B-B14F-4D97-AF65-F5344CB8AC3E}">
        <p14:creationId xmlns:p14="http://schemas.microsoft.com/office/powerpoint/2010/main" val="993529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54CCE-2D35-4E07-8E35-A932300EA7D2}"/>
              </a:ext>
            </a:extLst>
          </p:cNvPr>
          <p:cNvSpPr txBox="1">
            <a:spLocks/>
          </p:cNvSpPr>
          <p:nvPr/>
        </p:nvSpPr>
        <p:spPr>
          <a:xfrm>
            <a:off x="433847" y="532109"/>
            <a:ext cx="11532865" cy="424732"/>
          </a:xfrm>
          <a:noFill/>
        </p:spPr>
        <p:txBody>
          <a:bodyPr vert="horz" wrap="square" lIns="0" tIns="45720" rIns="91440" bIns="45720" rtlCol="0" anchor="ctr">
            <a:spAutoFit/>
          </a:bodyPr>
          <a:lstStyle>
            <a:defPPr>
              <a:defRPr lang="it-IT"/>
            </a:defPPr>
            <a:lvl1pPr lvl="0">
              <a:lnSpc>
                <a:spcPct val="90000"/>
              </a:lnSpc>
              <a:spcBef>
                <a:spcPct val="0"/>
              </a:spcBef>
              <a:buNone/>
              <a:defRPr sz="2400" b="1">
                <a:solidFill>
                  <a:srgbClr val="0A264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ULTERIORI STRUMENTI PER IL RAFFORZAMENTO DELLA CAPACITÀ AMMINISTRATIVA - FONDO DI PROGETTAZIONE</a:t>
            </a:r>
          </a:p>
        </p:txBody>
      </p:sp>
      <p:sp>
        <p:nvSpPr>
          <p:cNvPr id="29" name="Rectangle 45">
            <a:extLst>
              <a:ext uri="{FF2B5EF4-FFF2-40B4-BE49-F238E27FC236}">
                <a16:creationId xmlns:a16="http://schemas.microsoft.com/office/drawing/2014/main" id="{623D5BC3-D45A-4ADD-A980-5FBAA135A0FB}"/>
              </a:ext>
            </a:extLst>
          </p:cNvPr>
          <p:cNvSpPr/>
          <p:nvPr/>
        </p:nvSpPr>
        <p:spPr>
          <a:xfrm>
            <a:off x="433847" y="1293486"/>
            <a:ext cx="11324016" cy="4524315"/>
          </a:xfrm>
          <a:prstGeom prst="rect">
            <a:avLst/>
          </a:prstGeom>
        </p:spPr>
        <p:txBody>
          <a:bodyPr wrap="square">
            <a:spAutoFit/>
          </a:bodyPr>
          <a:lstStyle/>
          <a:p>
            <a:pPr marL="0" marR="0" lvl="0" indent="0" algn="just" defTabSz="914400" rtl="0" eaLnBrk="1" fontAlgn="auto" latinLnBrk="0" hangingPunct="1">
              <a:lnSpc>
                <a:spcPct val="100000"/>
              </a:lnSpc>
              <a:spcBef>
                <a:spcPts val="1200"/>
              </a:spcBef>
              <a:spcAft>
                <a:spcPts val="60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Per rilanciare e accelerare il processo di progettazione nei comuni delle regioni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Abruzzo, Basilicata, Calabria, Campania, Molise, Puglia, Sardegna, Sicilia</a:t>
            </a:r>
            <a:r>
              <a:rPr kumimoji="0" lang="it-IT" sz="16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e nei territori compresi nella mappatura delle aree interne è stato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i</a:t>
            </a:r>
            <a:r>
              <a:rPr kumimoji="0" lang="it-IT" sz="1600" b="0" i="0" u="none" strike="noStrike" kern="1200" cap="none" spc="0" normalizeH="0" baseline="0" noProof="0" err="1">
                <a:ln>
                  <a:noFill/>
                </a:ln>
                <a:solidFill>
                  <a:srgbClr val="0A2542"/>
                </a:solidFill>
                <a:effectLst/>
                <a:uLnTx/>
                <a:uFillTx/>
                <a:latin typeface="Arial" panose="020B0604020202020204" pitchFamily="34" charset="0"/>
                <a:ea typeface="+mn-ea"/>
                <a:cs typeface="Arial" panose="020B0604020202020204" pitchFamily="34" charset="0"/>
              </a:rPr>
              <a:t>stituito</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dall’art. 12 del decreto legge 10 settembre 2021, n.121  il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«Fondo concorsi progettazioni e idee per la coesione territoriale»</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 favore dei Comuni del Mezzogiorno e Aree urbane interne per rafforzare la capacità progettuale dei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Comuni</a:t>
            </a:r>
            <a:r>
              <a:rPr kumimoji="0" lang="it-IT" sz="16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(fino 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30.000 abitanti</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ed incentivarne la partecipazione ai bandi attuativi del PNRR.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L’Autorità di gestione del Fondo è la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Agenzia</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 per la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coesione territoriale</a:t>
            </a:r>
            <a:r>
              <a:rPr kumimoji="0" lang="it-IT" sz="1600" b="0"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Open Sans Light" panose="020B0306030504020204" pitchFamily="34" charset="0"/>
                <a:cs typeface="Arial" panose="020B0604020202020204" pitchFamily="34" charset="0"/>
              </a:rPr>
              <a:t>(ACT). Le risorse saranno ripartite in favore degli Enti beneficiari con DPCM entro il 30 novembre 2021</a:t>
            </a:r>
          </a:p>
          <a:p>
            <a:pPr marL="0" marR="0" lvl="0" indent="0" algn="just" defTabSz="914400" rtl="0" eaLnBrk="1" fontAlgn="auto" latinLnBrk="0" hangingPunct="1">
              <a:lnSpc>
                <a:spcPct val="100000"/>
              </a:lnSpc>
              <a:spcBef>
                <a:spcPts val="1200"/>
              </a:spcBef>
              <a:spcAft>
                <a:spcPts val="60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1200"/>
              </a:spcBef>
              <a:spcAft>
                <a:spcPts val="60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1200"/>
              </a:spcBef>
              <a:spcAft>
                <a:spcPts val="60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1200"/>
              </a:spcBef>
              <a:spcAft>
                <a:spcPts val="60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1200"/>
              </a:spcBef>
              <a:spcAft>
                <a:spcPts val="600"/>
              </a:spcAft>
              <a:buClrTx/>
              <a:buSzTx/>
              <a:buFontTx/>
              <a:buNone/>
              <a:tabLst/>
              <a:defRPr/>
            </a:pPr>
            <a:endPar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endParaRPr>
          </a:p>
          <a:p>
            <a:pPr marL="914400" marR="0" lvl="2" indent="0" algn="just" defTabSz="914400" rtl="0" eaLnBrk="1" fontAlgn="auto" latinLnBrk="0" hangingPunct="1">
              <a:lnSpc>
                <a:spcPct val="100000"/>
              </a:lnSpc>
              <a:spcBef>
                <a:spcPts val="600"/>
              </a:spcBef>
              <a:spcAft>
                <a:spcPts val="600"/>
              </a:spcAft>
              <a:buClrTx/>
              <a:buSzTx/>
              <a:buFontTx/>
              <a:buNone/>
              <a:tabLst/>
              <a:defRPr/>
            </a:pPr>
            <a:endParaRPr kumimoji="0" lang="it-IT" sz="7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D7EF7E2D-7677-4C1D-82A1-7B0E8DFBCE03}"/>
              </a:ext>
            </a:extLst>
          </p:cNvPr>
          <p:cNvSpPr/>
          <p:nvPr/>
        </p:nvSpPr>
        <p:spPr>
          <a:xfrm>
            <a:off x="0" y="3174999"/>
            <a:ext cx="12192000" cy="2717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B04EEDA0-1069-4E5F-B2C6-5582FF84E5C2}"/>
              </a:ext>
            </a:extLst>
          </p:cNvPr>
          <p:cNvSpPr/>
          <p:nvPr/>
        </p:nvSpPr>
        <p:spPr>
          <a:xfrm>
            <a:off x="2103673" y="3489437"/>
            <a:ext cx="964525" cy="8892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3BABD561-B0CB-4558-B87A-7C15991E55DD}"/>
              </a:ext>
            </a:extLst>
          </p:cNvPr>
          <p:cNvSpPr/>
          <p:nvPr/>
        </p:nvSpPr>
        <p:spPr>
          <a:xfrm>
            <a:off x="5578099" y="3489437"/>
            <a:ext cx="964525" cy="8892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59BE89C2-8BDD-4CBF-83A1-21958DC46D61}"/>
              </a:ext>
            </a:extLst>
          </p:cNvPr>
          <p:cNvSpPr/>
          <p:nvPr/>
        </p:nvSpPr>
        <p:spPr>
          <a:xfrm>
            <a:off x="9080322" y="3495617"/>
            <a:ext cx="964525" cy="88927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3B199F2-5286-46B3-86B5-0ED8B8DDF668}"/>
              </a:ext>
            </a:extLst>
          </p:cNvPr>
          <p:cNvSpPr txBox="1"/>
          <p:nvPr/>
        </p:nvSpPr>
        <p:spPr>
          <a:xfrm>
            <a:off x="877634" y="4613298"/>
            <a:ext cx="3416603" cy="584775"/>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Dotazione complessiva 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123.515.175 €</a:t>
            </a:r>
          </a:p>
        </p:txBody>
      </p:sp>
      <p:sp>
        <p:nvSpPr>
          <p:cNvPr id="36" name="TextBox 35">
            <a:extLst>
              <a:ext uri="{FF2B5EF4-FFF2-40B4-BE49-F238E27FC236}">
                <a16:creationId xmlns:a16="http://schemas.microsoft.com/office/drawing/2014/main" id="{6D1A61CE-BF56-4DF0-BF1F-19DC3B2615D4}"/>
              </a:ext>
            </a:extLst>
          </p:cNvPr>
          <p:cNvSpPr txBox="1"/>
          <p:nvPr/>
        </p:nvSpPr>
        <p:spPr>
          <a:xfrm>
            <a:off x="4167427" y="4613298"/>
            <a:ext cx="3416603" cy="1077218"/>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Le risorse sono impegnate mediante la messa 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bando</a:t>
            </a:r>
            <a:r>
              <a:rPr kumimoji="0" lang="it-IT" sz="16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di premi per </a:t>
            </a:r>
            <a:r>
              <a:rPr kumimoji="0" lang="it-IT" sz="16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l'</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acquisizione</a:t>
            </a:r>
            <a:r>
              <a:rPr kumimoji="0" lang="it-IT" sz="16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proposte progettuali</a:t>
            </a:r>
          </a:p>
        </p:txBody>
      </p:sp>
      <p:sp>
        <p:nvSpPr>
          <p:cNvPr id="37" name="TextBox 36">
            <a:extLst>
              <a:ext uri="{FF2B5EF4-FFF2-40B4-BE49-F238E27FC236}">
                <a16:creationId xmlns:a16="http://schemas.microsoft.com/office/drawing/2014/main" id="{680F2609-03E3-4A68-AA89-FA533F55B20E}"/>
              </a:ext>
            </a:extLst>
          </p:cNvPr>
          <p:cNvSpPr txBox="1"/>
          <p:nvPr/>
        </p:nvSpPr>
        <p:spPr>
          <a:xfrm>
            <a:off x="7620891" y="4629771"/>
            <a:ext cx="3416603" cy="584775"/>
          </a:xfrm>
          <a:prstGeom prst="rect">
            <a:avLst/>
          </a:prstGeom>
          <a:noFill/>
        </p:spPr>
        <p:txBody>
          <a:bodyPr wrap="square">
            <a:spAutoFit/>
          </a:bodyPr>
          <a:lstStyle/>
          <a:p>
            <a:pPr marL="457200" marR="0" lvl="1" indent="0" algn="ctr" defTabSz="914400" rtl="0" eaLnBrk="1" fontAlgn="auto" latinLnBrk="0" hangingPunct="1">
              <a:lnSpc>
                <a:spcPct val="100000"/>
              </a:lnSpc>
              <a:spcBef>
                <a:spcPts val="600"/>
              </a:spcBef>
              <a:spcAft>
                <a:spcPts val="60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Ambizione 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rilanciare</a:t>
            </a:r>
            <a:r>
              <a:rPr kumimoji="0" lang="it-IT" sz="1600" b="1" i="0" u="none" strike="noStrike" kern="1200" cap="none" spc="0" normalizeH="0" baseline="0" noProof="0">
                <a:ln>
                  <a:noFill/>
                </a:ln>
                <a:solidFill>
                  <a:srgbClr val="F8C94D"/>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la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progettazione territoriale</a:t>
            </a:r>
            <a:endParaRPr kumimoji="0" lang="it-IT" sz="1600" b="0"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endParaRPr>
          </a:p>
        </p:txBody>
      </p:sp>
      <p:grpSp>
        <p:nvGrpSpPr>
          <p:cNvPr id="38" name="Group 40">
            <a:extLst>
              <a:ext uri="{FF2B5EF4-FFF2-40B4-BE49-F238E27FC236}">
                <a16:creationId xmlns:a16="http://schemas.microsoft.com/office/drawing/2014/main" id="{0529809C-3EA8-46E4-95AB-93944D902864}"/>
              </a:ext>
            </a:extLst>
          </p:cNvPr>
          <p:cNvGrpSpPr>
            <a:grpSpLocks noChangeAspect="1"/>
          </p:cNvGrpSpPr>
          <p:nvPr/>
        </p:nvGrpSpPr>
        <p:grpSpPr bwMode="auto">
          <a:xfrm>
            <a:off x="5875729" y="3688864"/>
            <a:ext cx="369265" cy="493123"/>
            <a:chOff x="4533" y="439"/>
            <a:chExt cx="319" cy="426"/>
          </a:xfrm>
          <a:solidFill>
            <a:schemeClr val="bg1"/>
          </a:solidFill>
        </p:grpSpPr>
        <p:sp>
          <p:nvSpPr>
            <p:cNvPr id="39" name="Freeform 41">
              <a:extLst>
                <a:ext uri="{FF2B5EF4-FFF2-40B4-BE49-F238E27FC236}">
                  <a16:creationId xmlns:a16="http://schemas.microsoft.com/office/drawing/2014/main" id="{92FC67C1-7BF6-467C-AC70-FA3BA9273FD2}"/>
                </a:ext>
              </a:extLst>
            </p:cNvPr>
            <p:cNvSpPr>
              <a:spLocks noEditPoints="1"/>
            </p:cNvSpPr>
            <p:nvPr/>
          </p:nvSpPr>
          <p:spPr bwMode="auto">
            <a:xfrm>
              <a:off x="4533" y="439"/>
              <a:ext cx="319" cy="426"/>
            </a:xfrm>
            <a:custGeom>
              <a:avLst/>
              <a:gdLst>
                <a:gd name="T0" fmla="*/ 210 w 216"/>
                <a:gd name="T1" fmla="*/ 288 h 288"/>
                <a:gd name="T2" fmla="*/ 6 w 216"/>
                <a:gd name="T3" fmla="*/ 288 h 288"/>
                <a:gd name="T4" fmla="*/ 0 w 216"/>
                <a:gd name="T5" fmla="*/ 282 h 288"/>
                <a:gd name="T6" fmla="*/ 0 w 216"/>
                <a:gd name="T7" fmla="*/ 6 h 288"/>
                <a:gd name="T8" fmla="*/ 6 w 216"/>
                <a:gd name="T9" fmla="*/ 0 h 288"/>
                <a:gd name="T10" fmla="*/ 138 w 216"/>
                <a:gd name="T11" fmla="*/ 0 h 288"/>
                <a:gd name="T12" fmla="*/ 143 w 216"/>
                <a:gd name="T13" fmla="*/ 1 h 288"/>
                <a:gd name="T14" fmla="*/ 215 w 216"/>
                <a:gd name="T15" fmla="*/ 73 h 288"/>
                <a:gd name="T16" fmla="*/ 216 w 216"/>
                <a:gd name="T17" fmla="*/ 78 h 288"/>
                <a:gd name="T18" fmla="*/ 216 w 216"/>
                <a:gd name="T19" fmla="*/ 282 h 288"/>
                <a:gd name="T20" fmla="*/ 210 w 216"/>
                <a:gd name="T21" fmla="*/ 288 h 288"/>
                <a:gd name="T22" fmla="*/ 12 w 216"/>
                <a:gd name="T23" fmla="*/ 276 h 288"/>
                <a:gd name="T24" fmla="*/ 204 w 216"/>
                <a:gd name="T25" fmla="*/ 276 h 288"/>
                <a:gd name="T26" fmla="*/ 204 w 216"/>
                <a:gd name="T27" fmla="*/ 80 h 288"/>
                <a:gd name="T28" fmla="*/ 136 w 216"/>
                <a:gd name="T29" fmla="*/ 12 h 288"/>
                <a:gd name="T30" fmla="*/ 12 w 216"/>
                <a:gd name="T31" fmla="*/ 12 h 288"/>
                <a:gd name="T32" fmla="*/ 12 w 216"/>
                <a:gd name="T33"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 h="288">
                  <a:moveTo>
                    <a:pt x="210" y="288"/>
                  </a:moveTo>
                  <a:cubicBezTo>
                    <a:pt x="6" y="288"/>
                    <a:pt x="6" y="288"/>
                    <a:pt x="6" y="288"/>
                  </a:cubicBezTo>
                  <a:cubicBezTo>
                    <a:pt x="3" y="288"/>
                    <a:pt x="0" y="285"/>
                    <a:pt x="0" y="282"/>
                  </a:cubicBezTo>
                  <a:cubicBezTo>
                    <a:pt x="0" y="6"/>
                    <a:pt x="0" y="6"/>
                    <a:pt x="0" y="6"/>
                  </a:cubicBezTo>
                  <a:cubicBezTo>
                    <a:pt x="0" y="2"/>
                    <a:pt x="3" y="0"/>
                    <a:pt x="6" y="0"/>
                  </a:cubicBezTo>
                  <a:cubicBezTo>
                    <a:pt x="138" y="0"/>
                    <a:pt x="138" y="0"/>
                    <a:pt x="138" y="0"/>
                  </a:cubicBezTo>
                  <a:cubicBezTo>
                    <a:pt x="140" y="0"/>
                    <a:pt x="142" y="0"/>
                    <a:pt x="143" y="1"/>
                  </a:cubicBezTo>
                  <a:cubicBezTo>
                    <a:pt x="215" y="73"/>
                    <a:pt x="215" y="73"/>
                    <a:pt x="215" y="73"/>
                  </a:cubicBezTo>
                  <a:cubicBezTo>
                    <a:pt x="216" y="75"/>
                    <a:pt x="216" y="76"/>
                    <a:pt x="216" y="78"/>
                  </a:cubicBezTo>
                  <a:cubicBezTo>
                    <a:pt x="216" y="282"/>
                    <a:pt x="216" y="282"/>
                    <a:pt x="216" y="282"/>
                  </a:cubicBezTo>
                  <a:cubicBezTo>
                    <a:pt x="216" y="285"/>
                    <a:pt x="214" y="288"/>
                    <a:pt x="210" y="288"/>
                  </a:cubicBezTo>
                  <a:close/>
                  <a:moveTo>
                    <a:pt x="12" y="276"/>
                  </a:moveTo>
                  <a:cubicBezTo>
                    <a:pt x="204" y="276"/>
                    <a:pt x="204" y="276"/>
                    <a:pt x="204" y="276"/>
                  </a:cubicBezTo>
                  <a:cubicBezTo>
                    <a:pt x="204" y="80"/>
                    <a:pt x="204" y="80"/>
                    <a:pt x="204" y="80"/>
                  </a:cubicBezTo>
                  <a:cubicBezTo>
                    <a:pt x="136" y="12"/>
                    <a:pt x="136" y="12"/>
                    <a:pt x="136" y="12"/>
                  </a:cubicBezTo>
                  <a:cubicBezTo>
                    <a:pt x="12" y="12"/>
                    <a:pt x="12" y="12"/>
                    <a:pt x="12" y="12"/>
                  </a:cubicBezTo>
                  <a:lnTo>
                    <a:pt x="12" y="27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0" name="Freeform 42">
              <a:extLst>
                <a:ext uri="{FF2B5EF4-FFF2-40B4-BE49-F238E27FC236}">
                  <a16:creationId xmlns:a16="http://schemas.microsoft.com/office/drawing/2014/main" id="{852DC7AF-1B24-45D6-BA15-61A0B27BDB78}"/>
                </a:ext>
              </a:extLst>
            </p:cNvPr>
            <p:cNvSpPr>
              <a:spLocks/>
            </p:cNvSpPr>
            <p:nvPr/>
          </p:nvSpPr>
          <p:spPr bwMode="auto">
            <a:xfrm>
              <a:off x="4728" y="439"/>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1" name="Freeform 43">
              <a:extLst>
                <a:ext uri="{FF2B5EF4-FFF2-40B4-BE49-F238E27FC236}">
                  <a16:creationId xmlns:a16="http://schemas.microsoft.com/office/drawing/2014/main" id="{36BA2E26-FD71-444F-985F-6C0E7DB5AED2}"/>
                </a:ext>
              </a:extLst>
            </p:cNvPr>
            <p:cNvSpPr>
              <a:spLocks/>
            </p:cNvSpPr>
            <p:nvPr/>
          </p:nvSpPr>
          <p:spPr bwMode="auto">
            <a:xfrm>
              <a:off x="4604" y="563"/>
              <a:ext cx="97" cy="18"/>
            </a:xfrm>
            <a:custGeom>
              <a:avLst/>
              <a:gdLst>
                <a:gd name="T0" fmla="*/ 60 w 66"/>
                <a:gd name="T1" fmla="*/ 12 h 12"/>
                <a:gd name="T2" fmla="*/ 6 w 66"/>
                <a:gd name="T3" fmla="*/ 12 h 12"/>
                <a:gd name="T4" fmla="*/ 0 w 66"/>
                <a:gd name="T5" fmla="*/ 6 h 12"/>
                <a:gd name="T6" fmla="*/ 6 w 66"/>
                <a:gd name="T7" fmla="*/ 0 h 12"/>
                <a:gd name="T8" fmla="*/ 60 w 66"/>
                <a:gd name="T9" fmla="*/ 0 h 12"/>
                <a:gd name="T10" fmla="*/ 66 w 66"/>
                <a:gd name="T11" fmla="*/ 6 h 12"/>
                <a:gd name="T12" fmla="*/ 60 w 6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6" h="12">
                  <a:moveTo>
                    <a:pt x="60" y="12"/>
                  </a:moveTo>
                  <a:cubicBezTo>
                    <a:pt x="6" y="12"/>
                    <a:pt x="6" y="12"/>
                    <a:pt x="6" y="12"/>
                  </a:cubicBezTo>
                  <a:cubicBezTo>
                    <a:pt x="3" y="12"/>
                    <a:pt x="0" y="9"/>
                    <a:pt x="0" y="6"/>
                  </a:cubicBezTo>
                  <a:cubicBezTo>
                    <a:pt x="0" y="2"/>
                    <a:pt x="3" y="0"/>
                    <a:pt x="6" y="0"/>
                  </a:cubicBezTo>
                  <a:cubicBezTo>
                    <a:pt x="60" y="0"/>
                    <a:pt x="60" y="0"/>
                    <a:pt x="60" y="0"/>
                  </a:cubicBezTo>
                  <a:cubicBezTo>
                    <a:pt x="64" y="0"/>
                    <a:pt x="66" y="2"/>
                    <a:pt x="66" y="6"/>
                  </a:cubicBezTo>
                  <a:cubicBezTo>
                    <a:pt x="66" y="9"/>
                    <a:pt x="64" y="12"/>
                    <a:pt x="60"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3" name="Freeform 44">
              <a:extLst>
                <a:ext uri="{FF2B5EF4-FFF2-40B4-BE49-F238E27FC236}">
                  <a16:creationId xmlns:a16="http://schemas.microsoft.com/office/drawing/2014/main" id="{C2060E83-5702-4B97-97F8-83A186FE4B45}"/>
                </a:ext>
              </a:extLst>
            </p:cNvPr>
            <p:cNvSpPr>
              <a:spLocks/>
            </p:cNvSpPr>
            <p:nvPr/>
          </p:nvSpPr>
          <p:spPr bwMode="auto">
            <a:xfrm>
              <a:off x="4604" y="617"/>
              <a:ext cx="177" cy="17"/>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6" name="Freeform 45">
              <a:extLst>
                <a:ext uri="{FF2B5EF4-FFF2-40B4-BE49-F238E27FC236}">
                  <a16:creationId xmlns:a16="http://schemas.microsoft.com/office/drawing/2014/main" id="{B40F0009-8809-4560-A13B-6DC58FFD48EA}"/>
                </a:ext>
              </a:extLst>
            </p:cNvPr>
            <p:cNvSpPr>
              <a:spLocks/>
            </p:cNvSpPr>
            <p:nvPr/>
          </p:nvSpPr>
          <p:spPr bwMode="auto">
            <a:xfrm>
              <a:off x="4604" y="670"/>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8" name="Freeform 46">
              <a:extLst>
                <a:ext uri="{FF2B5EF4-FFF2-40B4-BE49-F238E27FC236}">
                  <a16:creationId xmlns:a16="http://schemas.microsoft.com/office/drawing/2014/main" id="{6784D606-5372-4C98-8455-1471CFE1C161}"/>
                </a:ext>
              </a:extLst>
            </p:cNvPr>
            <p:cNvSpPr>
              <a:spLocks/>
            </p:cNvSpPr>
            <p:nvPr/>
          </p:nvSpPr>
          <p:spPr bwMode="auto">
            <a:xfrm>
              <a:off x="4604" y="723"/>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49" name="Freeform 47">
              <a:extLst>
                <a:ext uri="{FF2B5EF4-FFF2-40B4-BE49-F238E27FC236}">
                  <a16:creationId xmlns:a16="http://schemas.microsoft.com/office/drawing/2014/main" id="{7318B42E-DD8F-46A9-9932-9C622EC0C270}"/>
                </a:ext>
              </a:extLst>
            </p:cNvPr>
            <p:cNvSpPr>
              <a:spLocks/>
            </p:cNvSpPr>
            <p:nvPr/>
          </p:nvSpPr>
          <p:spPr bwMode="auto">
            <a:xfrm>
              <a:off x="4604" y="776"/>
              <a:ext cx="177" cy="18"/>
            </a:xfrm>
            <a:custGeom>
              <a:avLst/>
              <a:gdLst>
                <a:gd name="T0" fmla="*/ 114 w 120"/>
                <a:gd name="T1" fmla="*/ 12 h 12"/>
                <a:gd name="T2" fmla="*/ 6 w 120"/>
                <a:gd name="T3" fmla="*/ 12 h 12"/>
                <a:gd name="T4" fmla="*/ 0 w 120"/>
                <a:gd name="T5" fmla="*/ 6 h 12"/>
                <a:gd name="T6" fmla="*/ 6 w 120"/>
                <a:gd name="T7" fmla="*/ 0 h 12"/>
                <a:gd name="T8" fmla="*/ 114 w 120"/>
                <a:gd name="T9" fmla="*/ 0 h 12"/>
                <a:gd name="T10" fmla="*/ 120 w 120"/>
                <a:gd name="T11" fmla="*/ 6 h 12"/>
                <a:gd name="T12" fmla="*/ 114 w 12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0" h="12">
                  <a:moveTo>
                    <a:pt x="114" y="12"/>
                  </a:moveTo>
                  <a:cubicBezTo>
                    <a:pt x="6" y="12"/>
                    <a:pt x="6" y="12"/>
                    <a:pt x="6" y="12"/>
                  </a:cubicBezTo>
                  <a:cubicBezTo>
                    <a:pt x="3" y="12"/>
                    <a:pt x="0" y="9"/>
                    <a:pt x="0" y="6"/>
                  </a:cubicBezTo>
                  <a:cubicBezTo>
                    <a:pt x="0" y="2"/>
                    <a:pt x="3" y="0"/>
                    <a:pt x="6" y="0"/>
                  </a:cubicBezTo>
                  <a:cubicBezTo>
                    <a:pt x="114" y="0"/>
                    <a:pt x="114" y="0"/>
                    <a:pt x="114" y="0"/>
                  </a:cubicBezTo>
                  <a:cubicBezTo>
                    <a:pt x="118" y="0"/>
                    <a:pt x="120" y="2"/>
                    <a:pt x="120" y="6"/>
                  </a:cubicBezTo>
                  <a:cubicBezTo>
                    <a:pt x="120" y="9"/>
                    <a:pt x="118" y="12"/>
                    <a:pt x="114"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50" name="Group 60">
            <a:extLst>
              <a:ext uri="{FF2B5EF4-FFF2-40B4-BE49-F238E27FC236}">
                <a16:creationId xmlns:a16="http://schemas.microsoft.com/office/drawing/2014/main" id="{54A02447-3401-4D1B-B264-13948788CBDF}"/>
              </a:ext>
            </a:extLst>
          </p:cNvPr>
          <p:cNvGrpSpPr>
            <a:grpSpLocks noChangeAspect="1"/>
          </p:cNvGrpSpPr>
          <p:nvPr/>
        </p:nvGrpSpPr>
        <p:grpSpPr bwMode="auto">
          <a:xfrm>
            <a:off x="9329193" y="3702322"/>
            <a:ext cx="491722" cy="480180"/>
            <a:chOff x="6726" y="600"/>
            <a:chExt cx="426" cy="416"/>
          </a:xfrm>
          <a:solidFill>
            <a:schemeClr val="bg1"/>
          </a:solidFill>
        </p:grpSpPr>
        <p:sp>
          <p:nvSpPr>
            <p:cNvPr id="51" name="Freeform 61">
              <a:extLst>
                <a:ext uri="{FF2B5EF4-FFF2-40B4-BE49-F238E27FC236}">
                  <a16:creationId xmlns:a16="http://schemas.microsoft.com/office/drawing/2014/main" id="{A17C6077-0FCF-47C9-B1BF-33926F5A9C91}"/>
                </a:ext>
              </a:extLst>
            </p:cNvPr>
            <p:cNvSpPr>
              <a:spLocks/>
            </p:cNvSpPr>
            <p:nvPr/>
          </p:nvSpPr>
          <p:spPr bwMode="auto">
            <a:xfrm>
              <a:off x="6726" y="999"/>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2" name="Freeform 62">
              <a:extLst>
                <a:ext uri="{FF2B5EF4-FFF2-40B4-BE49-F238E27FC236}">
                  <a16:creationId xmlns:a16="http://schemas.microsoft.com/office/drawing/2014/main" id="{E9BE4CAD-3CA6-4AD5-B8B0-7E2EDF843037}"/>
                </a:ext>
              </a:extLst>
            </p:cNvPr>
            <p:cNvSpPr>
              <a:spLocks noEditPoints="1"/>
            </p:cNvSpPr>
            <p:nvPr/>
          </p:nvSpPr>
          <p:spPr bwMode="auto">
            <a:xfrm>
              <a:off x="6744" y="912"/>
              <a:ext cx="71" cy="104"/>
            </a:xfrm>
            <a:custGeom>
              <a:avLst/>
              <a:gdLst>
                <a:gd name="T0" fmla="*/ 42 w 48"/>
                <a:gd name="T1" fmla="*/ 72 h 72"/>
                <a:gd name="T2" fmla="*/ 6 w 48"/>
                <a:gd name="T3" fmla="*/ 72 h 72"/>
                <a:gd name="T4" fmla="*/ 0 w 48"/>
                <a:gd name="T5" fmla="*/ 66 h 72"/>
                <a:gd name="T6" fmla="*/ 0 w 48"/>
                <a:gd name="T7" fmla="*/ 6 h 72"/>
                <a:gd name="T8" fmla="*/ 6 w 48"/>
                <a:gd name="T9" fmla="*/ 0 h 72"/>
                <a:gd name="T10" fmla="*/ 42 w 48"/>
                <a:gd name="T11" fmla="*/ 0 h 72"/>
                <a:gd name="T12" fmla="*/ 48 w 48"/>
                <a:gd name="T13" fmla="*/ 6 h 72"/>
                <a:gd name="T14" fmla="*/ 48 w 48"/>
                <a:gd name="T15" fmla="*/ 66 h 72"/>
                <a:gd name="T16" fmla="*/ 42 w 48"/>
                <a:gd name="T17" fmla="*/ 72 h 72"/>
                <a:gd name="T18" fmla="*/ 12 w 48"/>
                <a:gd name="T19" fmla="*/ 60 h 72"/>
                <a:gd name="T20" fmla="*/ 36 w 48"/>
                <a:gd name="T21" fmla="*/ 60 h 72"/>
                <a:gd name="T22" fmla="*/ 36 w 48"/>
                <a:gd name="T23" fmla="*/ 12 h 72"/>
                <a:gd name="T24" fmla="*/ 12 w 48"/>
                <a:gd name="T25" fmla="*/ 12 h 72"/>
                <a:gd name="T26" fmla="*/ 12 w 48"/>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2">
                  <a:moveTo>
                    <a:pt x="42" y="72"/>
                  </a:moveTo>
                  <a:cubicBezTo>
                    <a:pt x="6" y="72"/>
                    <a:pt x="6" y="72"/>
                    <a:pt x="6" y="72"/>
                  </a:cubicBezTo>
                  <a:cubicBezTo>
                    <a:pt x="2" y="72"/>
                    <a:pt x="0" y="70"/>
                    <a:pt x="0" y="66"/>
                  </a:cubicBezTo>
                  <a:cubicBezTo>
                    <a:pt x="0" y="6"/>
                    <a:pt x="0" y="6"/>
                    <a:pt x="0" y="6"/>
                  </a:cubicBezTo>
                  <a:cubicBezTo>
                    <a:pt x="0" y="3"/>
                    <a:pt x="2" y="0"/>
                    <a:pt x="6" y="0"/>
                  </a:cubicBezTo>
                  <a:cubicBezTo>
                    <a:pt x="42" y="0"/>
                    <a:pt x="42" y="0"/>
                    <a:pt x="42" y="0"/>
                  </a:cubicBezTo>
                  <a:cubicBezTo>
                    <a:pt x="45" y="0"/>
                    <a:pt x="48" y="3"/>
                    <a:pt x="48" y="6"/>
                  </a:cubicBezTo>
                  <a:cubicBezTo>
                    <a:pt x="48" y="66"/>
                    <a:pt x="48" y="66"/>
                    <a:pt x="48" y="66"/>
                  </a:cubicBezTo>
                  <a:cubicBezTo>
                    <a:pt x="48" y="70"/>
                    <a:pt x="45" y="72"/>
                    <a:pt x="42" y="72"/>
                  </a:cubicBezTo>
                  <a:close/>
                  <a:moveTo>
                    <a:pt x="12" y="60"/>
                  </a:moveTo>
                  <a:cubicBezTo>
                    <a:pt x="36" y="60"/>
                    <a:pt x="36" y="60"/>
                    <a:pt x="36" y="60"/>
                  </a:cubicBezTo>
                  <a:cubicBezTo>
                    <a:pt x="36" y="12"/>
                    <a:pt x="36" y="12"/>
                    <a:pt x="36" y="12"/>
                  </a:cubicBezTo>
                  <a:cubicBezTo>
                    <a:pt x="12" y="12"/>
                    <a:pt x="12" y="12"/>
                    <a:pt x="12" y="12"/>
                  </a:cubicBezTo>
                  <a:lnTo>
                    <a:pt x="12" y="6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3" name="Freeform 63">
              <a:extLst>
                <a:ext uri="{FF2B5EF4-FFF2-40B4-BE49-F238E27FC236}">
                  <a16:creationId xmlns:a16="http://schemas.microsoft.com/office/drawing/2014/main" id="{96BBF7C2-5531-4FED-90AB-EE06F3CBDA81}"/>
                </a:ext>
              </a:extLst>
            </p:cNvPr>
            <p:cNvSpPr>
              <a:spLocks noEditPoints="1"/>
            </p:cNvSpPr>
            <p:nvPr/>
          </p:nvSpPr>
          <p:spPr bwMode="auto">
            <a:xfrm>
              <a:off x="6850" y="826"/>
              <a:ext cx="71" cy="190"/>
            </a:xfrm>
            <a:custGeom>
              <a:avLst/>
              <a:gdLst>
                <a:gd name="T0" fmla="*/ 42 w 48"/>
                <a:gd name="T1" fmla="*/ 132 h 132"/>
                <a:gd name="T2" fmla="*/ 6 w 48"/>
                <a:gd name="T3" fmla="*/ 132 h 132"/>
                <a:gd name="T4" fmla="*/ 0 w 48"/>
                <a:gd name="T5" fmla="*/ 126 h 132"/>
                <a:gd name="T6" fmla="*/ 0 w 48"/>
                <a:gd name="T7" fmla="*/ 6 h 132"/>
                <a:gd name="T8" fmla="*/ 6 w 48"/>
                <a:gd name="T9" fmla="*/ 0 h 132"/>
                <a:gd name="T10" fmla="*/ 42 w 48"/>
                <a:gd name="T11" fmla="*/ 0 h 132"/>
                <a:gd name="T12" fmla="*/ 48 w 48"/>
                <a:gd name="T13" fmla="*/ 6 h 132"/>
                <a:gd name="T14" fmla="*/ 48 w 48"/>
                <a:gd name="T15" fmla="*/ 126 h 132"/>
                <a:gd name="T16" fmla="*/ 42 w 48"/>
                <a:gd name="T17" fmla="*/ 132 h 132"/>
                <a:gd name="T18" fmla="*/ 12 w 48"/>
                <a:gd name="T19" fmla="*/ 120 h 132"/>
                <a:gd name="T20" fmla="*/ 36 w 48"/>
                <a:gd name="T21" fmla="*/ 120 h 132"/>
                <a:gd name="T22" fmla="*/ 36 w 48"/>
                <a:gd name="T23" fmla="*/ 12 h 132"/>
                <a:gd name="T24" fmla="*/ 12 w 48"/>
                <a:gd name="T25" fmla="*/ 12 h 132"/>
                <a:gd name="T26" fmla="*/ 12 w 48"/>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32">
                  <a:moveTo>
                    <a:pt x="42" y="132"/>
                  </a:moveTo>
                  <a:cubicBezTo>
                    <a:pt x="6" y="132"/>
                    <a:pt x="6" y="132"/>
                    <a:pt x="6" y="132"/>
                  </a:cubicBezTo>
                  <a:cubicBezTo>
                    <a:pt x="2" y="132"/>
                    <a:pt x="0" y="130"/>
                    <a:pt x="0" y="126"/>
                  </a:cubicBezTo>
                  <a:cubicBezTo>
                    <a:pt x="0" y="6"/>
                    <a:pt x="0" y="6"/>
                    <a:pt x="0" y="6"/>
                  </a:cubicBezTo>
                  <a:cubicBezTo>
                    <a:pt x="0" y="3"/>
                    <a:pt x="2" y="0"/>
                    <a:pt x="6" y="0"/>
                  </a:cubicBezTo>
                  <a:cubicBezTo>
                    <a:pt x="42" y="0"/>
                    <a:pt x="42" y="0"/>
                    <a:pt x="42" y="0"/>
                  </a:cubicBezTo>
                  <a:cubicBezTo>
                    <a:pt x="45" y="0"/>
                    <a:pt x="48" y="3"/>
                    <a:pt x="48" y="6"/>
                  </a:cubicBezTo>
                  <a:cubicBezTo>
                    <a:pt x="48" y="126"/>
                    <a:pt x="48" y="126"/>
                    <a:pt x="48" y="126"/>
                  </a:cubicBezTo>
                  <a:cubicBezTo>
                    <a:pt x="48" y="130"/>
                    <a:pt x="45" y="132"/>
                    <a:pt x="42" y="132"/>
                  </a:cubicBezTo>
                  <a:close/>
                  <a:moveTo>
                    <a:pt x="12" y="120"/>
                  </a:moveTo>
                  <a:cubicBezTo>
                    <a:pt x="36" y="120"/>
                    <a:pt x="36" y="120"/>
                    <a:pt x="36" y="120"/>
                  </a:cubicBezTo>
                  <a:cubicBezTo>
                    <a:pt x="36" y="12"/>
                    <a:pt x="36" y="12"/>
                    <a:pt x="36" y="12"/>
                  </a:cubicBezTo>
                  <a:cubicBezTo>
                    <a:pt x="12" y="12"/>
                    <a:pt x="12" y="12"/>
                    <a:pt x="12" y="12"/>
                  </a:cubicBezTo>
                  <a:lnTo>
                    <a:pt x="12" y="12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4" name="Freeform 64">
              <a:extLst>
                <a:ext uri="{FF2B5EF4-FFF2-40B4-BE49-F238E27FC236}">
                  <a16:creationId xmlns:a16="http://schemas.microsoft.com/office/drawing/2014/main" id="{F5F922EC-F79B-41FF-8CD4-788B5613D08E}"/>
                </a:ext>
              </a:extLst>
            </p:cNvPr>
            <p:cNvSpPr>
              <a:spLocks noEditPoints="1"/>
            </p:cNvSpPr>
            <p:nvPr/>
          </p:nvSpPr>
          <p:spPr bwMode="auto">
            <a:xfrm>
              <a:off x="6957" y="860"/>
              <a:ext cx="71" cy="156"/>
            </a:xfrm>
            <a:custGeom>
              <a:avLst/>
              <a:gdLst>
                <a:gd name="T0" fmla="*/ 42 w 48"/>
                <a:gd name="T1" fmla="*/ 108 h 108"/>
                <a:gd name="T2" fmla="*/ 6 w 48"/>
                <a:gd name="T3" fmla="*/ 108 h 108"/>
                <a:gd name="T4" fmla="*/ 0 w 48"/>
                <a:gd name="T5" fmla="*/ 102 h 108"/>
                <a:gd name="T6" fmla="*/ 0 w 48"/>
                <a:gd name="T7" fmla="*/ 6 h 108"/>
                <a:gd name="T8" fmla="*/ 6 w 48"/>
                <a:gd name="T9" fmla="*/ 0 h 108"/>
                <a:gd name="T10" fmla="*/ 42 w 48"/>
                <a:gd name="T11" fmla="*/ 0 h 108"/>
                <a:gd name="T12" fmla="*/ 48 w 48"/>
                <a:gd name="T13" fmla="*/ 6 h 108"/>
                <a:gd name="T14" fmla="*/ 48 w 48"/>
                <a:gd name="T15" fmla="*/ 102 h 108"/>
                <a:gd name="T16" fmla="*/ 42 w 48"/>
                <a:gd name="T17" fmla="*/ 108 h 108"/>
                <a:gd name="T18" fmla="*/ 12 w 48"/>
                <a:gd name="T19" fmla="*/ 96 h 108"/>
                <a:gd name="T20" fmla="*/ 36 w 48"/>
                <a:gd name="T21" fmla="*/ 96 h 108"/>
                <a:gd name="T22" fmla="*/ 36 w 48"/>
                <a:gd name="T23" fmla="*/ 12 h 108"/>
                <a:gd name="T24" fmla="*/ 12 w 48"/>
                <a:gd name="T25" fmla="*/ 12 h 108"/>
                <a:gd name="T26" fmla="*/ 12 w 48"/>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8">
                  <a:moveTo>
                    <a:pt x="42" y="108"/>
                  </a:moveTo>
                  <a:cubicBezTo>
                    <a:pt x="6" y="108"/>
                    <a:pt x="6" y="108"/>
                    <a:pt x="6" y="108"/>
                  </a:cubicBezTo>
                  <a:cubicBezTo>
                    <a:pt x="2" y="108"/>
                    <a:pt x="0" y="106"/>
                    <a:pt x="0" y="102"/>
                  </a:cubicBezTo>
                  <a:cubicBezTo>
                    <a:pt x="0" y="6"/>
                    <a:pt x="0" y="6"/>
                    <a:pt x="0" y="6"/>
                  </a:cubicBezTo>
                  <a:cubicBezTo>
                    <a:pt x="0" y="3"/>
                    <a:pt x="2" y="0"/>
                    <a:pt x="6" y="0"/>
                  </a:cubicBezTo>
                  <a:cubicBezTo>
                    <a:pt x="42" y="0"/>
                    <a:pt x="42" y="0"/>
                    <a:pt x="42" y="0"/>
                  </a:cubicBezTo>
                  <a:cubicBezTo>
                    <a:pt x="45" y="0"/>
                    <a:pt x="48" y="3"/>
                    <a:pt x="48" y="6"/>
                  </a:cubicBezTo>
                  <a:cubicBezTo>
                    <a:pt x="48" y="102"/>
                    <a:pt x="48" y="102"/>
                    <a:pt x="48" y="102"/>
                  </a:cubicBezTo>
                  <a:cubicBezTo>
                    <a:pt x="48" y="106"/>
                    <a:pt x="45" y="108"/>
                    <a:pt x="42" y="108"/>
                  </a:cubicBezTo>
                  <a:close/>
                  <a:moveTo>
                    <a:pt x="12" y="96"/>
                  </a:moveTo>
                  <a:cubicBezTo>
                    <a:pt x="36" y="96"/>
                    <a:pt x="36" y="96"/>
                    <a:pt x="36" y="96"/>
                  </a:cubicBezTo>
                  <a:cubicBezTo>
                    <a:pt x="36" y="12"/>
                    <a:pt x="36" y="12"/>
                    <a:pt x="36" y="12"/>
                  </a:cubicBezTo>
                  <a:cubicBezTo>
                    <a:pt x="12" y="12"/>
                    <a:pt x="12" y="12"/>
                    <a:pt x="12" y="12"/>
                  </a:cubicBezTo>
                  <a:lnTo>
                    <a:pt x="12" y="9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8" name="Freeform 65">
              <a:extLst>
                <a:ext uri="{FF2B5EF4-FFF2-40B4-BE49-F238E27FC236}">
                  <a16:creationId xmlns:a16="http://schemas.microsoft.com/office/drawing/2014/main" id="{7DA372E2-D829-48BA-B83B-1DC0242ACFEE}"/>
                </a:ext>
              </a:extLst>
            </p:cNvPr>
            <p:cNvSpPr>
              <a:spLocks noEditPoints="1"/>
            </p:cNvSpPr>
            <p:nvPr/>
          </p:nvSpPr>
          <p:spPr bwMode="auto">
            <a:xfrm>
              <a:off x="7063" y="739"/>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2" y="192"/>
                    <a:pt x="0" y="190"/>
                    <a:pt x="0" y="186"/>
                  </a:cubicBezTo>
                  <a:cubicBezTo>
                    <a:pt x="0" y="6"/>
                    <a:pt x="0" y="6"/>
                    <a:pt x="0" y="6"/>
                  </a:cubicBezTo>
                  <a:cubicBezTo>
                    <a:pt x="0" y="3"/>
                    <a:pt x="2" y="0"/>
                    <a:pt x="6" y="0"/>
                  </a:cubicBezTo>
                  <a:cubicBezTo>
                    <a:pt x="42" y="0"/>
                    <a:pt x="42" y="0"/>
                    <a:pt x="42" y="0"/>
                  </a:cubicBezTo>
                  <a:cubicBezTo>
                    <a:pt x="45" y="0"/>
                    <a:pt x="48" y="3"/>
                    <a:pt x="48" y="6"/>
                  </a:cubicBezTo>
                  <a:cubicBezTo>
                    <a:pt x="48" y="186"/>
                    <a:pt x="48" y="186"/>
                    <a:pt x="48" y="186"/>
                  </a:cubicBezTo>
                  <a:cubicBezTo>
                    <a:pt x="48" y="190"/>
                    <a:pt x="45"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59" name="Freeform 66">
              <a:extLst>
                <a:ext uri="{FF2B5EF4-FFF2-40B4-BE49-F238E27FC236}">
                  <a16:creationId xmlns:a16="http://schemas.microsoft.com/office/drawing/2014/main" id="{A1A3CDCD-66E0-49E7-84E6-149CDA9E6F17}"/>
                </a:ext>
              </a:extLst>
            </p:cNvPr>
            <p:cNvSpPr>
              <a:spLocks noEditPoints="1"/>
            </p:cNvSpPr>
            <p:nvPr/>
          </p:nvSpPr>
          <p:spPr bwMode="auto">
            <a:xfrm>
              <a:off x="6753" y="774"/>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0" name="Freeform 67">
              <a:extLst>
                <a:ext uri="{FF2B5EF4-FFF2-40B4-BE49-F238E27FC236}">
                  <a16:creationId xmlns:a16="http://schemas.microsoft.com/office/drawing/2014/main" id="{07C19328-05D5-4338-9A60-6549E4338331}"/>
                </a:ext>
              </a:extLst>
            </p:cNvPr>
            <p:cNvSpPr>
              <a:spLocks noEditPoints="1"/>
            </p:cNvSpPr>
            <p:nvPr/>
          </p:nvSpPr>
          <p:spPr bwMode="auto">
            <a:xfrm>
              <a:off x="6859" y="687"/>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1" name="Freeform 68">
              <a:extLst>
                <a:ext uri="{FF2B5EF4-FFF2-40B4-BE49-F238E27FC236}">
                  <a16:creationId xmlns:a16="http://schemas.microsoft.com/office/drawing/2014/main" id="{7A57EE91-BDA4-467C-87D7-A9B19617C470}"/>
                </a:ext>
              </a:extLst>
            </p:cNvPr>
            <p:cNvSpPr>
              <a:spLocks noEditPoints="1"/>
            </p:cNvSpPr>
            <p:nvPr/>
          </p:nvSpPr>
          <p:spPr bwMode="auto">
            <a:xfrm>
              <a:off x="6966" y="722"/>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2" name="Freeform 69">
              <a:extLst>
                <a:ext uri="{FF2B5EF4-FFF2-40B4-BE49-F238E27FC236}">
                  <a16:creationId xmlns:a16="http://schemas.microsoft.com/office/drawing/2014/main" id="{F9323FF2-7EB3-4D37-9F67-9ECAF87B652F}"/>
                </a:ext>
              </a:extLst>
            </p:cNvPr>
            <p:cNvSpPr>
              <a:spLocks noEditPoints="1"/>
            </p:cNvSpPr>
            <p:nvPr/>
          </p:nvSpPr>
          <p:spPr bwMode="auto">
            <a:xfrm>
              <a:off x="7072" y="600"/>
              <a:ext cx="54"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4" name="Freeform 70">
              <a:extLst>
                <a:ext uri="{FF2B5EF4-FFF2-40B4-BE49-F238E27FC236}">
                  <a16:creationId xmlns:a16="http://schemas.microsoft.com/office/drawing/2014/main" id="{77417681-35A1-42FB-8EC9-0F567764E5B8}"/>
                </a:ext>
              </a:extLst>
            </p:cNvPr>
            <p:cNvSpPr>
              <a:spLocks/>
            </p:cNvSpPr>
            <p:nvPr/>
          </p:nvSpPr>
          <p:spPr bwMode="auto">
            <a:xfrm>
              <a:off x="6782" y="714"/>
              <a:ext cx="99" cy="84"/>
            </a:xfrm>
            <a:custGeom>
              <a:avLst/>
              <a:gdLst>
                <a:gd name="T0" fmla="*/ 7 w 67"/>
                <a:gd name="T1" fmla="*/ 58 h 58"/>
                <a:gd name="T2" fmla="*/ 2 w 67"/>
                <a:gd name="T3" fmla="*/ 56 h 58"/>
                <a:gd name="T4" fmla="*/ 3 w 67"/>
                <a:gd name="T5" fmla="*/ 47 h 58"/>
                <a:gd name="T6" fmla="*/ 57 w 67"/>
                <a:gd name="T7" fmla="*/ 3 h 58"/>
                <a:gd name="T8" fmla="*/ 65 w 67"/>
                <a:gd name="T9" fmla="*/ 3 h 58"/>
                <a:gd name="T10" fmla="*/ 64 w 67"/>
                <a:gd name="T11" fmla="*/ 12 h 58"/>
                <a:gd name="T12" fmla="*/ 11 w 67"/>
                <a:gd name="T13" fmla="*/ 56 h 58"/>
                <a:gd name="T14" fmla="*/ 7 w 6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8">
                  <a:moveTo>
                    <a:pt x="7" y="58"/>
                  </a:moveTo>
                  <a:cubicBezTo>
                    <a:pt x="5" y="58"/>
                    <a:pt x="3" y="57"/>
                    <a:pt x="2" y="56"/>
                  </a:cubicBezTo>
                  <a:cubicBezTo>
                    <a:pt x="0" y="53"/>
                    <a:pt x="0" y="49"/>
                    <a:pt x="3" y="47"/>
                  </a:cubicBezTo>
                  <a:cubicBezTo>
                    <a:pt x="57" y="3"/>
                    <a:pt x="57" y="3"/>
                    <a:pt x="57" y="3"/>
                  </a:cubicBezTo>
                  <a:cubicBezTo>
                    <a:pt x="59" y="0"/>
                    <a:pt x="63" y="1"/>
                    <a:pt x="65" y="3"/>
                  </a:cubicBezTo>
                  <a:cubicBezTo>
                    <a:pt x="67" y="6"/>
                    <a:pt x="67" y="10"/>
                    <a:pt x="64" y="12"/>
                  </a:cubicBezTo>
                  <a:cubicBezTo>
                    <a:pt x="11" y="56"/>
                    <a:pt x="11" y="56"/>
                    <a:pt x="11" y="56"/>
                  </a:cubicBezTo>
                  <a:cubicBezTo>
                    <a:pt x="10" y="57"/>
                    <a:pt x="8" y="58"/>
                    <a:pt x="7" y="5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5" name="Freeform 71">
              <a:extLst>
                <a:ext uri="{FF2B5EF4-FFF2-40B4-BE49-F238E27FC236}">
                  <a16:creationId xmlns:a16="http://schemas.microsoft.com/office/drawing/2014/main" id="{77545AFE-9134-4134-A073-8F13219A3917}"/>
                </a:ext>
              </a:extLst>
            </p:cNvPr>
            <p:cNvSpPr>
              <a:spLocks/>
            </p:cNvSpPr>
            <p:nvPr/>
          </p:nvSpPr>
          <p:spPr bwMode="auto">
            <a:xfrm>
              <a:off x="6892" y="708"/>
              <a:ext cx="93" cy="44"/>
            </a:xfrm>
            <a:custGeom>
              <a:avLst/>
              <a:gdLst>
                <a:gd name="T0" fmla="*/ 57 w 63"/>
                <a:gd name="T1" fmla="*/ 30 h 30"/>
                <a:gd name="T2" fmla="*/ 55 w 63"/>
                <a:gd name="T3" fmla="*/ 29 h 30"/>
                <a:gd name="T4" fmla="*/ 5 w 63"/>
                <a:gd name="T5" fmla="*/ 13 h 30"/>
                <a:gd name="T6" fmla="*/ 1 w 63"/>
                <a:gd name="T7" fmla="*/ 5 h 30"/>
                <a:gd name="T8" fmla="*/ 9 w 63"/>
                <a:gd name="T9" fmla="*/ 2 h 30"/>
                <a:gd name="T10" fmla="*/ 58 w 63"/>
                <a:gd name="T11" fmla="*/ 18 h 30"/>
                <a:gd name="T12" fmla="*/ 62 w 63"/>
                <a:gd name="T13" fmla="*/ 26 h 30"/>
                <a:gd name="T14" fmla="*/ 57 w 6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0">
                  <a:moveTo>
                    <a:pt x="57" y="30"/>
                  </a:moveTo>
                  <a:cubicBezTo>
                    <a:pt x="56" y="30"/>
                    <a:pt x="55" y="30"/>
                    <a:pt x="55" y="29"/>
                  </a:cubicBezTo>
                  <a:cubicBezTo>
                    <a:pt x="5" y="13"/>
                    <a:pt x="5" y="13"/>
                    <a:pt x="5" y="13"/>
                  </a:cubicBezTo>
                  <a:cubicBezTo>
                    <a:pt x="2" y="12"/>
                    <a:pt x="0" y="8"/>
                    <a:pt x="1" y="5"/>
                  </a:cubicBezTo>
                  <a:cubicBezTo>
                    <a:pt x="2" y="2"/>
                    <a:pt x="6" y="0"/>
                    <a:pt x="9" y="2"/>
                  </a:cubicBezTo>
                  <a:cubicBezTo>
                    <a:pt x="58" y="18"/>
                    <a:pt x="58" y="18"/>
                    <a:pt x="58" y="18"/>
                  </a:cubicBezTo>
                  <a:cubicBezTo>
                    <a:pt x="62" y="19"/>
                    <a:pt x="63" y="23"/>
                    <a:pt x="62" y="26"/>
                  </a:cubicBezTo>
                  <a:cubicBezTo>
                    <a:pt x="61" y="28"/>
                    <a:pt x="59" y="30"/>
                    <a:pt x="57" y="30"/>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6" name="Freeform 72">
              <a:extLst>
                <a:ext uri="{FF2B5EF4-FFF2-40B4-BE49-F238E27FC236}">
                  <a16:creationId xmlns:a16="http://schemas.microsoft.com/office/drawing/2014/main" id="{500A090F-875F-453C-801B-86C8C8D73E8F}"/>
                </a:ext>
              </a:extLst>
            </p:cNvPr>
            <p:cNvSpPr>
              <a:spLocks/>
            </p:cNvSpPr>
            <p:nvPr/>
          </p:nvSpPr>
          <p:spPr bwMode="auto">
            <a:xfrm>
              <a:off x="6994" y="630"/>
              <a:ext cx="103" cy="113"/>
            </a:xfrm>
            <a:custGeom>
              <a:avLst/>
              <a:gdLst>
                <a:gd name="T0" fmla="*/ 6 w 70"/>
                <a:gd name="T1" fmla="*/ 78 h 78"/>
                <a:gd name="T2" fmla="*/ 3 w 70"/>
                <a:gd name="T3" fmla="*/ 77 h 78"/>
                <a:gd name="T4" fmla="*/ 2 w 70"/>
                <a:gd name="T5" fmla="*/ 68 h 78"/>
                <a:gd name="T6" fmla="*/ 58 w 70"/>
                <a:gd name="T7" fmla="*/ 3 h 78"/>
                <a:gd name="T8" fmla="*/ 67 w 70"/>
                <a:gd name="T9" fmla="*/ 2 h 78"/>
                <a:gd name="T10" fmla="*/ 67 w 70"/>
                <a:gd name="T11" fmla="*/ 10 h 78"/>
                <a:gd name="T12" fmla="*/ 11 w 70"/>
                <a:gd name="T13" fmla="*/ 76 h 78"/>
                <a:gd name="T14" fmla="*/ 6 w 7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 y="78"/>
                  </a:moveTo>
                  <a:cubicBezTo>
                    <a:pt x="5" y="78"/>
                    <a:pt x="4" y="78"/>
                    <a:pt x="3" y="77"/>
                  </a:cubicBezTo>
                  <a:cubicBezTo>
                    <a:pt x="0" y="75"/>
                    <a:pt x="0" y="71"/>
                    <a:pt x="2" y="68"/>
                  </a:cubicBezTo>
                  <a:cubicBezTo>
                    <a:pt x="58" y="3"/>
                    <a:pt x="58" y="3"/>
                    <a:pt x="58" y="3"/>
                  </a:cubicBezTo>
                  <a:cubicBezTo>
                    <a:pt x="60" y="0"/>
                    <a:pt x="64" y="0"/>
                    <a:pt x="67" y="2"/>
                  </a:cubicBezTo>
                  <a:cubicBezTo>
                    <a:pt x="69" y="4"/>
                    <a:pt x="70" y="8"/>
                    <a:pt x="67" y="10"/>
                  </a:cubicBezTo>
                  <a:cubicBezTo>
                    <a:pt x="11" y="76"/>
                    <a:pt x="11" y="76"/>
                    <a:pt x="11" y="76"/>
                  </a:cubicBezTo>
                  <a:cubicBezTo>
                    <a:pt x="10" y="78"/>
                    <a:pt x="8" y="78"/>
                    <a:pt x="6" y="7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grpSp>
        <p:nvGrpSpPr>
          <p:cNvPr id="67" name="Group 193">
            <a:extLst>
              <a:ext uri="{FF2B5EF4-FFF2-40B4-BE49-F238E27FC236}">
                <a16:creationId xmlns:a16="http://schemas.microsoft.com/office/drawing/2014/main" id="{9496638B-1EFE-47C3-A2DA-7F1CEA64B826}"/>
              </a:ext>
            </a:extLst>
          </p:cNvPr>
          <p:cNvGrpSpPr>
            <a:grpSpLocks noChangeAspect="1"/>
          </p:cNvGrpSpPr>
          <p:nvPr/>
        </p:nvGrpSpPr>
        <p:grpSpPr bwMode="auto">
          <a:xfrm>
            <a:off x="2338506" y="3695272"/>
            <a:ext cx="494859" cy="462102"/>
            <a:chOff x="1560" y="3234"/>
            <a:chExt cx="423" cy="395"/>
          </a:xfrm>
          <a:solidFill>
            <a:schemeClr val="bg1"/>
          </a:solidFill>
        </p:grpSpPr>
        <p:sp>
          <p:nvSpPr>
            <p:cNvPr id="68" name="Freeform 194">
              <a:extLst>
                <a:ext uri="{FF2B5EF4-FFF2-40B4-BE49-F238E27FC236}">
                  <a16:creationId xmlns:a16="http://schemas.microsoft.com/office/drawing/2014/main" id="{DC459475-D8D6-49B8-AC8C-622B53E3361A}"/>
                </a:ext>
              </a:extLst>
            </p:cNvPr>
            <p:cNvSpPr>
              <a:spLocks noEditPoints="1"/>
            </p:cNvSpPr>
            <p:nvPr/>
          </p:nvSpPr>
          <p:spPr bwMode="auto">
            <a:xfrm>
              <a:off x="1560" y="323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69" name="Freeform 195">
              <a:extLst>
                <a:ext uri="{FF2B5EF4-FFF2-40B4-BE49-F238E27FC236}">
                  <a16:creationId xmlns:a16="http://schemas.microsoft.com/office/drawing/2014/main" id="{427AD8A6-9813-4414-8682-ED1FD324A851}"/>
                </a:ext>
              </a:extLst>
            </p:cNvPr>
            <p:cNvSpPr>
              <a:spLocks/>
            </p:cNvSpPr>
            <p:nvPr/>
          </p:nvSpPr>
          <p:spPr bwMode="auto">
            <a:xfrm>
              <a:off x="1689"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0" name="Freeform 196">
              <a:extLst>
                <a:ext uri="{FF2B5EF4-FFF2-40B4-BE49-F238E27FC236}">
                  <a16:creationId xmlns:a16="http://schemas.microsoft.com/office/drawing/2014/main" id="{4AA27CC3-FC04-436C-9666-81EF21EF8BBA}"/>
                </a:ext>
              </a:extLst>
            </p:cNvPr>
            <p:cNvSpPr>
              <a:spLocks/>
            </p:cNvSpPr>
            <p:nvPr/>
          </p:nvSpPr>
          <p:spPr bwMode="auto">
            <a:xfrm>
              <a:off x="1597" y="323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2" name="Freeform 197">
              <a:extLst>
                <a:ext uri="{FF2B5EF4-FFF2-40B4-BE49-F238E27FC236}">
                  <a16:creationId xmlns:a16="http://schemas.microsoft.com/office/drawing/2014/main" id="{00391F53-6709-48EB-A6B0-63374C6B8B2A}"/>
                </a:ext>
              </a:extLst>
            </p:cNvPr>
            <p:cNvSpPr>
              <a:spLocks noEditPoints="1"/>
            </p:cNvSpPr>
            <p:nvPr/>
          </p:nvSpPr>
          <p:spPr bwMode="auto">
            <a:xfrm>
              <a:off x="1597" y="3288"/>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4" name="Freeform 198">
              <a:extLst>
                <a:ext uri="{FF2B5EF4-FFF2-40B4-BE49-F238E27FC236}">
                  <a16:creationId xmlns:a16="http://schemas.microsoft.com/office/drawing/2014/main" id="{EB0F45BD-6D7C-4DDE-95A1-D3986D17D5D7}"/>
                </a:ext>
              </a:extLst>
            </p:cNvPr>
            <p:cNvSpPr>
              <a:spLocks/>
            </p:cNvSpPr>
            <p:nvPr/>
          </p:nvSpPr>
          <p:spPr bwMode="auto">
            <a:xfrm>
              <a:off x="1725"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5" name="Freeform 199">
              <a:extLst>
                <a:ext uri="{FF2B5EF4-FFF2-40B4-BE49-F238E27FC236}">
                  <a16:creationId xmlns:a16="http://schemas.microsoft.com/office/drawing/2014/main" id="{FC2DFB4C-FAC6-4DD1-BD12-8F7A590D3ECB}"/>
                </a:ext>
              </a:extLst>
            </p:cNvPr>
            <p:cNvSpPr>
              <a:spLocks/>
            </p:cNvSpPr>
            <p:nvPr/>
          </p:nvSpPr>
          <p:spPr bwMode="auto">
            <a:xfrm>
              <a:off x="1633" y="3288"/>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6" name="Freeform 200">
              <a:extLst>
                <a:ext uri="{FF2B5EF4-FFF2-40B4-BE49-F238E27FC236}">
                  <a16:creationId xmlns:a16="http://schemas.microsoft.com/office/drawing/2014/main" id="{924C7287-305F-473E-859C-81DA7566225A}"/>
                </a:ext>
              </a:extLst>
            </p:cNvPr>
            <p:cNvSpPr>
              <a:spLocks noEditPoints="1"/>
            </p:cNvSpPr>
            <p:nvPr/>
          </p:nvSpPr>
          <p:spPr bwMode="auto">
            <a:xfrm>
              <a:off x="1578" y="3342"/>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8" name="Freeform 201">
              <a:extLst>
                <a:ext uri="{FF2B5EF4-FFF2-40B4-BE49-F238E27FC236}">
                  <a16:creationId xmlns:a16="http://schemas.microsoft.com/office/drawing/2014/main" id="{B24C97D2-F572-4CDC-9B35-91CAD0A8A7C0}"/>
                </a:ext>
              </a:extLst>
            </p:cNvPr>
            <p:cNvSpPr>
              <a:spLocks/>
            </p:cNvSpPr>
            <p:nvPr/>
          </p:nvSpPr>
          <p:spPr bwMode="auto">
            <a:xfrm>
              <a:off x="1707"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79" name="Freeform 202">
              <a:extLst>
                <a:ext uri="{FF2B5EF4-FFF2-40B4-BE49-F238E27FC236}">
                  <a16:creationId xmlns:a16="http://schemas.microsoft.com/office/drawing/2014/main" id="{0AD55D39-1719-4C01-AF97-DA9B1AD7505D}"/>
                </a:ext>
              </a:extLst>
            </p:cNvPr>
            <p:cNvSpPr>
              <a:spLocks/>
            </p:cNvSpPr>
            <p:nvPr/>
          </p:nvSpPr>
          <p:spPr bwMode="auto">
            <a:xfrm>
              <a:off x="1615" y="3342"/>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0" name="Freeform 203">
              <a:extLst>
                <a:ext uri="{FF2B5EF4-FFF2-40B4-BE49-F238E27FC236}">
                  <a16:creationId xmlns:a16="http://schemas.microsoft.com/office/drawing/2014/main" id="{9150A0BC-B57B-455B-9BB2-23D91E18AA30}"/>
                </a:ext>
              </a:extLst>
            </p:cNvPr>
            <p:cNvSpPr>
              <a:spLocks noEditPoints="1"/>
            </p:cNvSpPr>
            <p:nvPr/>
          </p:nvSpPr>
          <p:spPr bwMode="auto">
            <a:xfrm>
              <a:off x="1560" y="3396"/>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1" name="Freeform 204">
              <a:extLst>
                <a:ext uri="{FF2B5EF4-FFF2-40B4-BE49-F238E27FC236}">
                  <a16:creationId xmlns:a16="http://schemas.microsoft.com/office/drawing/2014/main" id="{CBD2FBA2-C4A5-43C8-A4D7-F0E6A63A3E3F}"/>
                </a:ext>
              </a:extLst>
            </p:cNvPr>
            <p:cNvSpPr>
              <a:spLocks/>
            </p:cNvSpPr>
            <p:nvPr/>
          </p:nvSpPr>
          <p:spPr bwMode="auto">
            <a:xfrm>
              <a:off x="1689"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2" name="Freeform 205">
              <a:extLst>
                <a:ext uri="{FF2B5EF4-FFF2-40B4-BE49-F238E27FC236}">
                  <a16:creationId xmlns:a16="http://schemas.microsoft.com/office/drawing/2014/main" id="{AEF3F0B4-7AE3-41FB-92E5-BD9449AA8D33}"/>
                </a:ext>
              </a:extLst>
            </p:cNvPr>
            <p:cNvSpPr>
              <a:spLocks/>
            </p:cNvSpPr>
            <p:nvPr/>
          </p:nvSpPr>
          <p:spPr bwMode="auto">
            <a:xfrm>
              <a:off x="1597" y="3396"/>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5" name="Freeform 206">
              <a:extLst>
                <a:ext uri="{FF2B5EF4-FFF2-40B4-BE49-F238E27FC236}">
                  <a16:creationId xmlns:a16="http://schemas.microsoft.com/office/drawing/2014/main" id="{67EA4601-184D-4782-9476-C773EBF5EDD3}"/>
                </a:ext>
              </a:extLst>
            </p:cNvPr>
            <p:cNvSpPr>
              <a:spLocks noEditPoints="1"/>
            </p:cNvSpPr>
            <p:nvPr/>
          </p:nvSpPr>
          <p:spPr bwMode="auto">
            <a:xfrm>
              <a:off x="1578"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6" name="Freeform 207">
              <a:extLst>
                <a:ext uri="{FF2B5EF4-FFF2-40B4-BE49-F238E27FC236}">
                  <a16:creationId xmlns:a16="http://schemas.microsoft.com/office/drawing/2014/main" id="{A5BC76FA-439B-4FCF-89D2-DC8233F51E70}"/>
                </a:ext>
              </a:extLst>
            </p:cNvPr>
            <p:cNvSpPr>
              <a:spLocks/>
            </p:cNvSpPr>
            <p:nvPr/>
          </p:nvSpPr>
          <p:spPr bwMode="auto">
            <a:xfrm>
              <a:off x="1707"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8" name="Freeform 208">
              <a:extLst>
                <a:ext uri="{FF2B5EF4-FFF2-40B4-BE49-F238E27FC236}">
                  <a16:creationId xmlns:a16="http://schemas.microsoft.com/office/drawing/2014/main" id="{13CC7881-3A3E-4A43-B963-8304FDE0ABA4}"/>
                </a:ext>
              </a:extLst>
            </p:cNvPr>
            <p:cNvSpPr>
              <a:spLocks/>
            </p:cNvSpPr>
            <p:nvPr/>
          </p:nvSpPr>
          <p:spPr bwMode="auto">
            <a:xfrm>
              <a:off x="1615" y="3450"/>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89" name="Freeform 209">
              <a:extLst>
                <a:ext uri="{FF2B5EF4-FFF2-40B4-BE49-F238E27FC236}">
                  <a16:creationId xmlns:a16="http://schemas.microsoft.com/office/drawing/2014/main" id="{CBE6F685-4732-4EEE-91C4-B5FFF3F70A45}"/>
                </a:ext>
              </a:extLst>
            </p:cNvPr>
            <p:cNvSpPr>
              <a:spLocks noEditPoints="1"/>
            </p:cNvSpPr>
            <p:nvPr/>
          </p:nvSpPr>
          <p:spPr bwMode="auto">
            <a:xfrm>
              <a:off x="1560"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0" name="Freeform 210">
              <a:extLst>
                <a:ext uri="{FF2B5EF4-FFF2-40B4-BE49-F238E27FC236}">
                  <a16:creationId xmlns:a16="http://schemas.microsoft.com/office/drawing/2014/main" id="{757AC551-97D4-4516-99B3-2F7C79A8BC57}"/>
                </a:ext>
              </a:extLst>
            </p:cNvPr>
            <p:cNvSpPr>
              <a:spLocks/>
            </p:cNvSpPr>
            <p:nvPr/>
          </p:nvSpPr>
          <p:spPr bwMode="auto">
            <a:xfrm>
              <a:off x="1689"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1" name="Freeform 211">
              <a:extLst>
                <a:ext uri="{FF2B5EF4-FFF2-40B4-BE49-F238E27FC236}">
                  <a16:creationId xmlns:a16="http://schemas.microsoft.com/office/drawing/2014/main" id="{2905322D-DD64-4279-A12D-77DADD76B705}"/>
                </a:ext>
              </a:extLst>
            </p:cNvPr>
            <p:cNvSpPr>
              <a:spLocks/>
            </p:cNvSpPr>
            <p:nvPr/>
          </p:nvSpPr>
          <p:spPr bwMode="auto">
            <a:xfrm>
              <a:off x="1597"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2" name="Freeform 212">
              <a:extLst>
                <a:ext uri="{FF2B5EF4-FFF2-40B4-BE49-F238E27FC236}">
                  <a16:creationId xmlns:a16="http://schemas.microsoft.com/office/drawing/2014/main" id="{7A26EAE0-9972-4CA6-A969-1B989607A830}"/>
                </a:ext>
              </a:extLst>
            </p:cNvPr>
            <p:cNvSpPr>
              <a:spLocks noEditPoints="1"/>
            </p:cNvSpPr>
            <p:nvPr/>
          </p:nvSpPr>
          <p:spPr bwMode="auto">
            <a:xfrm>
              <a:off x="1578"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3" name="Freeform 213">
              <a:extLst>
                <a:ext uri="{FF2B5EF4-FFF2-40B4-BE49-F238E27FC236}">
                  <a16:creationId xmlns:a16="http://schemas.microsoft.com/office/drawing/2014/main" id="{5C2A71BA-9E3E-4ACD-8C16-ABB47302904C}"/>
                </a:ext>
              </a:extLst>
            </p:cNvPr>
            <p:cNvSpPr>
              <a:spLocks/>
            </p:cNvSpPr>
            <p:nvPr/>
          </p:nvSpPr>
          <p:spPr bwMode="auto">
            <a:xfrm>
              <a:off x="1707"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4" name="Freeform 214">
              <a:extLst>
                <a:ext uri="{FF2B5EF4-FFF2-40B4-BE49-F238E27FC236}">
                  <a16:creationId xmlns:a16="http://schemas.microsoft.com/office/drawing/2014/main" id="{5472D64A-39F5-415C-AFBA-15B6A841268E}"/>
                </a:ext>
              </a:extLst>
            </p:cNvPr>
            <p:cNvSpPr>
              <a:spLocks/>
            </p:cNvSpPr>
            <p:nvPr/>
          </p:nvSpPr>
          <p:spPr bwMode="auto">
            <a:xfrm>
              <a:off x="1615" y="3558"/>
              <a:ext cx="18"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5" name="Freeform 215">
              <a:extLst>
                <a:ext uri="{FF2B5EF4-FFF2-40B4-BE49-F238E27FC236}">
                  <a16:creationId xmlns:a16="http://schemas.microsoft.com/office/drawing/2014/main" id="{0D00784D-246F-49F2-BC03-63714FC7879F}"/>
                </a:ext>
              </a:extLst>
            </p:cNvPr>
            <p:cNvSpPr>
              <a:spLocks noEditPoints="1"/>
            </p:cNvSpPr>
            <p:nvPr/>
          </p:nvSpPr>
          <p:spPr bwMode="auto">
            <a:xfrm>
              <a:off x="1781" y="3450"/>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6" name="Freeform 216">
              <a:extLst>
                <a:ext uri="{FF2B5EF4-FFF2-40B4-BE49-F238E27FC236}">
                  <a16:creationId xmlns:a16="http://schemas.microsoft.com/office/drawing/2014/main" id="{EB3527A9-E753-4441-B9AC-8A50B65FF4C1}"/>
                </a:ext>
              </a:extLst>
            </p:cNvPr>
            <p:cNvSpPr>
              <a:spLocks/>
            </p:cNvSpPr>
            <p:nvPr/>
          </p:nvSpPr>
          <p:spPr bwMode="auto">
            <a:xfrm>
              <a:off x="1817"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7" name="Freeform 217">
              <a:extLst>
                <a:ext uri="{FF2B5EF4-FFF2-40B4-BE49-F238E27FC236}">
                  <a16:creationId xmlns:a16="http://schemas.microsoft.com/office/drawing/2014/main" id="{556322D1-9E12-40EE-838F-5F47A95DF3EA}"/>
                </a:ext>
              </a:extLst>
            </p:cNvPr>
            <p:cNvSpPr>
              <a:spLocks/>
            </p:cNvSpPr>
            <p:nvPr/>
          </p:nvSpPr>
          <p:spPr bwMode="auto">
            <a:xfrm>
              <a:off x="1909" y="3450"/>
              <a:ext cx="19"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8" name="Freeform 218">
              <a:extLst>
                <a:ext uri="{FF2B5EF4-FFF2-40B4-BE49-F238E27FC236}">
                  <a16:creationId xmlns:a16="http://schemas.microsoft.com/office/drawing/2014/main" id="{A1F4ADA9-1E9E-43DF-B283-C82CF67100B6}"/>
                </a:ext>
              </a:extLst>
            </p:cNvPr>
            <p:cNvSpPr>
              <a:spLocks noEditPoints="1"/>
            </p:cNvSpPr>
            <p:nvPr/>
          </p:nvSpPr>
          <p:spPr bwMode="auto">
            <a:xfrm>
              <a:off x="1799" y="3504"/>
              <a:ext cx="184" cy="72"/>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99" name="Freeform 219">
              <a:extLst>
                <a:ext uri="{FF2B5EF4-FFF2-40B4-BE49-F238E27FC236}">
                  <a16:creationId xmlns:a16="http://schemas.microsoft.com/office/drawing/2014/main" id="{0DDE2A57-EE3C-4FD7-996A-94755913C844}"/>
                </a:ext>
              </a:extLst>
            </p:cNvPr>
            <p:cNvSpPr>
              <a:spLocks/>
            </p:cNvSpPr>
            <p:nvPr/>
          </p:nvSpPr>
          <p:spPr bwMode="auto">
            <a:xfrm>
              <a:off x="1836"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0" name="Freeform 220">
              <a:extLst>
                <a:ext uri="{FF2B5EF4-FFF2-40B4-BE49-F238E27FC236}">
                  <a16:creationId xmlns:a16="http://schemas.microsoft.com/office/drawing/2014/main" id="{B80C66FF-2DA2-4385-8D12-9755C0308FB1}"/>
                </a:ext>
              </a:extLst>
            </p:cNvPr>
            <p:cNvSpPr>
              <a:spLocks/>
            </p:cNvSpPr>
            <p:nvPr/>
          </p:nvSpPr>
          <p:spPr bwMode="auto">
            <a:xfrm>
              <a:off x="1928" y="3504"/>
              <a:ext cx="18" cy="72"/>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1" name="Freeform 221">
              <a:extLst>
                <a:ext uri="{FF2B5EF4-FFF2-40B4-BE49-F238E27FC236}">
                  <a16:creationId xmlns:a16="http://schemas.microsoft.com/office/drawing/2014/main" id="{1B9A1D30-ED90-41DB-BD7A-EDC95ECA16FC}"/>
                </a:ext>
              </a:extLst>
            </p:cNvPr>
            <p:cNvSpPr>
              <a:spLocks noEditPoints="1"/>
            </p:cNvSpPr>
            <p:nvPr/>
          </p:nvSpPr>
          <p:spPr bwMode="auto">
            <a:xfrm>
              <a:off x="1781" y="3558"/>
              <a:ext cx="184" cy="71"/>
            </a:xfrm>
            <a:custGeom>
              <a:avLst/>
              <a:gdLst>
                <a:gd name="T0" fmla="*/ 114 w 120"/>
                <a:gd name="T1" fmla="*/ 48 h 48"/>
                <a:gd name="T2" fmla="*/ 6 w 120"/>
                <a:gd name="T3" fmla="*/ 48 h 48"/>
                <a:gd name="T4" fmla="*/ 0 w 120"/>
                <a:gd name="T5" fmla="*/ 42 h 48"/>
                <a:gd name="T6" fmla="*/ 0 w 120"/>
                <a:gd name="T7" fmla="*/ 6 h 48"/>
                <a:gd name="T8" fmla="*/ 6 w 120"/>
                <a:gd name="T9" fmla="*/ 0 h 48"/>
                <a:gd name="T10" fmla="*/ 114 w 120"/>
                <a:gd name="T11" fmla="*/ 0 h 48"/>
                <a:gd name="T12" fmla="*/ 120 w 120"/>
                <a:gd name="T13" fmla="*/ 6 h 48"/>
                <a:gd name="T14" fmla="*/ 120 w 120"/>
                <a:gd name="T15" fmla="*/ 42 h 48"/>
                <a:gd name="T16" fmla="*/ 114 w 120"/>
                <a:gd name="T17" fmla="*/ 48 h 48"/>
                <a:gd name="T18" fmla="*/ 12 w 120"/>
                <a:gd name="T19" fmla="*/ 36 h 48"/>
                <a:gd name="T20" fmla="*/ 108 w 120"/>
                <a:gd name="T21" fmla="*/ 36 h 48"/>
                <a:gd name="T22" fmla="*/ 108 w 120"/>
                <a:gd name="T23" fmla="*/ 12 h 48"/>
                <a:gd name="T24" fmla="*/ 12 w 120"/>
                <a:gd name="T25" fmla="*/ 12 h 48"/>
                <a:gd name="T26" fmla="*/ 12 w 120"/>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48">
                  <a:moveTo>
                    <a:pt x="114" y="48"/>
                  </a:moveTo>
                  <a:cubicBezTo>
                    <a:pt x="6" y="48"/>
                    <a:pt x="6" y="48"/>
                    <a:pt x="6" y="48"/>
                  </a:cubicBezTo>
                  <a:cubicBezTo>
                    <a:pt x="3" y="48"/>
                    <a:pt x="0" y="45"/>
                    <a:pt x="0" y="42"/>
                  </a:cubicBezTo>
                  <a:cubicBezTo>
                    <a:pt x="0" y="6"/>
                    <a:pt x="0" y="6"/>
                    <a:pt x="0" y="6"/>
                  </a:cubicBezTo>
                  <a:cubicBezTo>
                    <a:pt x="0" y="3"/>
                    <a:pt x="3" y="0"/>
                    <a:pt x="6" y="0"/>
                  </a:cubicBezTo>
                  <a:cubicBezTo>
                    <a:pt x="114" y="0"/>
                    <a:pt x="114" y="0"/>
                    <a:pt x="114" y="0"/>
                  </a:cubicBezTo>
                  <a:cubicBezTo>
                    <a:pt x="117" y="0"/>
                    <a:pt x="120" y="3"/>
                    <a:pt x="120" y="6"/>
                  </a:cubicBezTo>
                  <a:cubicBezTo>
                    <a:pt x="120" y="42"/>
                    <a:pt x="120" y="42"/>
                    <a:pt x="120" y="42"/>
                  </a:cubicBezTo>
                  <a:cubicBezTo>
                    <a:pt x="120" y="45"/>
                    <a:pt x="117" y="48"/>
                    <a:pt x="114" y="48"/>
                  </a:cubicBezTo>
                  <a:close/>
                  <a:moveTo>
                    <a:pt x="12" y="36"/>
                  </a:moveTo>
                  <a:cubicBezTo>
                    <a:pt x="108" y="36"/>
                    <a:pt x="108" y="36"/>
                    <a:pt x="108" y="36"/>
                  </a:cubicBezTo>
                  <a:cubicBezTo>
                    <a:pt x="108" y="12"/>
                    <a:pt x="108" y="12"/>
                    <a:pt x="108" y="12"/>
                  </a:cubicBezTo>
                  <a:cubicBezTo>
                    <a:pt x="12" y="12"/>
                    <a:pt x="12" y="12"/>
                    <a:pt x="12" y="12"/>
                  </a:cubicBezTo>
                  <a:lnTo>
                    <a:pt x="12" y="36"/>
                  </a:ln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2" name="Freeform 222">
              <a:extLst>
                <a:ext uri="{FF2B5EF4-FFF2-40B4-BE49-F238E27FC236}">
                  <a16:creationId xmlns:a16="http://schemas.microsoft.com/office/drawing/2014/main" id="{B7110EA8-CD7F-482F-A000-05765FE61549}"/>
                </a:ext>
              </a:extLst>
            </p:cNvPr>
            <p:cNvSpPr>
              <a:spLocks/>
            </p:cNvSpPr>
            <p:nvPr/>
          </p:nvSpPr>
          <p:spPr bwMode="auto">
            <a:xfrm>
              <a:off x="1817"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sp>
          <p:nvSpPr>
            <p:cNvPr id="103" name="Freeform 223">
              <a:extLst>
                <a:ext uri="{FF2B5EF4-FFF2-40B4-BE49-F238E27FC236}">
                  <a16:creationId xmlns:a16="http://schemas.microsoft.com/office/drawing/2014/main" id="{5EA39276-A565-495C-8FC3-746860B4AF7E}"/>
                </a:ext>
              </a:extLst>
            </p:cNvPr>
            <p:cNvSpPr>
              <a:spLocks/>
            </p:cNvSpPr>
            <p:nvPr/>
          </p:nvSpPr>
          <p:spPr bwMode="auto">
            <a:xfrm>
              <a:off x="1909" y="3558"/>
              <a:ext cx="19" cy="71"/>
            </a:xfrm>
            <a:custGeom>
              <a:avLst/>
              <a:gdLst>
                <a:gd name="T0" fmla="*/ 6 w 12"/>
                <a:gd name="T1" fmla="*/ 48 h 48"/>
                <a:gd name="T2" fmla="*/ 0 w 12"/>
                <a:gd name="T3" fmla="*/ 42 h 48"/>
                <a:gd name="T4" fmla="*/ 0 w 12"/>
                <a:gd name="T5" fmla="*/ 6 h 48"/>
                <a:gd name="T6" fmla="*/ 6 w 12"/>
                <a:gd name="T7" fmla="*/ 0 h 48"/>
                <a:gd name="T8" fmla="*/ 12 w 12"/>
                <a:gd name="T9" fmla="*/ 6 h 48"/>
                <a:gd name="T10" fmla="*/ 12 w 12"/>
                <a:gd name="T11" fmla="*/ 42 h 48"/>
                <a:gd name="T12" fmla="*/ 6 w 12"/>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 h="48">
                  <a:moveTo>
                    <a:pt x="6" y="48"/>
                  </a:moveTo>
                  <a:cubicBezTo>
                    <a:pt x="3" y="48"/>
                    <a:pt x="0" y="45"/>
                    <a:pt x="0" y="42"/>
                  </a:cubicBezTo>
                  <a:cubicBezTo>
                    <a:pt x="0" y="6"/>
                    <a:pt x="0" y="6"/>
                    <a:pt x="0" y="6"/>
                  </a:cubicBezTo>
                  <a:cubicBezTo>
                    <a:pt x="0" y="3"/>
                    <a:pt x="3" y="0"/>
                    <a:pt x="6" y="0"/>
                  </a:cubicBezTo>
                  <a:cubicBezTo>
                    <a:pt x="9" y="0"/>
                    <a:pt x="12" y="3"/>
                    <a:pt x="12" y="6"/>
                  </a:cubicBezTo>
                  <a:cubicBezTo>
                    <a:pt x="12" y="42"/>
                    <a:pt x="12" y="42"/>
                    <a:pt x="12" y="42"/>
                  </a:cubicBezTo>
                  <a:cubicBezTo>
                    <a:pt x="12" y="45"/>
                    <a:pt x="9" y="48"/>
                    <a:pt x="6" y="48"/>
                  </a:cubicBezTo>
                  <a:close/>
                </a:path>
              </a:pathLst>
            </a:custGeom>
            <a:grpFill/>
            <a:ln w="9525">
              <a:solidFill>
                <a:schemeClr val="bg1"/>
              </a:solid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542"/>
                </a:solidFill>
                <a:effectLst/>
                <a:uLnTx/>
                <a:uFillTx/>
                <a:latin typeface="Calibri" panose="020F0502020204030204"/>
                <a:ea typeface="+mn-ea"/>
                <a:cs typeface="+mn-cs"/>
              </a:endParaRPr>
            </a:p>
          </p:txBody>
        </p:sp>
      </p:grpSp>
      <p:sp>
        <p:nvSpPr>
          <p:cNvPr id="63" name="Segnaposto testo 4">
            <a:extLst>
              <a:ext uri="{FF2B5EF4-FFF2-40B4-BE49-F238E27FC236}">
                <a16:creationId xmlns:a16="http://schemas.microsoft.com/office/drawing/2014/main" id="{D70A8C50-5E08-0F42-ADCA-44EA4BDCFED8}"/>
              </a:ext>
            </a:extLst>
          </p:cNvPr>
          <p:cNvSpPr txBox="1">
            <a:spLocks/>
          </p:cNvSpPr>
          <p:nvPr/>
        </p:nvSpPr>
        <p:spPr>
          <a:xfrm>
            <a:off x="433848" y="165494"/>
            <a:ext cx="7432196"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Tree>
    <p:extLst>
      <p:ext uri="{BB962C8B-B14F-4D97-AF65-F5344CB8AC3E}">
        <p14:creationId xmlns:p14="http://schemas.microsoft.com/office/powerpoint/2010/main" val="1850636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54CCE-2D35-4E07-8E35-A932300EA7D2}"/>
              </a:ext>
            </a:extLst>
          </p:cNvPr>
          <p:cNvSpPr txBox="1">
            <a:spLocks/>
          </p:cNvSpPr>
          <p:nvPr/>
        </p:nvSpPr>
        <p:spPr>
          <a:xfrm>
            <a:off x="433847" y="532109"/>
            <a:ext cx="11532865" cy="424732"/>
          </a:xfrm>
          <a:noFill/>
        </p:spPr>
        <p:txBody>
          <a:bodyPr wrap="square" lIns="0" rtlCol="0">
            <a:spAutoFit/>
          </a:bodyPr>
          <a:lstStyle>
            <a:lvl1pPr algn="l" defTabSz="914400" rtl="0" eaLnBrk="1" latinLnBrk="0" hangingPunct="1">
              <a:lnSpc>
                <a:spcPct val="90000"/>
              </a:lnSpc>
              <a:spcBef>
                <a:spcPct val="0"/>
              </a:spcBef>
              <a:buNone/>
              <a:defRPr lang="it-IT" sz="2400" b="1" kern="1200" dirty="0">
                <a:solidFill>
                  <a:srgbClr val="0A2643"/>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ULTERIORI STRUMENTI PER IL RAFFORZAMENTO DELLA CAPACITÀ AMMINISTRATIVA - P.I.C.C.O.L.I.</a:t>
            </a:r>
          </a:p>
        </p:txBody>
      </p:sp>
      <p:sp>
        <p:nvSpPr>
          <p:cNvPr id="105" name="Rectangle 41">
            <a:extLst>
              <a:ext uri="{FF2B5EF4-FFF2-40B4-BE49-F238E27FC236}">
                <a16:creationId xmlns:a16="http://schemas.microsoft.com/office/drawing/2014/main" id="{08B43F86-47F5-4F14-B4E4-D55EF3EE921E}"/>
              </a:ext>
            </a:extLst>
          </p:cNvPr>
          <p:cNvSpPr/>
          <p:nvPr/>
        </p:nvSpPr>
        <p:spPr>
          <a:xfrm>
            <a:off x="0" y="3357564"/>
            <a:ext cx="12192000" cy="3031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6" name="Rettangolo 17">
            <a:extLst>
              <a:ext uri="{FF2B5EF4-FFF2-40B4-BE49-F238E27FC236}">
                <a16:creationId xmlns:a16="http://schemas.microsoft.com/office/drawing/2014/main" id="{91123FD8-0491-4B75-BD19-67A6826B9EE8}"/>
              </a:ext>
            </a:extLst>
          </p:cNvPr>
          <p:cNvSpPr/>
          <p:nvPr/>
        </p:nvSpPr>
        <p:spPr>
          <a:xfrm>
            <a:off x="308826" y="1256198"/>
            <a:ext cx="11589309" cy="181588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Il Dipartimento della Funzione Pubblica finanzia, nell’ambito del PON “Governance e Capacità Istituzionale” 2014-2020, l’iniziativa «Piani di Intervento per le Competenze, la Capacità Organizzativa e l’Innovazione Locale» (P.I.C.C.O.L.I.), rivolta ai “Piccoli Comuni”. L’intervento è basato su azioni per il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rafforzamento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delle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capacità organizzative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e del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personale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per l’</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adeguamento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alle dinamiche di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innovazione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e di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trasformazione digitale</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e per la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crescita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della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programmazione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e della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gestione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dell’</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amministrazione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del territorio e dello </a:t>
            </a:r>
            <a:r>
              <a:rPr kumimoji="0" lang="it-IT" sz="1400" b="1" i="0" u="none" strike="noStrike" kern="1200" cap="none" spc="0" normalizeH="0" baseline="0" noProof="0" dirty="0">
                <a:ln>
                  <a:noFill/>
                </a:ln>
                <a:solidFill>
                  <a:srgbClr val="476CB6"/>
                </a:solidFill>
                <a:effectLst/>
                <a:uLnTx/>
                <a:uFillTx/>
                <a:latin typeface="Arial" panose="020B0604020202020204" pitchFamily="34" charset="0"/>
                <a:ea typeface="+mn-ea"/>
                <a:cs typeface="Arial" panose="020B0604020202020204" pitchFamily="34" charset="0"/>
              </a:rPr>
              <a:t>sviluppo locale</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 Il Comune interessato presenta una manifestazione di interesse in forma singola o aggregata, indicando uno o più ambiti di intervento. Successivamente il dipartimento della funzione pubblica provvede alla valutazione delle manifestazioni pervenute e, in caso di esito positivo, il destinatario viene ammesso alla successiva fase di progettazione partecipata del piano di intervento. L’Avviso si è chiuso il 30 settembre 2021, mettendo a disposizione </a:t>
            </a:r>
            <a:r>
              <a:rPr lang="it-IT" sz="1400" b="1" dirty="0">
                <a:solidFill>
                  <a:srgbClr val="476CB6"/>
                </a:solidFill>
                <a:latin typeface="Arial" panose="020B0604020202020204" pitchFamily="34" charset="0"/>
                <a:cs typeface="Arial" panose="020B0604020202020204" pitchFamily="34" charset="0"/>
              </a:rPr>
              <a:t>22 milioni di € </a:t>
            </a:r>
            <a:r>
              <a:rPr kumimoji="0" lang="it-IT" sz="1400" b="0" i="0" u="none" strike="noStrike" kern="1200" cap="none" spc="0" normalizeH="0" baseline="0" noProof="0" dirty="0">
                <a:ln>
                  <a:noFill/>
                </a:ln>
                <a:solidFill>
                  <a:srgbClr val="0A2542"/>
                </a:solidFill>
                <a:effectLst/>
                <a:uLnTx/>
                <a:uFillTx/>
                <a:latin typeface="Arial" panose="020B0604020202020204" pitchFamily="34" charset="0"/>
                <a:ea typeface="+mn-ea"/>
                <a:cs typeface="Arial" panose="020B0604020202020204" pitchFamily="34" charset="0"/>
              </a:rPr>
              <a:t>per le diverse attività fino al 30 giugno 2023.</a:t>
            </a:r>
          </a:p>
        </p:txBody>
      </p:sp>
      <p:sp>
        <p:nvSpPr>
          <p:cNvPr id="107" name="TextBox 277">
            <a:extLst>
              <a:ext uri="{FF2B5EF4-FFF2-40B4-BE49-F238E27FC236}">
                <a16:creationId xmlns:a16="http://schemas.microsoft.com/office/drawing/2014/main" id="{5C5BC2EE-2E3D-4F0A-BCD7-83AF973D6A1B}"/>
              </a:ext>
            </a:extLst>
          </p:cNvPr>
          <p:cNvSpPr txBox="1"/>
          <p:nvPr/>
        </p:nvSpPr>
        <p:spPr>
          <a:xfrm>
            <a:off x="9750478" y="4305164"/>
            <a:ext cx="1993546"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Gestione associata servizi locali</a:t>
            </a:r>
            <a:b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b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Sviluppo di modelli di gestione delle politiche territoriali per il miglioramento dell’efficienza organizzativa e dei processi amministrativi</a:t>
            </a:r>
            <a:endPar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08" name="TextBox 277">
            <a:extLst>
              <a:ext uri="{FF2B5EF4-FFF2-40B4-BE49-F238E27FC236}">
                <a16:creationId xmlns:a16="http://schemas.microsoft.com/office/drawing/2014/main" id="{E501CA3B-56FD-4ED9-9829-807489FC365D}"/>
              </a:ext>
            </a:extLst>
          </p:cNvPr>
          <p:cNvSpPr txBox="1"/>
          <p:nvPr/>
        </p:nvSpPr>
        <p:spPr>
          <a:xfrm>
            <a:off x="473244" y="4305164"/>
            <a:ext cx="1910364"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Smart </a:t>
            </a:r>
            <a:r>
              <a:rPr kumimoji="0" lang="it-IT" sz="1400" b="1" i="0" u="none" strike="noStrike" kern="1200" cap="none" spc="0" normalizeH="0" baseline="0" noProof="0" err="1">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Working</a:t>
            </a: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Rafforzamento dei piani amministrativi di </a:t>
            </a:r>
            <a:r>
              <a:rPr kumimoji="0" lang="it-IT" sz="1400" b="0" i="1"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smart </a:t>
            </a:r>
            <a:r>
              <a:rPr kumimoji="0" lang="it-IT" sz="1400" b="0" i="1" u="none" strike="noStrike" kern="1200" cap="none" spc="0" normalizeH="0" baseline="0" noProof="0" err="1">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working</a:t>
            </a:r>
            <a:r>
              <a:rPr kumimoji="0" lang="it-IT" sz="1400" b="0" i="1"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e  dei processi di riorganizzazione per i progetti di </a:t>
            </a:r>
            <a:r>
              <a:rPr kumimoji="0" lang="it-IT" sz="1400" b="0" i="1"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smart </a:t>
            </a:r>
            <a:r>
              <a:rPr kumimoji="0" lang="it-IT" sz="1400" b="0" i="1" u="none" strike="noStrike" kern="1200" cap="none" spc="0" normalizeH="0" baseline="0" noProof="0" err="1">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working</a:t>
            </a: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 </a:t>
            </a:r>
            <a:endPar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109" name="TextBox 277">
            <a:extLst>
              <a:ext uri="{FF2B5EF4-FFF2-40B4-BE49-F238E27FC236}">
                <a16:creationId xmlns:a16="http://schemas.microsoft.com/office/drawing/2014/main" id="{A02B4A1D-8DC3-4564-ABDB-F0704FD7E03D}"/>
              </a:ext>
            </a:extLst>
          </p:cNvPr>
          <p:cNvSpPr txBox="1"/>
          <p:nvPr/>
        </p:nvSpPr>
        <p:spPr>
          <a:xfrm>
            <a:off x="2659389" y="4305164"/>
            <a:ext cx="2091337"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Bilancio, contabilità, gestione del personale e tributi </a:t>
            </a:r>
            <a:b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br>
            <a:r>
              <a:rPr kumimoji="0" lang="it-IT" sz="1400" b="0" i="0" u="none" strike="noStrike" kern="1200" cap="none" spc="0" normalizeH="0" baseline="0" noProof="0">
                <a:ln>
                  <a:noFill/>
                </a:ln>
                <a:solidFill>
                  <a:srgbClr val="0A2643"/>
                </a:solidFill>
                <a:effectLst/>
                <a:uLnTx/>
                <a:uFillTx/>
                <a:latin typeface="Arial" panose="020B0604020202020204" pitchFamily="34" charset="0"/>
                <a:ea typeface="Open Sans Light" panose="020B0306030504020204" pitchFamily="34" charset="0"/>
                <a:cs typeface="Arial" panose="020B0604020202020204" pitchFamily="34" charset="0"/>
              </a:rPr>
              <a:t>Rafforzare la capacità amministrativa anche attraverso l’utilizzo di nuove piattaforme digitali </a:t>
            </a:r>
          </a:p>
        </p:txBody>
      </p:sp>
      <p:sp>
        <p:nvSpPr>
          <p:cNvPr id="110" name="TextBox 277">
            <a:extLst>
              <a:ext uri="{FF2B5EF4-FFF2-40B4-BE49-F238E27FC236}">
                <a16:creationId xmlns:a16="http://schemas.microsoft.com/office/drawing/2014/main" id="{60B8D69E-DF89-4AF9-B5AB-D1B482A056EE}"/>
              </a:ext>
            </a:extLst>
          </p:cNvPr>
          <p:cNvSpPr txBox="1"/>
          <p:nvPr/>
        </p:nvSpPr>
        <p:spPr>
          <a:xfrm>
            <a:off x="5045645" y="4305164"/>
            <a:ext cx="2091337" cy="23171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Acquisti e appalti pubblici </a:t>
            </a: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Open Sans Light" panose="020B0306030504020204" pitchFamily="34" charset="0"/>
                <a:cs typeface="Arial" panose="020B0604020202020204" pitchFamily="34" charset="0"/>
              </a:rPr>
              <a:t>S</a:t>
            </a:r>
            <a:r>
              <a:rPr kumimoji="0" lang="it-IT" sz="1400" b="0" i="0" u="none" strike="noStrike" kern="1200" cap="none" spc="0" normalizeH="0" baseline="0" noProof="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viluppo delle competenze in ottica di prevenzione e contrasto della corruzione e in tema di trasparenza, pubblicità e anticorruzione</a:t>
            </a:r>
          </a:p>
        </p:txBody>
      </p:sp>
      <p:sp>
        <p:nvSpPr>
          <p:cNvPr id="111" name="TextBox 277">
            <a:extLst>
              <a:ext uri="{FF2B5EF4-FFF2-40B4-BE49-F238E27FC236}">
                <a16:creationId xmlns:a16="http://schemas.microsoft.com/office/drawing/2014/main" id="{D7D8B10B-9E34-434E-A4D0-F40900CE6774}"/>
              </a:ext>
            </a:extLst>
          </p:cNvPr>
          <p:cNvSpPr txBox="1"/>
          <p:nvPr/>
        </p:nvSpPr>
        <p:spPr>
          <a:xfrm>
            <a:off x="7413494" y="4305164"/>
            <a:ext cx="2133880" cy="220281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t>Semplificazione riduzione tempi e costi</a:t>
            </a:r>
            <a:br>
              <a:rPr kumimoji="0" lang="it-IT" sz="1400" b="1" i="0" u="none" strike="noStrike" kern="1200" cap="none" spc="0" normalizeH="0" baseline="0" noProof="0">
                <a:ln>
                  <a:noFill/>
                </a:ln>
                <a:solidFill>
                  <a:srgbClr val="476DB6"/>
                </a:solidFill>
                <a:effectLst/>
                <a:uLnTx/>
                <a:uFillTx/>
                <a:latin typeface="Arial" panose="020B0604020202020204" pitchFamily="34" charset="0"/>
                <a:ea typeface="Open Sans Light" panose="020B0306030504020204" pitchFamily="34" charset="0"/>
                <a:cs typeface="Arial" panose="020B0604020202020204" pitchFamily="34" charset="0"/>
              </a:rPr>
            </a:br>
            <a:r>
              <a:rPr kumimoji="0" lang="it-IT" sz="1400" b="0" i="0" u="none" strike="noStrike" kern="1200" cap="none" spc="0" normalizeH="0" baseline="0" noProof="0">
                <a:ln>
                  <a:noFill/>
                </a:ln>
                <a:solidFill>
                  <a:srgbClr val="DCDEDD">
                    <a:lumMod val="10000"/>
                  </a:srgbClr>
                </a:solidFill>
                <a:effectLst/>
                <a:uLnTx/>
                <a:uFillTx/>
                <a:latin typeface="Arial" panose="020B0604020202020204" pitchFamily="34" charset="0"/>
                <a:ea typeface="Open Sans Light" panose="020B0306030504020204" pitchFamily="34" charset="0"/>
                <a:cs typeface="Arial" panose="020B0604020202020204" pitchFamily="34" charset="0"/>
              </a:rPr>
              <a:t>Riduzione dei costi della regolazione, compresi quelli amministrativi, con particolare riferimento a quelli delle iniziative imprenditoriali</a:t>
            </a:r>
          </a:p>
        </p:txBody>
      </p:sp>
      <p:sp>
        <p:nvSpPr>
          <p:cNvPr id="112" name="TextBox 277">
            <a:extLst>
              <a:ext uri="{FF2B5EF4-FFF2-40B4-BE49-F238E27FC236}">
                <a16:creationId xmlns:a16="http://schemas.microsoft.com/office/drawing/2014/main" id="{C9891788-AEF5-40FF-8718-01563CC1C87A}"/>
              </a:ext>
            </a:extLst>
          </p:cNvPr>
          <p:cNvSpPr txBox="1"/>
          <p:nvPr/>
        </p:nvSpPr>
        <p:spPr>
          <a:xfrm>
            <a:off x="308826" y="3261807"/>
            <a:ext cx="7729519" cy="62717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Open Sans Light" panose="020B0306030504020204" pitchFamily="34" charset="0"/>
                <a:cs typeface="Arial" panose="020B0604020202020204" pitchFamily="34" charset="0"/>
              </a:rPr>
              <a:t>Ambito di intervento ammissibile:</a:t>
            </a:r>
          </a:p>
        </p:txBody>
      </p:sp>
      <p:sp>
        <p:nvSpPr>
          <p:cNvPr id="113" name="Diamond 112">
            <a:extLst>
              <a:ext uri="{FF2B5EF4-FFF2-40B4-BE49-F238E27FC236}">
                <a16:creationId xmlns:a16="http://schemas.microsoft.com/office/drawing/2014/main" id="{85CC7B10-F0E3-4312-B3AC-0A578CAA0A75}"/>
              </a:ext>
            </a:extLst>
          </p:cNvPr>
          <p:cNvSpPr/>
          <p:nvPr/>
        </p:nvSpPr>
        <p:spPr>
          <a:xfrm>
            <a:off x="1241800" y="3873183"/>
            <a:ext cx="373252" cy="354090"/>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4" name="Diamond 113">
            <a:extLst>
              <a:ext uri="{FF2B5EF4-FFF2-40B4-BE49-F238E27FC236}">
                <a16:creationId xmlns:a16="http://schemas.microsoft.com/office/drawing/2014/main" id="{5C6CC057-833C-4593-8B06-E6CF17A5D564}"/>
              </a:ext>
            </a:extLst>
          </p:cNvPr>
          <p:cNvSpPr/>
          <p:nvPr/>
        </p:nvSpPr>
        <p:spPr>
          <a:xfrm>
            <a:off x="3518431" y="3873183"/>
            <a:ext cx="373252" cy="354090"/>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5" name="Diamond 114">
            <a:extLst>
              <a:ext uri="{FF2B5EF4-FFF2-40B4-BE49-F238E27FC236}">
                <a16:creationId xmlns:a16="http://schemas.microsoft.com/office/drawing/2014/main" id="{4BF55386-D90E-4121-953B-F5BD0A767C89}"/>
              </a:ext>
            </a:extLst>
          </p:cNvPr>
          <p:cNvSpPr/>
          <p:nvPr/>
        </p:nvSpPr>
        <p:spPr>
          <a:xfrm>
            <a:off x="5904687" y="3873183"/>
            <a:ext cx="373252" cy="35409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6" name="Diamond 115">
            <a:extLst>
              <a:ext uri="{FF2B5EF4-FFF2-40B4-BE49-F238E27FC236}">
                <a16:creationId xmlns:a16="http://schemas.microsoft.com/office/drawing/2014/main" id="{010A4E26-FAC2-4245-BF24-5E9F8C00B39C}"/>
              </a:ext>
            </a:extLst>
          </p:cNvPr>
          <p:cNvSpPr/>
          <p:nvPr/>
        </p:nvSpPr>
        <p:spPr>
          <a:xfrm>
            <a:off x="8293808" y="3873183"/>
            <a:ext cx="373252" cy="354090"/>
          </a:xfrm>
          <a:prstGeom prst="diamond">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7" name="Diamond 116">
            <a:extLst>
              <a:ext uri="{FF2B5EF4-FFF2-40B4-BE49-F238E27FC236}">
                <a16:creationId xmlns:a16="http://schemas.microsoft.com/office/drawing/2014/main" id="{A243A4C3-91F9-48E0-BAA1-C34ED11904EF}"/>
              </a:ext>
            </a:extLst>
          </p:cNvPr>
          <p:cNvSpPr/>
          <p:nvPr/>
        </p:nvSpPr>
        <p:spPr>
          <a:xfrm>
            <a:off x="10560625" y="3873183"/>
            <a:ext cx="373252" cy="354090"/>
          </a:xfrm>
          <a:prstGeom prst="diamond">
            <a:avLst/>
          </a:prstGeom>
          <a:solidFill>
            <a:srgbClr val="0A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Segnaposto testo 4">
            <a:extLst>
              <a:ext uri="{FF2B5EF4-FFF2-40B4-BE49-F238E27FC236}">
                <a16:creationId xmlns:a16="http://schemas.microsoft.com/office/drawing/2014/main" id="{BFC1FAB3-A942-8044-B139-11B5EB043AA5}"/>
              </a:ext>
            </a:extLst>
          </p:cNvPr>
          <p:cNvSpPr txBox="1">
            <a:spLocks/>
          </p:cNvSpPr>
          <p:nvPr/>
        </p:nvSpPr>
        <p:spPr>
          <a:xfrm>
            <a:off x="433847" y="247214"/>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Tree>
    <p:extLst>
      <p:ext uri="{BB962C8B-B14F-4D97-AF65-F5344CB8AC3E}">
        <p14:creationId xmlns:p14="http://schemas.microsoft.com/office/powerpoint/2010/main" val="3824099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1D7AFE0-0890-4CA1-9F21-0DB54AC1069D}"/>
              </a:ext>
            </a:extLst>
          </p:cNvPr>
          <p:cNvCxnSpPr/>
          <p:nvPr/>
        </p:nvCxnSpPr>
        <p:spPr>
          <a:xfrm>
            <a:off x="0" y="5034511"/>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Title 3">
            <a:extLst>
              <a:ext uri="{FF2B5EF4-FFF2-40B4-BE49-F238E27FC236}">
                <a16:creationId xmlns:a16="http://schemas.microsoft.com/office/drawing/2014/main" id="{FD454CCE-2D35-4E07-8E35-A932300EA7D2}"/>
              </a:ext>
            </a:extLst>
          </p:cNvPr>
          <p:cNvSpPr txBox="1">
            <a:spLocks/>
          </p:cNvSpPr>
          <p:nvPr/>
        </p:nvSpPr>
        <p:spPr>
          <a:xfrm>
            <a:off x="433847" y="532109"/>
            <a:ext cx="11532865" cy="424732"/>
          </a:xfrm>
          <a:noFill/>
        </p:spPr>
        <p:txBody>
          <a:bodyPr vert="horz" wrap="square" lIns="0" tIns="45720" rIns="91440" bIns="45720" rtlCol="0" anchor="ctr">
            <a:spAutoFit/>
          </a:bodyPr>
          <a:lstStyle>
            <a:defPPr>
              <a:defRPr lang="it-IT"/>
            </a:defPPr>
            <a:lvl1pPr lvl="0">
              <a:lnSpc>
                <a:spcPct val="90000"/>
              </a:lnSpc>
              <a:spcBef>
                <a:spcPct val="0"/>
              </a:spcBef>
              <a:buNone/>
              <a:defRPr sz="2400" b="1">
                <a:solidFill>
                  <a:srgbClr val="0A264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ULTERIORI STRUMENTI PER IL RAFFORZAMENTO DELLA CAPACITÀ AMMINISTRATIVA - TASK FORCE EDILIZIA SCOLASTICA (TFES)</a:t>
            </a:r>
          </a:p>
        </p:txBody>
      </p:sp>
      <p:sp>
        <p:nvSpPr>
          <p:cNvPr id="106" name="Rettangolo 17">
            <a:extLst>
              <a:ext uri="{FF2B5EF4-FFF2-40B4-BE49-F238E27FC236}">
                <a16:creationId xmlns:a16="http://schemas.microsoft.com/office/drawing/2014/main" id="{91123FD8-0491-4B75-BD19-67A6826B9EE8}"/>
              </a:ext>
            </a:extLst>
          </p:cNvPr>
          <p:cNvSpPr/>
          <p:nvPr/>
        </p:nvSpPr>
        <p:spPr>
          <a:xfrm>
            <a:off x="311411" y="1080030"/>
            <a:ext cx="11589309"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Obiettivo di questo strumento è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sostenere, promuovere e accompagnare</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secondo criteri di efficacia ed efficienza,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programmi e progetti per lo sviluppo e la coesione economica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attraverso l’affiancamento agli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Enti locali beneficiari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di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finanziamenti</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per interventi di riqualificazione del patrimonio di edilizia scolastica.</a:t>
            </a:r>
          </a:p>
        </p:txBody>
      </p:sp>
      <p:sp>
        <p:nvSpPr>
          <p:cNvPr id="2" name="Rectangle 1">
            <a:extLst>
              <a:ext uri="{FF2B5EF4-FFF2-40B4-BE49-F238E27FC236}">
                <a16:creationId xmlns:a16="http://schemas.microsoft.com/office/drawing/2014/main" id="{B32EA24E-FAA4-4F7D-A490-33624A428243}"/>
              </a:ext>
            </a:extLst>
          </p:cNvPr>
          <p:cNvSpPr/>
          <p:nvPr/>
        </p:nvSpPr>
        <p:spPr>
          <a:xfrm>
            <a:off x="785333" y="2016847"/>
            <a:ext cx="11085822" cy="1808576"/>
          </a:xfrm>
          <a:prstGeom prst="rect">
            <a:avLst/>
          </a:prstGeom>
          <a:solidFill>
            <a:schemeClr val="bg2"/>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15DA016-778A-4FA2-AE63-7D5FD67C67C2}"/>
              </a:ext>
            </a:extLst>
          </p:cNvPr>
          <p:cNvSpPr txBox="1"/>
          <p:nvPr/>
        </p:nvSpPr>
        <p:spPr>
          <a:xfrm>
            <a:off x="1128233" y="2045052"/>
            <a:ext cx="1062072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La </a:t>
            </a:r>
            <a:r>
              <a:rPr kumimoji="0" lang="it-IT" sz="16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Task Force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Edilizia Scolastica comprende presìdi di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esperti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ingegneri e architetti,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selezionati</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con procedura ad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evidenza pubblica</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con particolare </a:t>
            </a:r>
            <a:r>
              <a:rPr kumimoji="0" lang="it-IT" sz="16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expertise</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in materia di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appalti pubblici</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progettazione edilizia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anche scolastica e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ricostruzione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post sisma. </a:t>
            </a:r>
          </a:p>
        </p:txBody>
      </p:sp>
      <p:sp>
        <p:nvSpPr>
          <p:cNvPr id="18" name="TextBox 17">
            <a:extLst>
              <a:ext uri="{FF2B5EF4-FFF2-40B4-BE49-F238E27FC236}">
                <a16:creationId xmlns:a16="http://schemas.microsoft.com/office/drawing/2014/main" id="{B499AF0F-04A4-4FFE-BE6F-2F4851590948}"/>
              </a:ext>
            </a:extLst>
          </p:cNvPr>
          <p:cNvSpPr txBox="1"/>
          <p:nvPr/>
        </p:nvSpPr>
        <p:spPr>
          <a:xfrm>
            <a:off x="1128233" y="2930099"/>
            <a:ext cx="1062072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Le squadre sono organizzate in gruppi di lavoro su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base regionale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che operano in stretta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collaborazione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con vari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soggetti istituzionali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(Regioni ed Enti locali proprietari degli edifici scolastici: Province, Città Metropolitane, Comuni) per garantire la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completa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tempestiva realizzazione </a:t>
            </a:r>
            <a:r>
              <a:rPr kumimoji="0" lang="it-IT"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degli </a:t>
            </a:r>
            <a:r>
              <a:rPr kumimoji="0" lang="it-IT"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interventi</a:t>
            </a:r>
          </a:p>
        </p:txBody>
      </p:sp>
      <p:sp>
        <p:nvSpPr>
          <p:cNvPr id="19" name="Google Shape;164;p10">
            <a:extLst>
              <a:ext uri="{FF2B5EF4-FFF2-40B4-BE49-F238E27FC236}">
                <a16:creationId xmlns:a16="http://schemas.microsoft.com/office/drawing/2014/main" id="{CEF785F5-AE7D-4E54-AA5D-D869E1784C94}"/>
              </a:ext>
            </a:extLst>
          </p:cNvPr>
          <p:cNvSpPr/>
          <p:nvPr/>
        </p:nvSpPr>
        <p:spPr>
          <a:xfrm>
            <a:off x="366794" y="2016847"/>
            <a:ext cx="735482" cy="7578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chemeClr val="accent5">
                <a:lumMod val="60000"/>
                <a:lumOff val="40000"/>
              </a:schemeClr>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0" name="Google Shape;164;p10">
            <a:extLst>
              <a:ext uri="{FF2B5EF4-FFF2-40B4-BE49-F238E27FC236}">
                <a16:creationId xmlns:a16="http://schemas.microsoft.com/office/drawing/2014/main" id="{502E538A-EBB3-40D1-9E18-957A93FC6BCE}"/>
              </a:ext>
            </a:extLst>
          </p:cNvPr>
          <p:cNvSpPr/>
          <p:nvPr/>
        </p:nvSpPr>
        <p:spPr>
          <a:xfrm>
            <a:off x="366794" y="3011462"/>
            <a:ext cx="735482" cy="7578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bg1"/>
          </a:solidFill>
          <a:ln w="38100">
            <a:solidFill>
              <a:schemeClr val="accent5">
                <a:lumMod val="75000"/>
              </a:schemeClr>
            </a:solidFill>
          </a:ln>
        </p:spPr>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6" name="Graphic 5" descr="Crane outline">
            <a:extLst>
              <a:ext uri="{FF2B5EF4-FFF2-40B4-BE49-F238E27FC236}">
                <a16:creationId xmlns:a16="http://schemas.microsoft.com/office/drawing/2014/main" id="{E5FA2ABD-A03A-43AF-9538-4015BC7827E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310" y="2096385"/>
            <a:ext cx="577046" cy="577046"/>
          </a:xfrm>
          <a:prstGeom prst="rect">
            <a:avLst/>
          </a:prstGeom>
        </p:spPr>
      </p:pic>
      <p:pic>
        <p:nvPicPr>
          <p:cNvPr id="8" name="Graphic 7" descr="Connections outline">
            <a:extLst>
              <a:ext uri="{FF2B5EF4-FFF2-40B4-BE49-F238E27FC236}">
                <a16:creationId xmlns:a16="http://schemas.microsoft.com/office/drawing/2014/main" id="{6C642E3C-F2B0-4305-942E-08C22B6C12F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448" y="3122829"/>
            <a:ext cx="565675" cy="565675"/>
          </a:xfrm>
          <a:prstGeom prst="rect">
            <a:avLst/>
          </a:prstGeom>
        </p:spPr>
      </p:pic>
      <p:sp>
        <p:nvSpPr>
          <p:cNvPr id="29" name="TextBox 28">
            <a:extLst>
              <a:ext uri="{FF2B5EF4-FFF2-40B4-BE49-F238E27FC236}">
                <a16:creationId xmlns:a16="http://schemas.microsoft.com/office/drawing/2014/main" id="{CFB5F7BA-C0E3-4017-B9D4-9C6135C52AF8}"/>
              </a:ext>
            </a:extLst>
          </p:cNvPr>
          <p:cNvSpPr txBox="1"/>
          <p:nvPr/>
        </p:nvSpPr>
        <p:spPr>
          <a:xfrm>
            <a:off x="409429" y="4068583"/>
            <a:ext cx="1153286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Mediante incontri presso le sedi degli enti locali e sopralluoghi presso gli edifici scolastici, la </a:t>
            </a:r>
            <a:r>
              <a:rPr kumimoji="0" lang="it-IT" sz="16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TFES fornisce un supporto operativo</a:t>
            </a:r>
            <a:r>
              <a:rPr kumimoji="0" lang="it-IT" sz="16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 ai soggetti responsabili dell’attuazione al fine di:</a:t>
            </a:r>
          </a:p>
        </p:txBody>
      </p:sp>
      <p:sp>
        <p:nvSpPr>
          <p:cNvPr id="30" name="TextBox 29">
            <a:extLst>
              <a:ext uri="{FF2B5EF4-FFF2-40B4-BE49-F238E27FC236}">
                <a16:creationId xmlns:a16="http://schemas.microsoft.com/office/drawing/2014/main" id="{97C2D319-8FBD-48A7-AA31-D8685CD3114C}"/>
              </a:ext>
            </a:extLst>
          </p:cNvPr>
          <p:cNvSpPr txBox="1"/>
          <p:nvPr/>
        </p:nvSpPr>
        <p:spPr>
          <a:xfrm>
            <a:off x="520996" y="5526791"/>
            <a:ext cx="363444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rilevare eventuali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criticità</a:t>
            </a: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 che impediscono o rallentano la tempestiva attuazione degli interventi</a:t>
            </a:r>
          </a:p>
        </p:txBody>
      </p:sp>
      <p:sp>
        <p:nvSpPr>
          <p:cNvPr id="31" name="TextBox 30">
            <a:extLst>
              <a:ext uri="{FF2B5EF4-FFF2-40B4-BE49-F238E27FC236}">
                <a16:creationId xmlns:a16="http://schemas.microsoft.com/office/drawing/2014/main" id="{D091B806-1144-4973-8D54-38A94F078B4A}"/>
              </a:ext>
            </a:extLst>
          </p:cNvPr>
          <p:cNvSpPr txBox="1"/>
          <p:nvPr/>
        </p:nvSpPr>
        <p:spPr>
          <a:xfrm>
            <a:off x="4294619" y="5526791"/>
            <a:ext cx="36344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individuare possibili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soluzioni</a:t>
            </a: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 per la rimozione degli ostacoli all’attuazione</a:t>
            </a:r>
          </a:p>
        </p:txBody>
      </p:sp>
      <p:sp>
        <p:nvSpPr>
          <p:cNvPr id="32" name="TextBox 31">
            <a:extLst>
              <a:ext uri="{FF2B5EF4-FFF2-40B4-BE49-F238E27FC236}">
                <a16:creationId xmlns:a16="http://schemas.microsoft.com/office/drawing/2014/main" id="{C268A54D-C80E-46C6-84FD-83A55D888CE3}"/>
              </a:ext>
            </a:extLst>
          </p:cNvPr>
          <p:cNvSpPr txBox="1"/>
          <p:nvPr/>
        </p:nvSpPr>
        <p:spPr>
          <a:xfrm>
            <a:off x="8270262" y="5526791"/>
            <a:ext cx="36344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facilitare il </a:t>
            </a:r>
            <a:r>
              <a:rPr kumimoji="0" lang="it-IT" sz="1400" b="1" i="0"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collegamento</a:t>
            </a:r>
            <a:r>
              <a:rPr kumimoji="0" lang="it-IT" sz="1400" b="0" i="0" u="none" strike="noStrike" kern="1200" cap="none" spc="0" normalizeH="0" baseline="0" noProof="0">
                <a:ln>
                  <a:noFill/>
                </a:ln>
                <a:solidFill>
                  <a:srgbClr val="1C2024"/>
                </a:solidFill>
                <a:effectLst/>
                <a:uLnTx/>
                <a:uFillTx/>
                <a:latin typeface="Arial" panose="020B0604020202020204" pitchFamily="34" charset="0"/>
                <a:ea typeface="+mn-ea"/>
                <a:cs typeface="Arial" panose="020B0604020202020204" pitchFamily="34" charset="0"/>
              </a:rPr>
              <a:t> tra i vari livelli istituzionali</a:t>
            </a:r>
          </a:p>
        </p:txBody>
      </p:sp>
      <p:sp>
        <p:nvSpPr>
          <p:cNvPr id="37" name="Google Shape;164;p10">
            <a:extLst>
              <a:ext uri="{FF2B5EF4-FFF2-40B4-BE49-F238E27FC236}">
                <a16:creationId xmlns:a16="http://schemas.microsoft.com/office/drawing/2014/main" id="{28588D97-3446-47BD-B3EB-74F431A4F549}"/>
              </a:ext>
            </a:extLst>
          </p:cNvPr>
          <p:cNvSpPr/>
          <p:nvPr/>
        </p:nvSpPr>
        <p:spPr>
          <a:xfrm>
            <a:off x="9753176" y="4697017"/>
            <a:ext cx="668620" cy="688976"/>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9" name="Google Shape;164;p10">
            <a:extLst>
              <a:ext uri="{FF2B5EF4-FFF2-40B4-BE49-F238E27FC236}">
                <a16:creationId xmlns:a16="http://schemas.microsoft.com/office/drawing/2014/main" id="{F18F5D1E-6D75-4C3A-9100-7CACF57E90D8}"/>
              </a:ext>
            </a:extLst>
          </p:cNvPr>
          <p:cNvSpPr/>
          <p:nvPr/>
        </p:nvSpPr>
        <p:spPr>
          <a:xfrm>
            <a:off x="2003910" y="4697017"/>
            <a:ext cx="668620" cy="688976"/>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0" name="Google Shape;164;p10">
            <a:extLst>
              <a:ext uri="{FF2B5EF4-FFF2-40B4-BE49-F238E27FC236}">
                <a16:creationId xmlns:a16="http://schemas.microsoft.com/office/drawing/2014/main" id="{DE778AAE-44B4-4BE9-BF03-AEBA1392032A}"/>
              </a:ext>
            </a:extLst>
          </p:cNvPr>
          <p:cNvSpPr/>
          <p:nvPr/>
        </p:nvSpPr>
        <p:spPr>
          <a:xfrm>
            <a:off x="5777533" y="4697017"/>
            <a:ext cx="668620" cy="688976"/>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45700" tIns="45700" rIns="45700"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11" name="Graphic 10" descr="Research with solid fill">
            <a:extLst>
              <a:ext uri="{FF2B5EF4-FFF2-40B4-BE49-F238E27FC236}">
                <a16:creationId xmlns:a16="http://schemas.microsoft.com/office/drawing/2014/main" id="{2D44FD5E-AC6A-4F92-967B-E7CC8AED9D0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6463" y="4784074"/>
            <a:ext cx="503514" cy="503514"/>
          </a:xfrm>
          <a:prstGeom prst="rect">
            <a:avLst/>
          </a:prstGeom>
        </p:spPr>
      </p:pic>
      <p:pic>
        <p:nvPicPr>
          <p:cNvPr id="13" name="Graphic 12" descr="Completed with solid fill">
            <a:extLst>
              <a:ext uri="{FF2B5EF4-FFF2-40B4-BE49-F238E27FC236}">
                <a16:creationId xmlns:a16="http://schemas.microsoft.com/office/drawing/2014/main" id="{CE9607B6-9F09-4E2D-A8B3-C41E74E8450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3134" y="4737068"/>
            <a:ext cx="637418" cy="637418"/>
          </a:xfrm>
          <a:prstGeom prst="rect">
            <a:avLst/>
          </a:prstGeom>
        </p:spPr>
      </p:pic>
      <p:pic>
        <p:nvPicPr>
          <p:cNvPr id="15" name="Graphic 14" descr="Circles with arrows with solid fill">
            <a:extLst>
              <a:ext uri="{FF2B5EF4-FFF2-40B4-BE49-F238E27FC236}">
                <a16:creationId xmlns:a16="http://schemas.microsoft.com/office/drawing/2014/main" id="{6A5CD8DB-75CD-4184-A32A-692330D25B4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62371" y="4709396"/>
            <a:ext cx="650231" cy="650231"/>
          </a:xfrm>
          <a:prstGeom prst="rect">
            <a:avLst/>
          </a:prstGeom>
        </p:spPr>
      </p:pic>
      <p:sp>
        <p:nvSpPr>
          <p:cNvPr id="22" name="Segnaposto testo 4">
            <a:extLst>
              <a:ext uri="{FF2B5EF4-FFF2-40B4-BE49-F238E27FC236}">
                <a16:creationId xmlns:a16="http://schemas.microsoft.com/office/drawing/2014/main" id="{B179AF2B-61A3-1D4C-93F6-D9BF90B6E746}"/>
              </a:ext>
            </a:extLst>
          </p:cNvPr>
          <p:cNvSpPr txBox="1">
            <a:spLocks/>
          </p:cNvSpPr>
          <p:nvPr/>
        </p:nvSpPr>
        <p:spPr>
          <a:xfrm>
            <a:off x="445202" y="15055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IL PNRR: ASSISTENZA TECNICA E SUPPORTO OPERATIVO</a:t>
            </a:r>
          </a:p>
        </p:txBody>
      </p:sp>
    </p:spTree>
    <p:extLst>
      <p:ext uri="{BB962C8B-B14F-4D97-AF65-F5344CB8AC3E}">
        <p14:creationId xmlns:p14="http://schemas.microsoft.com/office/powerpoint/2010/main" val="687235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708A73F-75C5-4EEB-BD18-039C6B6CA4C4}"/>
              </a:ext>
            </a:extLst>
          </p:cNvPr>
          <p:cNvPicPr>
            <a:picLocks noChangeAspect="1"/>
          </p:cNvPicPr>
          <p:nvPr/>
        </p:nvPicPr>
        <p:blipFill>
          <a:blip r:embed="rId3"/>
          <a:stretch>
            <a:fillRect/>
          </a:stretch>
        </p:blipFill>
        <p:spPr>
          <a:xfrm>
            <a:off x="-11017" y="3362249"/>
            <a:ext cx="12192000" cy="2670955"/>
          </a:xfrm>
          <a:prstGeom prst="rect">
            <a:avLst/>
          </a:prstGeom>
        </p:spPr>
      </p:pic>
      <p:sp>
        <p:nvSpPr>
          <p:cNvPr id="21" name="Segnaposto testo 4">
            <a:extLst>
              <a:ext uri="{FF2B5EF4-FFF2-40B4-BE49-F238E27FC236}">
                <a16:creationId xmlns:a16="http://schemas.microsoft.com/office/drawing/2014/main" id="{B94115FF-5B29-4884-894D-F3A01269D6DD}"/>
              </a:ext>
            </a:extLst>
          </p:cNvPr>
          <p:cNvSpPr txBox="1">
            <a:spLocks/>
          </p:cNvSpPr>
          <p:nvPr/>
        </p:nvSpPr>
        <p:spPr>
          <a:xfrm>
            <a:off x="433847" y="254521"/>
            <a:ext cx="8494999" cy="237757"/>
          </a:xfrm>
          <a:prstGeom prst="rect">
            <a:avLst/>
          </a:prstGeom>
          <a:noFill/>
        </p:spPr>
        <p:txBody>
          <a:bodyPr vert="horz" wrap="square" lIns="0" tIns="45720" rIns="91440" bIns="45720" rtlCol="0" anchor="t">
            <a:spAutoFit/>
          </a:bodyPr>
          <a:lstStyle>
            <a:lvl1pPr marL="0" indent="0" algn="l" defTabSz="914400" rtl="0" eaLnBrk="1" latinLnBrk="0" hangingPunct="1">
              <a:lnSpc>
                <a:spcPct val="90000"/>
              </a:lnSpc>
              <a:spcBef>
                <a:spcPts val="1000"/>
              </a:spcBef>
              <a:buFont typeface="+mj-lt"/>
              <a:buNone/>
              <a:defRPr lang="it-IT" sz="105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it-IT" sz="1050" b="0"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rPr>
              <a:t>ENTI LOCALI: INFORMAZIONI</a:t>
            </a:r>
          </a:p>
        </p:txBody>
      </p:sp>
      <p:sp>
        <p:nvSpPr>
          <p:cNvPr id="155" name="Title 3">
            <a:extLst>
              <a:ext uri="{FF2B5EF4-FFF2-40B4-BE49-F238E27FC236}">
                <a16:creationId xmlns:a16="http://schemas.microsoft.com/office/drawing/2014/main" id="{6B961DAD-CE95-4C00-B462-332034E0CDEA}"/>
              </a:ext>
            </a:extLst>
          </p:cNvPr>
          <p:cNvSpPr>
            <a:spLocks noGrp="1"/>
          </p:cNvSpPr>
          <p:nvPr>
            <p:ph type="title"/>
          </p:nvPr>
        </p:nvSpPr>
        <p:spPr/>
        <p:txBody>
          <a:bodyPr/>
          <a:lstStyle/>
          <a:p>
            <a:r>
              <a:rPr lang="it-IT"/>
              <a:t>DOVE TROVARE INFORMAZIONI</a:t>
            </a:r>
            <a:endParaRPr lang="it-IT">
              <a:solidFill>
                <a:schemeClr val="tx1"/>
              </a:solidFill>
            </a:endParaRPr>
          </a:p>
        </p:txBody>
      </p:sp>
      <p:sp>
        <p:nvSpPr>
          <p:cNvPr id="4" name="Rettangolo 3">
            <a:extLst>
              <a:ext uri="{FF2B5EF4-FFF2-40B4-BE49-F238E27FC236}">
                <a16:creationId xmlns:a16="http://schemas.microsoft.com/office/drawing/2014/main" id="{2D4D1883-5A38-4CE5-B47D-26F3EB5BA867}"/>
              </a:ext>
            </a:extLst>
          </p:cNvPr>
          <p:cNvSpPr/>
          <p:nvPr/>
        </p:nvSpPr>
        <p:spPr>
          <a:xfrm>
            <a:off x="433847" y="957000"/>
            <a:ext cx="11354202" cy="3385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Sul sito </a:t>
            </a:r>
            <a:r>
              <a:rPr kumimoji="0" lang="it-IT" sz="1600" b="1" i="1" u="none" strike="noStrike" kern="1200" cap="none" spc="0" normalizeH="0" baseline="0" noProof="0">
                <a:ln>
                  <a:noFill/>
                </a:ln>
                <a:solidFill>
                  <a:srgbClr val="476CB6"/>
                </a:solidFill>
                <a:effectLst/>
                <a:uLnTx/>
                <a:uFillTx/>
                <a:latin typeface="Arial" panose="020B0604020202020204" pitchFamily="34" charset="0"/>
                <a:ea typeface="+mn-ea"/>
                <a:cs typeface="Arial" panose="020B0604020202020204" pitchFamily="34" charset="0"/>
              </a:rPr>
              <a:t>www.italiadomani.gov.it  </a:t>
            </a:r>
            <a:r>
              <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rPr>
              <a:t>sono presenti tutte le informazioni in merito alla pubblicazione di:</a:t>
            </a:r>
          </a:p>
        </p:txBody>
      </p:sp>
      <p:pic>
        <p:nvPicPr>
          <p:cNvPr id="23" name="Immagine 22">
            <a:extLst>
              <a:ext uri="{FF2B5EF4-FFF2-40B4-BE49-F238E27FC236}">
                <a16:creationId xmlns:a16="http://schemas.microsoft.com/office/drawing/2014/main" id="{B2B19F05-D493-4E7B-8B2F-C6FBC1875331}"/>
              </a:ext>
            </a:extLst>
          </p:cNvPr>
          <p:cNvPicPr>
            <a:picLocks noChangeAspect="1"/>
          </p:cNvPicPr>
          <p:nvPr/>
        </p:nvPicPr>
        <p:blipFill>
          <a:blip r:embed="rId4"/>
          <a:stretch>
            <a:fillRect/>
          </a:stretch>
        </p:blipFill>
        <p:spPr>
          <a:xfrm>
            <a:off x="9035654" y="4018092"/>
            <a:ext cx="3156346" cy="615553"/>
          </a:xfrm>
          <a:prstGeom prst="rect">
            <a:avLst/>
          </a:prstGeom>
        </p:spPr>
      </p:pic>
      <p:sp>
        <p:nvSpPr>
          <p:cNvPr id="8" name="TextBox 7">
            <a:extLst>
              <a:ext uri="{FF2B5EF4-FFF2-40B4-BE49-F238E27FC236}">
                <a16:creationId xmlns:a16="http://schemas.microsoft.com/office/drawing/2014/main" id="{D9F6A9C0-FDA0-4A3A-9293-7CDEB8676E16}"/>
              </a:ext>
            </a:extLst>
          </p:cNvPr>
          <p:cNvSpPr txBox="1"/>
          <p:nvPr/>
        </p:nvSpPr>
        <p:spPr>
          <a:xfrm>
            <a:off x="2941503" y="1608897"/>
            <a:ext cx="7447403" cy="350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5485E2"/>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Bandi e Avvisi</a:t>
            </a:r>
            <a:endParaRPr kumimoji="0" lang="it-IT" sz="1600" b="0" i="0" u="none" strike="noStrike" kern="1200" cap="none" spc="0" normalizeH="0" baseline="0" noProof="0" dirty="0">
              <a:ln>
                <a:noFill/>
              </a:ln>
              <a:solidFill>
                <a:srgbClr val="5485E2"/>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4E994DF-2FF8-41D5-8074-359186C43979}"/>
              </a:ext>
            </a:extLst>
          </p:cNvPr>
          <p:cNvSpPr txBox="1"/>
          <p:nvPr/>
        </p:nvSpPr>
        <p:spPr>
          <a:xfrm>
            <a:off x="2941503" y="2163534"/>
            <a:ext cx="7634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Documenti</a:t>
            </a: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(Leggi, Linee guida, Decreti, Milestone &amp; Target, Regolamenti, DNSH)</a:t>
            </a:r>
          </a:p>
        </p:txBody>
      </p:sp>
      <p:sp>
        <p:nvSpPr>
          <p:cNvPr id="10" name="TextBox 9">
            <a:extLst>
              <a:ext uri="{FF2B5EF4-FFF2-40B4-BE49-F238E27FC236}">
                <a16:creationId xmlns:a16="http://schemas.microsoft.com/office/drawing/2014/main" id="{97D2BC87-C4B3-4512-90EF-D3918F4E4A12}"/>
              </a:ext>
            </a:extLst>
          </p:cNvPr>
          <p:cNvSpPr txBox="1"/>
          <p:nvPr/>
        </p:nvSpPr>
        <p:spPr>
          <a:xfrm>
            <a:off x="2915541" y="2771992"/>
            <a:ext cx="76346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FAQ</a:t>
            </a:r>
            <a:r>
              <a:rPr kumimoji="0" lang="it-IT" sz="1600" b="0" i="0" u="none" strike="noStrike" kern="1200" cap="none" spc="0" normalizeH="0" baseline="0" noProof="0">
                <a:ln>
                  <a:noFill/>
                </a:ln>
                <a:solidFill>
                  <a:srgbClr val="0A2542"/>
                </a:solidFill>
                <a:effectLst/>
                <a:uLnTx/>
                <a:uFillTx/>
                <a:latin typeface="Arial" panose="020B0604020202020204" pitchFamily="34" charset="0"/>
                <a:ea typeface="+mn-ea"/>
                <a:cs typeface="Arial" panose="020B0604020202020204" pitchFamily="34" charset="0"/>
              </a:rPr>
              <a:t> informazioni generali su PNRR Italia</a:t>
            </a:r>
          </a:p>
        </p:txBody>
      </p:sp>
      <p:pic>
        <p:nvPicPr>
          <p:cNvPr id="5" name="Graphic 4" descr="Folder outline">
            <a:extLst>
              <a:ext uri="{FF2B5EF4-FFF2-40B4-BE49-F238E27FC236}">
                <a16:creationId xmlns:a16="http://schemas.microsoft.com/office/drawing/2014/main" id="{7A339A80-E6DC-499B-BD52-24B0AE75D1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7094" y="1602993"/>
            <a:ext cx="350362" cy="350362"/>
          </a:xfrm>
          <a:prstGeom prst="rect">
            <a:avLst/>
          </a:prstGeom>
        </p:spPr>
      </p:pic>
      <p:pic>
        <p:nvPicPr>
          <p:cNvPr id="11" name="Graphic 10" descr="Open folder outline">
            <a:extLst>
              <a:ext uri="{FF2B5EF4-FFF2-40B4-BE49-F238E27FC236}">
                <a16:creationId xmlns:a16="http://schemas.microsoft.com/office/drawing/2014/main" id="{FB134BD1-8CDB-4D7F-9AFA-9F9D04A145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47094" y="2173870"/>
            <a:ext cx="350362" cy="350362"/>
          </a:xfrm>
          <a:prstGeom prst="rect">
            <a:avLst/>
          </a:prstGeom>
        </p:spPr>
      </p:pic>
      <p:pic>
        <p:nvPicPr>
          <p:cNvPr id="13" name="Graphic 12" descr="Paperclip outline">
            <a:extLst>
              <a:ext uri="{FF2B5EF4-FFF2-40B4-BE49-F238E27FC236}">
                <a16:creationId xmlns:a16="http://schemas.microsoft.com/office/drawing/2014/main" id="{DC524ED7-E0F0-461A-83EF-1716E0A476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49233" y="2768227"/>
            <a:ext cx="346084" cy="346084"/>
          </a:xfrm>
          <a:prstGeom prst="rect">
            <a:avLst/>
          </a:prstGeom>
        </p:spPr>
      </p:pic>
      <p:pic>
        <p:nvPicPr>
          <p:cNvPr id="15" name="Graphic 14" descr="Right pointing backhand index outline">
            <a:extLst>
              <a:ext uri="{FF2B5EF4-FFF2-40B4-BE49-F238E27FC236}">
                <a16:creationId xmlns:a16="http://schemas.microsoft.com/office/drawing/2014/main" id="{87C5345C-1CAC-4DD6-BF9D-5BD7EF7C9D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714271">
            <a:off x="4090076" y="2440340"/>
            <a:ext cx="291356" cy="291356"/>
          </a:xfrm>
          <a:prstGeom prst="rect">
            <a:avLst/>
          </a:prstGeom>
        </p:spPr>
      </p:pic>
      <p:pic>
        <p:nvPicPr>
          <p:cNvPr id="19" name="Graphic 18" descr="Right pointing backhand index outline">
            <a:extLst>
              <a:ext uri="{FF2B5EF4-FFF2-40B4-BE49-F238E27FC236}">
                <a16:creationId xmlns:a16="http://schemas.microsoft.com/office/drawing/2014/main" id="{1A9B97D5-592C-4A49-8639-2DEC95B85D7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714271">
            <a:off x="4476680" y="1788805"/>
            <a:ext cx="291356" cy="291356"/>
          </a:xfrm>
          <a:prstGeom prst="rect">
            <a:avLst/>
          </a:prstGeom>
        </p:spPr>
      </p:pic>
      <p:pic>
        <p:nvPicPr>
          <p:cNvPr id="20" name="Graphic 19" descr="Open folder outline">
            <a:extLst>
              <a:ext uri="{FF2B5EF4-FFF2-40B4-BE49-F238E27FC236}">
                <a16:creationId xmlns:a16="http://schemas.microsoft.com/office/drawing/2014/main" id="{65C89CB8-C61F-4F3A-BA92-CCA4633624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47094" y="2157630"/>
            <a:ext cx="350362" cy="350362"/>
          </a:xfrm>
          <a:prstGeom prst="rect">
            <a:avLst/>
          </a:prstGeom>
        </p:spPr>
      </p:pic>
    </p:spTree>
    <p:extLst>
      <p:ext uri="{BB962C8B-B14F-4D97-AF65-F5344CB8AC3E}">
        <p14:creationId xmlns:p14="http://schemas.microsoft.com/office/powerpoint/2010/main" val="35609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41">
            <a:extLst>
              <a:ext uri="{FF2B5EF4-FFF2-40B4-BE49-F238E27FC236}">
                <a16:creationId xmlns:a16="http://schemas.microsoft.com/office/drawing/2014/main" id="{1F8632BD-A72D-414B-A8D6-28EB4D1B65E1}"/>
              </a:ext>
            </a:extLst>
          </p:cNvPr>
          <p:cNvSpPr/>
          <p:nvPr/>
        </p:nvSpPr>
        <p:spPr>
          <a:xfrm>
            <a:off x="0" y="3571309"/>
            <a:ext cx="12192000" cy="2232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6B5F6A5C-9D32-4E04-B418-581A68074C51}"/>
              </a:ext>
            </a:extLst>
          </p:cNvPr>
          <p:cNvSpPr>
            <a:spLocks noGrp="1"/>
          </p:cNvSpPr>
          <p:nvPr>
            <p:ph type="title"/>
          </p:nvPr>
        </p:nvSpPr>
        <p:spPr/>
        <p:txBody>
          <a:bodyPr/>
          <a:lstStyle/>
          <a:p>
            <a:r>
              <a:rPr lang="it-IT"/>
              <a:t>PNRR: PANORAMICA</a:t>
            </a:r>
          </a:p>
        </p:txBody>
      </p:sp>
      <p:sp>
        <p:nvSpPr>
          <p:cNvPr id="72" name="Rettangolo 71">
            <a:extLst>
              <a:ext uri="{FF2B5EF4-FFF2-40B4-BE49-F238E27FC236}">
                <a16:creationId xmlns:a16="http://schemas.microsoft.com/office/drawing/2014/main" id="{410331BC-B9DE-DC48-81C8-D778AEE074AC}"/>
              </a:ext>
            </a:extLst>
          </p:cNvPr>
          <p:cNvSpPr/>
          <p:nvPr/>
        </p:nvSpPr>
        <p:spPr>
          <a:xfrm>
            <a:off x="6308471" y="4089996"/>
            <a:ext cx="924651" cy="924651"/>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pic>
        <p:nvPicPr>
          <p:cNvPr id="73" name="Elemento grafico 72" descr="Euro con riempimento a tinta unita">
            <a:extLst>
              <a:ext uri="{FF2B5EF4-FFF2-40B4-BE49-F238E27FC236}">
                <a16:creationId xmlns:a16="http://schemas.microsoft.com/office/drawing/2014/main" id="{BAE3AD63-2292-0B4D-88A0-C0B3CD6800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1468" y="4282993"/>
            <a:ext cx="538657" cy="538657"/>
          </a:xfrm>
          <a:prstGeom prst="rect">
            <a:avLst/>
          </a:prstGeom>
        </p:spPr>
      </p:pic>
      <p:sp>
        <p:nvSpPr>
          <p:cNvPr id="74" name="Rettangolo 73">
            <a:extLst>
              <a:ext uri="{FF2B5EF4-FFF2-40B4-BE49-F238E27FC236}">
                <a16:creationId xmlns:a16="http://schemas.microsoft.com/office/drawing/2014/main" id="{209FA700-48F0-0B40-89F2-377F528E16B4}"/>
              </a:ext>
            </a:extLst>
          </p:cNvPr>
          <p:cNvSpPr/>
          <p:nvPr/>
        </p:nvSpPr>
        <p:spPr>
          <a:xfrm>
            <a:off x="7507234" y="3952406"/>
            <a:ext cx="4005101" cy="778575"/>
          </a:xfrm>
          <a:prstGeom prst="rect">
            <a:avLst/>
          </a:prstGeom>
        </p:spPr>
        <p:txBody>
          <a:bodyPr wrap="none" lIns="0" tIns="0" rIns="0" bIns="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3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€ 191,5 </a:t>
            </a:r>
            <a:r>
              <a:rPr kumimoji="0" lang="it-IT" sz="36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a:t>
            </a:r>
          </a:p>
        </p:txBody>
      </p:sp>
      <p:sp>
        <p:nvSpPr>
          <p:cNvPr id="76" name="Rettangolo 75">
            <a:extLst>
              <a:ext uri="{FF2B5EF4-FFF2-40B4-BE49-F238E27FC236}">
                <a16:creationId xmlns:a16="http://schemas.microsoft.com/office/drawing/2014/main" id="{79F09386-5DF5-2644-8F9C-9B03C0145E88}"/>
              </a:ext>
            </a:extLst>
          </p:cNvPr>
          <p:cNvSpPr/>
          <p:nvPr/>
        </p:nvSpPr>
        <p:spPr>
          <a:xfrm>
            <a:off x="1239291" y="4067087"/>
            <a:ext cx="924651" cy="924651"/>
          </a:xfrm>
          <a:prstGeom prst="rect">
            <a:avLst/>
          </a:prstGeom>
          <a:solidFill>
            <a:srgbClr val="476DB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srgbClr val="0A2542">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77" name="Rettangolo 76">
            <a:extLst>
              <a:ext uri="{FF2B5EF4-FFF2-40B4-BE49-F238E27FC236}">
                <a16:creationId xmlns:a16="http://schemas.microsoft.com/office/drawing/2014/main" id="{3A64649A-0E52-334F-9725-6C6C5944349F}"/>
              </a:ext>
            </a:extLst>
          </p:cNvPr>
          <p:cNvSpPr/>
          <p:nvPr/>
        </p:nvSpPr>
        <p:spPr>
          <a:xfrm>
            <a:off x="2414376" y="3876635"/>
            <a:ext cx="3662413" cy="1351371"/>
          </a:xfrm>
          <a:prstGeom prst="rect">
            <a:avLst/>
          </a:prstGeom>
        </p:spPr>
        <p:txBody>
          <a:bodyPr wrap="none" lIns="0" tIns="0" rIns="0" bIns="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3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527</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24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Traguardi &amp; Obiettivi</a:t>
            </a:r>
          </a:p>
        </p:txBody>
      </p:sp>
      <p:sp>
        <p:nvSpPr>
          <p:cNvPr id="36" name="Rectangle 35">
            <a:extLst>
              <a:ext uri="{FF2B5EF4-FFF2-40B4-BE49-F238E27FC236}">
                <a16:creationId xmlns:a16="http://schemas.microsoft.com/office/drawing/2014/main" id="{1017DC22-111A-E64F-AB27-0166A569E0CF}"/>
              </a:ext>
            </a:extLst>
          </p:cNvPr>
          <p:cNvSpPr/>
          <p:nvPr/>
        </p:nvSpPr>
        <p:spPr>
          <a:xfrm>
            <a:off x="7453498" y="4587347"/>
            <a:ext cx="3662413" cy="678071"/>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8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€ 68,9 </a:t>
            </a:r>
            <a:r>
              <a:rPr kumimoji="0" lang="it-IT" sz="18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sovvenzioni</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it-IT" sz="18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€ 122,6 </a:t>
            </a:r>
            <a:r>
              <a:rPr kumimoji="0" lang="it-IT" sz="1800" b="0" i="0" u="none" strike="noStrike" kern="1200" cap="none" spc="0" normalizeH="0" baseline="0" noProof="0">
                <a:ln>
                  <a:noFill/>
                </a:ln>
                <a:solidFill>
                  <a:srgbClr val="0A2643"/>
                </a:solidFill>
                <a:effectLst/>
                <a:uLnTx/>
                <a:uFillTx/>
                <a:latin typeface="Arial" panose="020B0604020202020204" pitchFamily="34" charset="0"/>
                <a:ea typeface="+mn-ea"/>
                <a:cs typeface="Arial" panose="020B0604020202020204" pitchFamily="34" charset="0"/>
              </a:rPr>
              <a:t>Mld di prestiti</a:t>
            </a:r>
          </a:p>
        </p:txBody>
      </p:sp>
      <p:grpSp>
        <p:nvGrpSpPr>
          <p:cNvPr id="35" name="Group 49">
            <a:extLst>
              <a:ext uri="{FF2B5EF4-FFF2-40B4-BE49-F238E27FC236}">
                <a16:creationId xmlns:a16="http://schemas.microsoft.com/office/drawing/2014/main" id="{0DF57465-5BF0-7343-9496-FAD1AA792488}"/>
              </a:ext>
            </a:extLst>
          </p:cNvPr>
          <p:cNvGrpSpPr>
            <a:grpSpLocks noChangeAspect="1"/>
          </p:cNvGrpSpPr>
          <p:nvPr/>
        </p:nvGrpSpPr>
        <p:grpSpPr bwMode="auto">
          <a:xfrm>
            <a:off x="1378440" y="4197166"/>
            <a:ext cx="343477" cy="392152"/>
            <a:chOff x="6566" y="437"/>
            <a:chExt cx="374" cy="427"/>
          </a:xfrm>
          <a:solidFill>
            <a:schemeClr val="bg1"/>
          </a:solidFill>
        </p:grpSpPr>
        <p:sp>
          <p:nvSpPr>
            <p:cNvPr id="38" name="Freeform 50">
              <a:extLst>
                <a:ext uri="{FF2B5EF4-FFF2-40B4-BE49-F238E27FC236}">
                  <a16:creationId xmlns:a16="http://schemas.microsoft.com/office/drawing/2014/main" id="{0B12911E-86ED-E54D-8757-22756C1888AB}"/>
                </a:ext>
              </a:extLst>
            </p:cNvPr>
            <p:cNvSpPr>
              <a:spLocks noEditPoints="1"/>
            </p:cNvSpPr>
            <p:nvPr/>
          </p:nvSpPr>
          <p:spPr bwMode="auto">
            <a:xfrm>
              <a:off x="6601" y="455"/>
              <a:ext cx="339" cy="231"/>
            </a:xfrm>
            <a:custGeom>
              <a:avLst/>
              <a:gdLst>
                <a:gd name="T0" fmla="*/ 222 w 229"/>
                <a:gd name="T1" fmla="*/ 156 h 156"/>
                <a:gd name="T2" fmla="*/ 6 w 229"/>
                <a:gd name="T3" fmla="*/ 156 h 156"/>
                <a:gd name="T4" fmla="*/ 0 w 229"/>
                <a:gd name="T5" fmla="*/ 150 h 156"/>
                <a:gd name="T6" fmla="*/ 0 w 229"/>
                <a:gd name="T7" fmla="*/ 6 h 156"/>
                <a:gd name="T8" fmla="*/ 6 w 229"/>
                <a:gd name="T9" fmla="*/ 0 h 156"/>
                <a:gd name="T10" fmla="*/ 222 w 229"/>
                <a:gd name="T11" fmla="*/ 0 h 156"/>
                <a:gd name="T12" fmla="*/ 228 w 229"/>
                <a:gd name="T13" fmla="*/ 4 h 156"/>
                <a:gd name="T14" fmla="*/ 226 w 229"/>
                <a:gd name="T15" fmla="*/ 11 h 156"/>
                <a:gd name="T16" fmla="*/ 142 w 229"/>
                <a:gd name="T17" fmla="*/ 78 h 156"/>
                <a:gd name="T18" fmla="*/ 226 w 229"/>
                <a:gd name="T19" fmla="*/ 145 h 156"/>
                <a:gd name="T20" fmla="*/ 228 w 229"/>
                <a:gd name="T21" fmla="*/ 152 h 156"/>
                <a:gd name="T22" fmla="*/ 222 w 229"/>
                <a:gd name="T23" fmla="*/ 156 h 156"/>
                <a:gd name="T24" fmla="*/ 12 w 229"/>
                <a:gd name="T25" fmla="*/ 144 h 156"/>
                <a:gd name="T26" fmla="*/ 205 w 229"/>
                <a:gd name="T27" fmla="*/ 144 h 156"/>
                <a:gd name="T28" fmla="*/ 129 w 229"/>
                <a:gd name="T29" fmla="*/ 83 h 156"/>
                <a:gd name="T30" fmla="*/ 126 w 229"/>
                <a:gd name="T31" fmla="*/ 78 h 156"/>
                <a:gd name="T32" fmla="*/ 129 w 229"/>
                <a:gd name="T33" fmla="*/ 73 h 156"/>
                <a:gd name="T34" fmla="*/ 205 w 229"/>
                <a:gd name="T35" fmla="*/ 12 h 156"/>
                <a:gd name="T36" fmla="*/ 12 w 229"/>
                <a:gd name="T37" fmla="*/ 12 h 156"/>
                <a:gd name="T38" fmla="*/ 12 w 229"/>
                <a:gd name="T39"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9" h="156">
                  <a:moveTo>
                    <a:pt x="222" y="156"/>
                  </a:moveTo>
                  <a:cubicBezTo>
                    <a:pt x="6" y="156"/>
                    <a:pt x="6" y="156"/>
                    <a:pt x="6" y="156"/>
                  </a:cubicBezTo>
                  <a:cubicBezTo>
                    <a:pt x="3" y="156"/>
                    <a:pt x="0" y="153"/>
                    <a:pt x="0" y="150"/>
                  </a:cubicBezTo>
                  <a:cubicBezTo>
                    <a:pt x="0" y="6"/>
                    <a:pt x="0" y="6"/>
                    <a:pt x="0" y="6"/>
                  </a:cubicBezTo>
                  <a:cubicBezTo>
                    <a:pt x="0" y="3"/>
                    <a:pt x="3" y="0"/>
                    <a:pt x="6" y="0"/>
                  </a:cubicBezTo>
                  <a:cubicBezTo>
                    <a:pt x="222" y="0"/>
                    <a:pt x="222" y="0"/>
                    <a:pt x="222" y="0"/>
                  </a:cubicBezTo>
                  <a:cubicBezTo>
                    <a:pt x="225" y="0"/>
                    <a:pt x="227" y="2"/>
                    <a:pt x="228" y="4"/>
                  </a:cubicBezTo>
                  <a:cubicBezTo>
                    <a:pt x="229" y="6"/>
                    <a:pt x="228" y="9"/>
                    <a:pt x="226" y="11"/>
                  </a:cubicBezTo>
                  <a:cubicBezTo>
                    <a:pt x="142" y="78"/>
                    <a:pt x="142" y="78"/>
                    <a:pt x="142" y="78"/>
                  </a:cubicBezTo>
                  <a:cubicBezTo>
                    <a:pt x="226" y="145"/>
                    <a:pt x="226" y="145"/>
                    <a:pt x="226" y="145"/>
                  </a:cubicBezTo>
                  <a:cubicBezTo>
                    <a:pt x="228" y="147"/>
                    <a:pt x="229" y="150"/>
                    <a:pt x="228" y="152"/>
                  </a:cubicBezTo>
                  <a:cubicBezTo>
                    <a:pt x="227" y="154"/>
                    <a:pt x="225" y="156"/>
                    <a:pt x="222" y="156"/>
                  </a:cubicBezTo>
                  <a:close/>
                  <a:moveTo>
                    <a:pt x="12" y="144"/>
                  </a:moveTo>
                  <a:cubicBezTo>
                    <a:pt x="205" y="144"/>
                    <a:pt x="205" y="144"/>
                    <a:pt x="205" y="144"/>
                  </a:cubicBezTo>
                  <a:cubicBezTo>
                    <a:pt x="129" y="83"/>
                    <a:pt x="129" y="83"/>
                    <a:pt x="129" y="83"/>
                  </a:cubicBezTo>
                  <a:cubicBezTo>
                    <a:pt x="127" y="82"/>
                    <a:pt x="126" y="80"/>
                    <a:pt x="126" y="78"/>
                  </a:cubicBezTo>
                  <a:cubicBezTo>
                    <a:pt x="126" y="76"/>
                    <a:pt x="127" y="74"/>
                    <a:pt x="129" y="73"/>
                  </a:cubicBezTo>
                  <a:cubicBezTo>
                    <a:pt x="205" y="12"/>
                    <a:pt x="205" y="12"/>
                    <a:pt x="205" y="12"/>
                  </a:cubicBezTo>
                  <a:cubicBezTo>
                    <a:pt x="12" y="12"/>
                    <a:pt x="12" y="12"/>
                    <a:pt x="12" y="12"/>
                  </a:cubicBezTo>
                  <a:lnTo>
                    <a:pt x="1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76DB6"/>
                </a:solidFill>
                <a:effectLst/>
                <a:uLnTx/>
                <a:uFillTx/>
                <a:latin typeface="Arial" charset="0"/>
                <a:ea typeface="+mn-ea"/>
                <a:cs typeface="Arial" charset="0"/>
              </a:endParaRPr>
            </a:p>
          </p:txBody>
        </p:sp>
        <p:sp>
          <p:nvSpPr>
            <p:cNvPr id="39" name="Freeform 51">
              <a:extLst>
                <a:ext uri="{FF2B5EF4-FFF2-40B4-BE49-F238E27FC236}">
                  <a16:creationId xmlns:a16="http://schemas.microsoft.com/office/drawing/2014/main" id="{9C05CC3F-C48B-FA43-8999-FA6D7BE044F3}"/>
                </a:ext>
              </a:extLst>
            </p:cNvPr>
            <p:cNvSpPr>
              <a:spLocks/>
            </p:cNvSpPr>
            <p:nvPr/>
          </p:nvSpPr>
          <p:spPr bwMode="auto">
            <a:xfrm>
              <a:off x="6566" y="437"/>
              <a:ext cx="18" cy="427"/>
            </a:xfrm>
            <a:custGeom>
              <a:avLst/>
              <a:gdLst>
                <a:gd name="T0" fmla="*/ 6 w 12"/>
                <a:gd name="T1" fmla="*/ 288 h 288"/>
                <a:gd name="T2" fmla="*/ 0 w 12"/>
                <a:gd name="T3" fmla="*/ 282 h 288"/>
                <a:gd name="T4" fmla="*/ 0 w 12"/>
                <a:gd name="T5" fmla="*/ 6 h 288"/>
                <a:gd name="T6" fmla="*/ 6 w 12"/>
                <a:gd name="T7" fmla="*/ 0 h 288"/>
                <a:gd name="T8" fmla="*/ 12 w 12"/>
                <a:gd name="T9" fmla="*/ 6 h 288"/>
                <a:gd name="T10" fmla="*/ 12 w 12"/>
                <a:gd name="T11" fmla="*/ 282 h 288"/>
                <a:gd name="T12" fmla="*/ 6 w 12"/>
                <a:gd name="T13" fmla="*/ 288 h 288"/>
              </a:gdLst>
              <a:ahLst/>
              <a:cxnLst>
                <a:cxn ang="0">
                  <a:pos x="T0" y="T1"/>
                </a:cxn>
                <a:cxn ang="0">
                  <a:pos x="T2" y="T3"/>
                </a:cxn>
                <a:cxn ang="0">
                  <a:pos x="T4" y="T5"/>
                </a:cxn>
                <a:cxn ang="0">
                  <a:pos x="T6" y="T7"/>
                </a:cxn>
                <a:cxn ang="0">
                  <a:pos x="T8" y="T9"/>
                </a:cxn>
                <a:cxn ang="0">
                  <a:pos x="T10" y="T11"/>
                </a:cxn>
                <a:cxn ang="0">
                  <a:pos x="T12" y="T13"/>
                </a:cxn>
              </a:cxnLst>
              <a:rect l="0" t="0" r="r" b="b"/>
              <a:pathLst>
                <a:path w="12" h="288">
                  <a:moveTo>
                    <a:pt x="6" y="288"/>
                  </a:moveTo>
                  <a:cubicBezTo>
                    <a:pt x="3" y="288"/>
                    <a:pt x="0" y="285"/>
                    <a:pt x="0" y="282"/>
                  </a:cubicBezTo>
                  <a:cubicBezTo>
                    <a:pt x="0" y="6"/>
                    <a:pt x="0" y="6"/>
                    <a:pt x="0" y="6"/>
                  </a:cubicBezTo>
                  <a:cubicBezTo>
                    <a:pt x="0" y="3"/>
                    <a:pt x="3" y="0"/>
                    <a:pt x="6" y="0"/>
                  </a:cubicBezTo>
                  <a:cubicBezTo>
                    <a:pt x="10" y="0"/>
                    <a:pt x="12" y="3"/>
                    <a:pt x="12" y="6"/>
                  </a:cubicBezTo>
                  <a:cubicBezTo>
                    <a:pt x="12" y="282"/>
                    <a:pt x="12" y="282"/>
                    <a:pt x="12" y="282"/>
                  </a:cubicBezTo>
                  <a:cubicBezTo>
                    <a:pt x="12" y="285"/>
                    <a:pt x="10" y="288"/>
                    <a:pt x="6"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476DB6"/>
                </a:solidFill>
                <a:effectLst/>
                <a:uLnTx/>
                <a:uFillTx/>
                <a:latin typeface="Arial" charset="0"/>
                <a:ea typeface="+mn-ea"/>
                <a:cs typeface="Arial" charset="0"/>
              </a:endParaRPr>
            </a:p>
          </p:txBody>
        </p:sp>
      </p:grpSp>
      <p:grpSp>
        <p:nvGrpSpPr>
          <p:cNvPr id="40" name="Group 515">
            <a:extLst>
              <a:ext uri="{FF2B5EF4-FFF2-40B4-BE49-F238E27FC236}">
                <a16:creationId xmlns:a16="http://schemas.microsoft.com/office/drawing/2014/main" id="{B3A1C701-883D-AD45-B215-52F8E1FBF8B5}"/>
              </a:ext>
            </a:extLst>
          </p:cNvPr>
          <p:cNvGrpSpPr/>
          <p:nvPr/>
        </p:nvGrpSpPr>
        <p:grpSpPr>
          <a:xfrm>
            <a:off x="1633712" y="4509534"/>
            <a:ext cx="378109" cy="356503"/>
            <a:chOff x="3468483" y="2355825"/>
            <a:chExt cx="643938" cy="642158"/>
          </a:xfrm>
          <a:solidFill>
            <a:schemeClr val="bg1"/>
          </a:solidFill>
        </p:grpSpPr>
        <p:sp>
          <p:nvSpPr>
            <p:cNvPr id="41" name="Freeform 5">
              <a:extLst>
                <a:ext uri="{FF2B5EF4-FFF2-40B4-BE49-F238E27FC236}">
                  <a16:creationId xmlns:a16="http://schemas.microsoft.com/office/drawing/2014/main" id="{713FAEBF-D161-9141-9A9D-8288A45E54F1}"/>
                </a:ext>
              </a:extLst>
            </p:cNvPr>
            <p:cNvSpPr>
              <a:spLocks noEditPoints="1"/>
            </p:cNvSpPr>
            <p:nvPr/>
          </p:nvSpPr>
          <p:spPr bwMode="auto">
            <a:xfrm>
              <a:off x="3761991" y="2355825"/>
              <a:ext cx="350430" cy="350430"/>
            </a:xfrm>
            <a:custGeom>
              <a:avLst/>
              <a:gdLst>
                <a:gd name="T0" fmla="*/ 11 w 133"/>
                <a:gd name="T1" fmla="*/ 111 h 133"/>
                <a:gd name="T2" fmla="*/ 0 w 133"/>
                <a:gd name="T3" fmla="*/ 122 h 133"/>
                <a:gd name="T4" fmla="*/ 11 w 133"/>
                <a:gd name="T5" fmla="*/ 133 h 133"/>
                <a:gd name="T6" fmla="*/ 22 w 133"/>
                <a:gd name="T7" fmla="*/ 122 h 133"/>
                <a:gd name="T8" fmla="*/ 21 w 133"/>
                <a:gd name="T9" fmla="*/ 120 h 133"/>
                <a:gd name="T10" fmla="*/ 73 w 133"/>
                <a:gd name="T11" fmla="*/ 68 h 133"/>
                <a:gd name="T12" fmla="*/ 99 w 133"/>
                <a:gd name="T13" fmla="*/ 68 h 133"/>
                <a:gd name="T14" fmla="*/ 103 w 133"/>
                <a:gd name="T15" fmla="*/ 67 h 133"/>
                <a:gd name="T16" fmla="*/ 131 w 133"/>
                <a:gd name="T17" fmla="*/ 39 h 133"/>
                <a:gd name="T18" fmla="*/ 132 w 133"/>
                <a:gd name="T19" fmla="*/ 32 h 133"/>
                <a:gd name="T20" fmla="*/ 126 w 133"/>
                <a:gd name="T21" fmla="*/ 28 h 133"/>
                <a:gd name="T22" fmla="*/ 105 w 133"/>
                <a:gd name="T23" fmla="*/ 28 h 133"/>
                <a:gd name="T24" fmla="*/ 105 w 133"/>
                <a:gd name="T25" fmla="*/ 7 h 133"/>
                <a:gd name="T26" fmla="*/ 101 w 133"/>
                <a:gd name="T27" fmla="*/ 1 h 133"/>
                <a:gd name="T28" fmla="*/ 94 w 133"/>
                <a:gd name="T29" fmla="*/ 2 h 133"/>
                <a:gd name="T30" fmla="*/ 66 w 133"/>
                <a:gd name="T31" fmla="*/ 30 h 133"/>
                <a:gd name="T32" fmla="*/ 64 w 133"/>
                <a:gd name="T33" fmla="*/ 34 h 133"/>
                <a:gd name="T34" fmla="*/ 64 w 133"/>
                <a:gd name="T35" fmla="*/ 59 h 133"/>
                <a:gd name="T36" fmla="*/ 12 w 133"/>
                <a:gd name="T37" fmla="*/ 111 h 133"/>
                <a:gd name="T38" fmla="*/ 11 w 133"/>
                <a:gd name="T39" fmla="*/ 111 h 133"/>
                <a:gd name="T40" fmla="*/ 94 w 133"/>
                <a:gd name="T41" fmla="*/ 39 h 133"/>
                <a:gd name="T42" fmla="*/ 99 w 133"/>
                <a:gd name="T43" fmla="*/ 41 h 133"/>
                <a:gd name="T44" fmla="*/ 111 w 133"/>
                <a:gd name="T45" fmla="*/ 41 h 133"/>
                <a:gd name="T46" fmla="*/ 96 w 133"/>
                <a:gd name="T47" fmla="*/ 56 h 133"/>
                <a:gd name="T48" fmla="*/ 77 w 133"/>
                <a:gd name="T49" fmla="*/ 56 h 133"/>
                <a:gd name="T50" fmla="*/ 77 w 133"/>
                <a:gd name="T51" fmla="*/ 37 h 133"/>
                <a:gd name="T52" fmla="*/ 92 w 133"/>
                <a:gd name="T53" fmla="*/ 22 h 133"/>
                <a:gd name="T54" fmla="*/ 92 w 133"/>
                <a:gd name="T55" fmla="*/ 34 h 133"/>
                <a:gd name="T56" fmla="*/ 94 w 133"/>
                <a:gd name="T57" fmla="*/ 3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Freeform 6">
              <a:extLst>
                <a:ext uri="{FF2B5EF4-FFF2-40B4-BE49-F238E27FC236}">
                  <a16:creationId xmlns:a16="http://schemas.microsoft.com/office/drawing/2014/main" id="{E7CF7173-52F9-4B48-8895-FFD552389450}"/>
                </a:ext>
              </a:extLst>
            </p:cNvPr>
            <p:cNvSpPr>
              <a:spLocks/>
            </p:cNvSpPr>
            <p:nvPr/>
          </p:nvSpPr>
          <p:spPr bwMode="auto">
            <a:xfrm>
              <a:off x="3566319" y="2453661"/>
              <a:ext cx="448266" cy="446487"/>
            </a:xfrm>
            <a:custGeom>
              <a:avLst/>
              <a:gdLst>
                <a:gd name="T0" fmla="*/ 123 w 170"/>
                <a:gd name="T1" fmla="*/ 16 h 170"/>
                <a:gd name="T2" fmla="*/ 120 w 170"/>
                <a:gd name="T3" fmla="*/ 8 h 170"/>
                <a:gd name="T4" fmla="*/ 119 w 170"/>
                <a:gd name="T5" fmla="*/ 8 h 170"/>
                <a:gd name="T6" fmla="*/ 85 w 170"/>
                <a:gd name="T7" fmla="*/ 0 h 170"/>
                <a:gd name="T8" fmla="*/ 0 w 170"/>
                <a:gd name="T9" fmla="*/ 85 h 170"/>
                <a:gd name="T10" fmla="*/ 85 w 170"/>
                <a:gd name="T11" fmla="*/ 170 h 170"/>
                <a:gd name="T12" fmla="*/ 170 w 170"/>
                <a:gd name="T13" fmla="*/ 85 h 170"/>
                <a:gd name="T14" fmla="*/ 162 w 170"/>
                <a:gd name="T15" fmla="*/ 50 h 170"/>
                <a:gd name="T16" fmla="*/ 158 w 170"/>
                <a:gd name="T17" fmla="*/ 47 h 170"/>
                <a:gd name="T18" fmla="*/ 154 w 170"/>
                <a:gd name="T19" fmla="*/ 47 h 170"/>
                <a:gd name="T20" fmla="*/ 150 w 170"/>
                <a:gd name="T21" fmla="*/ 51 h 170"/>
                <a:gd name="T22" fmla="*/ 151 w 170"/>
                <a:gd name="T23" fmla="*/ 55 h 170"/>
                <a:gd name="T24" fmla="*/ 157 w 170"/>
                <a:gd name="T25" fmla="*/ 85 h 170"/>
                <a:gd name="T26" fmla="*/ 85 w 170"/>
                <a:gd name="T27" fmla="*/ 158 h 170"/>
                <a:gd name="T28" fmla="*/ 12 w 170"/>
                <a:gd name="T29" fmla="*/ 85 h 170"/>
                <a:gd name="T30" fmla="*/ 85 w 170"/>
                <a:gd name="T31" fmla="*/ 13 h 170"/>
                <a:gd name="T32" fmla="*/ 114 w 170"/>
                <a:gd name="T33" fmla="*/ 19 h 170"/>
                <a:gd name="T34" fmla="*/ 123 w 170"/>
                <a:gd name="T35"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7">
              <a:extLst>
                <a:ext uri="{FF2B5EF4-FFF2-40B4-BE49-F238E27FC236}">
                  <a16:creationId xmlns:a16="http://schemas.microsoft.com/office/drawing/2014/main" id="{FA38F989-FE06-5D43-995B-A4D932EFC9C9}"/>
                </a:ext>
              </a:extLst>
            </p:cNvPr>
            <p:cNvSpPr>
              <a:spLocks/>
            </p:cNvSpPr>
            <p:nvPr/>
          </p:nvSpPr>
          <p:spPr bwMode="auto">
            <a:xfrm>
              <a:off x="3664155" y="2551496"/>
              <a:ext cx="252594" cy="250815"/>
            </a:xfrm>
            <a:custGeom>
              <a:avLst/>
              <a:gdLst>
                <a:gd name="T0" fmla="*/ 48 w 96"/>
                <a:gd name="T1" fmla="*/ 13 h 96"/>
                <a:gd name="T2" fmla="*/ 55 w 96"/>
                <a:gd name="T3" fmla="*/ 14 h 96"/>
                <a:gd name="T4" fmla="*/ 63 w 96"/>
                <a:gd name="T5" fmla="*/ 9 h 96"/>
                <a:gd name="T6" fmla="*/ 58 w 96"/>
                <a:gd name="T7" fmla="*/ 2 h 96"/>
                <a:gd name="T8" fmla="*/ 48 w 96"/>
                <a:gd name="T9" fmla="*/ 0 h 96"/>
                <a:gd name="T10" fmla="*/ 0 w 96"/>
                <a:gd name="T11" fmla="*/ 48 h 96"/>
                <a:gd name="T12" fmla="*/ 48 w 96"/>
                <a:gd name="T13" fmla="*/ 96 h 96"/>
                <a:gd name="T14" fmla="*/ 96 w 96"/>
                <a:gd name="T15" fmla="*/ 48 h 96"/>
                <a:gd name="T16" fmla="*/ 94 w 96"/>
                <a:gd name="T17" fmla="*/ 38 h 96"/>
                <a:gd name="T18" fmla="*/ 92 w 96"/>
                <a:gd name="T19" fmla="*/ 34 h 96"/>
                <a:gd name="T20" fmla="*/ 87 w 96"/>
                <a:gd name="T21" fmla="*/ 33 h 96"/>
                <a:gd name="T22" fmla="*/ 83 w 96"/>
                <a:gd name="T23" fmla="*/ 36 h 96"/>
                <a:gd name="T24" fmla="*/ 82 w 96"/>
                <a:gd name="T25" fmla="*/ 40 h 96"/>
                <a:gd name="T26" fmla="*/ 83 w 96"/>
                <a:gd name="T27" fmla="*/ 48 h 96"/>
                <a:gd name="T28" fmla="*/ 48 w 96"/>
                <a:gd name="T29" fmla="*/ 84 h 96"/>
                <a:gd name="T30" fmla="*/ 12 w 96"/>
                <a:gd name="T31" fmla="*/ 48 h 96"/>
                <a:gd name="T32" fmla="*/ 48 w 96"/>
                <a:gd name="T33"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Freeform 8">
              <a:extLst>
                <a:ext uri="{FF2B5EF4-FFF2-40B4-BE49-F238E27FC236}">
                  <a16:creationId xmlns:a16="http://schemas.microsoft.com/office/drawing/2014/main" id="{D247286F-9C21-794D-ACAB-BC4A2E5B2AD1}"/>
                </a:ext>
              </a:extLst>
            </p:cNvPr>
            <p:cNvSpPr>
              <a:spLocks/>
            </p:cNvSpPr>
            <p:nvPr/>
          </p:nvSpPr>
          <p:spPr bwMode="auto">
            <a:xfrm>
              <a:off x="3468483" y="2355825"/>
              <a:ext cx="643938" cy="642158"/>
            </a:xfrm>
            <a:custGeom>
              <a:avLst/>
              <a:gdLst>
                <a:gd name="T0" fmla="*/ 234 w 244"/>
                <a:gd name="T1" fmla="*/ 74 h 244"/>
                <a:gd name="T2" fmla="*/ 230 w 244"/>
                <a:gd name="T3" fmla="*/ 70 h 244"/>
                <a:gd name="T4" fmla="*/ 225 w 244"/>
                <a:gd name="T5" fmla="*/ 70 h 244"/>
                <a:gd name="T6" fmla="*/ 222 w 244"/>
                <a:gd name="T7" fmla="*/ 79 h 244"/>
                <a:gd name="T8" fmla="*/ 231 w 244"/>
                <a:gd name="T9" fmla="*/ 122 h 244"/>
                <a:gd name="T10" fmla="*/ 122 w 244"/>
                <a:gd name="T11" fmla="*/ 232 h 244"/>
                <a:gd name="T12" fmla="*/ 12 w 244"/>
                <a:gd name="T13" fmla="*/ 122 h 244"/>
                <a:gd name="T14" fmla="*/ 122 w 244"/>
                <a:gd name="T15" fmla="*/ 13 h 244"/>
                <a:gd name="T16" fmla="*/ 165 w 244"/>
                <a:gd name="T17" fmla="*/ 22 h 244"/>
                <a:gd name="T18" fmla="*/ 170 w 244"/>
                <a:gd name="T19" fmla="*/ 22 h 244"/>
                <a:gd name="T20" fmla="*/ 173 w 244"/>
                <a:gd name="T21" fmla="*/ 19 h 244"/>
                <a:gd name="T22" fmla="*/ 174 w 244"/>
                <a:gd name="T23" fmla="*/ 14 h 244"/>
                <a:gd name="T24" fmla="*/ 170 w 244"/>
                <a:gd name="T25" fmla="*/ 10 h 244"/>
                <a:gd name="T26" fmla="*/ 122 w 244"/>
                <a:gd name="T27" fmla="*/ 0 h 244"/>
                <a:gd name="T28" fmla="*/ 0 w 244"/>
                <a:gd name="T29" fmla="*/ 122 h 244"/>
                <a:gd name="T30" fmla="*/ 122 w 244"/>
                <a:gd name="T31" fmla="*/ 244 h 244"/>
                <a:gd name="T32" fmla="*/ 244 w 244"/>
                <a:gd name="T33" fmla="*/ 122 h 244"/>
                <a:gd name="T34" fmla="*/ 234 w 244"/>
                <a:gd name="T35" fmla="*/ 7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4">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w="9525">
              <a:noFill/>
              <a:round/>
              <a:headEnd/>
              <a:tailEnd/>
            </a:ln>
          </p:spPr>
          <p:txBody>
            <a:bodyPr vert="horz" wrap="square" lIns="91419" tIns="45709" rIns="91419" bIns="4570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7352F638-DCA7-4602-8F31-6A6043B8166A}"/>
              </a:ext>
            </a:extLst>
          </p:cNvPr>
          <p:cNvGrpSpPr/>
          <p:nvPr/>
        </p:nvGrpSpPr>
        <p:grpSpPr>
          <a:xfrm>
            <a:off x="1613420" y="1428306"/>
            <a:ext cx="8965159" cy="1615887"/>
            <a:chOff x="2007116" y="1428306"/>
            <a:chExt cx="8965159" cy="1615887"/>
          </a:xfrm>
        </p:grpSpPr>
        <p:grpSp>
          <p:nvGrpSpPr>
            <p:cNvPr id="5" name="Group 4">
              <a:extLst>
                <a:ext uri="{FF2B5EF4-FFF2-40B4-BE49-F238E27FC236}">
                  <a16:creationId xmlns:a16="http://schemas.microsoft.com/office/drawing/2014/main" id="{DF051034-DDDE-4C61-B90B-D8FA73129AD1}"/>
                </a:ext>
              </a:extLst>
            </p:cNvPr>
            <p:cNvGrpSpPr/>
            <p:nvPr/>
          </p:nvGrpSpPr>
          <p:grpSpPr>
            <a:xfrm>
              <a:off x="2010373" y="1428306"/>
              <a:ext cx="1829409" cy="1615887"/>
              <a:chOff x="523098" y="1428306"/>
              <a:chExt cx="1829409" cy="1615887"/>
            </a:xfrm>
          </p:grpSpPr>
          <p:grpSp>
            <p:nvGrpSpPr>
              <p:cNvPr id="4" name="Group 3">
                <a:extLst>
                  <a:ext uri="{FF2B5EF4-FFF2-40B4-BE49-F238E27FC236}">
                    <a16:creationId xmlns:a16="http://schemas.microsoft.com/office/drawing/2014/main" id="{E6138677-CA10-4A81-BD15-23B3ABF48221}"/>
                  </a:ext>
                </a:extLst>
              </p:cNvPr>
              <p:cNvGrpSpPr/>
              <p:nvPr/>
            </p:nvGrpSpPr>
            <p:grpSpPr>
              <a:xfrm>
                <a:off x="523098" y="1428306"/>
                <a:ext cx="1426132" cy="1615887"/>
                <a:chOff x="523098" y="1428306"/>
                <a:chExt cx="1426132" cy="1615887"/>
              </a:xfrm>
            </p:grpSpPr>
            <p:sp>
              <p:nvSpPr>
                <p:cNvPr id="22" name="Rettangolo 21">
                  <a:extLst>
                    <a:ext uri="{FF2B5EF4-FFF2-40B4-BE49-F238E27FC236}">
                      <a16:creationId xmlns:a16="http://schemas.microsoft.com/office/drawing/2014/main" id="{6C8ED81E-0B39-3544-B3A3-F8D67FFC9349}"/>
                    </a:ext>
                  </a:extLst>
                </p:cNvPr>
                <p:cNvSpPr/>
                <p:nvPr/>
              </p:nvSpPr>
              <p:spPr>
                <a:xfrm>
                  <a:off x="528701" y="1428306"/>
                  <a:ext cx="1414927"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rPr>
                    <a:t>6</a:t>
                  </a:r>
                  <a:endParaRPr kumimoji="0" lang="it-IT" sz="7200" b="0"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endParaRPr>
                </a:p>
              </p:txBody>
            </p:sp>
            <p:sp>
              <p:nvSpPr>
                <p:cNvPr id="24" name="Rettangolo 23">
                  <a:extLst>
                    <a:ext uri="{FF2B5EF4-FFF2-40B4-BE49-F238E27FC236}">
                      <a16:creationId xmlns:a16="http://schemas.microsoft.com/office/drawing/2014/main" id="{63EDA3C8-173F-9E40-B5BE-4561B393E7F2}"/>
                    </a:ext>
                  </a:extLst>
                </p:cNvPr>
                <p:cNvSpPr/>
                <p:nvPr/>
              </p:nvSpPr>
              <p:spPr>
                <a:xfrm>
                  <a:off x="523098" y="2576193"/>
                  <a:ext cx="142613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Missioni</a:t>
                  </a:r>
                </a:p>
              </p:txBody>
            </p:sp>
          </p:grpSp>
          <p:sp>
            <p:nvSpPr>
              <p:cNvPr id="37" name="Rectangle 36">
                <a:extLst>
                  <a:ext uri="{FF2B5EF4-FFF2-40B4-BE49-F238E27FC236}">
                    <a16:creationId xmlns:a16="http://schemas.microsoft.com/office/drawing/2014/main" id="{6DAF2E39-F803-B048-B467-284914F83B5B}"/>
                  </a:ext>
                </a:extLst>
              </p:cNvPr>
              <p:cNvSpPr/>
              <p:nvPr/>
            </p:nvSpPr>
            <p:spPr>
              <a:xfrm>
                <a:off x="2102073"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447B7954-F7A3-4BA5-B38E-495EC2CC6BA9}"/>
                </a:ext>
              </a:extLst>
            </p:cNvPr>
            <p:cNvGrpSpPr/>
            <p:nvPr/>
          </p:nvGrpSpPr>
          <p:grpSpPr>
            <a:xfrm>
              <a:off x="4104440" y="1428306"/>
              <a:ext cx="2320217" cy="1615887"/>
              <a:chOff x="2617165" y="1428306"/>
              <a:chExt cx="2320217" cy="1615887"/>
            </a:xfrm>
          </p:grpSpPr>
          <p:sp>
            <p:nvSpPr>
              <p:cNvPr id="47" name="Rettangolo 46">
                <a:extLst>
                  <a:ext uri="{FF2B5EF4-FFF2-40B4-BE49-F238E27FC236}">
                    <a16:creationId xmlns:a16="http://schemas.microsoft.com/office/drawing/2014/main" id="{7159FF56-386A-D542-8FB6-EEF13607CD8A}"/>
                  </a:ext>
                </a:extLst>
              </p:cNvPr>
              <p:cNvSpPr/>
              <p:nvPr/>
            </p:nvSpPr>
            <p:spPr>
              <a:xfrm>
                <a:off x="2617165" y="1428306"/>
                <a:ext cx="1883268"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rPr>
                  <a:t>16</a:t>
                </a:r>
                <a:endParaRPr kumimoji="0" lang="it-IT" sz="7200" b="0"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endParaRPr>
              </a:p>
            </p:txBody>
          </p:sp>
          <p:sp>
            <p:nvSpPr>
              <p:cNvPr id="48" name="Rettangolo 47">
                <a:extLst>
                  <a:ext uri="{FF2B5EF4-FFF2-40B4-BE49-F238E27FC236}">
                    <a16:creationId xmlns:a16="http://schemas.microsoft.com/office/drawing/2014/main" id="{EEE4DB85-303F-6C4D-B6DB-159748412C91}"/>
                  </a:ext>
                </a:extLst>
              </p:cNvPr>
              <p:cNvSpPr/>
              <p:nvPr/>
            </p:nvSpPr>
            <p:spPr>
              <a:xfrm>
                <a:off x="2682909" y="2576193"/>
                <a:ext cx="189818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Componenti</a:t>
                </a:r>
              </a:p>
            </p:txBody>
          </p:sp>
          <p:sp>
            <p:nvSpPr>
              <p:cNvPr id="67" name="Rectangle 66">
                <a:extLst>
                  <a:ext uri="{FF2B5EF4-FFF2-40B4-BE49-F238E27FC236}">
                    <a16:creationId xmlns:a16="http://schemas.microsoft.com/office/drawing/2014/main" id="{1AD756E3-A46F-0246-B0A0-B4E15A512D13}"/>
                  </a:ext>
                </a:extLst>
              </p:cNvPr>
              <p:cNvSpPr/>
              <p:nvPr/>
            </p:nvSpPr>
            <p:spPr>
              <a:xfrm>
                <a:off x="4686948"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0EA0626B-8D1A-4F2F-BFD7-3638334E9408}"/>
                </a:ext>
              </a:extLst>
            </p:cNvPr>
            <p:cNvGrpSpPr/>
            <p:nvPr/>
          </p:nvGrpSpPr>
          <p:grpSpPr>
            <a:xfrm>
              <a:off x="6557406" y="1428306"/>
              <a:ext cx="1973050" cy="1615887"/>
              <a:chOff x="7295539" y="1428306"/>
              <a:chExt cx="1973050" cy="1615887"/>
            </a:xfrm>
          </p:grpSpPr>
          <p:sp>
            <p:nvSpPr>
              <p:cNvPr id="58" name="Rettangolo 57">
                <a:extLst>
                  <a:ext uri="{FF2B5EF4-FFF2-40B4-BE49-F238E27FC236}">
                    <a16:creationId xmlns:a16="http://schemas.microsoft.com/office/drawing/2014/main" id="{C19521F3-42FE-C346-8C6C-3626763D7A51}"/>
                  </a:ext>
                </a:extLst>
              </p:cNvPr>
              <p:cNvSpPr/>
              <p:nvPr/>
            </p:nvSpPr>
            <p:spPr>
              <a:xfrm>
                <a:off x="7295539" y="1428306"/>
                <a:ext cx="1712062"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rPr>
                  <a:t>63</a:t>
                </a:r>
                <a:endParaRPr kumimoji="0" lang="it-IT" sz="7200" b="0"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endParaRPr>
              </a:p>
            </p:txBody>
          </p:sp>
          <p:sp>
            <p:nvSpPr>
              <p:cNvPr id="59" name="Rettangolo 58">
                <a:extLst>
                  <a:ext uri="{FF2B5EF4-FFF2-40B4-BE49-F238E27FC236}">
                    <a16:creationId xmlns:a16="http://schemas.microsoft.com/office/drawing/2014/main" id="{C3A1B979-6F8F-1742-925D-13DE897FEC48}"/>
                  </a:ext>
                </a:extLst>
              </p:cNvPr>
              <p:cNvSpPr/>
              <p:nvPr/>
            </p:nvSpPr>
            <p:spPr>
              <a:xfrm>
                <a:off x="7474581" y="2576193"/>
                <a:ext cx="1296484"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Riforme</a:t>
                </a:r>
              </a:p>
            </p:txBody>
          </p:sp>
          <p:sp>
            <p:nvSpPr>
              <p:cNvPr id="69" name="Rectangle 68">
                <a:extLst>
                  <a:ext uri="{FF2B5EF4-FFF2-40B4-BE49-F238E27FC236}">
                    <a16:creationId xmlns:a16="http://schemas.microsoft.com/office/drawing/2014/main" id="{C3EF80AD-92EB-7E4C-9E69-69B8BE554EA1}"/>
                  </a:ext>
                </a:extLst>
              </p:cNvPr>
              <p:cNvSpPr/>
              <p:nvPr/>
            </p:nvSpPr>
            <p:spPr>
              <a:xfrm>
                <a:off x="9018155"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DA9A2787-3815-4F1E-99ED-E5D44023F6DF}"/>
                </a:ext>
              </a:extLst>
            </p:cNvPr>
            <p:cNvGrpSpPr/>
            <p:nvPr/>
          </p:nvGrpSpPr>
          <p:grpSpPr>
            <a:xfrm>
              <a:off x="8462389" y="1432709"/>
              <a:ext cx="2506629" cy="1611484"/>
              <a:chOff x="9200522" y="1432709"/>
              <a:chExt cx="2506629" cy="1611484"/>
            </a:xfrm>
          </p:grpSpPr>
          <p:sp>
            <p:nvSpPr>
              <p:cNvPr id="60" name="Rettangolo 59">
                <a:extLst>
                  <a:ext uri="{FF2B5EF4-FFF2-40B4-BE49-F238E27FC236}">
                    <a16:creationId xmlns:a16="http://schemas.microsoft.com/office/drawing/2014/main" id="{76521C53-D08A-7743-AA38-91D64396E6D6}"/>
                  </a:ext>
                </a:extLst>
              </p:cNvPr>
              <p:cNvSpPr/>
              <p:nvPr/>
            </p:nvSpPr>
            <p:spPr>
              <a:xfrm>
                <a:off x="9200522" y="1432709"/>
                <a:ext cx="2506629"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a:ea typeface="+mn-ea"/>
                    <a:cs typeface="Arial"/>
                  </a:rPr>
                  <a:t>134</a:t>
                </a:r>
                <a:endParaRPr kumimoji="0" lang="it-IT" sz="5400" b="1" i="0" u="none" strike="noStrike" kern="1200" cap="none" spc="0" normalizeH="0" baseline="0" noProof="0">
                  <a:ln>
                    <a:noFill/>
                  </a:ln>
                  <a:solidFill>
                    <a:srgbClr val="CDA73C"/>
                  </a:solidFill>
                  <a:effectLst/>
                  <a:uLnTx/>
                  <a:uFillTx/>
                  <a:latin typeface="Arial"/>
                  <a:ea typeface="+mn-ea"/>
                  <a:cs typeface="Arial"/>
                </a:endParaRPr>
              </a:p>
            </p:txBody>
          </p:sp>
          <p:sp>
            <p:nvSpPr>
              <p:cNvPr id="61" name="Rettangolo 60">
                <a:extLst>
                  <a:ext uri="{FF2B5EF4-FFF2-40B4-BE49-F238E27FC236}">
                    <a16:creationId xmlns:a16="http://schemas.microsoft.com/office/drawing/2014/main" id="{0D62BD4E-C02C-874C-87CB-6C8055FD1AB9}"/>
                  </a:ext>
                </a:extLst>
              </p:cNvPr>
              <p:cNvSpPr/>
              <p:nvPr/>
            </p:nvSpPr>
            <p:spPr>
              <a:xfrm>
                <a:off x="9504745" y="2576193"/>
                <a:ext cx="189818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Investimenti</a:t>
                </a:r>
              </a:p>
            </p:txBody>
          </p:sp>
        </p:grpSp>
        <p:grpSp>
          <p:nvGrpSpPr>
            <p:cNvPr id="49" name="Group 48">
              <a:extLst>
                <a:ext uri="{FF2B5EF4-FFF2-40B4-BE49-F238E27FC236}">
                  <a16:creationId xmlns:a16="http://schemas.microsoft.com/office/drawing/2014/main" id="{72BB5829-8FC8-4ECE-8365-C4DBCC21C872}"/>
                </a:ext>
              </a:extLst>
            </p:cNvPr>
            <p:cNvGrpSpPr/>
            <p:nvPr/>
          </p:nvGrpSpPr>
          <p:grpSpPr>
            <a:xfrm>
              <a:off x="6739705" y="2104436"/>
              <a:ext cx="1794008" cy="939757"/>
              <a:chOff x="7474581" y="2104436"/>
              <a:chExt cx="1794008" cy="939757"/>
            </a:xfrm>
          </p:grpSpPr>
          <p:sp>
            <p:nvSpPr>
              <p:cNvPr id="51" name="Rettangolo 58">
                <a:extLst>
                  <a:ext uri="{FF2B5EF4-FFF2-40B4-BE49-F238E27FC236}">
                    <a16:creationId xmlns:a16="http://schemas.microsoft.com/office/drawing/2014/main" id="{20826637-2F1A-4EEE-934D-7CE7BAB0CB6D}"/>
                  </a:ext>
                </a:extLst>
              </p:cNvPr>
              <p:cNvSpPr/>
              <p:nvPr/>
            </p:nvSpPr>
            <p:spPr>
              <a:xfrm>
                <a:off x="7474581" y="2576193"/>
                <a:ext cx="1296484"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Riforme</a:t>
                </a:r>
              </a:p>
            </p:txBody>
          </p:sp>
          <p:sp>
            <p:nvSpPr>
              <p:cNvPr id="52" name="Rectangle 51">
                <a:extLst>
                  <a:ext uri="{FF2B5EF4-FFF2-40B4-BE49-F238E27FC236}">
                    <a16:creationId xmlns:a16="http://schemas.microsoft.com/office/drawing/2014/main" id="{E43D284B-7F8B-4A25-946A-6754436A2B1A}"/>
                  </a:ext>
                </a:extLst>
              </p:cNvPr>
              <p:cNvSpPr/>
              <p:nvPr/>
            </p:nvSpPr>
            <p:spPr>
              <a:xfrm>
                <a:off x="9018155"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F78296CE-517F-4E96-A9F4-8AFA8057DC48}"/>
                </a:ext>
              </a:extLst>
            </p:cNvPr>
            <p:cNvGrpSpPr/>
            <p:nvPr/>
          </p:nvGrpSpPr>
          <p:grpSpPr>
            <a:xfrm>
              <a:off x="8465646" y="1432709"/>
              <a:ext cx="2506629" cy="1611484"/>
              <a:chOff x="9200522" y="1432709"/>
              <a:chExt cx="2506629" cy="1611484"/>
            </a:xfrm>
          </p:grpSpPr>
          <p:sp>
            <p:nvSpPr>
              <p:cNvPr id="54" name="Rettangolo 59">
                <a:extLst>
                  <a:ext uri="{FF2B5EF4-FFF2-40B4-BE49-F238E27FC236}">
                    <a16:creationId xmlns:a16="http://schemas.microsoft.com/office/drawing/2014/main" id="{FDB039D5-4993-4938-8EE1-5D3D923D1C1B}"/>
                  </a:ext>
                </a:extLst>
              </p:cNvPr>
              <p:cNvSpPr/>
              <p:nvPr/>
            </p:nvSpPr>
            <p:spPr>
              <a:xfrm>
                <a:off x="9200522" y="1432709"/>
                <a:ext cx="2506629"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a:ea typeface="+mn-ea"/>
                    <a:cs typeface="Arial"/>
                  </a:rPr>
                  <a:t>134</a:t>
                </a:r>
                <a:endParaRPr kumimoji="0" lang="it-IT" sz="5400" b="1" i="0" u="none" strike="noStrike" kern="1200" cap="none" spc="0" normalizeH="0" baseline="0" noProof="0">
                  <a:ln>
                    <a:noFill/>
                  </a:ln>
                  <a:solidFill>
                    <a:srgbClr val="CDA73C"/>
                  </a:solidFill>
                  <a:effectLst/>
                  <a:uLnTx/>
                  <a:uFillTx/>
                  <a:latin typeface="Arial"/>
                  <a:ea typeface="+mn-ea"/>
                  <a:cs typeface="Arial"/>
                </a:endParaRPr>
              </a:p>
            </p:txBody>
          </p:sp>
          <p:sp>
            <p:nvSpPr>
              <p:cNvPr id="55" name="Rettangolo 60">
                <a:extLst>
                  <a:ext uri="{FF2B5EF4-FFF2-40B4-BE49-F238E27FC236}">
                    <a16:creationId xmlns:a16="http://schemas.microsoft.com/office/drawing/2014/main" id="{366211F7-54E1-4DF1-BC1F-3933B29FAA4E}"/>
                  </a:ext>
                </a:extLst>
              </p:cNvPr>
              <p:cNvSpPr/>
              <p:nvPr/>
            </p:nvSpPr>
            <p:spPr>
              <a:xfrm>
                <a:off x="9504745" y="2576193"/>
                <a:ext cx="189818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Investimenti</a:t>
                </a:r>
              </a:p>
            </p:txBody>
          </p:sp>
        </p:grpSp>
        <p:grpSp>
          <p:nvGrpSpPr>
            <p:cNvPr id="63" name="Group 62">
              <a:extLst>
                <a:ext uri="{FF2B5EF4-FFF2-40B4-BE49-F238E27FC236}">
                  <a16:creationId xmlns:a16="http://schemas.microsoft.com/office/drawing/2014/main" id="{F144E708-8A2E-47D0-99C3-8595718D3E70}"/>
                </a:ext>
              </a:extLst>
            </p:cNvPr>
            <p:cNvGrpSpPr/>
            <p:nvPr/>
          </p:nvGrpSpPr>
          <p:grpSpPr>
            <a:xfrm>
              <a:off x="2007116" y="1428306"/>
              <a:ext cx="1829409" cy="1615887"/>
              <a:chOff x="523098" y="1428306"/>
              <a:chExt cx="1829409" cy="1615887"/>
            </a:xfrm>
          </p:grpSpPr>
          <p:grpSp>
            <p:nvGrpSpPr>
              <p:cNvPr id="64" name="Group 63">
                <a:extLst>
                  <a:ext uri="{FF2B5EF4-FFF2-40B4-BE49-F238E27FC236}">
                    <a16:creationId xmlns:a16="http://schemas.microsoft.com/office/drawing/2014/main" id="{8D7D96F9-F74B-4B3E-9A85-1ECF977DB227}"/>
                  </a:ext>
                </a:extLst>
              </p:cNvPr>
              <p:cNvGrpSpPr/>
              <p:nvPr/>
            </p:nvGrpSpPr>
            <p:grpSpPr>
              <a:xfrm>
                <a:off x="523098" y="1428306"/>
                <a:ext cx="1426132" cy="1615887"/>
                <a:chOff x="523098" y="1428306"/>
                <a:chExt cx="1426132" cy="1615887"/>
              </a:xfrm>
            </p:grpSpPr>
            <p:sp>
              <p:nvSpPr>
                <p:cNvPr id="66" name="Rettangolo 21">
                  <a:extLst>
                    <a:ext uri="{FF2B5EF4-FFF2-40B4-BE49-F238E27FC236}">
                      <a16:creationId xmlns:a16="http://schemas.microsoft.com/office/drawing/2014/main" id="{0EA504D0-C9C9-4B7F-BAEE-1D5C9DCBCCE7}"/>
                    </a:ext>
                  </a:extLst>
                </p:cNvPr>
                <p:cNvSpPr/>
                <p:nvPr/>
              </p:nvSpPr>
              <p:spPr>
                <a:xfrm>
                  <a:off x="528701" y="1428306"/>
                  <a:ext cx="1414927"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rPr>
                    <a:t>6</a:t>
                  </a:r>
                  <a:endParaRPr kumimoji="0" lang="it-IT" sz="7200" b="0" i="0" u="none" strike="noStrike" kern="1200" cap="none" spc="0" normalizeH="0" baseline="0" noProof="0">
                    <a:ln>
                      <a:noFill/>
                    </a:ln>
                    <a:solidFill>
                      <a:srgbClr val="CDA73C"/>
                    </a:solidFill>
                    <a:effectLst/>
                    <a:uLnTx/>
                    <a:uFillTx/>
                    <a:latin typeface="Arial" panose="020B0604020202020204" pitchFamily="34" charset="0"/>
                    <a:ea typeface="+mn-ea"/>
                    <a:cs typeface="Arial" panose="020B0604020202020204" pitchFamily="34" charset="0"/>
                  </a:endParaRPr>
                </a:p>
              </p:txBody>
            </p:sp>
            <p:sp>
              <p:nvSpPr>
                <p:cNvPr id="70" name="Rettangolo 23">
                  <a:extLst>
                    <a:ext uri="{FF2B5EF4-FFF2-40B4-BE49-F238E27FC236}">
                      <a16:creationId xmlns:a16="http://schemas.microsoft.com/office/drawing/2014/main" id="{869F88EA-CCAA-41D5-922D-7463DFF3138E}"/>
                    </a:ext>
                  </a:extLst>
                </p:cNvPr>
                <p:cNvSpPr/>
                <p:nvPr/>
              </p:nvSpPr>
              <p:spPr>
                <a:xfrm>
                  <a:off x="523098" y="2576193"/>
                  <a:ext cx="142613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Missioni</a:t>
                  </a:r>
                </a:p>
              </p:txBody>
            </p:sp>
          </p:grpSp>
          <p:sp>
            <p:nvSpPr>
              <p:cNvPr id="65" name="Rectangle 64">
                <a:extLst>
                  <a:ext uri="{FF2B5EF4-FFF2-40B4-BE49-F238E27FC236}">
                    <a16:creationId xmlns:a16="http://schemas.microsoft.com/office/drawing/2014/main" id="{451943CE-CF0A-4D91-8A89-47A5315AA079}"/>
                  </a:ext>
                </a:extLst>
              </p:cNvPr>
              <p:cNvSpPr/>
              <p:nvPr/>
            </p:nvSpPr>
            <p:spPr>
              <a:xfrm>
                <a:off x="2102073"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9" name="Rettangolo 47">
              <a:extLst>
                <a:ext uri="{FF2B5EF4-FFF2-40B4-BE49-F238E27FC236}">
                  <a16:creationId xmlns:a16="http://schemas.microsoft.com/office/drawing/2014/main" id="{CD69DE83-B237-4EC1-8799-1EAEA1A2722D}"/>
                </a:ext>
              </a:extLst>
            </p:cNvPr>
            <p:cNvSpPr/>
            <p:nvPr/>
          </p:nvSpPr>
          <p:spPr>
            <a:xfrm>
              <a:off x="4166927" y="2576193"/>
              <a:ext cx="189818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Componenti</a:t>
              </a:r>
            </a:p>
          </p:txBody>
        </p:sp>
        <p:sp>
          <p:nvSpPr>
            <p:cNvPr id="80" name="Rectangle 79">
              <a:extLst>
                <a:ext uri="{FF2B5EF4-FFF2-40B4-BE49-F238E27FC236}">
                  <a16:creationId xmlns:a16="http://schemas.microsoft.com/office/drawing/2014/main" id="{48BDB393-FA5A-4625-B7B6-800DA465CF0F}"/>
                </a:ext>
              </a:extLst>
            </p:cNvPr>
            <p:cNvSpPr/>
            <p:nvPr/>
          </p:nvSpPr>
          <p:spPr>
            <a:xfrm>
              <a:off x="6170966"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7" name="Rettangolo 58">
              <a:extLst>
                <a:ext uri="{FF2B5EF4-FFF2-40B4-BE49-F238E27FC236}">
                  <a16:creationId xmlns:a16="http://schemas.microsoft.com/office/drawing/2014/main" id="{AB7CA769-773C-4295-8B8F-7472E9903F7F}"/>
                </a:ext>
              </a:extLst>
            </p:cNvPr>
            <p:cNvSpPr/>
            <p:nvPr/>
          </p:nvSpPr>
          <p:spPr>
            <a:xfrm>
              <a:off x="6736448" y="2576193"/>
              <a:ext cx="1296484"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Riforme</a:t>
              </a:r>
            </a:p>
          </p:txBody>
        </p:sp>
        <p:sp>
          <p:nvSpPr>
            <p:cNvPr id="88" name="Rectangle 87">
              <a:extLst>
                <a:ext uri="{FF2B5EF4-FFF2-40B4-BE49-F238E27FC236}">
                  <a16:creationId xmlns:a16="http://schemas.microsoft.com/office/drawing/2014/main" id="{64CCEDF1-8DD9-4384-99F7-FA9755E98C6F}"/>
                </a:ext>
              </a:extLst>
            </p:cNvPr>
            <p:cNvSpPr/>
            <p:nvPr/>
          </p:nvSpPr>
          <p:spPr>
            <a:xfrm>
              <a:off x="8280022" y="2104436"/>
              <a:ext cx="250434" cy="45719"/>
            </a:xfrm>
            <a:prstGeom prst="rect">
              <a:avLst/>
            </a:prstGeom>
            <a:solidFill>
              <a:srgbClr val="C4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9" name="Group 88">
              <a:extLst>
                <a:ext uri="{FF2B5EF4-FFF2-40B4-BE49-F238E27FC236}">
                  <a16:creationId xmlns:a16="http://schemas.microsoft.com/office/drawing/2014/main" id="{07412FA0-6D3F-43D3-A6D0-FCA33C14BF99}"/>
                </a:ext>
              </a:extLst>
            </p:cNvPr>
            <p:cNvGrpSpPr/>
            <p:nvPr/>
          </p:nvGrpSpPr>
          <p:grpSpPr>
            <a:xfrm>
              <a:off x="8462389" y="1432709"/>
              <a:ext cx="2506629" cy="1611484"/>
              <a:chOff x="9200522" y="1432709"/>
              <a:chExt cx="2506629" cy="1611484"/>
            </a:xfrm>
          </p:grpSpPr>
          <p:sp>
            <p:nvSpPr>
              <p:cNvPr id="90" name="Rettangolo 59">
                <a:extLst>
                  <a:ext uri="{FF2B5EF4-FFF2-40B4-BE49-F238E27FC236}">
                    <a16:creationId xmlns:a16="http://schemas.microsoft.com/office/drawing/2014/main" id="{5F007986-A53E-4FDA-A414-441538D3860E}"/>
                  </a:ext>
                </a:extLst>
              </p:cNvPr>
              <p:cNvSpPr/>
              <p:nvPr/>
            </p:nvSpPr>
            <p:spPr>
              <a:xfrm>
                <a:off x="9200522" y="1432709"/>
                <a:ext cx="2506629" cy="1224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7200" b="1" i="0" u="none" strike="noStrike" kern="1200" cap="none" spc="0" normalizeH="0" baseline="0" noProof="0">
                    <a:ln>
                      <a:noFill/>
                    </a:ln>
                    <a:solidFill>
                      <a:srgbClr val="CDA73C"/>
                    </a:solidFill>
                    <a:effectLst/>
                    <a:uLnTx/>
                    <a:uFillTx/>
                    <a:latin typeface="Arial"/>
                    <a:ea typeface="+mn-ea"/>
                    <a:cs typeface="Arial"/>
                  </a:rPr>
                  <a:t>134</a:t>
                </a:r>
                <a:endParaRPr kumimoji="0" lang="it-IT" sz="5400" b="1" i="0" u="none" strike="noStrike" kern="1200" cap="none" spc="0" normalizeH="0" baseline="0" noProof="0">
                  <a:ln>
                    <a:noFill/>
                  </a:ln>
                  <a:solidFill>
                    <a:srgbClr val="CDA73C"/>
                  </a:solidFill>
                  <a:effectLst/>
                  <a:uLnTx/>
                  <a:uFillTx/>
                  <a:latin typeface="Arial"/>
                  <a:ea typeface="+mn-ea"/>
                  <a:cs typeface="Arial"/>
                </a:endParaRPr>
              </a:p>
            </p:txBody>
          </p:sp>
          <p:sp>
            <p:nvSpPr>
              <p:cNvPr id="91" name="Rettangolo 60">
                <a:extLst>
                  <a:ext uri="{FF2B5EF4-FFF2-40B4-BE49-F238E27FC236}">
                    <a16:creationId xmlns:a16="http://schemas.microsoft.com/office/drawing/2014/main" id="{C0D2F6CB-0600-4093-ACAE-0392060AF8E4}"/>
                  </a:ext>
                </a:extLst>
              </p:cNvPr>
              <p:cNvSpPr/>
              <p:nvPr/>
            </p:nvSpPr>
            <p:spPr>
              <a:xfrm>
                <a:off x="9504745" y="2576193"/>
                <a:ext cx="1898182" cy="468000"/>
              </a:xfrm>
              <a:prstGeom prst="rect">
                <a:avLst/>
              </a:prstGeom>
            </p:spPr>
            <p:txBody>
              <a:bodyPr wrap="none" lIns="0" tIns="0" rIns="0" bIns="0"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it-IT" sz="24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Investimenti</a:t>
                </a:r>
              </a:p>
            </p:txBody>
          </p:sp>
        </p:grpSp>
      </p:grpSp>
      <p:sp>
        <p:nvSpPr>
          <p:cNvPr id="57" name="Text Placeholder 2">
            <a:extLst>
              <a:ext uri="{FF2B5EF4-FFF2-40B4-BE49-F238E27FC236}">
                <a16:creationId xmlns:a16="http://schemas.microsoft.com/office/drawing/2014/main" id="{D3B4A4C8-3B0B-431D-A724-74EAF9084CA4}"/>
              </a:ext>
            </a:extLst>
          </p:cNvPr>
          <p:cNvSpPr>
            <a:spLocks noGrp="1"/>
          </p:cNvSpPr>
          <p:nvPr>
            <p:ph type="body" sz="quarter" idx="13"/>
          </p:nvPr>
        </p:nvSpPr>
        <p:spPr>
          <a:xfrm>
            <a:off x="433847" y="203150"/>
            <a:ext cx="8494999" cy="237757"/>
          </a:xfrm>
        </p:spPr>
        <p:txBody>
          <a:bodyPr vert="horz" wrap="square" lIns="0" tIns="45720" rIns="91440" bIns="45720" rtlCol="0" anchor="t">
            <a:spAutoFit/>
          </a:bodyPr>
          <a:lstStyle/>
          <a:p>
            <a:r>
              <a:rPr lang="it-IT">
                <a:latin typeface="Arial"/>
                <a:cs typeface="Arial"/>
              </a:rPr>
              <a:t>IL PIANO NAZIONALE DI RIPRESA E RESILIENZA: uno sguardo d’insieme</a:t>
            </a:r>
            <a:endParaRPr lang="en-IT"/>
          </a:p>
        </p:txBody>
      </p:sp>
    </p:spTree>
    <p:extLst>
      <p:ext uri="{BB962C8B-B14F-4D97-AF65-F5344CB8AC3E}">
        <p14:creationId xmlns:p14="http://schemas.microsoft.com/office/powerpoint/2010/main" val="362985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or: Elbow 1046">
            <a:extLst>
              <a:ext uri="{FF2B5EF4-FFF2-40B4-BE49-F238E27FC236}">
                <a16:creationId xmlns:a16="http://schemas.microsoft.com/office/drawing/2014/main" id="{2D33679A-F651-46F4-A786-7D4EBE504E88}"/>
              </a:ext>
            </a:extLst>
          </p:cNvPr>
          <p:cNvCxnSpPr>
            <a:cxnSpLocks/>
          </p:cNvCxnSpPr>
          <p:nvPr/>
        </p:nvCxnSpPr>
        <p:spPr>
          <a:xfrm rot="5400000">
            <a:off x="6265713" y="3958769"/>
            <a:ext cx="3619303" cy="2"/>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cxnSp>
        <p:nvCxnSpPr>
          <p:cNvPr id="33" name="Connector: Elbow 1046">
            <a:extLst>
              <a:ext uri="{FF2B5EF4-FFF2-40B4-BE49-F238E27FC236}">
                <a16:creationId xmlns:a16="http://schemas.microsoft.com/office/drawing/2014/main" id="{92F25111-1ADF-4681-8C6B-E3B25FCC73BE}"/>
              </a:ext>
            </a:extLst>
          </p:cNvPr>
          <p:cNvCxnSpPr>
            <a:cxnSpLocks/>
          </p:cNvCxnSpPr>
          <p:nvPr/>
        </p:nvCxnSpPr>
        <p:spPr>
          <a:xfrm rot="16200000" flipH="1">
            <a:off x="2178478" y="3958768"/>
            <a:ext cx="3619305" cy="1"/>
          </a:xfrm>
          <a:prstGeom prst="bentConnector3">
            <a:avLst>
              <a:gd name="adj1" fmla="val 50000"/>
            </a:avLst>
          </a:prstGeom>
          <a:ln>
            <a:headEnd w="sm" len="sm"/>
            <a:tailEnd w="sm" len="sm"/>
          </a:ln>
        </p:spPr>
        <p:style>
          <a:lnRef idx="1">
            <a:schemeClr val="accent2"/>
          </a:lnRef>
          <a:fillRef idx="0">
            <a:schemeClr val="accent2"/>
          </a:fillRef>
          <a:effectRef idx="0">
            <a:schemeClr val="accent2"/>
          </a:effectRef>
          <a:fontRef idx="minor">
            <a:schemeClr val="tx1"/>
          </a:fontRef>
        </p:style>
      </p:cxnSp>
      <p:sp>
        <p:nvSpPr>
          <p:cNvPr id="34" name="Rectangle 33">
            <a:extLst>
              <a:ext uri="{FF2B5EF4-FFF2-40B4-BE49-F238E27FC236}">
                <a16:creationId xmlns:a16="http://schemas.microsoft.com/office/drawing/2014/main" id="{BEE57CB0-CA0B-40B5-8F57-27F33B3208FC}"/>
              </a:ext>
            </a:extLst>
          </p:cNvPr>
          <p:cNvSpPr/>
          <p:nvPr/>
        </p:nvSpPr>
        <p:spPr>
          <a:xfrm>
            <a:off x="0" y="1945505"/>
            <a:ext cx="12192000" cy="78260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olo 4">
            <a:extLst>
              <a:ext uri="{FF2B5EF4-FFF2-40B4-BE49-F238E27FC236}">
                <a16:creationId xmlns:a16="http://schemas.microsoft.com/office/drawing/2014/main" id="{71FC05DF-1049-4298-B58D-4B607A3411D2}"/>
              </a:ext>
            </a:extLst>
          </p:cNvPr>
          <p:cNvSpPr>
            <a:spLocks noGrp="1"/>
          </p:cNvSpPr>
          <p:nvPr>
            <p:ph type="title"/>
          </p:nvPr>
        </p:nvSpPr>
        <p:spPr/>
        <p:txBody>
          <a:bodyPr/>
          <a:lstStyle/>
          <a:p>
            <a:r>
              <a:rPr lang="it-IT"/>
              <a:t>TIPOLOGIE DI RIFORME PREVISTE</a:t>
            </a:r>
          </a:p>
        </p:txBody>
      </p:sp>
      <p:sp>
        <p:nvSpPr>
          <p:cNvPr id="11" name="Rettangolo 10">
            <a:extLst>
              <a:ext uri="{FF2B5EF4-FFF2-40B4-BE49-F238E27FC236}">
                <a16:creationId xmlns:a16="http://schemas.microsoft.com/office/drawing/2014/main" id="{7F9B95AF-17CC-4A93-9BB7-04D23ADBF3BF}"/>
              </a:ext>
            </a:extLst>
          </p:cNvPr>
          <p:cNvSpPr/>
          <p:nvPr/>
        </p:nvSpPr>
        <p:spPr>
          <a:xfrm>
            <a:off x="1062790" y="2080387"/>
            <a:ext cx="1946089" cy="782608"/>
          </a:xfrm>
          <a:prstGeom prst="rect">
            <a:avLst/>
          </a:prstGeom>
        </p:spPr>
        <p:txBody>
          <a:bodyPr wrap="none"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RIFORME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ORIZZONTALI</a:t>
            </a:r>
          </a:p>
        </p:txBody>
      </p:sp>
      <p:sp>
        <p:nvSpPr>
          <p:cNvPr id="12" name="Rettangolo 46">
            <a:extLst>
              <a:ext uri="{FF2B5EF4-FFF2-40B4-BE49-F238E27FC236}">
                <a16:creationId xmlns:a16="http://schemas.microsoft.com/office/drawing/2014/main" id="{B4080D46-A063-4AEC-92B1-A2880B57B89A}"/>
              </a:ext>
            </a:extLst>
          </p:cNvPr>
          <p:cNvSpPr/>
          <p:nvPr/>
        </p:nvSpPr>
        <p:spPr>
          <a:xfrm>
            <a:off x="629237" y="2875486"/>
            <a:ext cx="2813195" cy="1308112"/>
          </a:xfrm>
          <a:prstGeom prst="rect">
            <a:avLst/>
          </a:prstGeom>
        </p:spPr>
        <p:txBody>
          <a:bodyPr wrap="square" lIns="0" tIns="0" rIns="0" bIns="0">
            <a:no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Riforme di natura </a:t>
            </a:r>
            <a:r>
              <a:rPr kumimoji="0" lang="it-IT" sz="1400" b="1"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trasversale al Sistema economico e sociale </a:t>
            </a: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del Paese quali ad esempio le riforme della Pubblica Amministrazione e della Giustizia.</a:t>
            </a:r>
          </a:p>
        </p:txBody>
      </p:sp>
      <p:sp>
        <p:nvSpPr>
          <p:cNvPr id="14" name="Rettangolo 13">
            <a:extLst>
              <a:ext uri="{FF2B5EF4-FFF2-40B4-BE49-F238E27FC236}">
                <a16:creationId xmlns:a16="http://schemas.microsoft.com/office/drawing/2014/main" id="{D94B092A-A10B-400F-BFB9-BD92B1AC5FE7}"/>
              </a:ext>
            </a:extLst>
          </p:cNvPr>
          <p:cNvSpPr/>
          <p:nvPr/>
        </p:nvSpPr>
        <p:spPr>
          <a:xfrm>
            <a:off x="4998801" y="2080387"/>
            <a:ext cx="2160000" cy="782608"/>
          </a:xfrm>
          <a:prstGeom prst="rect">
            <a:avLst/>
          </a:prstGeom>
        </p:spPr>
        <p:txBody>
          <a:bodyPr wrap="none"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RIFORME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ABILITANTI</a:t>
            </a:r>
          </a:p>
        </p:txBody>
      </p:sp>
      <p:sp>
        <p:nvSpPr>
          <p:cNvPr id="17" name="Rettangolo 16">
            <a:extLst>
              <a:ext uri="{FF2B5EF4-FFF2-40B4-BE49-F238E27FC236}">
                <a16:creationId xmlns:a16="http://schemas.microsoft.com/office/drawing/2014/main" id="{98E6E25E-3681-4E72-B035-7C1B4B177C46}"/>
              </a:ext>
            </a:extLst>
          </p:cNvPr>
          <p:cNvSpPr/>
          <p:nvPr/>
        </p:nvSpPr>
        <p:spPr>
          <a:xfrm>
            <a:off x="9002419" y="2080387"/>
            <a:ext cx="2160000" cy="782608"/>
          </a:xfrm>
          <a:prstGeom prst="rect">
            <a:avLst/>
          </a:prstGeom>
        </p:spPr>
        <p:txBody>
          <a:bodyPr wrap="none"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RIFORME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SETTORIALI</a:t>
            </a:r>
          </a:p>
        </p:txBody>
      </p:sp>
      <p:sp>
        <p:nvSpPr>
          <p:cNvPr id="18" name="Rettangolo 46">
            <a:extLst>
              <a:ext uri="{FF2B5EF4-FFF2-40B4-BE49-F238E27FC236}">
                <a16:creationId xmlns:a16="http://schemas.microsoft.com/office/drawing/2014/main" id="{538C4FF7-EAAB-44D4-986D-5FED3EDFA3D4}"/>
              </a:ext>
            </a:extLst>
          </p:cNvPr>
          <p:cNvSpPr/>
          <p:nvPr/>
        </p:nvSpPr>
        <p:spPr>
          <a:xfrm>
            <a:off x="8567068" y="2926793"/>
            <a:ext cx="3030703" cy="2924914"/>
          </a:xfrm>
          <a:prstGeom prst="rect">
            <a:avLst/>
          </a:prstGeom>
        </p:spPr>
        <p:txBody>
          <a:bodyPr wrap="square" lIns="0" tIns="0" rIns="0" bIns="0">
            <a:no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Riforme </a:t>
            </a:r>
            <a:r>
              <a:rPr kumimoji="0" lang="it-IT" sz="1400" b="1"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specifiche di natura settoriale </a:t>
            </a: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definite all’interno delle diverse Missioni del Piano. </a:t>
            </a:r>
          </a:p>
          <a:p>
            <a:pPr marL="0" marR="0" lvl="0" indent="0" defTabSz="914400" rtl="0" eaLnBrk="1" fontAlgn="auto" latinLnBrk="0" hangingPunct="1">
              <a:lnSpc>
                <a:spcPct val="110000"/>
              </a:lnSpc>
              <a:spcBef>
                <a:spcPts val="0"/>
              </a:spcBef>
              <a:spcAft>
                <a:spcPts val="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Esempi</a:t>
            </a:r>
            <a:r>
              <a:rPr lang="it-IT" sz="1400" spc="-5">
                <a:solidFill>
                  <a:prstClr val="black"/>
                </a:solidFill>
                <a:latin typeface="Arial" panose="020B0604020202020204" pitchFamily="34" charset="0"/>
                <a:cs typeface="Arial" panose="020B0604020202020204" pitchFamily="34" charset="0"/>
              </a:rPr>
              <a:t> di tale riforme sono:</a:t>
            </a:r>
            <a:endPar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Lavoro, politiche sociali e famiglie </a:t>
            </a:r>
          </a:p>
          <a:p>
            <a:pPr marL="285750" marR="0" lvl="0" indent="-285750"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Istruzione, università e ricerca Trasporti</a:t>
            </a:r>
            <a:endParaRPr lang="it-IT" sz="1400" spc="-5">
              <a:solidFill>
                <a:prstClr val="black"/>
              </a:solidFill>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Semplificazioni per idrogeno, impianti rinnovabili, infrastrutture di approvvigionamento idrico e altro</a:t>
            </a:r>
          </a:p>
          <a:p>
            <a:pPr marL="285750" marR="0" lvl="0" indent="-285750"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Legge quadro disabilità</a:t>
            </a:r>
          </a:p>
          <a:p>
            <a:pPr marL="0" marR="0" lvl="0" indent="0" defTabSz="914400" rtl="0" eaLnBrk="1" fontAlgn="auto" latinLnBrk="0" hangingPunct="1">
              <a:lnSpc>
                <a:spcPct val="110000"/>
              </a:lnSpc>
              <a:spcBef>
                <a:spcPts val="0"/>
              </a:spcBef>
              <a:spcAft>
                <a:spcPts val="0"/>
              </a:spcAft>
              <a:buClrTx/>
              <a:buSzTx/>
              <a:buFontTx/>
              <a:buNone/>
              <a:tabLst/>
              <a:defRPr/>
            </a:pPr>
            <a:endParaRPr kumimoji="0" lang="it-IT" sz="1400" b="1" i="0" u="none" strike="noStrike" kern="1200" cap="none" spc="0" normalizeH="0" baseline="0" noProof="0">
              <a:ln>
                <a:noFill/>
              </a:ln>
              <a:solidFill>
                <a:srgbClr val="595959"/>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2000"/>
              </a:spcBef>
              <a:spcAft>
                <a:spcPts val="700"/>
              </a:spcAft>
              <a:buClrTx/>
              <a:buSzTx/>
              <a:buFontTx/>
              <a:buNone/>
              <a:tabLst/>
              <a:defRPr/>
            </a:pPr>
            <a:endParaRPr kumimoji="0" lang="it-IT" sz="1400" b="1" i="0" u="none" strike="noStrike" kern="1200" cap="none" spc="0" normalizeH="0" baseline="0" noProof="0">
              <a:ln>
                <a:noFill/>
              </a:ln>
              <a:solidFill>
                <a:srgbClr val="595959"/>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2000"/>
              </a:spcBef>
              <a:spcAft>
                <a:spcPts val="700"/>
              </a:spcAft>
              <a:buClrTx/>
              <a:buSzTx/>
              <a:buFontTx/>
              <a:buNone/>
              <a:tabLst/>
              <a:defRPr/>
            </a:pPr>
            <a:endParaRPr kumimoji="0" lang="it-IT" sz="1400" b="1" i="0" u="none" strike="noStrike" kern="1200" cap="none" spc="0" normalizeH="0" baseline="0" noProof="0">
              <a:ln>
                <a:noFill/>
              </a:ln>
              <a:solidFill>
                <a:srgbClr val="595959"/>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10000"/>
              </a:lnSpc>
              <a:spcBef>
                <a:spcPts val="0"/>
              </a:spcBef>
              <a:spcAft>
                <a:spcPts val="0"/>
              </a:spcAft>
              <a:buClrTx/>
              <a:buSzTx/>
              <a:buFontTx/>
              <a:buNone/>
              <a:tabLst/>
              <a:defRPr/>
            </a:pPr>
            <a:endPar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FAEA25EB-59B0-A441-983C-A86DA945AE64}"/>
              </a:ext>
            </a:extLst>
          </p:cNvPr>
          <p:cNvSpPr>
            <a:spLocks noGrp="1"/>
          </p:cNvSpPr>
          <p:nvPr>
            <p:ph type="body" sz="quarter" idx="13"/>
          </p:nvPr>
        </p:nvSpPr>
        <p:spPr>
          <a:xfrm>
            <a:off x="433848" y="254521"/>
            <a:ext cx="5340350" cy="237757"/>
          </a:xfrm>
        </p:spPr>
        <p:txBody>
          <a:bodyPr vert="horz" wrap="square" lIns="0" tIns="45720" rIns="91440" bIns="45720" rtlCol="0" anchor="t">
            <a:spAutoFit/>
          </a:bodyPr>
          <a:lstStyle/>
          <a:p>
            <a:r>
              <a:rPr lang="it-IT">
                <a:latin typeface="Arial"/>
                <a:cs typeface="Arial"/>
              </a:rPr>
              <a:t>IL PNRR ITALIA DOMAN</a:t>
            </a:r>
            <a:r>
              <a:rPr lang="en-US">
                <a:latin typeface="Arial"/>
                <a:cs typeface="Arial"/>
              </a:rPr>
              <a:t>I: </a:t>
            </a:r>
            <a:r>
              <a:rPr lang="it-IT">
                <a:latin typeface="Arial"/>
                <a:cs typeface="Arial"/>
              </a:rPr>
              <a:t>UN QUADRO D’INSIEME</a:t>
            </a:r>
            <a:endParaRPr lang="it-IT"/>
          </a:p>
        </p:txBody>
      </p:sp>
      <p:sp>
        <p:nvSpPr>
          <p:cNvPr id="19" name="Segnaposto testo 4">
            <a:extLst>
              <a:ext uri="{FF2B5EF4-FFF2-40B4-BE49-F238E27FC236}">
                <a16:creationId xmlns:a16="http://schemas.microsoft.com/office/drawing/2014/main" id="{9EFCBB44-7A1C-4675-BCF1-DC4F496F158A}"/>
              </a:ext>
            </a:extLst>
          </p:cNvPr>
          <p:cNvSpPr txBox="1">
            <a:spLocks/>
          </p:cNvSpPr>
          <p:nvPr/>
        </p:nvSpPr>
        <p:spPr>
          <a:xfrm>
            <a:off x="354335" y="957000"/>
            <a:ext cx="10527175" cy="8500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Gli investimenti previsti nel PNRR sono accompagnati da un ampio </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sistema di riforme strutturali del Sistema Paese </a:t>
            </a:r>
            <a:r>
              <a:rPr kumimoji="0" lang="it-IT" sz="16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(n. 63) che sono identificabili e sintetizzabili in</a:t>
            </a:r>
            <a:r>
              <a:rPr kumimoji="0" lang="it-IT" sz="1600" b="1" i="0" u="none" strike="noStrike" kern="1200" cap="none" spc="0" normalizeH="0" baseline="0" noProof="0">
                <a:ln>
                  <a:noFill/>
                </a:ln>
                <a:solidFill>
                  <a:srgbClr val="476DB6"/>
                </a:solidFill>
                <a:effectLst/>
                <a:uLnTx/>
                <a:uFillTx/>
                <a:latin typeface="Arial" panose="020B0604020202020204" pitchFamily="34" charset="0"/>
                <a:ea typeface="+mn-ea"/>
                <a:cs typeface="Arial" panose="020B0604020202020204" pitchFamily="34" charset="0"/>
              </a:rPr>
              <a:t> 3 macro-tipologie</a:t>
            </a:r>
            <a:r>
              <a:rPr kumimoji="0" lang="it-IT" sz="1600" b="1"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a:t>
            </a:r>
          </a:p>
        </p:txBody>
      </p:sp>
      <p:sp>
        <p:nvSpPr>
          <p:cNvPr id="31" name="Rettangolo 46">
            <a:extLst>
              <a:ext uri="{FF2B5EF4-FFF2-40B4-BE49-F238E27FC236}">
                <a16:creationId xmlns:a16="http://schemas.microsoft.com/office/drawing/2014/main" id="{C1998E81-ECC6-446B-9A97-2D6260B37A22}"/>
              </a:ext>
            </a:extLst>
          </p:cNvPr>
          <p:cNvSpPr/>
          <p:nvPr/>
        </p:nvSpPr>
        <p:spPr>
          <a:xfrm>
            <a:off x="4482807" y="2875486"/>
            <a:ext cx="3191989" cy="2924913"/>
          </a:xfrm>
          <a:prstGeom prst="rect">
            <a:avLst/>
          </a:prstGeom>
        </p:spPr>
        <p:txBody>
          <a:bodyPr wrap="square" lIns="0" tIns="0" rIns="0" bIns="0">
            <a:noAutofit/>
          </a:bodyPr>
          <a:lstStyle/>
          <a:p>
            <a:pPr marL="0" marR="0" lvl="0" indent="0" defTabSz="914400" rtl="0" eaLnBrk="1" fontAlgn="auto" latinLnBrk="0" hangingPunct="1">
              <a:lnSpc>
                <a:spcPct val="100000"/>
              </a:lnSpc>
              <a:spcBef>
                <a:spcPts val="2000"/>
              </a:spcBef>
              <a:spcAft>
                <a:spcPts val="70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Riforme </a:t>
            </a:r>
            <a:r>
              <a:rPr kumimoji="0" lang="it-IT" sz="1400" b="1"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funzionali a garantire la piena attuazione del Piano </a:t>
            </a: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e  rimuovere gli ostacoli amministrativi, regolatori e procedurali.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Esempi di tali riforme sono: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Norme di semplificazione degli Appalti pubblici.</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spc="-5">
                <a:solidFill>
                  <a:prstClr val="black"/>
                </a:solidFill>
                <a:latin typeface="Arial" panose="020B0604020202020204" pitchFamily="34" charset="0"/>
                <a:cs typeface="Arial" panose="020B0604020202020204" pitchFamily="34" charset="0"/>
              </a:rPr>
              <a:t>Acquisto ICT</a:t>
            </a:r>
            <a:endPar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Legge sulla concorrenza</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Legge delega sulla corruzione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Federalismo fiscale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5"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Riduzione tempi di pagamento PA e del tax gap</a:t>
            </a:r>
            <a:r>
              <a:rPr kumimoji="0" lang="it-IT" sz="1400" b="0" i="0" u="none" strike="noStrike" kern="1200" cap="none" spc="0" normalizeH="0" baseline="0" noProof="0">
                <a:ln>
                  <a:noFill/>
                </a:ln>
                <a:solidFill>
                  <a:srgbClr val="595959"/>
                </a:solidFill>
                <a:effectLst/>
                <a:uLnTx/>
                <a:uFillTx/>
                <a:latin typeface="Franklin Gothic Medium" panose="020B0603020102020204" pitchFamily="34" charset="0"/>
                <a:ea typeface="Times New Roman" panose="02020603050405020304" pitchFamily="18" charset="0"/>
                <a:cs typeface="Times New Roman" panose="02020603050405020304" pitchFamily="18" charset="0"/>
              </a:rPr>
              <a:t> </a:t>
            </a:r>
          </a:p>
          <a:p>
            <a:pPr marL="0" marR="0" lvl="0" indent="0" defTabSz="914400" rtl="0" eaLnBrk="1" fontAlgn="auto" latinLnBrk="0" hangingPunct="1">
              <a:lnSpc>
                <a:spcPct val="110000"/>
              </a:lnSpc>
              <a:spcBef>
                <a:spcPts val="0"/>
              </a:spcBef>
              <a:spcAft>
                <a:spcPts val="0"/>
              </a:spcAft>
              <a:buClrTx/>
              <a:buSzTx/>
              <a:buFontTx/>
              <a:buNone/>
              <a:tabLst/>
              <a:defRPr/>
            </a:pPr>
            <a:endParaRPr kumimoji="0" lang="it-IT" sz="1400" b="0" i="0" u="none" strike="noStrike" kern="1200" cap="none" spc="-5"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Graphic 3" descr="Circles with lines outline">
            <a:extLst>
              <a:ext uri="{FF2B5EF4-FFF2-40B4-BE49-F238E27FC236}">
                <a16:creationId xmlns:a16="http://schemas.microsoft.com/office/drawing/2014/main" id="{091497E8-5A51-4FC8-A697-8FACBBA2EAF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7067" y="2034313"/>
            <a:ext cx="624548" cy="624548"/>
          </a:xfrm>
          <a:prstGeom prst="rect">
            <a:avLst/>
          </a:prstGeom>
        </p:spPr>
      </p:pic>
      <p:pic>
        <p:nvPicPr>
          <p:cNvPr id="7" name="Graphic 6" descr="Acquisition outline">
            <a:extLst>
              <a:ext uri="{FF2B5EF4-FFF2-40B4-BE49-F238E27FC236}">
                <a16:creationId xmlns:a16="http://schemas.microsoft.com/office/drawing/2014/main" id="{D04E8517-2A0D-4519-973F-CA463ABF839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933" y="2014573"/>
            <a:ext cx="687003" cy="687003"/>
          </a:xfrm>
          <a:prstGeom prst="rect">
            <a:avLst/>
          </a:prstGeom>
        </p:spPr>
      </p:pic>
      <p:pic>
        <p:nvPicPr>
          <p:cNvPr id="10" name="Graphic 9" descr="Cause And Effect outline">
            <a:extLst>
              <a:ext uri="{FF2B5EF4-FFF2-40B4-BE49-F238E27FC236}">
                <a16:creationId xmlns:a16="http://schemas.microsoft.com/office/drawing/2014/main" id="{8FD3970D-8BA7-454C-A8B4-FCDC1AFA12A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4126" y="2003085"/>
            <a:ext cx="687003" cy="687003"/>
          </a:xfrm>
          <a:prstGeom prst="rect">
            <a:avLst/>
          </a:prstGeom>
        </p:spPr>
      </p:pic>
    </p:spTree>
    <p:extLst>
      <p:ext uri="{BB962C8B-B14F-4D97-AF65-F5344CB8AC3E}">
        <p14:creationId xmlns:p14="http://schemas.microsoft.com/office/powerpoint/2010/main" val="280913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E7DAF78-6356-4441-8822-431506BBD75B}"/>
              </a:ext>
            </a:extLst>
          </p:cNvPr>
          <p:cNvSpPr/>
          <p:nvPr/>
        </p:nvSpPr>
        <p:spPr>
          <a:xfrm>
            <a:off x="-2" y="4866045"/>
            <a:ext cx="12267345" cy="1082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D1C6731-EC19-4CEA-BBB2-356BC27AED70}"/>
              </a:ext>
            </a:extLst>
          </p:cNvPr>
          <p:cNvSpPr/>
          <p:nvPr/>
        </p:nvSpPr>
        <p:spPr>
          <a:xfrm>
            <a:off x="-1" y="1329857"/>
            <a:ext cx="12192000" cy="1446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p:cNvSpPr>
            <a:spLocks noGrp="1"/>
          </p:cNvSpPr>
          <p:nvPr>
            <p:ph type="title"/>
          </p:nvPr>
        </p:nvSpPr>
        <p:spPr>
          <a:xfrm>
            <a:off x="433847" y="512273"/>
            <a:ext cx="11532865" cy="424732"/>
          </a:xfrm>
        </p:spPr>
        <p:txBody>
          <a:bodyPr/>
          <a:lstStyle/>
          <a:p>
            <a:r>
              <a:rPr lang="it-IT">
                <a:solidFill>
                  <a:schemeClr val="tx1"/>
                </a:solidFill>
                <a:latin typeface="Arial"/>
                <a:cs typeface="Arial"/>
              </a:rPr>
              <a:t>PNRR: ALCUNE RIFORME DI INTERESSE PER GLI ENTI LOCALI</a:t>
            </a:r>
            <a:endParaRPr lang="it-IT">
              <a:solidFill>
                <a:schemeClr val="tx1"/>
              </a:solidFill>
            </a:endParaRPr>
          </a:p>
        </p:txBody>
      </p:sp>
      <p:sp>
        <p:nvSpPr>
          <p:cNvPr id="3" name="Segnaposto testo 2"/>
          <p:cNvSpPr>
            <a:spLocks noGrp="1"/>
          </p:cNvSpPr>
          <p:nvPr>
            <p:ph type="body" sz="quarter" idx="13"/>
          </p:nvPr>
        </p:nvSpPr>
        <p:spPr>
          <a:xfrm>
            <a:off x="433847" y="254521"/>
            <a:ext cx="8494999" cy="237757"/>
          </a:xfrm>
        </p:spPr>
        <p:txBody>
          <a:bodyPr/>
          <a:lstStyle/>
          <a:p>
            <a:r>
              <a:rPr lang="it-IT">
                <a:latin typeface="Arial"/>
                <a:cs typeface="Arial"/>
              </a:rPr>
              <a:t>IL PIANO NAZIONALE DI RIPRESA E RESILIENZA: uno sguardo d’insieme</a:t>
            </a:r>
            <a:endParaRPr lang="en-IT"/>
          </a:p>
        </p:txBody>
      </p:sp>
      <p:sp>
        <p:nvSpPr>
          <p:cNvPr id="4" name="CasellaDiTesto 3">
            <a:extLst>
              <a:ext uri="{FF2B5EF4-FFF2-40B4-BE49-F238E27FC236}">
                <a16:creationId xmlns:a16="http://schemas.microsoft.com/office/drawing/2014/main" id="{D3B09152-3468-427A-BBC5-4F71CD9644CC}"/>
              </a:ext>
            </a:extLst>
          </p:cNvPr>
          <p:cNvSpPr txBox="1"/>
          <p:nvPr/>
        </p:nvSpPr>
        <p:spPr>
          <a:xfrm>
            <a:off x="142125" y="719192"/>
            <a:ext cx="11907749" cy="1446550"/>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DCDEDD">
                  <a:lumMod val="10000"/>
                </a:srgbClr>
              </a:solidFill>
              <a:effectLst/>
              <a:uLnTx/>
              <a:uFillTx/>
              <a:latin typeface="Arial" panose="020B0604020202020204" pitchFamily="34" charset="0"/>
              <a:ea typeface="+mn-ea"/>
              <a:cs typeface="Arial" panose="020B0604020202020204" pitchFamily="34" charset="0"/>
            </a:endParaRPr>
          </a:p>
        </p:txBody>
      </p:sp>
      <p:pic>
        <p:nvPicPr>
          <p:cNvPr id="9" name="Graphic 8" descr="Handshake outline">
            <a:extLst>
              <a:ext uri="{FF2B5EF4-FFF2-40B4-BE49-F238E27FC236}">
                <a16:creationId xmlns:a16="http://schemas.microsoft.com/office/drawing/2014/main" id="{FE98B2A8-2DDD-4173-9604-73EA981336E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3629" y="5123529"/>
            <a:ext cx="566984" cy="567771"/>
          </a:xfrm>
          <a:prstGeom prst="rect">
            <a:avLst/>
          </a:prstGeom>
        </p:spPr>
      </p:pic>
      <p:pic>
        <p:nvPicPr>
          <p:cNvPr id="11" name="Graphic 10" descr="Group brainstorm outline">
            <a:extLst>
              <a:ext uri="{FF2B5EF4-FFF2-40B4-BE49-F238E27FC236}">
                <a16:creationId xmlns:a16="http://schemas.microsoft.com/office/drawing/2014/main" id="{2C8BCEAF-4079-4D22-9103-8DCE72E9B2E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4055" y="1709631"/>
            <a:ext cx="686050" cy="687003"/>
          </a:xfrm>
          <a:prstGeom prst="rect">
            <a:avLst/>
          </a:prstGeom>
        </p:spPr>
      </p:pic>
      <p:pic>
        <p:nvPicPr>
          <p:cNvPr id="15" name="Graphic 14" descr="Stopwatch outline">
            <a:extLst>
              <a:ext uri="{FF2B5EF4-FFF2-40B4-BE49-F238E27FC236}">
                <a16:creationId xmlns:a16="http://schemas.microsoft.com/office/drawing/2014/main" id="{1DBC3E5B-5642-48CA-9931-0660F186FF0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4012" y="3476415"/>
            <a:ext cx="686051" cy="687003"/>
          </a:xfrm>
          <a:prstGeom prst="rect">
            <a:avLst/>
          </a:prstGeom>
        </p:spPr>
      </p:pic>
      <p:sp>
        <p:nvSpPr>
          <p:cNvPr id="16" name="CasellaDiTesto 4">
            <a:extLst>
              <a:ext uri="{FF2B5EF4-FFF2-40B4-BE49-F238E27FC236}">
                <a16:creationId xmlns:a16="http://schemas.microsoft.com/office/drawing/2014/main" id="{283C9115-AE97-45F4-83AB-360C819EDB98}"/>
              </a:ext>
            </a:extLst>
          </p:cNvPr>
          <p:cNvSpPr txBox="1"/>
          <p:nvPr/>
        </p:nvSpPr>
        <p:spPr>
          <a:xfrm>
            <a:off x="1718921" y="1452968"/>
            <a:ext cx="8571784" cy="1200329"/>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FEDERALISMO FISCALE</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completamento del federalismo fiscale previsto dalla legge 42 del 2009, con l'obiettivo di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migliorare la trasparenza delle relazioni fiscali </a:t>
            </a:r>
            <a:r>
              <a:rPr kumimoji="0" lang="it-IT" sz="14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tra i diversi livelli di governo</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assegnare le risorse </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alle amministrazioni subnazionali sulla base di criteri oggettivi e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incentivare un uso efficiente delle risorse </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medesime (RSO, Province, Città metropolitane)</a:t>
            </a:r>
          </a:p>
        </p:txBody>
      </p:sp>
      <p:sp>
        <p:nvSpPr>
          <p:cNvPr id="17" name="CasellaDiTesto 4">
            <a:extLst>
              <a:ext uri="{FF2B5EF4-FFF2-40B4-BE49-F238E27FC236}">
                <a16:creationId xmlns:a16="http://schemas.microsoft.com/office/drawing/2014/main" id="{F36EB534-CC65-49D7-B285-5DC9F9CCE118}"/>
              </a:ext>
            </a:extLst>
          </p:cNvPr>
          <p:cNvSpPr txBox="1"/>
          <p:nvPr/>
        </p:nvSpPr>
        <p:spPr>
          <a:xfrm>
            <a:off x="1718921" y="3004308"/>
            <a:ext cx="8616217" cy="1631216"/>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RIDUZIONE TEMPI DI PAGAMENTO DELLA PA</a:t>
            </a:r>
          </a:p>
          <a:p>
            <a:pPr marL="457200" marR="0" lvl="1" indent="0" algn="just" defTabSz="914400" rtl="0" eaLnBrk="1" fontAlgn="auto" latinLnBrk="0" hangingPunct="1">
              <a:lnSpc>
                <a:spcPct val="100000"/>
              </a:lnSpc>
              <a:spcBef>
                <a:spcPts val="0"/>
              </a:spcBef>
              <a:spcAft>
                <a:spcPts val="0"/>
              </a:spcAft>
              <a:buClrTx/>
              <a:buSzTx/>
              <a:buFontTx/>
              <a:buNone/>
              <a:tabLst/>
              <a:defRPr/>
            </a:pPr>
            <a:r>
              <a:rPr lang="it-IT" sz="1400">
                <a:latin typeface="Arial" panose="020B0604020202020204" pitchFamily="34" charset="0"/>
                <a:cs typeface="Arial" panose="020B0604020202020204" pitchFamily="34" charset="0"/>
              </a:rPr>
              <a:t>Si prevede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entro la fine del 2023</a:t>
            </a:r>
            <a:r>
              <a:rPr lang="it-IT" sz="1400">
                <a:latin typeface="Arial" panose="020B0604020202020204" pitchFamily="34" charset="0"/>
                <a:cs typeface="Arial" panose="020B0604020202020204" pitchFamily="34" charset="0"/>
              </a:rPr>
              <a:t> che</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i) le pubbliche amministrazioni a livello centrale, regionale e locale paghino entro il termine di 30 giorni e ii) le autorità sanitarie regionali entro il termine di 60 giorni. Affinché la soluzione al problema dei ritardi di pagamento sia strutturale, la riforma è intesa altresì a garantire che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nel 2024 </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 le pubbliche amministrazioni a livello centrale, regionale e locale continuino a pagare entro il termine di 30 giorni e ii) le autorità sanitarie regionali entro il termine di 60 giorni.</a:t>
            </a:r>
          </a:p>
        </p:txBody>
      </p:sp>
      <p:sp>
        <p:nvSpPr>
          <p:cNvPr id="18" name="CasellaDiTesto 4">
            <a:extLst>
              <a:ext uri="{FF2B5EF4-FFF2-40B4-BE49-F238E27FC236}">
                <a16:creationId xmlns:a16="http://schemas.microsoft.com/office/drawing/2014/main" id="{00563050-D8AC-4F7F-A7DE-D0A2B82DAF57}"/>
              </a:ext>
            </a:extLst>
          </p:cNvPr>
          <p:cNvSpPr txBox="1"/>
          <p:nvPr/>
        </p:nvSpPr>
        <p:spPr>
          <a:xfrm>
            <a:off x="1772322" y="4914972"/>
            <a:ext cx="8527231" cy="984885"/>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rPr>
              <a:t>APPALTI PUBBLICI</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Mira alla semplificazioni, al riordino e allo sviluppo dell’e-Procurement per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ridurre i tempi tra pubblicazione del bando e aggiudicazione</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 in media </a:t>
            </a:r>
            <a:r>
              <a:rPr kumimoji="0" lang="it-IT"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100 giorni </a:t>
            </a:r>
            <a:r>
              <a:rPr kumimoji="0" lang="it-IT"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entro il 2023 e ridurre i tempi  tra aggiudicazione dell'appalto e realizzazione dell'infrastruttura del 15% entro il 2023.</a:t>
            </a:r>
          </a:p>
        </p:txBody>
      </p:sp>
    </p:spTree>
    <p:extLst>
      <p:ext uri="{BB962C8B-B14F-4D97-AF65-F5344CB8AC3E}">
        <p14:creationId xmlns:p14="http://schemas.microsoft.com/office/powerpoint/2010/main" val="1012081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a di Office">
  <a:themeElements>
    <a:clrScheme name="Personalizzati 2">
      <a:dk1>
        <a:srgbClr val="0A2542"/>
      </a:dk1>
      <a:lt1>
        <a:srgbClr val="FFFFFF"/>
      </a:lt1>
      <a:dk2>
        <a:srgbClr val="C3932B"/>
      </a:dk2>
      <a:lt2>
        <a:srgbClr val="476CB6"/>
      </a:lt2>
      <a:accent1>
        <a:srgbClr val="F8C94D"/>
      </a:accent1>
      <a:accent2>
        <a:srgbClr val="476CB6"/>
      </a:accent2>
      <a:accent3>
        <a:srgbClr val="273D66"/>
      </a:accent3>
      <a:accent4>
        <a:srgbClr val="DCDEDD"/>
      </a:accent4>
      <a:accent5>
        <a:srgbClr val="5485E2"/>
      </a:accent5>
      <a:accent6>
        <a:srgbClr val="8D6A23"/>
      </a:accent6>
      <a:hlink>
        <a:srgbClr val="DCE1E7"/>
      </a:hlink>
      <a:folHlink>
        <a:srgbClr val="09264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Personalizzati 2">
      <a:dk1>
        <a:srgbClr val="0A2542"/>
      </a:dk1>
      <a:lt1>
        <a:srgbClr val="FFFFFF"/>
      </a:lt1>
      <a:dk2>
        <a:srgbClr val="C3932B"/>
      </a:dk2>
      <a:lt2>
        <a:srgbClr val="476CB6"/>
      </a:lt2>
      <a:accent1>
        <a:srgbClr val="F8C94D"/>
      </a:accent1>
      <a:accent2>
        <a:srgbClr val="476CB6"/>
      </a:accent2>
      <a:accent3>
        <a:srgbClr val="273D66"/>
      </a:accent3>
      <a:accent4>
        <a:srgbClr val="DCDEDD"/>
      </a:accent4>
      <a:accent5>
        <a:srgbClr val="5485E2"/>
      </a:accent5>
      <a:accent6>
        <a:srgbClr val="8D6A23"/>
      </a:accent6>
      <a:hlink>
        <a:srgbClr val="DCE1E7"/>
      </a:hlink>
      <a:folHlink>
        <a:srgbClr val="0926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i Office">
  <a:themeElements>
    <a:clrScheme name="Personalizzati 2">
      <a:dk1>
        <a:srgbClr val="0A2542"/>
      </a:dk1>
      <a:lt1>
        <a:srgbClr val="FFFFFF"/>
      </a:lt1>
      <a:dk2>
        <a:srgbClr val="C3932B"/>
      </a:dk2>
      <a:lt2>
        <a:srgbClr val="476CB6"/>
      </a:lt2>
      <a:accent1>
        <a:srgbClr val="F8C94D"/>
      </a:accent1>
      <a:accent2>
        <a:srgbClr val="476CB6"/>
      </a:accent2>
      <a:accent3>
        <a:srgbClr val="273D66"/>
      </a:accent3>
      <a:accent4>
        <a:srgbClr val="DCDEDD"/>
      </a:accent4>
      <a:accent5>
        <a:srgbClr val="5485E2"/>
      </a:accent5>
      <a:accent6>
        <a:srgbClr val="8D6A23"/>
      </a:accent6>
      <a:hlink>
        <a:srgbClr val="DCE1E7"/>
      </a:hlink>
      <a:folHlink>
        <a:srgbClr val="0926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i Office">
  <a:themeElements>
    <a:clrScheme name="Personalizzati 2">
      <a:dk1>
        <a:srgbClr val="0A2542"/>
      </a:dk1>
      <a:lt1>
        <a:srgbClr val="FFFFFF"/>
      </a:lt1>
      <a:dk2>
        <a:srgbClr val="C3932B"/>
      </a:dk2>
      <a:lt2>
        <a:srgbClr val="476CB6"/>
      </a:lt2>
      <a:accent1>
        <a:srgbClr val="F8C94D"/>
      </a:accent1>
      <a:accent2>
        <a:srgbClr val="476CB6"/>
      </a:accent2>
      <a:accent3>
        <a:srgbClr val="273D66"/>
      </a:accent3>
      <a:accent4>
        <a:srgbClr val="DCDEDD"/>
      </a:accent4>
      <a:accent5>
        <a:srgbClr val="5485E2"/>
      </a:accent5>
      <a:accent6>
        <a:srgbClr val="8D6A23"/>
      </a:accent6>
      <a:hlink>
        <a:srgbClr val="DCE1E7"/>
      </a:hlink>
      <a:folHlink>
        <a:srgbClr val="0926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7FA69C250BE842A685C73BB47D6EE1" ma:contentTypeVersion="6" ma:contentTypeDescription="Create a new document." ma:contentTypeScope="" ma:versionID="f0c0c111f1cf2d5867a5f47aa5b204a4">
  <xsd:schema xmlns:xsd="http://www.w3.org/2001/XMLSchema" xmlns:xs="http://www.w3.org/2001/XMLSchema" xmlns:p="http://schemas.microsoft.com/office/2006/metadata/properties" xmlns:ns2="0076d322-ad0d-44eb-a7bf-8b897416eb57" targetNamespace="http://schemas.microsoft.com/office/2006/metadata/properties" ma:root="true" ma:fieldsID="ec5f730daaca7bbf9ce3682b90a0bbce" ns2:_="">
    <xsd:import namespace="0076d322-ad0d-44eb-a7bf-8b897416eb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6d322-ad0d-44eb-a7bf-8b897416eb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9FEF6B-EB71-48D3-BE40-D0D1CA1F40F7}">
  <ds:schemaRefs>
    <ds:schemaRef ds:uri="0076d322-ad0d-44eb-a7bf-8b897416eb57"/>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8E16451-9444-4D74-A9A0-5590F8635AD0}">
  <ds:schemaRefs>
    <ds:schemaRef ds:uri="http://schemas.microsoft.com/sharepoint/v3/contenttype/forms"/>
  </ds:schemaRefs>
</ds:datastoreItem>
</file>

<file path=customXml/itemProps3.xml><?xml version="1.0" encoding="utf-8"?>
<ds:datastoreItem xmlns:ds="http://schemas.openxmlformats.org/officeDocument/2006/customXml" ds:itemID="{2CC2C57F-7D29-4A07-A354-B4D95E2FF5B8}">
  <ds:schemaRefs>
    <ds:schemaRef ds:uri="0076d322-ad0d-44eb-a7bf-8b897416eb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363</TotalTime>
  <Words>10351</Words>
  <Application>Microsoft Macintosh PowerPoint</Application>
  <PresentationFormat>Widescreen</PresentationFormat>
  <Paragraphs>1016</Paragraphs>
  <Slides>63</Slides>
  <Notes>30</Notes>
  <HiddenSlides>0</HiddenSlides>
  <MMClips>0</MMClips>
  <ScaleCrop>false</ScaleCrop>
  <HeadingPairs>
    <vt:vector size="8" baseType="variant">
      <vt:variant>
        <vt:lpstr>Caratteri utilizzati</vt:lpstr>
      </vt:variant>
      <vt:variant>
        <vt:i4>9</vt:i4>
      </vt:variant>
      <vt:variant>
        <vt:lpstr>Tema</vt:lpstr>
      </vt:variant>
      <vt:variant>
        <vt:i4>4</vt:i4>
      </vt:variant>
      <vt:variant>
        <vt:lpstr>Server OLE incorporati</vt:lpstr>
      </vt:variant>
      <vt:variant>
        <vt:i4>1</vt:i4>
      </vt:variant>
      <vt:variant>
        <vt:lpstr>Titoli diapositive</vt:lpstr>
      </vt:variant>
      <vt:variant>
        <vt:i4>63</vt:i4>
      </vt:variant>
    </vt:vector>
  </HeadingPairs>
  <TitlesOfParts>
    <vt:vector size="77" baseType="lpstr">
      <vt:lpstr>Arial</vt:lpstr>
      <vt:lpstr>Calibri</vt:lpstr>
      <vt:lpstr>Calibri Light</vt:lpstr>
      <vt:lpstr>Franklin Gothic Medium</vt:lpstr>
      <vt:lpstr>Garamond</vt:lpstr>
      <vt:lpstr>Graphik</vt:lpstr>
      <vt:lpstr>Segoe UI</vt:lpstr>
      <vt:lpstr>Tahoma</vt:lpstr>
      <vt:lpstr>Wingdings</vt:lpstr>
      <vt:lpstr>1_Tema di Office</vt:lpstr>
      <vt:lpstr>2_Tema di Office</vt:lpstr>
      <vt:lpstr>3_Tema di Office</vt:lpstr>
      <vt:lpstr>4_Tema di Office</vt:lpstr>
      <vt:lpstr>think-cell Slide</vt:lpstr>
      <vt:lpstr> I COMUNI E LE CITTÀ NEL PNRR: LE RISORSE E LE SFIDE       </vt:lpstr>
      <vt:lpstr>IL PIANO NAZIONALE DI RIPRESA E RESILIENZA: uno sguardo d’insieme</vt:lpstr>
      <vt:lpstr>RISORSE DESTINATE ALL’ITALIA</vt:lpstr>
      <vt:lpstr>PNRR: IL QUADRO FINANZIARIO</vt:lpstr>
      <vt:lpstr>PNRR: 6 MISSIONI PER 6 PRIORITÀ</vt:lpstr>
      <vt:lpstr>PNRR: I PRINCIPI TRASVERSALI</vt:lpstr>
      <vt:lpstr>PNRR: PANORAMICA</vt:lpstr>
      <vt:lpstr>TIPOLOGIE DI RIFORME PREVISTE</vt:lpstr>
      <vt:lpstr>PNRR: ALCUNE RIFORME DI INTERESSE PER GLI ENTI LOCALI</vt:lpstr>
      <vt:lpstr>SPECIFICITÀ DEL DISPOSITIVO EUROPEO DI RIPRESA E RESILIENZA</vt:lpstr>
      <vt:lpstr>PNRR: TRAGUARDI &amp; OBIETTIVI</vt:lpstr>
      <vt:lpstr>PNRR: TRAGUARDI &amp; OBIETTIVI</vt:lpstr>
      <vt:lpstr>PNRR: TRAGUARDI &amp; OBIETTIVI – Implicazioni per gli Enti Territoriali</vt:lpstr>
      <vt:lpstr>FOCUS: NON ARRECARE UN DANNO SIGNIFICATIVO</vt:lpstr>
      <vt:lpstr>PNRR: MODELLO ORGANIZZATIVO</vt:lpstr>
      <vt:lpstr>GOVERNACE PNRR – PRESIDIO E COORDINAMENTO</vt:lpstr>
      <vt:lpstr>IL PNRR E GLI ENTI LOCALI</vt:lpstr>
      <vt:lpstr>IL PNRR E GLI ENTI LOCALI</vt:lpstr>
      <vt:lpstr>IL PNRR E GLI ENTI LOCALI </vt:lpstr>
      <vt:lpstr>IL PNRR E GLI ENTI LOCALI</vt:lpstr>
      <vt:lpstr>IL PNRR E GLI ENTI LOCALI</vt:lpstr>
      <vt:lpstr>STIMA RISORSE DESTINATE AGLI ENTI TERRITORIALI PER MISSIONE</vt:lpstr>
      <vt:lpstr>STIMA RISORSE DESTINATE AGLI ENTI TERRITORIALIPER MISSIONE</vt:lpstr>
      <vt:lpstr>RIPARTIZIONE DELLE RISORSE COMUNI E CITTA’ – M1</vt:lpstr>
      <vt:lpstr>RIPARTIZIONE DELLE RISORSE COMUNI E CITTA’ – M2</vt:lpstr>
      <vt:lpstr>RIPARTIZIONE DELLE RISORSE COMUNI E CITTA’ – M2</vt:lpstr>
      <vt:lpstr>RIPARTIZIONE DELLE RISORSE COMUNI E CITTA’ – M4</vt:lpstr>
      <vt:lpstr>RIPARTIZIONE DELLE RISORSE COMUNI E CITTA’ – M5</vt:lpstr>
      <vt:lpstr>RIPARTIZIONE DELLE RISORSE COMUNI E CITTA’ – M5</vt:lpstr>
      <vt:lpstr>AVVISI GIÀ EMANATI</vt:lpstr>
      <vt:lpstr>AVVISI GIÀ EMANATI</vt:lpstr>
      <vt:lpstr>AVVISI GIÀ EMANATI</vt:lpstr>
      <vt:lpstr>AVVISI GIÀ EMANATI</vt:lpstr>
      <vt:lpstr>PIANI URBANI INTEGRATI – ART. 21 DL n. 152/2021</vt:lpstr>
      <vt:lpstr>PROSSIMI BANDI</vt:lpstr>
      <vt:lpstr>DISPOSIZIONI DI SEMPLIFICAZIONE CONTABILE</vt:lpstr>
      <vt:lpstr>FOCUS: Poteri sostitutivi (art. 12, Legge n. 108/2021)</vt:lpstr>
      <vt:lpstr>FOCUS: Recupero risorse EETT</vt:lpstr>
      <vt:lpstr>IL PNRR: LE PROCEDURE DI ATTUAZIONE</vt:lpstr>
      <vt:lpstr>ISTRUZIONI TECNICHE SELEZIONE PROGETTI PNRR </vt:lpstr>
      <vt:lpstr>ISTRUZIONI TECNICHE SELEZIONE PROGETTI PNRR </vt:lpstr>
      <vt:lpstr>Presentazione standard di PowerPoint</vt:lpstr>
      <vt:lpstr>ELEMENTI COMUNI PROPEDEUTICI ALL’AVVIO DEI PROGETTI</vt:lpstr>
      <vt:lpstr>ESEMPIO: COMUNE SELEZIONATO PER L’ATTUAZIONE DI UN PROGETTO INFRASTRUTTURALE </vt:lpstr>
      <vt:lpstr>ENTE LOCALE COME SOGGETTO ATTUATORE</vt:lpstr>
      <vt:lpstr>ELEMENTI PER LA PROCEDURA DI REDICONTAZIONE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PNRR - LE PROCEDURE FINANZIARIE</vt:lpstr>
      <vt:lpstr>DIFFERENZE E ANALOGIE CON LA GESTIONE DEI FONDI STRUTTURALI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DOVE TROVARE INFORMAZIONI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Sera, Marco</dc:creator>
  <cp:lastModifiedBy>giorgio centurelli</cp:lastModifiedBy>
  <cp:revision>33</cp:revision>
  <cp:lastPrinted>2021-11-19T08:34:36Z</cp:lastPrinted>
  <dcterms:created xsi:type="dcterms:W3CDTF">2021-11-16T17:23:34Z</dcterms:created>
  <dcterms:modified xsi:type="dcterms:W3CDTF">2021-11-19T15:10:30Z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0x010100247FA69C250BE842A685C73BB47D6EE1</vt:lpwstr>
  </property>
</Properties>
</file>