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367" r:id="rId5"/>
    <p:sldId id="509" r:id="rId6"/>
    <p:sldId id="510" r:id="rId7"/>
    <p:sldId id="511" r:id="rId8"/>
    <p:sldId id="522" r:id="rId9"/>
    <p:sldId id="513" r:id="rId10"/>
    <p:sldId id="521" r:id="rId11"/>
    <p:sldId id="514" r:id="rId12"/>
    <p:sldId id="519" r:id="rId13"/>
    <p:sldId id="515" r:id="rId14"/>
    <p:sldId id="516" r:id="rId15"/>
    <p:sldId id="523" r:id="rId16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75E51C1B-B3D4-443F-85F8-B6B957B8BA94}">
          <p14:sldIdLst>
            <p14:sldId id="367"/>
            <p14:sldId id="509"/>
            <p14:sldId id="510"/>
            <p14:sldId id="511"/>
            <p14:sldId id="522"/>
            <p14:sldId id="513"/>
            <p14:sldId id="521"/>
            <p14:sldId id="514"/>
            <p14:sldId id="519"/>
          </p14:sldIdLst>
        </p14:section>
        <p14:section name="Sezione senza titolo" id="{D9CA2202-A4EB-469F-8C29-037C6FD6B9D0}">
          <p14:sldIdLst>
            <p14:sldId id="515"/>
            <p14:sldId id="516"/>
            <p14:sldId id="52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olo Finaldi Russo" initials="PFR" lastIdx="7" clrIdx="0">
    <p:extLst>
      <p:ext uri="{19B8F6BF-5375-455C-9EA6-DF929625EA0E}">
        <p15:presenceInfo xmlns:p15="http://schemas.microsoft.com/office/powerpoint/2012/main" userId="Paolo Finaldi Russ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6295"/>
    <a:srgbClr val="EBE4E4"/>
    <a:srgbClr val="B2A99B"/>
    <a:srgbClr val="EBEBEB"/>
    <a:srgbClr val="B6829A"/>
    <a:srgbClr val="C59AA0"/>
    <a:srgbClr val="A0B19A"/>
    <a:srgbClr val="AFC1A7"/>
    <a:srgbClr val="CFC5B6"/>
    <a:srgbClr val="DBCB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032" autoAdjust="0"/>
    <p:restoredTop sz="93372" autoAdjust="0"/>
  </p:normalViewPr>
  <p:slideViewPr>
    <p:cSldViewPr snapToGrid="0" snapToObjects="1">
      <p:cViewPr varScale="1">
        <p:scale>
          <a:sx n="68" d="100"/>
          <a:sy n="68" d="100"/>
        </p:scale>
        <p:origin x="3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3" d="100"/>
          <a:sy n="83" d="100"/>
        </p:scale>
        <p:origin x="3352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315680-D772-884F-8C3D-C4BBAB850CF0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58C1C8-185F-BB40-AF9D-2300D534E25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5567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529D7E-A6E8-2246-B8CD-991C28DB287B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43013"/>
            <a:ext cx="5946775" cy="3346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D0B2C8-089D-F44F-9056-E4858B823D5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958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bitrobancariofinanziario.it/abf/index.htm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bitrobancariofinanziario.it/abf/index.htm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0B2C8-089D-F44F-9056-E4858B823D55}" type="slidenum">
              <a:rPr lang="en-US" smtClean="0"/>
              <a:t>1</a:t>
            </a:fld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 smtClean="0"/>
              <a:t>Il divario di genere (uomini/donne) nel mercato del lavoro italiano, sebbene inferiore rispetto al passato, continua a collocare il nostro paese in una posizione arretrata rispetto alle altre economie europee.</a:t>
            </a:r>
            <a:r>
              <a:rPr lang="it-IT" baseline="0" dirty="0" smtClean="0"/>
              <a:t> Nel 2022 il tasso di occupazione femminile era inferiore a 18 punti percentuali rispetto al maschile. La conoscenza del mondo finanziario aiuta, non solo per quanto riguarda il lavoro, ma soprattutto ogni giorno per salvaguardare l’economia della ns piccola impresa che è la nostra e quella della nostra famiglia.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651879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>
                <a:hlinkClick r:id="rId3"/>
              </a:rPr>
              <a:t>www.arbitrobancariofinanziario.it/abf/index.htm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0B2C8-089D-F44F-9056-E4858B823D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7690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endParaRPr lang="it-IT" dirty="0"/>
          </a:p>
        </p:txBody>
      </p:sp>
      <p:sp>
        <p:nvSpPr>
          <p:cNvPr id="77827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CBB855C-FF21-4882-A36C-3F92506FDD45}" type="slidenum">
              <a:rPr lang="it-IT" altLang="it-IT" smtClean="0">
                <a:latin typeface="Arial" charset="0"/>
                <a:cs typeface="Arial" charset="0"/>
              </a:rPr>
              <a:pPr/>
              <a:t>2</a:t>
            </a:fld>
            <a:endParaRPr lang="it-IT" altLang="it-IT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958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17EB73-0F75-4F6A-82CB-7227E39AC5BF}" type="slidenum">
              <a:rPr lang="de-DE" altLang="it-IT"/>
              <a:pPr/>
              <a:t>3</a:t>
            </a:fld>
            <a:endParaRPr lang="de-DE" altLang="it-IT"/>
          </a:p>
        </p:txBody>
      </p:sp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de-DE" altLang="it-IT" dirty="0"/>
          </a:p>
        </p:txBody>
      </p:sp>
    </p:spTree>
    <p:extLst>
      <p:ext uri="{BB962C8B-B14F-4D97-AF65-F5344CB8AC3E}">
        <p14:creationId xmlns:p14="http://schemas.microsoft.com/office/powerpoint/2010/main" val="23520012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85725" y="4714875"/>
            <a:ext cx="6553200" cy="4467225"/>
          </a:xfrm>
        </p:spPr>
        <p:txBody>
          <a:bodyPr/>
          <a:lstStyle/>
          <a:p>
            <a:pPr marL="285750" indent="-285750" algn="just">
              <a:spcBef>
                <a:spcPts val="600"/>
              </a:spcBef>
              <a:spcAft>
                <a:spcPts val="0"/>
              </a:spcAft>
              <a:buFontTx/>
              <a:buChar char="-"/>
              <a:defRPr/>
            </a:pPr>
            <a:endParaRPr lang="it-IT" dirty="0" smtClean="0">
              <a:latin typeface="Times New Roman"/>
              <a:ea typeface="Times New Roman"/>
            </a:endParaRPr>
          </a:p>
          <a:p>
            <a:pPr marL="285750" indent="-285750" algn="just">
              <a:spcBef>
                <a:spcPts val="600"/>
              </a:spcBef>
              <a:spcAft>
                <a:spcPts val="0"/>
              </a:spcAft>
              <a:buFontTx/>
              <a:buChar char="-"/>
              <a:defRPr/>
            </a:pPr>
            <a:r>
              <a:rPr lang="it-IT" dirty="0" smtClean="0">
                <a:latin typeface="Times New Roman"/>
                <a:ea typeface="Times New Roman"/>
              </a:rPr>
              <a:t>L’Arbitro Bancario Finanziario è </a:t>
            </a:r>
            <a:r>
              <a:rPr lang="it-IT" dirty="0">
                <a:latin typeface="Times New Roman"/>
                <a:ea typeface="Times New Roman"/>
              </a:rPr>
              <a:t>stato istituito nel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2009</a:t>
            </a:r>
            <a:r>
              <a:rPr lang="it-IT" dirty="0">
                <a:latin typeface="Times New Roman"/>
                <a:ea typeface="Times New Roman"/>
              </a:rPr>
              <a:t> in attuazione dell’art. 128-bis del </a:t>
            </a:r>
            <a:r>
              <a:rPr lang="it-IT" dirty="0" err="1">
                <a:latin typeface="Times New Roman"/>
                <a:ea typeface="Times New Roman"/>
              </a:rPr>
              <a:t>D.Lgs.</a:t>
            </a:r>
            <a:r>
              <a:rPr lang="it-IT" dirty="0">
                <a:latin typeface="Times New Roman"/>
                <a:ea typeface="Times New Roman"/>
              </a:rPr>
              <a:t> 385/93 introdotto dalla legge sul </a:t>
            </a:r>
            <a:r>
              <a:rPr lang="it-IT" dirty="0" smtClean="0">
                <a:latin typeface="Times New Roman"/>
                <a:ea typeface="Times New Roman"/>
              </a:rPr>
              <a:t>risparmio. Con l’art. 128 TUB è stata prevista l’adesione obbligatoria per le banche e gli intermediari finanziari a sistemi di risoluzione stragiudiziale delle controversie con la clientela, rimettendo al CICR la definizione dei criteri di svolgimento delle procedure e di composizione dell’Organo decidente.</a:t>
            </a:r>
          </a:p>
          <a:p>
            <a:pPr marL="285750" indent="-285750" algn="just">
              <a:spcBef>
                <a:spcPts val="600"/>
              </a:spcBef>
              <a:spcAft>
                <a:spcPts val="0"/>
              </a:spcAft>
              <a:buFontTx/>
              <a:buChar char="-"/>
              <a:defRPr/>
            </a:pP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</a:endParaRPr>
          </a:p>
          <a:p>
            <a:pPr marL="285750" indent="-285750" algn="just">
              <a:spcBef>
                <a:spcPts val="600"/>
              </a:spcBef>
              <a:spcAft>
                <a:spcPts val="0"/>
              </a:spcAft>
              <a:buFontTx/>
              <a:buChar char="-"/>
              <a:defRPr/>
            </a:pPr>
            <a:r>
              <a:rPr lang="it-IT" dirty="0" smtClean="0">
                <a:latin typeface="Times New Roman"/>
                <a:ea typeface="Times New Roman"/>
              </a:rPr>
              <a:t>La </a:t>
            </a:r>
            <a:r>
              <a:rPr lang="it-IT" dirty="0">
                <a:latin typeface="Times New Roman"/>
                <a:ea typeface="Times New Roman"/>
              </a:rPr>
              <a:t>Delibera CICR del 2008 ha imposto agli intermediari bancari e finanziari di aderire a sistemi dell’ABF, tracciandone il campo di applicazione, determinando la composizione dell’organo giudicante nonché le regole fondamentali di svolgimento della procedura</a:t>
            </a:r>
          </a:p>
          <a:p>
            <a:pPr marL="285750" indent="-285750" algn="just">
              <a:spcBef>
                <a:spcPts val="600"/>
              </a:spcBef>
              <a:spcAft>
                <a:spcPts val="0"/>
              </a:spcAft>
              <a:buFontTx/>
              <a:buChar char="-"/>
              <a:defRPr/>
            </a:pP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</a:endParaRPr>
          </a:p>
          <a:p>
            <a:pPr marL="285750" indent="-285750" algn="just">
              <a:spcBef>
                <a:spcPts val="600"/>
              </a:spcBef>
              <a:spcAft>
                <a:spcPts val="0"/>
              </a:spcAft>
              <a:buFontTx/>
              <a:buChar char="-"/>
              <a:defRPr/>
            </a:pPr>
            <a:r>
              <a:rPr lang="it-IT" dirty="0" smtClean="0">
                <a:latin typeface="Times New Roman"/>
                <a:ea typeface="Times New Roman"/>
              </a:rPr>
              <a:t>Il </a:t>
            </a:r>
            <a:r>
              <a:rPr lang="it-IT" dirty="0">
                <a:latin typeface="Times New Roman"/>
                <a:ea typeface="Times New Roman"/>
              </a:rPr>
              <a:t>provvedimento della </a:t>
            </a:r>
            <a:r>
              <a:rPr lang="it-IT" dirty="0" err="1">
                <a:latin typeface="Times New Roman"/>
                <a:ea typeface="Times New Roman"/>
              </a:rPr>
              <a:t>BdI</a:t>
            </a:r>
            <a:r>
              <a:rPr lang="it-IT" dirty="0">
                <a:latin typeface="Times New Roman"/>
                <a:ea typeface="Times New Roman"/>
              </a:rPr>
              <a:t> del 2009, con cui sono state emanate le disposizioni applicative. Nel 2011 la </a:t>
            </a:r>
            <a:r>
              <a:rPr lang="it-IT" dirty="0" err="1">
                <a:latin typeface="Times New Roman"/>
                <a:ea typeface="Times New Roman"/>
              </a:rPr>
              <a:t>BdI</a:t>
            </a:r>
            <a:r>
              <a:rPr lang="it-IT" dirty="0">
                <a:latin typeface="Times New Roman"/>
                <a:ea typeface="Times New Roman"/>
              </a:rPr>
              <a:t> ha rivisto tali </a:t>
            </a:r>
            <a:r>
              <a:rPr lang="it-IT" dirty="0" smtClean="0">
                <a:latin typeface="Times New Roman"/>
                <a:ea typeface="Times New Roman"/>
              </a:rPr>
              <a:t>disposizioni per </a:t>
            </a:r>
            <a:r>
              <a:rPr lang="it-IT" dirty="0">
                <a:latin typeface="Times New Roman"/>
                <a:ea typeface="Times New Roman"/>
              </a:rPr>
              <a:t>apportare alla disciplina dell’ABF gli adeguamenti imposti dal </a:t>
            </a:r>
            <a:r>
              <a:rPr lang="it-IT" dirty="0" err="1">
                <a:latin typeface="Times New Roman"/>
                <a:ea typeface="Times New Roman"/>
              </a:rPr>
              <a:t>Dlgs</a:t>
            </a:r>
            <a:r>
              <a:rPr lang="it-IT" dirty="0">
                <a:latin typeface="Times New Roman"/>
                <a:ea typeface="Times New Roman"/>
              </a:rPr>
              <a:t> 4 marzo 2010 nr. 28 sulla c.d. mediazione, sia per recepire esigenze emerse nella prima fase applicativa dell’ABF, </a:t>
            </a:r>
            <a:r>
              <a:rPr lang="it-IT" dirty="0" smtClean="0">
                <a:latin typeface="Times New Roman"/>
                <a:ea typeface="Times New Roman"/>
              </a:rPr>
              <a:t>riguardanti </a:t>
            </a:r>
            <a:r>
              <a:rPr lang="it-IT" dirty="0">
                <a:latin typeface="Times New Roman"/>
                <a:ea typeface="Times New Roman"/>
              </a:rPr>
              <a:t>principalmente il funzionamento dei collegi, le procedure di ricorso e la fase successiva alla decisione. Da ultimo le disposizioni sono state integrate per prevedere una sorta di procedimento «speciale» avanti l’ABF che prende avvio su iniziativa del </a:t>
            </a:r>
            <a:r>
              <a:rPr lang="it-IT" dirty="0" smtClean="0">
                <a:latin typeface="Times New Roman"/>
                <a:ea typeface="Times New Roman"/>
              </a:rPr>
              <a:t>Prefetto e riviste per meglio regolare la remissione e la trattazione dei ricorsi innanzi al Collegio di Coordinamento.</a:t>
            </a:r>
          </a:p>
          <a:p>
            <a:pPr marL="285750" indent="-285750" algn="just">
              <a:spcBef>
                <a:spcPts val="600"/>
              </a:spcBef>
              <a:spcAft>
                <a:spcPts val="0"/>
              </a:spcAft>
              <a:buFontTx/>
              <a:buChar char="-"/>
              <a:defRPr/>
            </a:pPr>
            <a:endParaRPr lang="it-IT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</a:endParaRPr>
          </a:p>
          <a:p>
            <a:pPr marL="285750" indent="-285750" algn="just">
              <a:spcBef>
                <a:spcPts val="600"/>
              </a:spcBef>
              <a:spcAft>
                <a:spcPts val="0"/>
              </a:spcAft>
              <a:buFontTx/>
              <a:buChar char="-"/>
              <a:defRPr/>
            </a:pP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</a:endParaRPr>
          </a:p>
          <a:p>
            <a:pPr marL="285750" indent="-285750" algn="just">
              <a:spcBef>
                <a:spcPts val="600"/>
              </a:spcBef>
              <a:spcAft>
                <a:spcPts val="0"/>
              </a:spcAft>
              <a:buFontTx/>
              <a:buChar char="-"/>
              <a:defRPr/>
            </a:pP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</a:endParaRPr>
          </a:p>
          <a:p>
            <a:pPr>
              <a:defRPr/>
            </a:pPr>
            <a:endParaRPr lang="it-IT" dirty="0"/>
          </a:p>
        </p:txBody>
      </p:sp>
      <p:sp>
        <p:nvSpPr>
          <p:cNvPr id="83971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21A9E12-E8BF-4CB7-9194-9AE85AEBBBCD}" type="slidenum">
              <a:rPr lang="it-IT" altLang="it-IT" smtClean="0">
                <a:latin typeface="Arial" charset="0"/>
                <a:cs typeface="Arial" charset="0"/>
              </a:rPr>
              <a:pPr/>
              <a:t>4</a:t>
            </a:fld>
            <a:endParaRPr lang="it-IT" altLang="it-IT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7336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Segnaposto not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/>
          </a:p>
        </p:txBody>
      </p:sp>
      <p:sp>
        <p:nvSpPr>
          <p:cNvPr id="16388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33AB6B9-2021-4FF7-A237-7E0501CD069E}" type="slidenum">
              <a:rPr lang="it-IT" altLang="it-IT" smtClean="0"/>
              <a:pPr algn="r" eaLnBrk="1" hangingPunct="1">
                <a:spcBef>
                  <a:spcPct val="0"/>
                </a:spcBef>
              </a:pPr>
              <a:t>5</a:t>
            </a:fld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29748212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D3358FD-B4BB-4DA7-9A41-75C5B691EFAC}" type="slidenum">
              <a:rPr lang="it-IT" smtClean="0">
                <a:latin typeface="Arial" charset="0"/>
                <a:cs typeface="Arial" charset="0"/>
              </a:rPr>
              <a:pPr/>
              <a:t>6</a:t>
            </a:fld>
            <a:endParaRPr lang="it-IT" smtClean="0">
              <a:latin typeface="Arial" charset="0"/>
              <a:cs typeface="Arial" charset="0"/>
            </a:endParaRPr>
          </a:p>
        </p:txBody>
      </p:sp>
      <p:sp>
        <p:nvSpPr>
          <p:cNvPr id="110594" name="Rectangle 7"/>
          <p:cNvSpPr txBox="1">
            <a:spLocks noGrp="1" noChangeArrowheads="1"/>
          </p:cNvSpPr>
          <p:nvPr/>
        </p:nvSpPr>
        <p:spPr bwMode="auto">
          <a:xfrm>
            <a:off x="3852863" y="9428163"/>
            <a:ext cx="29432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B369B12-F8F9-45B4-9D44-11B5C55C8D4F}" type="slidenum">
              <a:rPr lang="it-IT" sz="1200">
                <a:latin typeface="Arial" charset="0"/>
              </a:rPr>
              <a:pPr algn="r"/>
              <a:t>6</a:t>
            </a:fld>
            <a:endParaRPr lang="it-IT" sz="1200">
              <a:latin typeface="Arial" charset="0"/>
            </a:endParaRPr>
          </a:p>
        </p:txBody>
      </p:sp>
      <p:sp>
        <p:nvSpPr>
          <p:cNvPr id="110595" name="Rectangle 7"/>
          <p:cNvSpPr txBox="1">
            <a:spLocks noGrp="1" noChangeArrowheads="1"/>
          </p:cNvSpPr>
          <p:nvPr/>
        </p:nvSpPr>
        <p:spPr bwMode="auto">
          <a:xfrm>
            <a:off x="3852863" y="9428163"/>
            <a:ext cx="29432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3558B69-7288-4578-8769-75406C9AFD12}" type="slidenum">
              <a:rPr lang="it-IT" sz="1200">
                <a:latin typeface="Arial" charset="0"/>
              </a:rPr>
              <a:pPr algn="r"/>
              <a:t>6</a:t>
            </a:fld>
            <a:endParaRPr lang="it-IT" sz="1200">
              <a:latin typeface="Arial" charset="0"/>
            </a:endParaRPr>
          </a:p>
        </p:txBody>
      </p:sp>
      <p:sp>
        <p:nvSpPr>
          <p:cNvPr id="1105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8" name="Rectangle 4"/>
          <p:cNvSpPr>
            <a:spLocks noGrp="1" noChangeArrowheads="1"/>
          </p:cNvSpPr>
          <p:nvPr>
            <p:ph type="body" idx="1"/>
          </p:nvPr>
        </p:nvSpPr>
        <p:spPr>
          <a:extLst/>
        </p:spPr>
        <p:txBody>
          <a:bodyPr/>
          <a:lstStyle/>
          <a:p>
            <a:pPr algn="just" eaLnBrk="1" hangingPunct="1">
              <a:defRPr/>
            </a:pPr>
            <a:r>
              <a:rPr lang="it-IT" dirty="0" smtClean="0"/>
              <a:t>L’accesso all’ABF è subordinato al previsto espletamento di una fase di reclamo davanti all’intermediario. In altri termini, il cliente che è stato pregiudicato (o comunque ritiene di essere stato pregiudicato) da un comportamento ingiusto o non regolare dell’intermediario, prima di poter ricorrere all’ABF è tenuto, 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pena di improcedibilità del ricorso</a:t>
            </a:r>
            <a:r>
              <a:rPr lang="it-IT" dirty="0" smtClean="0"/>
              <a:t>, a presentare all’intermediario un reclamo </a:t>
            </a:r>
            <a:r>
              <a:rPr lang="it-IT" dirty="0" smtClean="0"/>
              <a:t>scritto a cui l’intermediario ha 60 gg di tempo per rispondere.</a:t>
            </a:r>
            <a:r>
              <a:rPr lang="it-IT" baseline="0" dirty="0" smtClean="0"/>
              <a:t> Il ricorso all’arbitro bancario può essere fatto entro 12 mesi dalla presentazione del reclamo</a:t>
            </a:r>
            <a:r>
              <a:rPr lang="it-IT" dirty="0" smtClean="0"/>
              <a:t> </a:t>
            </a:r>
            <a:endParaRPr lang="it-IT" dirty="0" smtClean="0"/>
          </a:p>
          <a:p>
            <a:pPr algn="just" eaLnBrk="1" hangingPunct="1">
              <a:defRPr/>
            </a:pPr>
            <a:endParaRPr lang="it-IT" dirty="0" smtClean="0"/>
          </a:p>
          <a:p>
            <a:pPr algn="just" eaLnBrk="1" hangingPunct="1">
              <a:defRPr/>
            </a:pPr>
            <a:r>
              <a:rPr lang="it-IT" dirty="0" smtClean="0"/>
              <a:t>A questo proposito, si sottolinea che la 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disciplina in materia di trasparenza</a:t>
            </a:r>
            <a:r>
              <a:rPr lang="it-IT" dirty="0" smtClean="0"/>
              <a:t> prevede che gli intermediari siano tenuti a costituire un apposito ufficio reclami o, in alternativa, a individuare un responsabile della relativa funzione, per rispondere alle lamentele provenienti dalla clientela. Gli uffici reclami degli intermediari devono essere costantemente aggiornati sugli orientamenti dell’ABF e devono valutare i nuovi reclami pervenuti proprio alla luce dei predetti orientamenti, verificando se la questione sottoposta al cliente rientri in fattispecie analoghe a quelle già decise dai collegi e considerando le soluzioni adottate in tali casi.</a:t>
            </a:r>
          </a:p>
          <a:p>
            <a:pPr algn="just" eaLnBrk="1" hangingPunct="1">
              <a:defRPr/>
            </a:pPr>
            <a:endParaRPr lang="it-IT" dirty="0" smtClean="0"/>
          </a:p>
          <a:p>
            <a:pPr algn="just" eaLnBrk="1" hangingPunct="1">
              <a:defRPr/>
            </a:pP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Questo non significa </a:t>
            </a:r>
            <a:r>
              <a:rPr lang="it-IT" dirty="0" smtClean="0"/>
              <a:t>che le decisioni assunte dall’ABF abbiano valore di precedente vincolante per l’intermediario nel decidere il reclamo ricevuto dal cliente; 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 che l’intermediario deve tenere i precedenti dell’ABF nella debita considerazione</a:t>
            </a:r>
            <a:r>
              <a:rPr lang="it-IT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9970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Segnaposto not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it-IT" altLang="it-IT" dirty="0" smtClean="0"/>
              <a:t>Si può presentare un ricorso anche nei confronti di banche e intermediari esteri che operano in Italia e che non aderiscono a Fin-net</a:t>
            </a:r>
            <a:endParaRPr lang="it-IT" altLang="it-IT" dirty="0" smtClean="0"/>
          </a:p>
        </p:txBody>
      </p:sp>
      <p:sp>
        <p:nvSpPr>
          <p:cNvPr id="16388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33AB6B9-2021-4FF7-A237-7E0501CD069E}" type="slidenum">
              <a:rPr lang="it-IT" altLang="it-IT" smtClean="0"/>
              <a:pPr algn="r" eaLnBrk="1" hangingPunct="1">
                <a:spcBef>
                  <a:spcPct val="0"/>
                </a:spcBef>
              </a:pPr>
              <a:t>7</a:t>
            </a:fld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36319689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4690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smtClean="0"/>
          </a:p>
        </p:txBody>
      </p:sp>
      <p:sp>
        <p:nvSpPr>
          <p:cNvPr id="114691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EEE8FB0-C685-4B2A-82C0-81417B8C7322}" type="slidenum">
              <a:rPr lang="it-IT" altLang="it-IT" smtClean="0">
                <a:latin typeface="Arial" charset="0"/>
                <a:cs typeface="Arial" charset="0"/>
              </a:rPr>
              <a:pPr/>
              <a:t>8</a:t>
            </a:fld>
            <a:endParaRPr lang="it-IT" altLang="it-IT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9008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>
                <a:hlinkClick r:id="rId3"/>
              </a:rPr>
              <a:t>www.arbitrobancariofinanziario.it/abf/index.htm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0B2C8-089D-F44F-9056-E4858B823D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801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6A45C344-AECF-4CBF-B992-BC48C619E14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594100" y="495300"/>
            <a:ext cx="8114606" cy="58420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Picture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87511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D3D986E1-33B4-4F3B-AE14-7E74B0CAF02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91087" y="1366617"/>
            <a:ext cx="3993698" cy="3997462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 dirty="0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E056C317-D8EA-4790-9492-3318AD88460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090638" y="2095887"/>
            <a:ext cx="4648313" cy="3098875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 dirty="0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3DB2101A-67D7-4EFE-AC9A-FE87C28BFDA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05374" y="396825"/>
            <a:ext cx="6089126" cy="6089126"/>
          </a:xfrm>
          <a:custGeom>
            <a:avLst/>
            <a:gdLst>
              <a:gd name="connsiteX0" fmla="*/ 3425251 w 6850502"/>
              <a:gd name="connsiteY0" fmla="*/ 0 h 6850502"/>
              <a:gd name="connsiteX1" fmla="*/ 6850502 w 6850502"/>
              <a:gd name="connsiteY1" fmla="*/ 3425251 h 6850502"/>
              <a:gd name="connsiteX2" fmla="*/ 3425251 w 6850502"/>
              <a:gd name="connsiteY2" fmla="*/ 6850502 h 6850502"/>
              <a:gd name="connsiteX3" fmla="*/ 0 w 6850502"/>
              <a:gd name="connsiteY3" fmla="*/ 3425251 h 6850502"/>
              <a:gd name="connsiteX4" fmla="*/ 3425251 w 6850502"/>
              <a:gd name="connsiteY4" fmla="*/ 0 h 685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0502" h="6850502">
                <a:moveTo>
                  <a:pt x="3425251" y="0"/>
                </a:moveTo>
                <a:cubicBezTo>
                  <a:pt x="5316965" y="0"/>
                  <a:pt x="6850502" y="1533537"/>
                  <a:pt x="6850502" y="3425251"/>
                </a:cubicBezTo>
                <a:cubicBezTo>
                  <a:pt x="6850502" y="5316965"/>
                  <a:pt x="5316965" y="6850502"/>
                  <a:pt x="3425251" y="6850502"/>
                </a:cubicBezTo>
                <a:cubicBezTo>
                  <a:pt x="1533537" y="6850502"/>
                  <a:pt x="0" y="5316965"/>
                  <a:pt x="0" y="3425251"/>
                </a:cubicBezTo>
                <a:cubicBezTo>
                  <a:pt x="0" y="1533537"/>
                  <a:pt x="1533537" y="0"/>
                  <a:pt x="3425251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DB2101A-67D7-4EFE-AC9A-FE87C28BFDA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137174" y="469588"/>
            <a:ext cx="2495026" cy="2495026"/>
          </a:xfrm>
          <a:custGeom>
            <a:avLst/>
            <a:gdLst>
              <a:gd name="connsiteX0" fmla="*/ 3425251 w 6850502"/>
              <a:gd name="connsiteY0" fmla="*/ 0 h 6850502"/>
              <a:gd name="connsiteX1" fmla="*/ 6850502 w 6850502"/>
              <a:gd name="connsiteY1" fmla="*/ 3425251 h 6850502"/>
              <a:gd name="connsiteX2" fmla="*/ 3425251 w 6850502"/>
              <a:gd name="connsiteY2" fmla="*/ 6850502 h 6850502"/>
              <a:gd name="connsiteX3" fmla="*/ 0 w 6850502"/>
              <a:gd name="connsiteY3" fmla="*/ 3425251 h 6850502"/>
              <a:gd name="connsiteX4" fmla="*/ 3425251 w 6850502"/>
              <a:gd name="connsiteY4" fmla="*/ 0 h 685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0502" h="6850502">
                <a:moveTo>
                  <a:pt x="3425251" y="0"/>
                </a:moveTo>
                <a:cubicBezTo>
                  <a:pt x="5316965" y="0"/>
                  <a:pt x="6850502" y="1533537"/>
                  <a:pt x="6850502" y="3425251"/>
                </a:cubicBezTo>
                <a:cubicBezTo>
                  <a:pt x="6850502" y="5316965"/>
                  <a:pt x="5316965" y="6850502"/>
                  <a:pt x="3425251" y="6850502"/>
                </a:cubicBezTo>
                <a:cubicBezTo>
                  <a:pt x="1533537" y="6850502"/>
                  <a:pt x="0" y="5316965"/>
                  <a:pt x="0" y="3425251"/>
                </a:cubicBezTo>
                <a:cubicBezTo>
                  <a:pt x="0" y="1533537"/>
                  <a:pt x="1533537" y="0"/>
                  <a:pt x="3425251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Picture</a:t>
            </a:r>
            <a:endParaRPr lang="id-ID" dirty="0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3DB2101A-67D7-4EFE-AC9A-FE87C28BFDA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137174" y="3860488"/>
            <a:ext cx="2495026" cy="2495026"/>
          </a:xfrm>
          <a:custGeom>
            <a:avLst/>
            <a:gdLst>
              <a:gd name="connsiteX0" fmla="*/ 3425251 w 6850502"/>
              <a:gd name="connsiteY0" fmla="*/ 0 h 6850502"/>
              <a:gd name="connsiteX1" fmla="*/ 6850502 w 6850502"/>
              <a:gd name="connsiteY1" fmla="*/ 3425251 h 6850502"/>
              <a:gd name="connsiteX2" fmla="*/ 3425251 w 6850502"/>
              <a:gd name="connsiteY2" fmla="*/ 6850502 h 6850502"/>
              <a:gd name="connsiteX3" fmla="*/ 0 w 6850502"/>
              <a:gd name="connsiteY3" fmla="*/ 3425251 h 6850502"/>
              <a:gd name="connsiteX4" fmla="*/ 3425251 w 6850502"/>
              <a:gd name="connsiteY4" fmla="*/ 0 h 685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0502" h="6850502">
                <a:moveTo>
                  <a:pt x="3425251" y="0"/>
                </a:moveTo>
                <a:cubicBezTo>
                  <a:pt x="5316965" y="0"/>
                  <a:pt x="6850502" y="1533537"/>
                  <a:pt x="6850502" y="3425251"/>
                </a:cubicBezTo>
                <a:cubicBezTo>
                  <a:pt x="6850502" y="5316965"/>
                  <a:pt x="5316965" y="6850502"/>
                  <a:pt x="3425251" y="6850502"/>
                </a:cubicBezTo>
                <a:cubicBezTo>
                  <a:pt x="1533537" y="6850502"/>
                  <a:pt x="0" y="5316965"/>
                  <a:pt x="0" y="3425251"/>
                </a:cubicBezTo>
                <a:cubicBezTo>
                  <a:pt x="0" y="1533537"/>
                  <a:pt x="1533537" y="0"/>
                  <a:pt x="3425251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Picture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626676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55481863-EC87-4497-947B-34B0858FE0E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3511239" y="660400"/>
            <a:ext cx="3952160" cy="2676411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29EE630-89EE-49CF-A95D-B66AA4FE5E0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608796" y="660400"/>
            <a:ext cx="3952160" cy="2676411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C02FE3B-016B-43BE-83B4-88B579DD2C3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511239" y="3470389"/>
            <a:ext cx="8049717" cy="2676411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 Mas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CD6F3D89-9605-477D-852E-EC2C273477A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753100" y="1"/>
            <a:ext cx="6433903" cy="68580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4FA71971-FA32-405E-8B91-98BC53F6362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8983" y="584029"/>
            <a:ext cx="6172817" cy="5651671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418AD0E2-F334-4ADF-B32F-8DEDD621A74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00789" y="1933940"/>
            <a:ext cx="2353456" cy="3897442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3D2D17C4-C786-4822-943B-B5ACDD32E93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412042" y="1933940"/>
            <a:ext cx="2353456" cy="3897442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6">
            <a:extLst>
              <a:ext uri="{FF2B5EF4-FFF2-40B4-BE49-F238E27FC236}">
                <a16:creationId xmlns:a16="http://schemas.microsoft.com/office/drawing/2014/main" id="{E2EC4B4B-5740-4F09-8F8A-2F5D7CFC325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3454400" cy="3454400"/>
          </a:xfrm>
          <a:custGeom>
            <a:avLst/>
            <a:gdLst>
              <a:gd name="connsiteX0" fmla="*/ 2134894 w 4269788"/>
              <a:gd name="connsiteY0" fmla="*/ 0 h 4269788"/>
              <a:gd name="connsiteX1" fmla="*/ 4269788 w 4269788"/>
              <a:gd name="connsiteY1" fmla="*/ 2134894 h 4269788"/>
              <a:gd name="connsiteX2" fmla="*/ 2134894 w 4269788"/>
              <a:gd name="connsiteY2" fmla="*/ 4269788 h 4269788"/>
              <a:gd name="connsiteX3" fmla="*/ 0 w 4269788"/>
              <a:gd name="connsiteY3" fmla="*/ 2134894 h 4269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69788" h="4269788">
                <a:moveTo>
                  <a:pt x="2134894" y="0"/>
                </a:moveTo>
                <a:lnTo>
                  <a:pt x="4269788" y="2134894"/>
                </a:lnTo>
                <a:lnTo>
                  <a:pt x="2134894" y="4269788"/>
                </a:lnTo>
                <a:lnTo>
                  <a:pt x="0" y="2134894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Picture</a:t>
            </a:r>
            <a:endParaRPr lang="id-ID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E2EC4B4B-5740-4F09-8F8A-2F5D7CFC325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3454400"/>
            <a:ext cx="3454400" cy="3454400"/>
          </a:xfrm>
          <a:custGeom>
            <a:avLst/>
            <a:gdLst>
              <a:gd name="connsiteX0" fmla="*/ 2134894 w 4269788"/>
              <a:gd name="connsiteY0" fmla="*/ 0 h 4269788"/>
              <a:gd name="connsiteX1" fmla="*/ 4269788 w 4269788"/>
              <a:gd name="connsiteY1" fmla="*/ 2134894 h 4269788"/>
              <a:gd name="connsiteX2" fmla="*/ 2134894 w 4269788"/>
              <a:gd name="connsiteY2" fmla="*/ 4269788 h 4269788"/>
              <a:gd name="connsiteX3" fmla="*/ 0 w 4269788"/>
              <a:gd name="connsiteY3" fmla="*/ 2134894 h 4269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69788" h="4269788">
                <a:moveTo>
                  <a:pt x="2134894" y="0"/>
                </a:moveTo>
                <a:lnTo>
                  <a:pt x="4269788" y="2134894"/>
                </a:lnTo>
                <a:lnTo>
                  <a:pt x="2134894" y="4269788"/>
                </a:lnTo>
                <a:lnTo>
                  <a:pt x="0" y="2134894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Picture</a:t>
            </a:r>
            <a:endParaRPr lang="id-ID" dirty="0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6A45C344-AECF-4CBF-B992-BC48C619E14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44827" y="723900"/>
            <a:ext cx="6787755" cy="53975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Picture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82000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 Mas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FA71971-FA32-405E-8B91-98BC53F6362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-25401" y="1334894"/>
            <a:ext cx="3771901" cy="3472122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4FA71971-FA32-405E-8B91-98BC53F6362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089399" y="1334894"/>
            <a:ext cx="3771901" cy="3472122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Picture</a:t>
            </a:r>
            <a:endParaRPr lang="id-ID" dirty="0"/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4FA71971-FA32-405E-8B91-98BC53F6362F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8420099" y="1334894"/>
            <a:ext cx="3771901" cy="3472122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Picture</a:t>
            </a:r>
            <a:endParaRPr lang="id-ID" dirty="0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E7BF7FB5-48ED-45FF-A895-9C7EDEAED22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59763" y="251086"/>
            <a:ext cx="3147933" cy="3147934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F5B4738C-AB31-44F0-A0EB-5F4688B9026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507696" y="3399020"/>
            <a:ext cx="3147933" cy="3147934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51E98F7-D24A-4452-B920-17F1FDC12652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910461" y="3399020"/>
            <a:ext cx="4921771" cy="3147934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477D307B-68BE-4578-A580-7118C13C9C2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244184" y="0"/>
            <a:ext cx="3912432" cy="5561351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29818F08-7737-4C18-AA21-86450B93E0E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949334" y="1290583"/>
            <a:ext cx="4276833" cy="4276834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32D53545-7958-484B-AA69-BBD066173F8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703757" y="384539"/>
            <a:ext cx="2863121" cy="2863121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Picture</a:t>
            </a:r>
            <a:endParaRPr lang="id-ID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34C39AF7-13E2-4312-ACC8-2F880D0F7CC8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911652" y="384539"/>
            <a:ext cx="2863121" cy="2863121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Picture</a:t>
            </a:r>
            <a:endParaRPr lang="id-ID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B7761A6D-402B-4023-8BFA-C230338B0E51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703757" y="3613879"/>
            <a:ext cx="2863121" cy="2863121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D63332BA-3228-4E24-B0BF-E9FBFC4A56CE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911652" y="3613879"/>
            <a:ext cx="2863121" cy="2863121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BA2D5AD-913E-4209-AC41-4E1F03EB9E6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166100" y="3488753"/>
            <a:ext cx="3683000" cy="3014948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Picture</a:t>
            </a:r>
            <a:endParaRPr lang="id-ID" dirty="0"/>
          </a:p>
        </p:txBody>
      </p:sp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0BA2D5AD-913E-4209-AC41-4E1F03EB9E61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930900" y="250253"/>
            <a:ext cx="3683000" cy="3014948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Picture</a:t>
            </a:r>
            <a:endParaRPr lang="id-ID" dirty="0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CA7F1896-BD2A-47DB-A088-2BB18448CEC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02956" y="371959"/>
            <a:ext cx="4014061" cy="3301138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3A27A661-ED56-48EB-99C7-9033DB48994B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633993" y="3146158"/>
            <a:ext cx="7155051" cy="3301138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25546EA1-22A5-45EF-B645-52932F72B2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5126636" y="3593892"/>
            <a:ext cx="6670623" cy="292683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C9B7FF0B-56F0-46D1-918D-09E6A7530FB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152150" y="1409074"/>
            <a:ext cx="4039850" cy="4039849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079B16E4-29F6-4637-B895-1D21FC21878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284157" y="2368446"/>
            <a:ext cx="9623685" cy="4489554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B050663-043D-44C2-A9F2-625C59F1197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53724" y="444500"/>
            <a:ext cx="4988375" cy="32385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Picture</a:t>
            </a:r>
            <a:endParaRPr lang="id-ID" dirty="0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4E0ED2A6-E687-4B51-A54A-37D9EC6004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1892508"/>
            <a:ext cx="3072983" cy="3072983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C4621A99-3A3D-4D25-AFA9-8BF9812D3701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9119017" y="1892508"/>
            <a:ext cx="3072983" cy="3072983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F24437AA-7C48-4379-9ADD-2EF291D68E8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094283" y="2083632"/>
            <a:ext cx="2533338" cy="4530777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34DB8FD8-EF71-4008-A367-959C360BB7AF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640642" y="254832"/>
            <a:ext cx="2533338" cy="4530777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7489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DB2101A-67D7-4EFE-AC9A-FE87C28BFDA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124974" y="1155388"/>
            <a:ext cx="2495026" cy="2495026"/>
          </a:xfrm>
          <a:custGeom>
            <a:avLst/>
            <a:gdLst>
              <a:gd name="connsiteX0" fmla="*/ 3425251 w 6850502"/>
              <a:gd name="connsiteY0" fmla="*/ 0 h 6850502"/>
              <a:gd name="connsiteX1" fmla="*/ 6850502 w 6850502"/>
              <a:gd name="connsiteY1" fmla="*/ 3425251 h 6850502"/>
              <a:gd name="connsiteX2" fmla="*/ 3425251 w 6850502"/>
              <a:gd name="connsiteY2" fmla="*/ 6850502 h 6850502"/>
              <a:gd name="connsiteX3" fmla="*/ 0 w 6850502"/>
              <a:gd name="connsiteY3" fmla="*/ 3425251 h 6850502"/>
              <a:gd name="connsiteX4" fmla="*/ 3425251 w 6850502"/>
              <a:gd name="connsiteY4" fmla="*/ 0 h 685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0502" h="6850502">
                <a:moveTo>
                  <a:pt x="3425251" y="0"/>
                </a:moveTo>
                <a:cubicBezTo>
                  <a:pt x="5316965" y="0"/>
                  <a:pt x="6850502" y="1533537"/>
                  <a:pt x="6850502" y="3425251"/>
                </a:cubicBezTo>
                <a:cubicBezTo>
                  <a:pt x="6850502" y="5316965"/>
                  <a:pt x="5316965" y="6850502"/>
                  <a:pt x="3425251" y="6850502"/>
                </a:cubicBezTo>
                <a:cubicBezTo>
                  <a:pt x="1533537" y="6850502"/>
                  <a:pt x="0" y="5316965"/>
                  <a:pt x="0" y="3425251"/>
                </a:cubicBezTo>
                <a:cubicBezTo>
                  <a:pt x="0" y="1533537"/>
                  <a:pt x="1533537" y="0"/>
                  <a:pt x="3425251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Picture</a:t>
            </a:r>
            <a:endParaRPr lang="id-ID" dirty="0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3DB2101A-67D7-4EFE-AC9A-FE87C28BFDA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124974" y="4000188"/>
            <a:ext cx="2495026" cy="2495026"/>
          </a:xfrm>
          <a:custGeom>
            <a:avLst/>
            <a:gdLst>
              <a:gd name="connsiteX0" fmla="*/ 3425251 w 6850502"/>
              <a:gd name="connsiteY0" fmla="*/ 0 h 6850502"/>
              <a:gd name="connsiteX1" fmla="*/ 6850502 w 6850502"/>
              <a:gd name="connsiteY1" fmla="*/ 3425251 h 6850502"/>
              <a:gd name="connsiteX2" fmla="*/ 3425251 w 6850502"/>
              <a:gd name="connsiteY2" fmla="*/ 6850502 h 6850502"/>
              <a:gd name="connsiteX3" fmla="*/ 0 w 6850502"/>
              <a:gd name="connsiteY3" fmla="*/ 3425251 h 6850502"/>
              <a:gd name="connsiteX4" fmla="*/ 3425251 w 6850502"/>
              <a:gd name="connsiteY4" fmla="*/ 0 h 685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0502" h="6850502">
                <a:moveTo>
                  <a:pt x="3425251" y="0"/>
                </a:moveTo>
                <a:cubicBezTo>
                  <a:pt x="5316965" y="0"/>
                  <a:pt x="6850502" y="1533537"/>
                  <a:pt x="6850502" y="3425251"/>
                </a:cubicBezTo>
                <a:cubicBezTo>
                  <a:pt x="6850502" y="5316965"/>
                  <a:pt x="5316965" y="6850502"/>
                  <a:pt x="3425251" y="6850502"/>
                </a:cubicBezTo>
                <a:cubicBezTo>
                  <a:pt x="1533537" y="6850502"/>
                  <a:pt x="0" y="5316965"/>
                  <a:pt x="0" y="3425251"/>
                </a:cubicBezTo>
                <a:cubicBezTo>
                  <a:pt x="0" y="1533537"/>
                  <a:pt x="1533537" y="0"/>
                  <a:pt x="3425251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Picture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889365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8 ottobre 2009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A2604-90B5-4741-84A0-6D37B14A01F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928931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8 ottobre 2009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BF287-E03B-4B90-BF8E-E5817712ED0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657786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8 ottobre 2009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865F1-2736-4ED5-B9ED-92211A807ED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163529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1125539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it-IT" altLang="it-IT" sz="2400" smtClean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6165849"/>
            <a:ext cx="12192000" cy="109539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it-IT" altLang="it-IT" sz="2400" smtClean="0"/>
          </a:p>
        </p:txBody>
      </p:sp>
      <p:pic>
        <p:nvPicPr>
          <p:cNvPr id="5" name="Picture 5" descr="Logo x windows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1917" y="6338890"/>
            <a:ext cx="259926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C0000"/>
                </a:solidFill>
              </a:defRPr>
            </a:lvl1pPr>
          </a:lstStyle>
          <a:p>
            <a:r>
              <a:rPr lang="it-IT"/>
              <a:t>Titolo del modulo</a:t>
            </a:r>
          </a:p>
        </p:txBody>
      </p:sp>
    </p:spTree>
    <p:extLst>
      <p:ext uri="{BB962C8B-B14F-4D97-AF65-F5344CB8AC3E}">
        <p14:creationId xmlns:p14="http://schemas.microsoft.com/office/powerpoint/2010/main" val="1266192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9EB5E956-8933-4751-B348-F81A0B6E840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651299" y="596900"/>
            <a:ext cx="4032700" cy="25400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Picture</a:t>
            </a:r>
            <a:endParaRPr lang="id-ID" dirty="0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9EB5E956-8933-4751-B348-F81A0B6E840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950041" y="874964"/>
            <a:ext cx="3013113" cy="4713036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Picture</a:t>
            </a:r>
            <a:endParaRPr lang="id-ID" dirty="0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9EB5E956-8933-4751-B348-F81A0B6E840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643068" y="488773"/>
            <a:ext cx="4048085" cy="2683119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Picture</a:t>
            </a:r>
            <a:endParaRPr lang="id-ID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9EB5E956-8933-4751-B348-F81A0B6E840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643069" y="3654336"/>
            <a:ext cx="4048085" cy="2683119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Here to Add Picture</a:t>
            </a:r>
            <a:endParaRPr lang="id-ID" dirty="0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Master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9972273-D5AE-46AC-B285-4D65928911D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760139" y="1731359"/>
            <a:ext cx="5127062" cy="3418041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</p:spTree>
    <p:extLst/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867C961-8096-4663-BD49-60816DBBC7E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60398" y="714375"/>
            <a:ext cx="3619501" cy="542925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4F6D574E-19BC-46CD-A5D7-B5C0CACF231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965701" y="3899867"/>
            <a:ext cx="3276599" cy="2243758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4F6D574E-19BC-46CD-A5D7-B5C0CACF231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256249" y="1041400"/>
            <a:ext cx="3551572" cy="47924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Here to Add Picture</a:t>
            </a:r>
            <a:endParaRPr lang="id-ID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7766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716" r:id="rId14"/>
    <p:sldLayoutId id="2147483664" r:id="rId15"/>
    <p:sldLayoutId id="2147483665" r:id="rId16"/>
    <p:sldLayoutId id="2147483666" r:id="rId17"/>
    <p:sldLayoutId id="2147483667" r:id="rId18"/>
    <p:sldLayoutId id="2147483668" r:id="rId19"/>
    <p:sldLayoutId id="2147483671" r:id="rId20"/>
    <p:sldLayoutId id="2147483669" r:id="rId21"/>
    <p:sldLayoutId id="2147483670" r:id="rId22"/>
    <p:sldLayoutId id="2147483672" r:id="rId23"/>
    <p:sldLayoutId id="2147483674" r:id="rId24"/>
    <p:sldLayoutId id="2147483673" r:id="rId25"/>
    <p:sldLayoutId id="2147483675" r:id="rId26"/>
    <p:sldLayoutId id="2147483676" r:id="rId27"/>
    <p:sldLayoutId id="2147483677" r:id="rId28"/>
    <p:sldLayoutId id="2147483678" r:id="rId29"/>
    <p:sldLayoutId id="2147483679" r:id="rId30"/>
    <p:sldLayoutId id="2147483680" r:id="rId31"/>
    <p:sldLayoutId id="2147483717" r:id="rId32"/>
    <p:sldLayoutId id="2147483718" r:id="rId33"/>
    <p:sldLayoutId id="2147483720" r:id="rId34"/>
    <p:sldLayoutId id="2147483721" r:id="rId35"/>
    <p:sldLayoutId id="2147483722" r:id="rId36"/>
    <p:sldLayoutId id="2147483723" r:id="rId37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arbitrobancariofinanziario.it/abf/index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bitrobancariofinanziario.it/abf/index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bitrobancariofinanziario.it/abf/index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50000"/>
            <a:lum/>
          </a:blip>
          <a:srcRect/>
          <a:stretch>
            <a:fillRect l="19000" r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19" y="1"/>
            <a:ext cx="5577795" cy="65447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5575" y="973667"/>
            <a:ext cx="5304444" cy="221599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it-IT" sz="2400" b="1" spc="600" dirty="0" smtClean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 </a:t>
            </a:r>
            <a:endParaRPr lang="it-IT" sz="2400" b="1" spc="600" dirty="0">
              <a:solidFill>
                <a:schemeClr val="bg1"/>
              </a:solidFill>
              <a:latin typeface="Montserrat" charset="0"/>
              <a:ea typeface="Montserrat" charset="0"/>
              <a:cs typeface="Montserrat" charset="0"/>
            </a:endParaRPr>
          </a:p>
          <a:p>
            <a:pPr algn="ctr"/>
            <a:r>
              <a:rPr lang="it-IT" sz="2000" b="1" spc="600" dirty="0" smtClean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Incontro con le donne  </a:t>
            </a:r>
            <a:endParaRPr lang="it-IT" sz="2000" b="1" spc="600" dirty="0">
              <a:solidFill>
                <a:schemeClr val="bg1"/>
              </a:solidFill>
              <a:latin typeface="Montserrat" charset="0"/>
              <a:ea typeface="Montserrat" charset="0"/>
              <a:cs typeface="Montserrat" charset="0"/>
            </a:endParaRPr>
          </a:p>
          <a:p>
            <a:pPr algn="ctr"/>
            <a:endParaRPr lang="it-IT" sz="2200" b="1" spc="600" dirty="0" smtClean="0">
              <a:solidFill>
                <a:schemeClr val="bg1"/>
              </a:solidFill>
              <a:latin typeface="Montserrat" charset="0"/>
              <a:ea typeface="Montserrat" charset="0"/>
              <a:cs typeface="Montserrat" charset="0"/>
            </a:endParaRPr>
          </a:p>
          <a:p>
            <a:pPr algn="ctr"/>
            <a:endParaRPr lang="it-IT" sz="2400" b="1" i="1" spc="600" dirty="0">
              <a:solidFill>
                <a:schemeClr val="bg1"/>
              </a:solidFill>
              <a:latin typeface="Montserrat" charset="0"/>
              <a:ea typeface="Montserrat" charset="0"/>
              <a:cs typeface="Montserrat" charset="0"/>
            </a:endParaRPr>
          </a:p>
          <a:p>
            <a:pPr algn="ctr"/>
            <a:endParaRPr lang="it-IT" sz="2400" b="1" spc="600" dirty="0">
              <a:solidFill>
                <a:schemeClr val="bg1"/>
              </a:solidFill>
              <a:latin typeface="Montserrat" charset="0"/>
              <a:ea typeface="Montserrat" charset="0"/>
              <a:cs typeface="Montserrat" charset="0"/>
            </a:endParaRPr>
          </a:p>
          <a:p>
            <a:pPr algn="ctr"/>
            <a:endParaRPr lang="it-IT" sz="2400" b="1" spc="600" dirty="0">
              <a:solidFill>
                <a:schemeClr val="bg1"/>
              </a:solidFill>
              <a:latin typeface="Montserrat" charset="0"/>
              <a:ea typeface="Montserrat" charset="0"/>
              <a:cs typeface="Montserrat" charset="0"/>
            </a:endParaRPr>
          </a:p>
        </p:txBody>
      </p:sp>
      <p:sp>
        <p:nvSpPr>
          <p:cNvPr id="11" name="TextBox 20"/>
          <p:cNvSpPr txBox="1"/>
          <p:nvPr/>
        </p:nvSpPr>
        <p:spPr>
          <a:xfrm>
            <a:off x="6453555" y="571500"/>
            <a:ext cx="556427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it-IT" sz="2800" b="1" i="1" dirty="0" smtClean="0">
              <a:solidFill>
                <a:schemeClr val="accent1">
                  <a:lumMod val="75000"/>
                </a:schemeClr>
              </a:solidFill>
              <a:latin typeface="Montserrat" charset="0"/>
              <a:ea typeface="Montserrat" charset="0"/>
              <a:cs typeface="Montserrat" charset="0"/>
            </a:endParaRPr>
          </a:p>
          <a:p>
            <a:pPr algn="r"/>
            <a:r>
              <a:rPr lang="it-IT" sz="2800" b="1" i="1" dirty="0" smtClean="0">
                <a:solidFill>
                  <a:schemeClr val="accent1">
                    <a:lumMod val="75000"/>
                  </a:schemeClr>
                </a:solidFill>
                <a:latin typeface="Montserrat" charset="0"/>
                <a:ea typeface="Montserrat" charset="0"/>
                <a:cs typeface="Montserrat" charset="0"/>
              </a:rPr>
              <a:t>La conoscenza del mondo economico. Il ruolo dell’educazione finanziaria</a:t>
            </a:r>
          </a:p>
          <a:p>
            <a:pPr algn="r"/>
            <a:endParaRPr lang="it-IT" sz="2800" b="1" i="1" dirty="0">
              <a:solidFill>
                <a:schemeClr val="accent1">
                  <a:lumMod val="75000"/>
                </a:schemeClr>
              </a:solidFill>
              <a:latin typeface="Montserrat" charset="0"/>
              <a:ea typeface="Montserrat" charset="0"/>
              <a:cs typeface="Montserrat" charset="0"/>
            </a:endParaRPr>
          </a:p>
          <a:p>
            <a:pPr algn="r"/>
            <a:endParaRPr lang="it-IT" sz="2800" b="1" i="1" dirty="0">
              <a:solidFill>
                <a:schemeClr val="accent1">
                  <a:lumMod val="75000"/>
                </a:schemeClr>
              </a:solidFill>
              <a:latin typeface="Montserrat" charset="0"/>
              <a:ea typeface="Montserrat" charset="0"/>
              <a:cs typeface="Montserrat" charset="0"/>
            </a:endParaRPr>
          </a:p>
          <a:p>
            <a:pPr algn="r"/>
            <a:endParaRPr lang="it-IT" sz="2800" b="1" i="1" dirty="0" smtClean="0">
              <a:solidFill>
                <a:schemeClr val="accent1">
                  <a:lumMod val="75000"/>
                </a:schemeClr>
              </a:solidFill>
              <a:latin typeface="Montserrat" charset="0"/>
              <a:ea typeface="Montserrat" charset="0"/>
              <a:cs typeface="Montserrat" charset="0"/>
            </a:endParaRPr>
          </a:p>
          <a:p>
            <a:pPr algn="r"/>
            <a:r>
              <a:rPr lang="it-IT" sz="2800" b="1" dirty="0" smtClean="0">
                <a:solidFill>
                  <a:schemeClr val="accent1">
                    <a:lumMod val="75000"/>
                  </a:schemeClr>
                </a:solidFill>
                <a:latin typeface="Montserrat" charset="0"/>
                <a:ea typeface="Montserrat" charset="0"/>
                <a:cs typeface="Montserrat" charset="0"/>
              </a:rPr>
              <a:t>  </a:t>
            </a:r>
          </a:p>
          <a:p>
            <a:pPr algn="r"/>
            <a:endParaRPr lang="it-IT" sz="3600" b="1" dirty="0">
              <a:solidFill>
                <a:schemeClr val="accent1">
                  <a:lumMod val="75000"/>
                </a:schemeClr>
              </a:solidFill>
              <a:latin typeface="Montserrat" charset="0"/>
              <a:ea typeface="Montserrat" charset="0"/>
              <a:cs typeface="Montserrat" charset="0"/>
            </a:endParaRPr>
          </a:p>
        </p:txBody>
      </p:sp>
      <p:sp>
        <p:nvSpPr>
          <p:cNvPr id="9" name="AutoShape 4" descr="https://economiapertutti.bancaditalia.it/application/themes/pef/img/logo-bianco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89" y="160338"/>
            <a:ext cx="1377950" cy="59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7007" y="3703454"/>
            <a:ext cx="3772612" cy="1986311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07797" y="5938469"/>
            <a:ext cx="2513635" cy="485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909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olo 1"/>
          <p:cNvSpPr>
            <a:spLocks noGrp="1"/>
          </p:cNvSpPr>
          <p:nvPr>
            <p:ph type="title"/>
          </p:nvPr>
        </p:nvSpPr>
        <p:spPr>
          <a:xfrm>
            <a:off x="1981200" y="260351"/>
            <a:ext cx="8229600" cy="1139825"/>
          </a:xfrm>
        </p:spPr>
        <p:txBody>
          <a:bodyPr/>
          <a:lstStyle/>
          <a:p>
            <a:pPr>
              <a:defRPr/>
            </a:pPr>
            <a:r>
              <a:rPr lang="it-IT" sz="2400" spc="162" dirty="0">
                <a:solidFill>
                  <a:schemeClr val="accent6"/>
                </a:solidFill>
                <a:latin typeface="Tahoma"/>
                <a:cs typeface="Tahoma"/>
              </a:rPr>
              <a:t>Case </a:t>
            </a:r>
            <a:r>
              <a:rPr lang="it-IT" sz="2400" spc="162" dirty="0" err="1">
                <a:solidFill>
                  <a:schemeClr val="accent6"/>
                </a:solidFill>
                <a:latin typeface="Tahoma"/>
                <a:cs typeface="Tahoma"/>
              </a:rPr>
              <a:t>study</a:t>
            </a:r>
            <a:r>
              <a:rPr lang="it-IT" sz="2400" spc="162" dirty="0">
                <a:solidFill>
                  <a:schemeClr val="accent6"/>
                </a:solidFill>
                <a:latin typeface="Tahoma"/>
                <a:cs typeface="Tahoma"/>
              </a:rPr>
              <a:t> </a:t>
            </a:r>
            <a:r>
              <a:rPr lang="it-IT" sz="2400" spc="162" dirty="0" smtClean="0">
                <a:solidFill>
                  <a:schemeClr val="accent6"/>
                </a:solidFill>
                <a:latin typeface="Tahoma"/>
                <a:cs typeface="Tahoma"/>
              </a:rPr>
              <a:t> </a:t>
            </a:r>
            <a:r>
              <a:rPr lang="it-IT" sz="2400" dirty="0">
                <a:solidFill>
                  <a:schemeClr val="accent6"/>
                </a:solidFill>
              </a:rPr>
              <a:t>Decisione N. 7825 del 26 luglio 2023 </a:t>
            </a:r>
            <a:r>
              <a:rPr lang="it-IT" sz="2400" spc="162" dirty="0" smtClean="0">
                <a:solidFill>
                  <a:schemeClr val="accent6"/>
                </a:solidFill>
                <a:latin typeface="Tahoma"/>
                <a:cs typeface="Tahoma"/>
              </a:rPr>
              <a:t>– Collegio di Bologna</a:t>
            </a:r>
            <a:endParaRPr lang="it-IT" sz="2400" spc="162" dirty="0">
              <a:solidFill>
                <a:schemeClr val="accent6"/>
              </a:solidFill>
              <a:latin typeface="Tahoma"/>
              <a:cs typeface="Tahoma"/>
            </a:endParaRPr>
          </a:p>
        </p:txBody>
      </p:sp>
      <p:sp>
        <p:nvSpPr>
          <p:cNvPr id="34818" name="Segnaposto contenuto 2"/>
          <p:cNvSpPr>
            <a:spLocks noGrp="1"/>
          </p:cNvSpPr>
          <p:nvPr>
            <p:ph idx="1"/>
          </p:nvPr>
        </p:nvSpPr>
        <p:spPr>
          <a:xfrm>
            <a:off x="1992313" y="1143000"/>
            <a:ext cx="8229600" cy="2276856"/>
          </a:xfrm>
        </p:spPr>
        <p:txBody>
          <a:bodyPr/>
          <a:lstStyle/>
          <a:p>
            <a:pPr algn="just"/>
            <a:r>
              <a:rPr lang="it-IT" sz="2000" dirty="0" smtClean="0">
                <a:solidFill>
                  <a:schemeClr val="accent1"/>
                </a:solidFill>
              </a:rPr>
              <a:t>I ricorrenti dichiarano </a:t>
            </a:r>
            <a:r>
              <a:rPr lang="it-IT" sz="2000" dirty="0">
                <a:solidFill>
                  <a:schemeClr val="accent1"/>
                </a:solidFill>
              </a:rPr>
              <a:t>di essere eredi di G.B.; </a:t>
            </a:r>
            <a:r>
              <a:rPr lang="it-IT" sz="2000" dirty="0" smtClean="0">
                <a:solidFill>
                  <a:schemeClr val="accent1"/>
                </a:solidFill>
              </a:rPr>
              <a:t>di </a:t>
            </a:r>
            <a:r>
              <a:rPr lang="it-IT" sz="2000" dirty="0">
                <a:solidFill>
                  <a:schemeClr val="accent1"/>
                </a:solidFill>
              </a:rPr>
              <a:t>aver richiesto all’intermediario il trasferimento in proprio favore, pro quota, di quanto depositato presso lo stesso intermediario a nome del de </a:t>
            </a:r>
            <a:r>
              <a:rPr lang="it-IT" sz="2000" dirty="0" err="1">
                <a:solidFill>
                  <a:schemeClr val="accent1"/>
                </a:solidFill>
              </a:rPr>
              <a:t>cuius</a:t>
            </a:r>
            <a:r>
              <a:rPr lang="it-IT" sz="2000" dirty="0">
                <a:solidFill>
                  <a:schemeClr val="accent1"/>
                </a:solidFill>
              </a:rPr>
              <a:t>; </a:t>
            </a:r>
            <a:r>
              <a:rPr lang="it-IT" sz="2000" dirty="0" smtClean="0">
                <a:solidFill>
                  <a:schemeClr val="accent1"/>
                </a:solidFill>
              </a:rPr>
              <a:t> </a:t>
            </a:r>
            <a:r>
              <a:rPr lang="it-IT" sz="2000" dirty="0">
                <a:solidFill>
                  <a:schemeClr val="accent1"/>
                </a:solidFill>
              </a:rPr>
              <a:t>che l’intermediario opponeva l’esistenza di una controversia sull’eredità, essendo stato notificato un atto di citazione da parte di un terzo; che, inoltre, l’intermediario non aveva fornito riscontro alle ulteriori richieste tese alla restituzione della chiave del fermo posta e della carta bancomat intestata al de </a:t>
            </a:r>
            <a:r>
              <a:rPr lang="it-IT" sz="2000" dirty="0" err="1">
                <a:solidFill>
                  <a:schemeClr val="accent1"/>
                </a:solidFill>
              </a:rPr>
              <a:t>cuius</a:t>
            </a:r>
            <a:endParaRPr lang="it-IT" sz="2000" dirty="0">
              <a:solidFill>
                <a:schemeClr val="accent1"/>
              </a:solidFill>
            </a:endParaRPr>
          </a:p>
        </p:txBody>
      </p:sp>
      <p:sp>
        <p:nvSpPr>
          <p:cNvPr id="34819" name="Segnaposto contenuto 2"/>
          <p:cNvSpPr txBox="1">
            <a:spLocks/>
          </p:cNvSpPr>
          <p:nvPr/>
        </p:nvSpPr>
        <p:spPr bwMode="auto">
          <a:xfrm>
            <a:off x="1970609" y="3447288"/>
            <a:ext cx="8229600" cy="142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2" tIns="45710" rIns="91422" bIns="45710"/>
          <a:lstStyle/>
          <a:p>
            <a:pPr marL="342900" indent="-342900" algn="just" eaLnBrk="0" hangingPunct="0">
              <a:spcBef>
                <a:spcPct val="20000"/>
              </a:spcBef>
              <a:buClr>
                <a:srgbClr val="4591CF"/>
              </a:buClr>
              <a:buSzPct val="75000"/>
              <a:buFont typeface="Wingdings" pitchFamily="2" charset="2"/>
              <a:buChar char="p"/>
            </a:pPr>
            <a:r>
              <a:rPr lang="it-IT" sz="2000" dirty="0" smtClean="0"/>
              <a:t>L’intermediario rigettava il ricorso deducendo che: era </a:t>
            </a:r>
            <a:r>
              <a:rPr lang="it-IT" sz="2000" dirty="0"/>
              <a:t>pervenuta alla banca una opposizione al riparto da altro coerede, che aveva promosso giudizio avanti il Tribunale; </a:t>
            </a:r>
            <a:r>
              <a:rPr lang="it-IT" sz="2000" dirty="0" smtClean="0"/>
              <a:t>la liquidazione contestuale a tutti gli eredi è stabilita dalle condizioni </a:t>
            </a:r>
            <a:r>
              <a:rPr lang="it-IT" sz="2000" dirty="0"/>
              <a:t>contrattuali (art. 14 delle condizioni di conto corrente, art. 15 delle condizioni di deposito)</a:t>
            </a:r>
            <a:endParaRPr lang="it-IT" sz="2000" dirty="0">
              <a:solidFill>
                <a:srgbClr val="002060"/>
              </a:solidFill>
            </a:endParaRPr>
          </a:p>
        </p:txBody>
      </p:sp>
      <p:sp>
        <p:nvSpPr>
          <p:cNvPr id="34820" name="Segnaposto contenuto 2"/>
          <p:cNvSpPr txBox="1">
            <a:spLocks/>
          </p:cNvSpPr>
          <p:nvPr/>
        </p:nvSpPr>
        <p:spPr bwMode="auto">
          <a:xfrm>
            <a:off x="1992313" y="5010912"/>
            <a:ext cx="8424862" cy="1911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2" tIns="45710" rIns="91422" bIns="45710"/>
          <a:lstStyle/>
          <a:p>
            <a:pPr marL="342900" indent="-342900" algn="just" eaLnBrk="0" hangingPunct="0">
              <a:spcBef>
                <a:spcPct val="20000"/>
              </a:spcBef>
              <a:buClr>
                <a:srgbClr val="4591CF"/>
              </a:buClr>
              <a:buSzPct val="75000"/>
              <a:buFont typeface="Wingdings" pitchFamily="2" charset="2"/>
              <a:buChar char="p"/>
            </a:pPr>
            <a:r>
              <a:rPr lang="it-IT" sz="2000" dirty="0">
                <a:solidFill>
                  <a:schemeClr val="accent1"/>
                </a:solidFill>
              </a:rPr>
              <a:t>l’orientamento costante di questo Collegio, così come di altri Collegi territoriali, è nel senso che, in presenza di opposizione, specie quando le clausole contrattuali esigano il concorso di tutti i coeredi per la liquidazione della quota, il rifiuto opposto dall’intermediario, in presenza di opposizione, sia </a:t>
            </a:r>
            <a:r>
              <a:rPr lang="it-IT" sz="2000" dirty="0" smtClean="0">
                <a:solidFill>
                  <a:schemeClr val="accent1"/>
                </a:solidFill>
              </a:rPr>
              <a:t>legittimo, </a:t>
            </a:r>
            <a:r>
              <a:rPr lang="it-IT" sz="2000" dirty="0">
                <a:solidFill>
                  <a:schemeClr val="accent1"/>
                </a:solidFill>
              </a:rPr>
              <a:t>purché l’intermediario abbia provveduto ad esibire la relativa documentazione contrattuale</a:t>
            </a:r>
          </a:p>
        </p:txBody>
      </p:sp>
    </p:spTree>
    <p:extLst>
      <p:ext uri="{BB962C8B-B14F-4D97-AF65-F5344CB8AC3E}">
        <p14:creationId xmlns:p14="http://schemas.microsoft.com/office/powerpoint/2010/main" val="374537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olo 1"/>
          <p:cNvSpPr>
            <a:spLocks noGrp="1"/>
          </p:cNvSpPr>
          <p:nvPr>
            <p:ph type="title"/>
          </p:nvPr>
        </p:nvSpPr>
        <p:spPr>
          <a:xfrm>
            <a:off x="1981200" y="260351"/>
            <a:ext cx="8229600" cy="1139825"/>
          </a:xfrm>
        </p:spPr>
        <p:txBody>
          <a:bodyPr/>
          <a:lstStyle/>
          <a:p>
            <a:pPr>
              <a:defRPr/>
            </a:pPr>
            <a:r>
              <a:rPr lang="it-IT" sz="2400" spc="162" dirty="0">
                <a:solidFill>
                  <a:schemeClr val="accent6"/>
                </a:solidFill>
                <a:latin typeface="Tahoma"/>
                <a:cs typeface="Tahoma"/>
              </a:rPr>
              <a:t>Case </a:t>
            </a:r>
            <a:r>
              <a:rPr lang="it-IT" sz="2400" spc="162" dirty="0" err="1">
                <a:solidFill>
                  <a:schemeClr val="accent6"/>
                </a:solidFill>
                <a:latin typeface="Tahoma"/>
                <a:cs typeface="Tahoma"/>
              </a:rPr>
              <a:t>study</a:t>
            </a:r>
            <a:r>
              <a:rPr lang="it-IT" sz="2400" spc="162" dirty="0">
                <a:solidFill>
                  <a:schemeClr val="accent6"/>
                </a:solidFill>
                <a:latin typeface="Tahoma"/>
                <a:cs typeface="Tahoma"/>
              </a:rPr>
              <a:t> </a:t>
            </a:r>
            <a:r>
              <a:rPr lang="it-IT" sz="2400" spc="162" dirty="0" smtClean="0">
                <a:solidFill>
                  <a:schemeClr val="accent6"/>
                </a:solidFill>
                <a:latin typeface="Tahoma"/>
                <a:cs typeface="Tahoma"/>
              </a:rPr>
              <a:t> </a:t>
            </a:r>
            <a:r>
              <a:rPr lang="it-IT" sz="2400" spc="162" dirty="0">
                <a:solidFill>
                  <a:schemeClr val="accent6"/>
                </a:solidFill>
                <a:latin typeface="Tahoma"/>
                <a:cs typeface="Tahoma"/>
              </a:rPr>
              <a:t>(segue)</a:t>
            </a:r>
          </a:p>
        </p:txBody>
      </p:sp>
      <p:sp>
        <p:nvSpPr>
          <p:cNvPr id="34818" name="Segnaposto contenuto 2"/>
          <p:cNvSpPr>
            <a:spLocks noGrp="1"/>
          </p:cNvSpPr>
          <p:nvPr>
            <p:ph idx="1"/>
          </p:nvPr>
        </p:nvSpPr>
        <p:spPr>
          <a:xfrm>
            <a:off x="2018000" y="2060848"/>
            <a:ext cx="8229600" cy="2304256"/>
          </a:xfrm>
        </p:spPr>
        <p:txBody>
          <a:bodyPr/>
          <a:lstStyle/>
          <a:p>
            <a:pPr marL="0" indent="0" algn="just">
              <a:buNone/>
            </a:pPr>
            <a:r>
              <a:rPr lang="it-IT" sz="2000" dirty="0"/>
              <a:t>PER QUESTI MOTIVI Il Collegio – in parziale accoglimento del ricorso – accerta il diritto della parte ricorrente alla consegna della documentazione attinente alla riconsegna della chiave della cassetta di sicurezza e della tessera bancomat. </a:t>
            </a:r>
            <a:endParaRPr lang="it-IT" sz="2000" dirty="0">
              <a:solidFill>
                <a:srgbClr val="002060"/>
              </a:solidFill>
            </a:endParaRPr>
          </a:p>
        </p:txBody>
      </p:sp>
      <p:sp>
        <p:nvSpPr>
          <p:cNvPr id="34819" name="Segnaposto contenuto 2"/>
          <p:cNvSpPr txBox="1">
            <a:spLocks/>
          </p:cNvSpPr>
          <p:nvPr/>
        </p:nvSpPr>
        <p:spPr bwMode="auto">
          <a:xfrm>
            <a:off x="2018000" y="3419856"/>
            <a:ext cx="8229600" cy="2558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2" tIns="45710" rIns="91422" bIns="45710"/>
          <a:lstStyle/>
          <a:p>
            <a:pPr marL="342900" indent="-342900" algn="just" eaLnBrk="0" hangingPunct="0">
              <a:spcBef>
                <a:spcPct val="20000"/>
              </a:spcBef>
              <a:buClr>
                <a:srgbClr val="4591CF"/>
              </a:buClr>
              <a:buSzPct val="75000"/>
              <a:buFont typeface="Wingdings" pitchFamily="2" charset="2"/>
              <a:buChar char="p"/>
            </a:pPr>
            <a:r>
              <a:rPr lang="it-IT" sz="2000" dirty="0">
                <a:solidFill>
                  <a:srgbClr val="FF0000"/>
                </a:solidFill>
              </a:rPr>
              <a:t>Dispone, inoltre, ai sensi della vigente normativa, che l’intermediario corrisponda alla Banca d’Italia la somma di Euro 200,00 (duecento/00) quale contributo alle spese della procedura e alla parte ricorrente quella di Euro 20,00 (venti/00) quale rimborso della somma versata alla presentazione del </a:t>
            </a:r>
            <a:r>
              <a:rPr lang="it-IT" sz="2000" dirty="0" smtClean="0">
                <a:solidFill>
                  <a:srgbClr val="FF0000"/>
                </a:solidFill>
              </a:rPr>
              <a:t>ricorso</a:t>
            </a:r>
            <a:endParaRPr lang="it-IT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97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immagine 3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92" b="2292"/>
          <a:stretch>
            <a:fillRect/>
          </a:stretch>
        </p:blipFill>
        <p:spPr>
          <a:xfrm>
            <a:off x="274320" y="-192024"/>
            <a:ext cx="12238770" cy="6940296"/>
          </a:xfrm>
        </p:spPr>
      </p:pic>
      <p:sp>
        <p:nvSpPr>
          <p:cNvPr id="3" name="Rettangolo 2"/>
          <p:cNvSpPr/>
          <p:nvPr/>
        </p:nvSpPr>
        <p:spPr>
          <a:xfrm>
            <a:off x="3680018" y="3244334"/>
            <a:ext cx="483196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>
                <a:hlinkClick r:id="rId4"/>
              </a:rPr>
              <a:t>www.arbitrobancariofinanziario.it/abf/index.html</a:t>
            </a:r>
            <a:endParaRPr lang="it-IT" dirty="0" smtClean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65604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260351"/>
            <a:ext cx="8229600" cy="1139825"/>
          </a:xfrm>
        </p:spPr>
        <p:txBody>
          <a:bodyPr/>
          <a:lstStyle/>
          <a:p>
            <a:r>
              <a:rPr lang="it-IT" sz="2400" spc="162" dirty="0">
                <a:latin typeface="Tahoma"/>
                <a:cs typeface="Tahoma"/>
              </a:rPr>
              <a:t>Premessa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9" y="1557339"/>
            <a:ext cx="7869237" cy="4751387"/>
          </a:xfrm>
        </p:spPr>
        <p:txBody>
          <a:bodyPr/>
          <a:lstStyle/>
          <a:p>
            <a:pPr marL="455613" lvl="1" indent="0" algn="ctr">
              <a:buNone/>
            </a:pPr>
            <a:endParaRPr lang="it-IT" dirty="0" smtClean="0"/>
          </a:p>
          <a:p>
            <a:pPr marL="455613" lvl="1" indent="0" algn="ctr">
              <a:buNone/>
            </a:pPr>
            <a:r>
              <a:rPr lang="it-IT" sz="3200" dirty="0">
                <a:solidFill>
                  <a:srgbClr val="2E1B7F"/>
                </a:solidFill>
                <a:latin typeface="Arial" charset="0"/>
                <a:cs typeface="Arial" charset="0"/>
              </a:rPr>
              <a:t>La Banca d’Italia </a:t>
            </a:r>
          </a:p>
          <a:p>
            <a:pPr marL="455613" lvl="1" indent="0" algn="ctr">
              <a:buNone/>
            </a:pPr>
            <a:r>
              <a:rPr lang="it-IT" sz="3200" dirty="0">
                <a:solidFill>
                  <a:srgbClr val="2E1B7F"/>
                </a:solidFill>
                <a:latin typeface="Arial" charset="0"/>
                <a:cs typeface="Arial" charset="0"/>
              </a:rPr>
              <a:t>e la funzione di tutela della clientela</a:t>
            </a:r>
          </a:p>
          <a:p>
            <a:pPr marL="455613" lvl="1" indent="0" algn="ctr">
              <a:buNone/>
            </a:pPr>
            <a:endParaRPr lang="it-IT" dirty="0" smtClean="0">
              <a:solidFill>
                <a:srgbClr val="2E1B7F"/>
              </a:solidFill>
            </a:endParaRPr>
          </a:p>
          <a:p>
            <a:pPr marL="455613" lvl="1" indent="0" algn="ctr">
              <a:buNone/>
            </a:pPr>
            <a:endParaRPr lang="it-IT" dirty="0" smtClean="0">
              <a:solidFill>
                <a:srgbClr val="2E1B7F"/>
              </a:solidFill>
            </a:endParaRPr>
          </a:p>
          <a:p>
            <a:pPr marL="455613" lvl="1" indent="0" algn="ctr">
              <a:buNone/>
            </a:pPr>
            <a:endParaRPr lang="it-IT" dirty="0" smtClean="0">
              <a:latin typeface="Arial" charset="0"/>
              <a:cs typeface="Arial" charset="0"/>
            </a:endParaRPr>
          </a:p>
          <a:p>
            <a:pPr marL="455613" lvl="1" indent="0" algn="ctr">
              <a:buNone/>
            </a:pPr>
            <a:r>
              <a:rPr lang="it-IT" sz="3200" dirty="0">
                <a:solidFill>
                  <a:srgbClr val="2E1B7F"/>
                </a:solidFill>
                <a:latin typeface="Arial" charset="0"/>
                <a:cs typeface="Arial" charset="0"/>
              </a:rPr>
              <a:t>L’Arbitro Bancario </a:t>
            </a:r>
            <a:r>
              <a:rPr lang="it-IT" sz="3200" dirty="0" smtClean="0">
                <a:solidFill>
                  <a:srgbClr val="2E1B7F"/>
                </a:solidFill>
                <a:latin typeface="Arial" charset="0"/>
                <a:cs typeface="Arial" charset="0"/>
              </a:rPr>
              <a:t>Finanziario</a:t>
            </a:r>
          </a:p>
          <a:p>
            <a:pPr marL="455613" lvl="1" indent="0" algn="ctr">
              <a:buNone/>
            </a:pPr>
            <a:endParaRPr lang="it-IT" sz="3200" dirty="0">
              <a:solidFill>
                <a:srgbClr val="2E1B7F"/>
              </a:solidFill>
              <a:latin typeface="Arial" charset="0"/>
              <a:cs typeface="Arial" charset="0"/>
            </a:endParaRPr>
          </a:p>
          <a:p>
            <a:pPr marL="455613" lvl="1" indent="0" algn="ctr">
              <a:buNone/>
            </a:pPr>
            <a:r>
              <a:rPr lang="it-IT" sz="3200">
                <a:hlinkClick r:id="rId3"/>
              </a:rPr>
              <a:t>www.arbitrobancariofinanziario.it/abf/index.html</a:t>
            </a:r>
            <a:endParaRPr lang="it-IT" sz="3200"/>
          </a:p>
          <a:p>
            <a:pPr marL="455613" lvl="1" indent="0" algn="ctr">
              <a:buNone/>
            </a:pPr>
            <a:endParaRPr lang="it-IT" sz="3200" dirty="0">
              <a:solidFill>
                <a:srgbClr val="2E1B7F"/>
              </a:solidFill>
              <a:latin typeface="Arial" charset="0"/>
              <a:cs typeface="Arial" charset="0"/>
            </a:endParaRPr>
          </a:p>
          <a:p>
            <a:pPr marL="455613" lvl="1" indent="0" algn="ctr">
              <a:buNone/>
            </a:pPr>
            <a:endParaRPr lang="it-IT" dirty="0" smtClean="0"/>
          </a:p>
          <a:p>
            <a:pPr marL="455613" lvl="1" indent="0" algn="ctr">
              <a:buNone/>
            </a:pPr>
            <a:endParaRPr lang="it-IT" dirty="0" smtClean="0"/>
          </a:p>
        </p:txBody>
      </p:sp>
      <p:sp>
        <p:nvSpPr>
          <p:cNvPr id="76804" name="Freccia in giù 1"/>
          <p:cNvSpPr>
            <a:spLocks noChangeArrowheads="1"/>
          </p:cNvSpPr>
          <p:nvPr/>
        </p:nvSpPr>
        <p:spPr bwMode="auto">
          <a:xfrm>
            <a:off x="5880100" y="3662363"/>
            <a:ext cx="863600" cy="576262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22" tIns="45710" rIns="91422" bIns="45710"/>
          <a:lstStyle/>
          <a:p>
            <a:pPr algn="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357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2150269" y="764704"/>
            <a:ext cx="7834163" cy="457200"/>
          </a:xfrm>
        </p:spPr>
        <p:txBody>
          <a:bodyPr/>
          <a:lstStyle/>
          <a:p>
            <a:r>
              <a:rPr lang="de-DE" altLang="it-IT" sz="2400" spc="162" dirty="0" err="1">
                <a:latin typeface="Tahoma"/>
                <a:cs typeface="Tahoma"/>
              </a:rPr>
              <a:t>L‘Arbitro</a:t>
            </a:r>
            <a:r>
              <a:rPr lang="de-DE" altLang="it-IT" sz="2400" spc="162" dirty="0">
                <a:latin typeface="Tahoma"/>
                <a:cs typeface="Tahoma"/>
              </a:rPr>
              <a:t> </a:t>
            </a:r>
            <a:r>
              <a:rPr lang="de-DE" altLang="it-IT" sz="2400" spc="162" dirty="0" err="1">
                <a:latin typeface="Tahoma"/>
                <a:cs typeface="Tahoma"/>
              </a:rPr>
              <a:t>Bancario</a:t>
            </a:r>
            <a:r>
              <a:rPr lang="de-DE" altLang="it-IT" sz="2400" spc="162" dirty="0">
                <a:latin typeface="Tahoma"/>
                <a:cs typeface="Tahoma"/>
              </a:rPr>
              <a:t> </a:t>
            </a:r>
            <a:r>
              <a:rPr lang="de-DE" altLang="it-IT" sz="2400" spc="162" dirty="0" err="1">
                <a:latin typeface="Tahoma"/>
                <a:cs typeface="Tahoma"/>
              </a:rPr>
              <a:t>Finanziario</a:t>
            </a:r>
            <a:endParaRPr lang="de-DE" altLang="it-IT" sz="2400" spc="162" dirty="0">
              <a:latin typeface="Tahoma"/>
              <a:cs typeface="Tahoma"/>
            </a:endParaRPr>
          </a:p>
        </p:txBody>
      </p:sp>
      <p:sp>
        <p:nvSpPr>
          <p:cNvPr id="282627" name="Rectangle 3"/>
          <p:cNvSpPr>
            <a:spLocks noChangeArrowheads="1"/>
          </p:cNvSpPr>
          <p:nvPr/>
        </p:nvSpPr>
        <p:spPr bwMode="auto">
          <a:xfrm>
            <a:off x="2150269" y="1793033"/>
            <a:ext cx="7939088" cy="4175125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>
            <a:lvl1pPr marL="266700" indent="-12700">
              <a:spcBef>
                <a:spcPct val="20000"/>
              </a:spcBef>
              <a:buClr>
                <a:srgbClr val="5A78BE"/>
              </a:buClr>
              <a:buFont typeface="Monotype Sorts" pitchFamily="2" charset="2"/>
              <a:tabLst>
                <a:tab pos="444500" algn="l"/>
                <a:tab pos="2603500" algn="l"/>
              </a:tabLst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19138" indent="-90488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ï"/>
              <a:tabLst>
                <a:tab pos="444500" algn="l"/>
                <a:tab pos="2603500" algn="l"/>
              </a:tabLst>
              <a:defRPr sz="1600">
                <a:solidFill>
                  <a:schemeClr val="tx1"/>
                </a:solidFill>
                <a:latin typeface="Arial" charset="0"/>
              </a:defRPr>
            </a:lvl2pPr>
            <a:lvl3pPr marL="1222375" indent="-3238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ï"/>
              <a:tabLst>
                <a:tab pos="444500" algn="l"/>
                <a:tab pos="2603500" algn="l"/>
              </a:tabLst>
              <a:defRPr sz="1600">
                <a:solidFill>
                  <a:schemeClr val="tx1"/>
                </a:solidFill>
                <a:latin typeface="Arial" charset="0"/>
              </a:defRPr>
            </a:lvl3pPr>
            <a:lvl4pPr marL="1511300" indent="-109538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ï"/>
              <a:tabLst>
                <a:tab pos="444500" algn="l"/>
                <a:tab pos="260350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4pPr>
            <a:lvl5pPr marL="1781175" indent="-90488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ï"/>
              <a:tabLst>
                <a:tab pos="444500" algn="l"/>
                <a:tab pos="260350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5pPr>
            <a:lvl6pPr marL="2238375" indent="-904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buChar char="ï"/>
              <a:tabLst>
                <a:tab pos="444500" algn="l"/>
                <a:tab pos="260350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6pPr>
            <a:lvl7pPr marL="2695575" indent="-904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buChar char="ï"/>
              <a:tabLst>
                <a:tab pos="444500" algn="l"/>
                <a:tab pos="260350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7pPr>
            <a:lvl8pPr marL="3152775" indent="-904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buChar char="ï"/>
              <a:tabLst>
                <a:tab pos="444500" algn="l"/>
                <a:tab pos="260350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8pPr>
            <a:lvl9pPr marL="3609975" indent="-904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Monotype Sorts" pitchFamily="2" charset="2"/>
              <a:buChar char="ï"/>
              <a:tabLst>
                <a:tab pos="444500" algn="l"/>
                <a:tab pos="260350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it-IT" sz="2000" b="0" dirty="0">
              <a:solidFill>
                <a:srgbClr val="2E1B7F"/>
              </a:solidFill>
              <a:latin typeface="+mn-lt"/>
            </a:endParaRPr>
          </a:p>
          <a:p>
            <a:r>
              <a:rPr lang="it-IT" sz="2000" b="0" dirty="0">
                <a:solidFill>
                  <a:srgbClr val="2E1B7F"/>
                </a:solidFill>
                <a:latin typeface="+mn-lt"/>
              </a:rPr>
              <a:t>La coerenza con gli obiettivi della Vigilanza risiede nella circostanza che  </a:t>
            </a:r>
            <a:r>
              <a:rPr lang="it-IT" sz="2000" dirty="0">
                <a:solidFill>
                  <a:srgbClr val="2E1B7F"/>
                </a:solidFill>
                <a:latin typeface="+mn-lt"/>
              </a:rPr>
              <a:t>meccanismi efficaci di definizione delle liti</a:t>
            </a:r>
            <a:r>
              <a:rPr lang="it-IT" sz="2000" b="0" dirty="0">
                <a:solidFill>
                  <a:srgbClr val="2E1B7F"/>
                </a:solidFill>
                <a:latin typeface="+mn-lt"/>
              </a:rPr>
              <a:t>:</a:t>
            </a:r>
          </a:p>
          <a:p>
            <a:pPr marL="596900" indent="-342900">
              <a:buFont typeface="Arial" panose="020B0604020202020204" pitchFamily="34" charset="0"/>
              <a:buChar char="•"/>
            </a:pPr>
            <a:r>
              <a:rPr lang="it-IT" sz="2000" b="0" dirty="0">
                <a:solidFill>
                  <a:srgbClr val="2E1B7F"/>
                </a:solidFill>
                <a:latin typeface="+mn-lt"/>
              </a:rPr>
              <a:t>incentivano il rispetto dei principi di trasparenza e correttezza nelle relazioni con la clientela</a:t>
            </a:r>
          </a:p>
          <a:p>
            <a:pPr marL="596900" indent="-342900">
              <a:buFont typeface="Arial" panose="020B0604020202020204" pitchFamily="34" charset="0"/>
              <a:buChar char="•"/>
            </a:pPr>
            <a:r>
              <a:rPr lang="it-IT" sz="2000" b="0" dirty="0">
                <a:solidFill>
                  <a:srgbClr val="2E1B7F"/>
                </a:solidFill>
                <a:latin typeface="+mn-lt"/>
              </a:rPr>
              <a:t>migliorano la fiducia del pubblico negli intermediari</a:t>
            </a:r>
          </a:p>
          <a:p>
            <a:pPr marL="596900" indent="-342900">
              <a:buFont typeface="Arial" panose="020B0604020202020204" pitchFamily="34" charset="0"/>
              <a:buChar char="•"/>
            </a:pPr>
            <a:r>
              <a:rPr lang="it-IT" sz="2000" b="0" dirty="0">
                <a:solidFill>
                  <a:srgbClr val="2E1B7F"/>
                </a:solidFill>
                <a:latin typeface="+mn-lt"/>
              </a:rPr>
              <a:t>rappresentano un importante presidio dei rischi legali e di reputazione, a beneficio della stabilità degli intermediari e del sistema finanziario nel suo complesso.</a:t>
            </a:r>
          </a:p>
          <a:p>
            <a:endParaRPr lang="it-IT" sz="2000" b="0" dirty="0">
              <a:solidFill>
                <a:srgbClr val="2E1B7F"/>
              </a:solidFill>
              <a:latin typeface="+mn-lt"/>
            </a:endParaRPr>
          </a:p>
          <a:p>
            <a:r>
              <a:rPr lang="it-IT" sz="2000" b="0" dirty="0">
                <a:solidFill>
                  <a:srgbClr val="2E1B7F"/>
                </a:solidFill>
                <a:latin typeface="+mn-lt"/>
              </a:rPr>
              <a:t> </a:t>
            </a:r>
            <a:endParaRPr lang="it-IT" sz="2400" b="0" dirty="0">
              <a:solidFill>
                <a:srgbClr val="2E1B7F"/>
              </a:solidFill>
              <a:latin typeface="+mn-lt"/>
            </a:endParaRPr>
          </a:p>
        </p:txBody>
      </p:sp>
      <p:sp>
        <p:nvSpPr>
          <p:cNvPr id="282628" name="Rectangle 4"/>
          <p:cNvSpPr>
            <a:spLocks noChangeArrowheads="1"/>
          </p:cNvSpPr>
          <p:nvPr/>
        </p:nvSpPr>
        <p:spPr bwMode="auto">
          <a:xfrm>
            <a:off x="4198938" y="3095625"/>
            <a:ext cx="384175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8595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851" y="404813"/>
            <a:ext cx="6264275" cy="647700"/>
          </a:xfrm>
        </p:spPr>
        <p:txBody>
          <a:bodyPr/>
          <a:lstStyle/>
          <a:p>
            <a:r>
              <a:rPr lang="it-IT" sz="2400" spc="162" dirty="0">
                <a:latin typeface="Tahoma"/>
                <a:cs typeface="Tahoma"/>
              </a:rPr>
              <a:t>Le fonti normative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55825" y="1700809"/>
            <a:ext cx="8208912" cy="936625"/>
          </a:xfrm>
        </p:spPr>
        <p:txBody>
          <a:bodyPr/>
          <a:lstStyle/>
          <a:p>
            <a:pPr marL="0" indent="0" algn="just">
              <a:lnSpc>
                <a:spcPct val="80000"/>
              </a:lnSpc>
              <a:buNone/>
            </a:pPr>
            <a:r>
              <a:rPr lang="it-IT" sz="2000" b="1" dirty="0">
                <a:solidFill>
                  <a:srgbClr val="2E1B7F"/>
                </a:solidFill>
                <a:cs typeface="Arial" charset="0"/>
              </a:rPr>
              <a:t>Art. 128-bis TUB </a:t>
            </a:r>
            <a:r>
              <a:rPr lang="it-IT" sz="2000" dirty="0">
                <a:solidFill>
                  <a:srgbClr val="2E1B7F"/>
                </a:solidFill>
                <a:cs typeface="Arial" charset="0"/>
              </a:rPr>
              <a:t>(L. 262/2005) </a:t>
            </a:r>
            <a:r>
              <a:rPr lang="it-IT" sz="2000" dirty="0">
                <a:solidFill>
                  <a:srgbClr val="2E1B7F"/>
                </a:solidFill>
                <a:cs typeface="Arial" charset="0"/>
                <a:sym typeface="Wingdings" pitchFamily="2" charset="2"/>
              </a:rPr>
              <a:t></a:t>
            </a:r>
            <a:r>
              <a:rPr lang="it-IT" sz="2000" b="1" dirty="0">
                <a:solidFill>
                  <a:srgbClr val="2E1B7F"/>
                </a:solidFill>
                <a:cs typeface="Arial" charset="0"/>
              </a:rPr>
              <a:t> </a:t>
            </a:r>
            <a:r>
              <a:rPr lang="it-IT" sz="2000" u="sng" dirty="0">
                <a:solidFill>
                  <a:srgbClr val="2E1B7F"/>
                </a:solidFill>
                <a:cs typeface="Arial" charset="0"/>
              </a:rPr>
              <a:t>obbligo</a:t>
            </a:r>
            <a:r>
              <a:rPr lang="it-IT" sz="2000" dirty="0">
                <a:solidFill>
                  <a:srgbClr val="2E1B7F"/>
                </a:solidFill>
                <a:cs typeface="Arial" charset="0"/>
              </a:rPr>
              <a:t> per le banche e gli intermediari finanziari </a:t>
            </a:r>
            <a:r>
              <a:rPr lang="it-IT" sz="2000" u="sng" dirty="0">
                <a:solidFill>
                  <a:srgbClr val="2E1B7F"/>
                </a:solidFill>
                <a:cs typeface="Arial" charset="0"/>
              </a:rPr>
              <a:t>di aderire</a:t>
            </a:r>
            <a:r>
              <a:rPr lang="it-IT" sz="2000" dirty="0">
                <a:solidFill>
                  <a:srgbClr val="2E1B7F"/>
                </a:solidFill>
                <a:cs typeface="Arial" charset="0"/>
              </a:rPr>
              <a:t> a sistemi di risoluzione stragiudiziale delle controversie con la clientela disciplinati con delibera del CICR, su proposta della Banca d’Italia</a:t>
            </a:r>
          </a:p>
          <a:p>
            <a:pPr marL="0" indent="0" algn="just">
              <a:lnSpc>
                <a:spcPct val="80000"/>
              </a:lnSpc>
              <a:buNone/>
            </a:pPr>
            <a:endParaRPr lang="it-IT" sz="1900" b="1" dirty="0">
              <a:solidFill>
                <a:srgbClr val="CC6600"/>
              </a:solidFill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it-IT" sz="1900" b="1" dirty="0">
              <a:solidFill>
                <a:srgbClr val="CC6600"/>
              </a:solidFill>
            </a:endParaRPr>
          </a:p>
        </p:txBody>
      </p:sp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1991545" y="4724400"/>
            <a:ext cx="8425631" cy="1631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2" tIns="45710" rIns="91422" bIns="45710">
            <a:spAutoFit/>
          </a:bodyPr>
          <a:lstStyle/>
          <a:p>
            <a:pPr algn="just">
              <a:buClr>
                <a:srgbClr val="009999"/>
              </a:buClr>
              <a:buFont typeface="Wingdings" pitchFamily="2" charset="2"/>
              <a:buChar char="§"/>
              <a:tabLst>
                <a:tab pos="185738" algn="l"/>
              </a:tabLst>
            </a:pPr>
            <a:r>
              <a:rPr lang="it-IT" b="1" dirty="0">
                <a:latin typeface="Arial" charset="0"/>
              </a:rPr>
              <a:t> </a:t>
            </a:r>
            <a:r>
              <a:rPr lang="it-IT" sz="2000" b="1" dirty="0">
                <a:solidFill>
                  <a:srgbClr val="2E1B7F"/>
                </a:solidFill>
              </a:rPr>
              <a:t>Delibera CICR 29.7.08 n. 275 </a:t>
            </a:r>
            <a:r>
              <a:rPr lang="it-IT" sz="2000" b="1" dirty="0">
                <a:solidFill>
                  <a:srgbClr val="2E1B7F"/>
                </a:solidFill>
                <a:sym typeface="Wingdings" pitchFamily="2" charset="2"/>
              </a:rPr>
              <a:t></a:t>
            </a:r>
            <a:r>
              <a:rPr lang="it-IT" sz="2000" b="1" dirty="0">
                <a:solidFill>
                  <a:srgbClr val="2E1B7F"/>
                </a:solidFill>
              </a:rPr>
              <a:t> </a:t>
            </a:r>
            <a:r>
              <a:rPr lang="it-IT" sz="2000" dirty="0">
                <a:solidFill>
                  <a:srgbClr val="2E1B7F"/>
                </a:solidFill>
              </a:rPr>
              <a:t>determinazione dei criteri di composizione 	dei collegi e di svolgimento delle procedure</a:t>
            </a:r>
          </a:p>
          <a:p>
            <a:pPr algn="just">
              <a:buClr>
                <a:srgbClr val="009999"/>
              </a:buClr>
              <a:tabLst>
                <a:tab pos="185738" algn="l"/>
              </a:tabLst>
            </a:pPr>
            <a:endParaRPr lang="it-IT" sz="2000" dirty="0">
              <a:solidFill>
                <a:srgbClr val="2E1B7F"/>
              </a:solidFill>
            </a:endParaRPr>
          </a:p>
          <a:p>
            <a:pPr algn="just">
              <a:buClr>
                <a:srgbClr val="009999"/>
              </a:buClr>
              <a:buFont typeface="Wingdings" pitchFamily="2" charset="2"/>
              <a:buChar char="§"/>
              <a:tabLst>
                <a:tab pos="185738" algn="l"/>
              </a:tabLst>
            </a:pPr>
            <a:r>
              <a:rPr lang="it-IT" sz="2000" b="1" dirty="0">
                <a:solidFill>
                  <a:srgbClr val="2E1B7F"/>
                </a:solidFill>
              </a:rPr>
              <a:t> Disposizioni attuative BI del 18.6.09 (e successive modificazioni) </a:t>
            </a:r>
            <a:r>
              <a:rPr lang="it-IT" sz="2000" b="1" dirty="0">
                <a:solidFill>
                  <a:srgbClr val="2E1B7F"/>
                </a:solidFill>
                <a:sym typeface="Wingdings" pitchFamily="2" charset="2"/>
              </a:rPr>
              <a:t></a:t>
            </a:r>
            <a:r>
              <a:rPr lang="it-IT" sz="2000" b="1" dirty="0">
                <a:solidFill>
                  <a:srgbClr val="2E1B7F"/>
                </a:solidFill>
              </a:rPr>
              <a:t> </a:t>
            </a:r>
            <a:r>
              <a:rPr lang="it-IT" sz="2000" dirty="0">
                <a:solidFill>
                  <a:srgbClr val="2E1B7F"/>
                </a:solidFill>
              </a:rPr>
              <a:t>disciplina di dettaglio dell’ABF e del suo funzionamento</a:t>
            </a:r>
          </a:p>
        </p:txBody>
      </p:sp>
      <p:sp>
        <p:nvSpPr>
          <p:cNvPr id="91149" name="AutoShape 13"/>
          <p:cNvSpPr>
            <a:spLocks noChangeArrowheads="1"/>
          </p:cNvSpPr>
          <p:nvPr/>
        </p:nvSpPr>
        <p:spPr bwMode="auto">
          <a:xfrm rot="5400000">
            <a:off x="5376070" y="2348707"/>
            <a:ext cx="1150937" cy="273685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2" tIns="45710" rIns="91422" bIns="45710" anchor="ctr"/>
          <a:lstStyle/>
          <a:p>
            <a:endParaRPr lang="it-IT"/>
          </a:p>
        </p:txBody>
      </p:sp>
      <p:sp>
        <p:nvSpPr>
          <p:cNvPr id="6" name="Titolo 3"/>
          <p:cNvSpPr txBox="1">
            <a:spLocks/>
          </p:cNvSpPr>
          <p:nvPr/>
        </p:nvSpPr>
        <p:spPr>
          <a:xfrm>
            <a:off x="0" y="0"/>
            <a:ext cx="12192000" cy="112553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121920" tIns="60960" rIns="121920" bIns="6096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it-IT" sz="4800" b="1" dirty="0">
                <a:solidFill>
                  <a:srgbClr val="003399"/>
                </a:solidFill>
              </a:rPr>
              <a:t>ABF – </a:t>
            </a:r>
            <a:r>
              <a:rPr lang="it-IT" sz="4800" b="1" dirty="0" smtClean="0">
                <a:solidFill>
                  <a:srgbClr val="003399"/>
                </a:solidFill>
              </a:rPr>
              <a:t>LE FONTI NORMATIVE</a:t>
            </a:r>
            <a:endParaRPr lang="it-IT" sz="4800" b="1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55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1" y="1374775"/>
            <a:ext cx="12052300" cy="4708524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41294" lvl="1" indent="-126997" algn="just">
              <a:lnSpc>
                <a:spcPct val="120000"/>
              </a:lnSpc>
              <a:tabLst>
                <a:tab pos="2986543" algn="l"/>
              </a:tabLst>
            </a:pPr>
            <a:r>
              <a:rPr lang="it-IT" sz="3467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5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Controversie su operazioni / servizi bancari, finanziar</a:t>
            </a:r>
            <a:r>
              <a:rPr lang="it-IT" sz="5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 </a:t>
            </a:r>
            <a:r>
              <a:rPr lang="it-IT" sz="5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 pagamento</a:t>
            </a:r>
            <a:r>
              <a:rPr lang="it-IT" sz="5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721766" lvl="1" indent="0" algn="just">
              <a:lnSpc>
                <a:spcPct val="120000"/>
              </a:lnSpc>
              <a:buNone/>
              <a:tabLst>
                <a:tab pos="2986543" algn="l"/>
                <a:tab pos="11357749" algn="l"/>
              </a:tabLst>
            </a:pPr>
            <a:r>
              <a:rPr lang="it-IT" sz="5333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Esclusi i servizi di investimento (prodotti finanziari) soggetti alla normativa TUF/CONSOB</a:t>
            </a:r>
          </a:p>
          <a:p>
            <a:pPr marL="721766" lvl="1" indent="-243411" algn="just">
              <a:lnSpc>
                <a:spcPct val="120000"/>
              </a:lnSpc>
              <a:tabLst>
                <a:tab pos="2986543" algn="l"/>
              </a:tabLst>
            </a:pPr>
            <a:endParaRPr lang="it-IT" sz="2933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721766" lvl="1" indent="-243411" algn="just">
              <a:lnSpc>
                <a:spcPct val="120000"/>
              </a:lnSpc>
              <a:tabLst>
                <a:tab pos="2986543" algn="l"/>
              </a:tabLst>
            </a:pPr>
            <a:endParaRPr lang="it-IT" sz="2933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55591" lvl="1" indent="-241294" algn="just">
              <a:lnSpc>
                <a:spcPct val="80000"/>
              </a:lnSpc>
              <a:tabLst>
                <a:tab pos="2986543" algn="l"/>
              </a:tabLst>
            </a:pPr>
            <a:r>
              <a:rPr lang="it-IT" sz="5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Limite quantitativo: eventuale somma richiesta ≤ </a:t>
            </a:r>
            <a:r>
              <a:rPr lang="it-IT" sz="5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200.000 </a:t>
            </a:r>
            <a:r>
              <a:rPr lang="it-IT" sz="5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€. </a:t>
            </a:r>
          </a:p>
          <a:p>
            <a:pPr marL="721766" lvl="1" indent="-243411" algn="just">
              <a:lnSpc>
                <a:spcPct val="80000"/>
              </a:lnSpc>
              <a:buNone/>
              <a:tabLst>
                <a:tab pos="2986543" algn="l"/>
              </a:tabLst>
            </a:pPr>
            <a:r>
              <a:rPr lang="it-IT" sz="5333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Nessun limite di valore in caso di domanda di accertamento di diritti, obblighi, facoltà </a:t>
            </a:r>
          </a:p>
          <a:p>
            <a:pPr marL="721766" lvl="1" indent="-243411" algn="just">
              <a:lnSpc>
                <a:spcPct val="80000"/>
              </a:lnSpc>
              <a:tabLst>
                <a:tab pos="2986543" algn="l"/>
              </a:tabLst>
            </a:pPr>
            <a:endParaRPr lang="it-IT" sz="2933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721766" lvl="1" indent="-243411" algn="just">
              <a:lnSpc>
                <a:spcPct val="80000"/>
              </a:lnSpc>
              <a:tabLst>
                <a:tab pos="2986543" algn="l"/>
              </a:tabLst>
            </a:pPr>
            <a:endParaRPr lang="it-IT" sz="2933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721766" lvl="1" indent="-243411" algn="just">
              <a:lnSpc>
                <a:spcPct val="80000"/>
              </a:lnSpc>
              <a:tabLst>
                <a:tab pos="2986543" algn="l"/>
              </a:tabLst>
            </a:pPr>
            <a:endParaRPr lang="it-IT" sz="2933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55591" lvl="1" indent="-241294" algn="just">
              <a:lnSpc>
                <a:spcPct val="80000"/>
              </a:lnSpc>
              <a:tabLst>
                <a:tab pos="2986543" algn="l"/>
              </a:tabLst>
            </a:pPr>
            <a:r>
              <a:rPr lang="it-IT" sz="5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Limite temporale: </a:t>
            </a:r>
          </a:p>
          <a:p>
            <a:pPr marL="721766" lvl="1" indent="-243411" algn="just">
              <a:lnSpc>
                <a:spcPct val="80000"/>
              </a:lnSpc>
              <a:buNone/>
              <a:tabLst>
                <a:tab pos="2986543" algn="l"/>
              </a:tabLst>
            </a:pPr>
            <a:r>
              <a:rPr lang="it-IT" sz="5333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operazioni o comportamenti non anteriori al </a:t>
            </a:r>
            <a:r>
              <a:rPr lang="it-IT" sz="5333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sesto anno precedente alla data di presentazione</a:t>
            </a:r>
            <a:endParaRPr lang="it-IT" sz="5333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721766" lvl="1" indent="-243411" algn="just">
              <a:lnSpc>
                <a:spcPct val="80000"/>
              </a:lnSpc>
              <a:buNone/>
              <a:tabLst>
                <a:tab pos="2986543" algn="l"/>
              </a:tabLst>
            </a:pPr>
            <a:endParaRPr lang="it-IT" sz="3867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721766" lvl="1" indent="-243411" algn="just">
              <a:lnSpc>
                <a:spcPct val="80000"/>
              </a:lnSpc>
              <a:buNone/>
              <a:tabLst>
                <a:tab pos="2986543" algn="l"/>
              </a:tabLst>
            </a:pPr>
            <a:endParaRPr lang="it-IT" sz="2933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55591" lvl="1" indent="-241294" algn="just">
              <a:lnSpc>
                <a:spcPct val="80000"/>
              </a:lnSpc>
              <a:tabLst>
                <a:tab pos="2986543" algn="l"/>
              </a:tabLst>
            </a:pPr>
            <a:r>
              <a:rPr lang="it-IT" sz="5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Controversie non già sottoposte a </a:t>
            </a:r>
            <a:r>
              <a:rPr lang="it-IT" sz="56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Aut.Giud</a:t>
            </a:r>
            <a:r>
              <a:rPr lang="it-IT" sz="5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., </a:t>
            </a:r>
            <a:r>
              <a:rPr lang="it-IT" sz="56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proc</a:t>
            </a:r>
            <a:r>
              <a:rPr lang="it-IT" sz="5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it-IT" sz="56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Conciliaz</a:t>
            </a:r>
            <a:r>
              <a:rPr lang="it-IT" sz="5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 / </a:t>
            </a:r>
            <a:r>
              <a:rPr lang="it-IT" sz="56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Mediaz</a:t>
            </a:r>
            <a:r>
              <a:rPr lang="it-IT" sz="5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L="721766" lvl="1" indent="-243411" algn="just">
              <a:lnSpc>
                <a:spcPct val="80000"/>
              </a:lnSpc>
              <a:buNone/>
              <a:tabLst>
                <a:tab pos="2986543" algn="l"/>
              </a:tabLst>
            </a:pPr>
            <a:r>
              <a:rPr lang="it-IT" sz="3867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   </a:t>
            </a:r>
            <a:r>
              <a:rPr lang="it-IT" sz="5333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it-IT" sz="5333" dirty="0">
                <a:solidFill>
                  <a:schemeClr val="tx2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 irricevibilità del ricorso (interruzione/estinzione del procedimento avviato)</a:t>
            </a:r>
          </a:p>
          <a:p>
            <a:pPr marL="721766" lvl="1" indent="-243411" algn="just">
              <a:lnSpc>
                <a:spcPct val="80000"/>
              </a:lnSpc>
              <a:buNone/>
              <a:tabLst>
                <a:tab pos="2986543" algn="l"/>
              </a:tabLst>
            </a:pPr>
            <a:endParaRPr lang="it-IT" sz="3867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82588" lvl="1" indent="-4233" algn="just">
              <a:lnSpc>
                <a:spcPct val="120000"/>
              </a:lnSpc>
              <a:buNone/>
              <a:tabLst>
                <a:tab pos="2986543" algn="l"/>
              </a:tabLst>
            </a:pPr>
            <a:r>
              <a:rPr lang="it-IT" sz="5333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Sul sito dell’ABF sono descritti in dettaglio i passaggi necessari per verificare se la controversia può essere sottoposta all’Arbitro</a:t>
            </a:r>
          </a:p>
        </p:txBody>
      </p:sp>
      <p:sp>
        <p:nvSpPr>
          <p:cNvPr id="3" name="Rectangle 5"/>
          <p:cNvSpPr txBox="1">
            <a:spLocks noChangeArrowheads="1"/>
          </p:cNvSpPr>
          <p:nvPr/>
        </p:nvSpPr>
        <p:spPr>
          <a:xfrm>
            <a:off x="719669" y="260351"/>
            <a:ext cx="9522884" cy="865188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CC0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733" b="1">
                <a:solidFill>
                  <a:srgbClr val="333399"/>
                </a:solidFill>
                <a:latin typeface="Verdana" pitchFamily="34" charset="0"/>
              </a:rPr>
              <a:t>L’ambito di applicazione (2)</a:t>
            </a:r>
            <a:endParaRPr lang="it-IT" sz="3733" b="1" dirty="0">
              <a:solidFill>
                <a:srgbClr val="333399"/>
              </a:solidFill>
              <a:latin typeface="Verdana" pitchFamily="34" charset="0"/>
            </a:endParaRPr>
          </a:p>
        </p:txBody>
      </p:sp>
      <p:sp>
        <p:nvSpPr>
          <p:cNvPr id="4" name="Titolo 3"/>
          <p:cNvSpPr txBox="1">
            <a:spLocks/>
          </p:cNvSpPr>
          <p:nvPr/>
        </p:nvSpPr>
        <p:spPr>
          <a:xfrm>
            <a:off x="0" y="0"/>
            <a:ext cx="12192000" cy="112553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121920" tIns="60960" rIns="121920" bIns="6096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it-IT" sz="4800" b="1" dirty="0">
                <a:solidFill>
                  <a:srgbClr val="003399"/>
                </a:solidFill>
              </a:rPr>
              <a:t>ABF – Ambito di Applicazione Oggettivo</a:t>
            </a:r>
          </a:p>
        </p:txBody>
      </p:sp>
    </p:spTree>
    <p:extLst>
      <p:ext uri="{BB962C8B-B14F-4D97-AF65-F5344CB8AC3E}">
        <p14:creationId xmlns:p14="http://schemas.microsoft.com/office/powerpoint/2010/main" val="38654895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570" name="Group 5"/>
          <p:cNvGrpSpPr>
            <a:grpSpLocks/>
          </p:cNvGrpSpPr>
          <p:nvPr/>
        </p:nvGrpSpPr>
        <p:grpSpPr bwMode="auto">
          <a:xfrm>
            <a:off x="3071813" y="1557338"/>
            <a:ext cx="1079500" cy="576262"/>
            <a:chOff x="2426" y="981"/>
            <a:chExt cx="726" cy="408"/>
          </a:xfrm>
        </p:grpSpPr>
        <p:sp>
          <p:nvSpPr>
            <p:cNvPr id="109597" name="AutoShape 6"/>
            <p:cNvSpPr>
              <a:spLocks noChangeArrowheads="1"/>
            </p:cNvSpPr>
            <p:nvPr/>
          </p:nvSpPr>
          <p:spPr bwMode="auto">
            <a:xfrm>
              <a:off x="2426" y="981"/>
              <a:ext cx="726" cy="408"/>
            </a:xfrm>
            <a:prstGeom prst="flowChartAlternateProcess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endParaRPr lang="it-IT" sz="2000">
                <a:latin typeface="Tahoma" pitchFamily="34" charset="0"/>
              </a:endParaRPr>
            </a:p>
          </p:txBody>
        </p:sp>
        <p:sp>
          <p:nvSpPr>
            <p:cNvPr id="109598" name="Text Box 7"/>
            <p:cNvSpPr txBox="1">
              <a:spLocks noChangeArrowheads="1"/>
            </p:cNvSpPr>
            <p:nvPr/>
          </p:nvSpPr>
          <p:spPr bwMode="auto">
            <a:xfrm>
              <a:off x="2426" y="1071"/>
              <a:ext cx="726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sz="1500" b="1">
                  <a:latin typeface="Arial" charset="0"/>
                </a:rPr>
                <a:t>cliente</a:t>
              </a:r>
            </a:p>
          </p:txBody>
        </p:sp>
      </p:grpSp>
      <p:sp>
        <p:nvSpPr>
          <p:cNvPr id="109571" name="Line 29"/>
          <p:cNvSpPr>
            <a:spLocks noChangeShapeType="1"/>
          </p:cNvSpPr>
          <p:nvPr/>
        </p:nvSpPr>
        <p:spPr bwMode="auto">
          <a:xfrm>
            <a:off x="4151313" y="1844675"/>
            <a:ext cx="863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lIns="91422" tIns="45710" rIns="91422" bIns="45710"/>
          <a:lstStyle/>
          <a:p>
            <a:endParaRPr lang="it-IT"/>
          </a:p>
        </p:txBody>
      </p:sp>
      <p:sp>
        <p:nvSpPr>
          <p:cNvPr id="109572" name="Line 30"/>
          <p:cNvSpPr>
            <a:spLocks noChangeShapeType="1"/>
          </p:cNvSpPr>
          <p:nvPr/>
        </p:nvSpPr>
        <p:spPr bwMode="auto">
          <a:xfrm>
            <a:off x="6600825" y="1844675"/>
            <a:ext cx="1512888" cy="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</p:spPr>
        <p:txBody>
          <a:bodyPr lIns="91422" tIns="45710" rIns="91422" bIns="45710"/>
          <a:lstStyle/>
          <a:p>
            <a:endParaRPr lang="it-IT"/>
          </a:p>
        </p:txBody>
      </p:sp>
      <p:sp>
        <p:nvSpPr>
          <p:cNvPr id="109573" name="Line 31"/>
          <p:cNvSpPr>
            <a:spLocks noChangeShapeType="1"/>
          </p:cNvSpPr>
          <p:nvPr/>
        </p:nvSpPr>
        <p:spPr bwMode="auto">
          <a:xfrm>
            <a:off x="8112125" y="1844676"/>
            <a:ext cx="0" cy="504825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 type="triangle" w="med" len="med"/>
          </a:ln>
        </p:spPr>
        <p:txBody>
          <a:bodyPr lIns="91422" tIns="45710" rIns="91422" bIns="45710"/>
          <a:lstStyle/>
          <a:p>
            <a:endParaRPr lang="it-IT"/>
          </a:p>
        </p:txBody>
      </p:sp>
      <p:sp>
        <p:nvSpPr>
          <p:cNvPr id="109574" name="Line 39"/>
          <p:cNvSpPr>
            <a:spLocks noChangeShapeType="1"/>
          </p:cNvSpPr>
          <p:nvPr/>
        </p:nvSpPr>
        <p:spPr bwMode="auto">
          <a:xfrm>
            <a:off x="3468688" y="3284538"/>
            <a:ext cx="24828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lIns="91422" tIns="45710" rIns="91422" bIns="45710"/>
          <a:lstStyle/>
          <a:p>
            <a:endParaRPr lang="it-IT"/>
          </a:p>
        </p:txBody>
      </p:sp>
      <p:sp>
        <p:nvSpPr>
          <p:cNvPr id="109575" name="Line 40"/>
          <p:cNvSpPr>
            <a:spLocks noChangeShapeType="1"/>
          </p:cNvSpPr>
          <p:nvPr/>
        </p:nvSpPr>
        <p:spPr bwMode="auto">
          <a:xfrm>
            <a:off x="3432176" y="3500438"/>
            <a:ext cx="862013" cy="5778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lIns="91422" tIns="45710" rIns="91422" bIns="45710"/>
          <a:lstStyle/>
          <a:p>
            <a:endParaRPr lang="it-IT"/>
          </a:p>
        </p:txBody>
      </p:sp>
      <p:sp>
        <p:nvSpPr>
          <p:cNvPr id="109576" name="Line 43"/>
          <p:cNvSpPr>
            <a:spLocks noChangeShapeType="1"/>
          </p:cNvSpPr>
          <p:nvPr/>
        </p:nvSpPr>
        <p:spPr bwMode="auto">
          <a:xfrm>
            <a:off x="7319963" y="3644900"/>
            <a:ext cx="0" cy="503238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 type="triangle" w="med" len="med"/>
          </a:ln>
        </p:spPr>
        <p:txBody>
          <a:bodyPr lIns="91422" tIns="45710" rIns="91422" bIns="45710"/>
          <a:lstStyle/>
          <a:p>
            <a:endParaRPr lang="it-IT"/>
          </a:p>
        </p:txBody>
      </p:sp>
      <p:sp>
        <p:nvSpPr>
          <p:cNvPr id="109577" name="Text Box 54"/>
          <p:cNvSpPr txBox="1">
            <a:spLocks noChangeArrowheads="1"/>
          </p:cNvSpPr>
          <p:nvPr/>
        </p:nvSpPr>
        <p:spPr bwMode="auto">
          <a:xfrm>
            <a:off x="4224338" y="1484314"/>
            <a:ext cx="7921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2" tIns="45710" rIns="91422" bIns="4571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200">
                <a:latin typeface="Arial" charset="0"/>
              </a:rPr>
              <a:t>reclamo</a:t>
            </a:r>
          </a:p>
        </p:txBody>
      </p:sp>
      <p:sp>
        <p:nvSpPr>
          <p:cNvPr id="109578" name="Text Box 55"/>
          <p:cNvSpPr txBox="1">
            <a:spLocks noChangeArrowheads="1"/>
          </p:cNvSpPr>
          <p:nvPr/>
        </p:nvSpPr>
        <p:spPr bwMode="auto">
          <a:xfrm>
            <a:off x="3503613" y="3284539"/>
            <a:ext cx="7921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2" tIns="45710" rIns="91422" bIns="4571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200">
                <a:latin typeface="Arial" charset="0"/>
              </a:rPr>
              <a:t>ricorso</a:t>
            </a:r>
          </a:p>
        </p:txBody>
      </p:sp>
      <p:sp>
        <p:nvSpPr>
          <p:cNvPr id="109579" name="Text Box 56"/>
          <p:cNvSpPr txBox="1">
            <a:spLocks noChangeArrowheads="1"/>
          </p:cNvSpPr>
          <p:nvPr/>
        </p:nvSpPr>
        <p:spPr bwMode="auto">
          <a:xfrm>
            <a:off x="7358064" y="3652839"/>
            <a:ext cx="1438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2" tIns="45710" rIns="91422" bIns="4571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200">
                <a:latin typeface="Arial" charset="0"/>
              </a:rPr>
              <a:t>controdeduzioni</a:t>
            </a:r>
          </a:p>
        </p:txBody>
      </p:sp>
      <p:sp>
        <p:nvSpPr>
          <p:cNvPr id="109580" name="AutoShape 45"/>
          <p:cNvSpPr>
            <a:spLocks noChangeArrowheads="1"/>
          </p:cNvSpPr>
          <p:nvPr/>
        </p:nvSpPr>
        <p:spPr bwMode="auto">
          <a:xfrm>
            <a:off x="4367214" y="2413001"/>
            <a:ext cx="1584325" cy="542925"/>
          </a:xfrm>
          <a:prstGeom prst="flowChartPreparation">
            <a:avLst/>
          </a:prstGeom>
          <a:solidFill>
            <a:srgbClr val="FF5D5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22" tIns="45710" rIns="91422" bIns="45710" anchor="ctr">
            <a:spAutoFit/>
          </a:bodyPr>
          <a:lstStyle/>
          <a:p>
            <a:pPr algn="ctr"/>
            <a:r>
              <a:rPr lang="it-IT" sz="1400" i="1"/>
              <a:t>Reclamo </a:t>
            </a:r>
          </a:p>
          <a:p>
            <a:pPr algn="ctr"/>
            <a:r>
              <a:rPr lang="it-IT" sz="1400" i="1"/>
              <a:t>respinto</a:t>
            </a:r>
            <a:endParaRPr lang="it-IT"/>
          </a:p>
        </p:txBody>
      </p:sp>
      <p:sp>
        <p:nvSpPr>
          <p:cNvPr id="109581" name="AutoShape 46"/>
          <p:cNvSpPr>
            <a:spLocks noChangeArrowheads="1"/>
          </p:cNvSpPr>
          <p:nvPr/>
        </p:nvSpPr>
        <p:spPr bwMode="auto">
          <a:xfrm>
            <a:off x="5016501" y="1549401"/>
            <a:ext cx="1584325" cy="542925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22" tIns="45710" rIns="91422" bIns="45710" anchor="ctr">
            <a:spAutoFit/>
          </a:bodyPr>
          <a:lstStyle/>
          <a:p>
            <a:pPr algn="ctr"/>
            <a:r>
              <a:rPr lang="it-IT" sz="1400"/>
              <a:t>ufficio reclami intermediario</a:t>
            </a:r>
          </a:p>
        </p:txBody>
      </p:sp>
      <p:sp>
        <p:nvSpPr>
          <p:cNvPr id="109582" name="AutoShape 47"/>
          <p:cNvSpPr>
            <a:spLocks noChangeArrowheads="1"/>
          </p:cNvSpPr>
          <p:nvPr/>
        </p:nvSpPr>
        <p:spPr bwMode="auto">
          <a:xfrm>
            <a:off x="7319963" y="2351425"/>
            <a:ext cx="1800373" cy="523200"/>
          </a:xfrm>
          <a:prstGeom prst="flowChartPreparation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91422" tIns="45710" rIns="91422" bIns="45710" anchor="ctr">
            <a:spAutoFit/>
          </a:bodyPr>
          <a:lstStyle/>
          <a:p>
            <a:pPr algn="ctr"/>
            <a:r>
              <a:rPr lang="it-IT" sz="1400" b="1" i="1" dirty="0">
                <a:solidFill>
                  <a:schemeClr val="bg1"/>
                </a:solidFill>
              </a:rPr>
              <a:t>Reclamo </a:t>
            </a:r>
          </a:p>
          <a:p>
            <a:pPr algn="ctr"/>
            <a:r>
              <a:rPr lang="it-IT" sz="1400" b="1" i="1" dirty="0">
                <a:solidFill>
                  <a:schemeClr val="bg1"/>
                </a:solidFill>
              </a:rPr>
              <a:t>accolto</a:t>
            </a:r>
            <a:endParaRPr lang="it-IT" b="1" dirty="0">
              <a:solidFill>
                <a:schemeClr val="bg1"/>
              </a:solidFill>
            </a:endParaRPr>
          </a:p>
        </p:txBody>
      </p:sp>
      <p:grpSp>
        <p:nvGrpSpPr>
          <p:cNvPr id="109583" name="Group 5"/>
          <p:cNvGrpSpPr>
            <a:grpSpLocks/>
          </p:cNvGrpSpPr>
          <p:nvPr/>
        </p:nvGrpSpPr>
        <p:grpSpPr bwMode="auto">
          <a:xfrm>
            <a:off x="2351088" y="2997201"/>
            <a:ext cx="1079500" cy="576263"/>
            <a:chOff x="2426" y="981"/>
            <a:chExt cx="726" cy="408"/>
          </a:xfrm>
        </p:grpSpPr>
        <p:sp>
          <p:nvSpPr>
            <p:cNvPr id="109595" name="AutoShape 6"/>
            <p:cNvSpPr>
              <a:spLocks noChangeArrowheads="1"/>
            </p:cNvSpPr>
            <p:nvPr/>
          </p:nvSpPr>
          <p:spPr bwMode="auto">
            <a:xfrm>
              <a:off x="2426" y="981"/>
              <a:ext cx="726" cy="408"/>
            </a:xfrm>
            <a:prstGeom prst="flowChartAlternateProcess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endParaRPr lang="it-IT" sz="2000">
                <a:latin typeface="Tahoma" pitchFamily="34" charset="0"/>
              </a:endParaRPr>
            </a:p>
          </p:txBody>
        </p:sp>
        <p:sp>
          <p:nvSpPr>
            <p:cNvPr id="109596" name="Text Box 7"/>
            <p:cNvSpPr txBox="1">
              <a:spLocks noChangeArrowheads="1"/>
            </p:cNvSpPr>
            <p:nvPr/>
          </p:nvSpPr>
          <p:spPr bwMode="auto">
            <a:xfrm>
              <a:off x="2426" y="1071"/>
              <a:ext cx="726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sz="1500" b="1">
                  <a:latin typeface="Arial" charset="0"/>
                </a:rPr>
                <a:t>cliente</a:t>
              </a:r>
            </a:p>
          </p:txBody>
        </p:sp>
      </p:grpSp>
      <p:sp>
        <p:nvSpPr>
          <p:cNvPr id="109584" name="AutoShape 51"/>
          <p:cNvSpPr>
            <a:spLocks noChangeArrowheads="1"/>
          </p:cNvSpPr>
          <p:nvPr/>
        </p:nvSpPr>
        <p:spPr bwMode="auto">
          <a:xfrm>
            <a:off x="6024563" y="3060701"/>
            <a:ext cx="1439862" cy="542925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22" tIns="45710" rIns="91422" bIns="45710" anchor="ctr">
            <a:spAutoFit/>
          </a:bodyPr>
          <a:lstStyle/>
          <a:p>
            <a:pPr algn="ctr"/>
            <a:r>
              <a:rPr lang="it-IT" sz="1400"/>
              <a:t>ufficio reclami intermediario</a:t>
            </a:r>
          </a:p>
        </p:txBody>
      </p:sp>
      <p:sp>
        <p:nvSpPr>
          <p:cNvPr id="109585" name="AutoShape 53"/>
          <p:cNvSpPr>
            <a:spLocks noChangeArrowheads="1"/>
          </p:cNvSpPr>
          <p:nvPr/>
        </p:nvSpPr>
        <p:spPr bwMode="auto">
          <a:xfrm>
            <a:off x="3432176" y="4135438"/>
            <a:ext cx="4683125" cy="519112"/>
          </a:xfrm>
          <a:prstGeom prst="flowChartTerminator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22" tIns="45710" rIns="91422" bIns="45710" anchor="ctr">
            <a:spAutoFit/>
          </a:bodyPr>
          <a:lstStyle/>
          <a:p>
            <a:pPr algn="ctr"/>
            <a:r>
              <a:rPr lang="it-IT">
                <a:solidFill>
                  <a:schemeClr val="bg1"/>
                </a:solidFill>
              </a:rPr>
              <a:t>Segreteria tecnica Banca d’Italia</a:t>
            </a:r>
          </a:p>
        </p:txBody>
      </p:sp>
      <p:sp>
        <p:nvSpPr>
          <p:cNvPr id="109586" name="Freeform 58"/>
          <p:cNvSpPr>
            <a:spLocks/>
          </p:cNvSpPr>
          <p:nvPr/>
        </p:nvSpPr>
        <p:spPr bwMode="auto">
          <a:xfrm>
            <a:off x="3143251" y="2276476"/>
            <a:ext cx="3673475" cy="792163"/>
          </a:xfrm>
          <a:custGeom>
            <a:avLst/>
            <a:gdLst>
              <a:gd name="T0" fmla="*/ 0 w 2253"/>
              <a:gd name="T1" fmla="*/ 2147483647 h 673"/>
              <a:gd name="T2" fmla="*/ 2147483647 w 2253"/>
              <a:gd name="T3" fmla="*/ 2147483647 h 673"/>
              <a:gd name="T4" fmla="*/ 2147483647 w 2253"/>
              <a:gd name="T5" fmla="*/ 2147483647 h 673"/>
              <a:gd name="T6" fmla="*/ 2147483647 w 2253"/>
              <a:gd name="T7" fmla="*/ 2147483647 h 673"/>
              <a:gd name="T8" fmla="*/ 0 60000 65536"/>
              <a:gd name="T9" fmla="*/ 0 60000 65536"/>
              <a:gd name="T10" fmla="*/ 0 60000 65536"/>
              <a:gd name="T11" fmla="*/ 0 60000 65536"/>
              <a:gd name="T12" fmla="*/ 0 w 2253"/>
              <a:gd name="T13" fmla="*/ 0 h 673"/>
              <a:gd name="T14" fmla="*/ 2253 w 2253"/>
              <a:gd name="T15" fmla="*/ 673 h 67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53" h="673">
                <a:moveTo>
                  <a:pt x="0" y="673"/>
                </a:moveTo>
                <a:cubicBezTo>
                  <a:pt x="283" y="419"/>
                  <a:pt x="567" y="166"/>
                  <a:pt x="907" y="83"/>
                </a:cubicBezTo>
                <a:cubicBezTo>
                  <a:pt x="1247" y="0"/>
                  <a:pt x="1829" y="91"/>
                  <a:pt x="2041" y="174"/>
                </a:cubicBezTo>
                <a:cubicBezTo>
                  <a:pt x="2253" y="257"/>
                  <a:pt x="2154" y="522"/>
                  <a:pt x="2177" y="582"/>
                </a:cubicBezTo>
              </a:path>
            </a:pathLst>
          </a:custGeom>
          <a:noFill/>
          <a:ln w="9525">
            <a:solidFill>
              <a:srgbClr val="FF0000"/>
            </a:solidFill>
            <a:prstDash val="dash"/>
            <a:round/>
            <a:headEnd/>
            <a:tailEnd type="triangle" w="lg" len="med"/>
          </a:ln>
        </p:spPr>
        <p:txBody>
          <a:bodyPr lIns="91422" tIns="45710" rIns="91422" bIns="45710"/>
          <a:lstStyle/>
          <a:p>
            <a:endParaRPr lang="it-IT"/>
          </a:p>
        </p:txBody>
      </p:sp>
      <p:cxnSp>
        <p:nvCxnSpPr>
          <p:cNvPr id="109587" name="AutoShape 66"/>
          <p:cNvCxnSpPr>
            <a:cxnSpLocks noChangeShapeType="1"/>
            <a:stCxn id="109580" idx="1"/>
            <a:endCxn id="109595" idx="0"/>
          </p:cNvCxnSpPr>
          <p:nvPr/>
        </p:nvCxnSpPr>
        <p:spPr bwMode="auto">
          <a:xfrm rot="10800000" flipV="1">
            <a:off x="2890839" y="2684464"/>
            <a:ext cx="1476375" cy="312737"/>
          </a:xfrm>
          <a:prstGeom prst="bentConnector2">
            <a:avLst/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</p:spPr>
      </p:cxnSp>
      <p:sp>
        <p:nvSpPr>
          <p:cNvPr id="109588" name="Line 69"/>
          <p:cNvSpPr>
            <a:spLocks noChangeShapeType="1"/>
          </p:cNvSpPr>
          <p:nvPr/>
        </p:nvSpPr>
        <p:spPr bwMode="auto">
          <a:xfrm>
            <a:off x="5375275" y="2133601"/>
            <a:ext cx="0" cy="2889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lIns="91422" tIns="45710" rIns="91422" bIns="45710"/>
          <a:lstStyle/>
          <a:p>
            <a:endParaRPr lang="it-IT"/>
          </a:p>
        </p:txBody>
      </p:sp>
      <p:sp>
        <p:nvSpPr>
          <p:cNvPr id="23575" name="Rectangle 71"/>
          <p:cNvSpPr>
            <a:spLocks noChangeArrowheads="1"/>
          </p:cNvSpPr>
          <p:nvPr/>
        </p:nvSpPr>
        <p:spPr bwMode="auto">
          <a:xfrm>
            <a:off x="2063751" y="403225"/>
            <a:ext cx="7127875" cy="865188"/>
          </a:xfrm>
          <a:prstGeom prst="rect">
            <a:avLst/>
          </a:prstGeom>
          <a:noFill/>
          <a:ln>
            <a:noFill/>
          </a:ln>
          <a:extLst/>
        </p:spPr>
        <p:txBody>
          <a:bodyPr lIns="91422" tIns="45710" rIns="91422" bIns="45710" anchor="ctr"/>
          <a:lstStyle/>
          <a:p>
            <a:pPr eaLnBrk="0" hangingPunct="0">
              <a:defRPr/>
            </a:pPr>
            <a:r>
              <a:rPr lang="it-IT" sz="2400" spc="162" dirty="0">
                <a:solidFill>
                  <a:srgbClr val="4591CF"/>
                </a:solidFill>
                <a:latin typeface="Tahoma"/>
                <a:ea typeface="+mj-ea"/>
                <a:cs typeface="Tahoma"/>
              </a:rPr>
              <a:t>La procedura </a:t>
            </a:r>
          </a:p>
          <a:p>
            <a:pPr eaLnBrk="0" hangingPunct="0">
              <a:defRPr/>
            </a:pPr>
            <a:r>
              <a:rPr lang="it-IT" sz="2400" spc="162" dirty="0">
                <a:solidFill>
                  <a:srgbClr val="4591CF"/>
                </a:solidFill>
                <a:latin typeface="Tahoma"/>
                <a:ea typeface="+mj-ea"/>
                <a:cs typeface="Tahoma"/>
              </a:rPr>
              <a:t>Rapidità/economicità</a:t>
            </a:r>
          </a:p>
        </p:txBody>
      </p:sp>
      <p:cxnSp>
        <p:nvCxnSpPr>
          <p:cNvPr id="109590" name="AutoShape 74"/>
          <p:cNvCxnSpPr>
            <a:cxnSpLocks noChangeShapeType="1"/>
            <a:stCxn id="109584" idx="2"/>
            <a:endCxn id="109585" idx="0"/>
          </p:cNvCxnSpPr>
          <p:nvPr/>
        </p:nvCxnSpPr>
        <p:spPr bwMode="auto">
          <a:xfrm rot="5400000">
            <a:off x="5993607" y="3383757"/>
            <a:ext cx="531813" cy="97155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</p:cxnSp>
      <p:cxnSp>
        <p:nvCxnSpPr>
          <p:cNvPr id="109591" name="AutoShape 75"/>
          <p:cNvCxnSpPr>
            <a:cxnSpLocks noChangeShapeType="1"/>
            <a:stCxn id="109585" idx="2"/>
            <a:endCxn id="109595" idx="2"/>
          </p:cNvCxnSpPr>
          <p:nvPr/>
        </p:nvCxnSpPr>
        <p:spPr bwMode="auto">
          <a:xfrm rot="5400000" flipH="1">
            <a:off x="3791745" y="2672557"/>
            <a:ext cx="1081087" cy="2882900"/>
          </a:xfrm>
          <a:prstGeom prst="curvedConnector3">
            <a:avLst>
              <a:gd name="adj1" fmla="val -21144"/>
            </a:avLst>
          </a:prstGeom>
          <a:noFill/>
          <a:ln w="9525">
            <a:solidFill>
              <a:srgbClr val="FF0000"/>
            </a:solidFill>
            <a:prstDash val="dash"/>
            <a:round/>
            <a:headEnd/>
            <a:tailEnd type="triangle" w="lg" len="med"/>
          </a:ln>
        </p:spPr>
      </p:cxnSp>
      <p:sp>
        <p:nvSpPr>
          <p:cNvPr id="109592" name="Oval 60"/>
          <p:cNvSpPr>
            <a:spLocks noChangeArrowheads="1"/>
          </p:cNvSpPr>
          <p:nvPr/>
        </p:nvSpPr>
        <p:spPr bwMode="auto">
          <a:xfrm>
            <a:off x="4907757" y="5013326"/>
            <a:ext cx="2087563" cy="863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22" tIns="45710" rIns="91422" bIns="45710" anchor="ctr"/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Organo decidente</a:t>
            </a:r>
          </a:p>
          <a:p>
            <a:pPr algn="ctr"/>
            <a:r>
              <a:rPr lang="it-IT" dirty="0">
                <a:solidFill>
                  <a:schemeClr val="bg1"/>
                </a:solidFill>
              </a:rPr>
              <a:t>ABF</a:t>
            </a:r>
          </a:p>
        </p:txBody>
      </p:sp>
      <p:sp>
        <p:nvSpPr>
          <p:cNvPr id="109593" name="Line 41"/>
          <p:cNvSpPr>
            <a:spLocks noChangeShapeType="1"/>
          </p:cNvSpPr>
          <p:nvPr/>
        </p:nvSpPr>
        <p:spPr bwMode="auto">
          <a:xfrm>
            <a:off x="5808663" y="4724401"/>
            <a:ext cx="0" cy="3603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lIns="91422" tIns="45710" rIns="91422" bIns="45710"/>
          <a:lstStyle/>
          <a:p>
            <a:endParaRPr lang="it-IT"/>
          </a:p>
        </p:txBody>
      </p:sp>
      <p:sp>
        <p:nvSpPr>
          <p:cNvPr id="109594" name="Text Box 56"/>
          <p:cNvSpPr txBox="1">
            <a:spLocks noChangeArrowheads="1"/>
          </p:cNvSpPr>
          <p:nvPr/>
        </p:nvSpPr>
        <p:spPr bwMode="auto">
          <a:xfrm>
            <a:off x="6456363" y="5876926"/>
            <a:ext cx="14398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2" tIns="45710" rIns="91422" bIns="4571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200">
                <a:latin typeface="Arial" charset="0"/>
              </a:rPr>
              <a:t>decisione</a:t>
            </a:r>
          </a:p>
        </p:txBody>
      </p:sp>
    </p:spTree>
    <p:extLst>
      <p:ext uri="{BB962C8B-B14F-4D97-AF65-F5344CB8AC3E}">
        <p14:creationId xmlns:p14="http://schemas.microsoft.com/office/powerpoint/2010/main" val="305271020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629921" y="4585019"/>
            <a:ext cx="11236959" cy="1295400"/>
          </a:xfrm>
          <a:prstGeom prst="rect">
            <a:avLst/>
          </a:prstGeom>
          <a:ln w="25400">
            <a:solidFill>
              <a:schemeClr val="hlink"/>
            </a:solidFill>
            <a:miter lim="800000"/>
            <a:headEnd/>
            <a:tailEnd/>
          </a:ln>
        </p:spPr>
        <p:txBody>
          <a:bodyPr vert="horz" lIns="121920" tIns="60960" rIns="121920" bIns="6096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b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Compensi ai membri dell’organo decidente</a:t>
            </a:r>
          </a:p>
          <a:p>
            <a:pPr lvl="1"/>
            <a:r>
              <a:rPr lang="it-IT" sz="2933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componenti designati da BI e dalla clientela </a:t>
            </a:r>
            <a:r>
              <a:rPr lang="it-IT" sz="2933">
                <a:solidFill>
                  <a:schemeClr val="tx2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</a:t>
            </a:r>
            <a:r>
              <a:rPr lang="it-IT" sz="2933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Banca d’Italia</a:t>
            </a:r>
          </a:p>
          <a:p>
            <a:pPr lvl="1"/>
            <a:r>
              <a:rPr lang="it-IT" sz="2933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componenti designati da intermediari</a:t>
            </a:r>
            <a:r>
              <a:rPr lang="it-IT" sz="2533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533">
                <a:solidFill>
                  <a:schemeClr val="tx2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</a:t>
            </a:r>
            <a:r>
              <a:rPr lang="it-IT" sz="2533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933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associazione</a:t>
            </a:r>
            <a:endParaRPr lang="it-IT" sz="2933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368302" y="260351"/>
            <a:ext cx="1142576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609585">
              <a:defRPr/>
            </a:pPr>
            <a:r>
              <a:rPr lang="it-IT" sz="3733" b="1" dirty="0">
                <a:solidFill>
                  <a:srgbClr val="333399"/>
                </a:solidFill>
                <a:latin typeface="Verdana" pitchFamily="34" charset="0"/>
                <a:ea typeface="+mj-ea"/>
                <a:cs typeface="+mj-cs"/>
              </a:rPr>
              <a:t>I costi del sistema: Economicità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629920" y="1467805"/>
            <a:ext cx="11236960" cy="277907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>
            <a:solidFill>
              <a:srgbClr val="4032F8"/>
            </a:solidFill>
          </a:ln>
          <a:extLst/>
        </p:spPr>
        <p:txBody>
          <a:bodyPr/>
          <a:lstStyle>
            <a:lvl1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it-IT" sz="3200" dirty="0"/>
              <a:t> </a:t>
            </a:r>
            <a:r>
              <a:rPr lang="it-IT" sz="3200" dirty="0">
                <a:solidFill>
                  <a:schemeClr val="tx2"/>
                </a:solidFill>
              </a:rPr>
              <a:t> </a:t>
            </a:r>
            <a:r>
              <a:rPr lang="it-IT" sz="3200" b="1" dirty="0">
                <a:solidFill>
                  <a:schemeClr val="tx2"/>
                </a:solidFill>
              </a:rPr>
              <a:t>Contributo alle spese della procedura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/>
            </a:pPr>
            <a:r>
              <a:rPr lang="it-IT" sz="2933" dirty="0">
                <a:solidFill>
                  <a:schemeClr val="tx2"/>
                </a:solidFill>
              </a:rPr>
              <a:t> </a:t>
            </a:r>
            <a:r>
              <a:rPr lang="it-IT" sz="2933" b="1" dirty="0">
                <a:solidFill>
                  <a:schemeClr val="tx2"/>
                </a:solidFill>
              </a:rPr>
              <a:t>cliente: 20 € </a:t>
            </a:r>
            <a:r>
              <a:rPr lang="it-IT" sz="2667" dirty="0">
                <a:solidFill>
                  <a:schemeClr val="tx2"/>
                </a:solidFill>
              </a:rPr>
              <a:t>(</a:t>
            </a:r>
            <a:r>
              <a:rPr lang="it-IT" sz="2667" b="1" dirty="0">
                <a:solidFill>
                  <a:schemeClr val="tx2"/>
                </a:solidFill>
              </a:rPr>
              <a:t>rimborsate dall’intermediario se soccombente</a:t>
            </a:r>
            <a:r>
              <a:rPr lang="it-IT" sz="2667" dirty="0">
                <a:solidFill>
                  <a:schemeClr val="tx2"/>
                </a:solidFill>
              </a:rPr>
              <a:t>)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/>
            </a:pPr>
            <a:r>
              <a:rPr lang="it-IT" sz="2933" dirty="0">
                <a:solidFill>
                  <a:schemeClr val="tx2"/>
                </a:solidFill>
              </a:rPr>
              <a:t> </a:t>
            </a:r>
            <a:r>
              <a:rPr lang="it-IT" sz="2933" b="1" dirty="0">
                <a:solidFill>
                  <a:schemeClr val="tx2"/>
                </a:solidFill>
              </a:rPr>
              <a:t>intermediario: 200 € </a:t>
            </a:r>
            <a:r>
              <a:rPr lang="it-IT" sz="2667" dirty="0">
                <a:solidFill>
                  <a:schemeClr val="tx2"/>
                </a:solidFill>
              </a:rPr>
              <a:t>(se soccombente)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SzPct val="80000"/>
              <a:defRPr/>
            </a:pPr>
            <a:endParaRPr lang="it-IT" sz="2667" dirty="0">
              <a:solidFill>
                <a:schemeClr val="tx2"/>
              </a:solidFill>
            </a:endParaRP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SzPct val="80000"/>
              <a:defRPr/>
            </a:pPr>
            <a:r>
              <a:rPr lang="it-IT" sz="2667" b="1" dirty="0">
                <a:solidFill>
                  <a:schemeClr val="tx2"/>
                </a:solidFill>
              </a:rPr>
              <a:t>Spese generali del sistema </a:t>
            </a:r>
            <a:r>
              <a:rPr lang="it-IT" sz="2667" b="1" dirty="0">
                <a:solidFill>
                  <a:schemeClr val="tx2"/>
                </a:solidFill>
                <a:sym typeface="Wingdings" pitchFamily="2" charset="2"/>
              </a:rPr>
              <a:t> a carico della Banca d’Italia</a:t>
            </a:r>
            <a:endParaRPr lang="it-IT" sz="2667" b="1" dirty="0">
              <a:solidFill>
                <a:schemeClr val="tx2"/>
              </a:solidFill>
            </a:endParaRPr>
          </a:p>
        </p:txBody>
      </p:sp>
      <p:sp>
        <p:nvSpPr>
          <p:cNvPr id="5" name="Titolo 3"/>
          <p:cNvSpPr txBox="1">
            <a:spLocks/>
          </p:cNvSpPr>
          <p:nvPr/>
        </p:nvSpPr>
        <p:spPr>
          <a:xfrm>
            <a:off x="0" y="0"/>
            <a:ext cx="12192000" cy="10922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121920" tIns="60960" rIns="121920" bIns="6096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it-IT" sz="4800" b="1" dirty="0">
                <a:solidFill>
                  <a:srgbClr val="003399"/>
                </a:solidFill>
              </a:rPr>
              <a:t>ABF – I Costi del Sistema (Economicità)</a:t>
            </a:r>
          </a:p>
        </p:txBody>
      </p:sp>
    </p:spTree>
    <p:extLst>
      <p:ext uri="{BB962C8B-B14F-4D97-AF65-F5344CB8AC3E}">
        <p14:creationId xmlns:p14="http://schemas.microsoft.com/office/powerpoint/2010/main" val="34471788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4"/>
          <p:cNvSpPr>
            <a:spLocks noGrp="1" noChangeArrowheads="1"/>
          </p:cNvSpPr>
          <p:nvPr>
            <p:ph type="title"/>
          </p:nvPr>
        </p:nvSpPr>
        <p:spPr>
          <a:xfrm>
            <a:off x="1919288" y="1889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it-IT" altLang="it-IT" sz="2400" spc="162" dirty="0">
                <a:latin typeface="Tahoma"/>
                <a:cs typeface="Tahoma"/>
              </a:rPr>
              <a:t>Le pronunce dell’ABF</a:t>
            </a:r>
          </a:p>
        </p:txBody>
      </p:sp>
      <p:sp>
        <p:nvSpPr>
          <p:cNvPr id="113667" name="Text Box 6"/>
          <p:cNvSpPr txBox="1">
            <a:spLocks noChangeArrowheads="1"/>
          </p:cNvSpPr>
          <p:nvPr/>
        </p:nvSpPr>
        <p:spPr bwMode="auto">
          <a:xfrm>
            <a:off x="2085975" y="2133601"/>
            <a:ext cx="8280400" cy="3247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2" tIns="45710" rIns="91422" bIns="45710">
            <a:spAutoFit/>
          </a:bodyPr>
          <a:lstStyle/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it-IT" sz="2000" b="1" dirty="0">
                <a:solidFill>
                  <a:srgbClr val="002060"/>
                </a:solidFill>
              </a:rPr>
              <a:t>Non sono giuridicamente vincolanti</a:t>
            </a:r>
            <a:r>
              <a:rPr lang="it-IT" sz="2000" dirty="0">
                <a:solidFill>
                  <a:srgbClr val="002060"/>
                </a:solidFill>
              </a:rPr>
              <a:t> (resta ferma la possibilità per le parti di ricorrere all’autorità giudiziaria)</a:t>
            </a:r>
          </a:p>
          <a:p>
            <a:pPr algn="just">
              <a:spcBef>
                <a:spcPts val="600"/>
              </a:spcBef>
              <a:tabLst>
                <a:tab pos="457200" algn="l"/>
              </a:tabLst>
            </a:pPr>
            <a:r>
              <a:rPr lang="it-IT" sz="2000" dirty="0">
                <a:solidFill>
                  <a:srgbClr val="002060"/>
                </a:solidFill>
              </a:rPr>
              <a:t>					ma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it-IT" sz="2000" b="1" dirty="0">
                <a:solidFill>
                  <a:srgbClr val="002060"/>
                </a:solidFill>
              </a:rPr>
              <a:t>Elevato tasso di rispetto</a:t>
            </a:r>
            <a:r>
              <a:rPr lang="it-IT" sz="2000" dirty="0">
                <a:solidFill>
                  <a:srgbClr val="002060"/>
                </a:solidFill>
              </a:rPr>
              <a:t> da parte degli intermediari. </a:t>
            </a:r>
          </a:p>
          <a:p>
            <a:pPr algn="just">
              <a:spcBef>
                <a:spcPts val="600"/>
              </a:spcBef>
              <a:tabLst>
                <a:tab pos="457200" algn="l"/>
              </a:tabLst>
            </a:pPr>
            <a:endParaRPr lang="it-IT" sz="2000" dirty="0">
              <a:solidFill>
                <a:srgbClr val="002060"/>
              </a:solidFill>
            </a:endParaRP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it-IT" sz="2000" dirty="0">
                <a:solidFill>
                  <a:srgbClr val="002060"/>
                </a:solidFill>
              </a:rPr>
              <a:t>La conoscibilità delle decisioni.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it-IT" sz="2000" dirty="0">
                <a:solidFill>
                  <a:srgbClr val="002060"/>
                </a:solidFill>
              </a:rPr>
              <a:t>La forza delle decisioni poggia </a:t>
            </a:r>
            <a:r>
              <a:rPr lang="it-IT" sz="2000" u="sng" dirty="0">
                <a:solidFill>
                  <a:srgbClr val="002060"/>
                </a:solidFill>
              </a:rPr>
              <a:t>sull’autorevolezza del sistema</a:t>
            </a:r>
            <a:r>
              <a:rPr lang="it-IT" sz="2000" dirty="0">
                <a:solidFill>
                  <a:srgbClr val="002060"/>
                </a:solidFill>
              </a:rPr>
              <a:t> e sulla </a:t>
            </a:r>
            <a:r>
              <a:rPr lang="it-IT" sz="2000" u="sng" dirty="0">
                <a:solidFill>
                  <a:srgbClr val="002060"/>
                </a:solidFill>
              </a:rPr>
              <a:t>sanzione </a:t>
            </a:r>
            <a:r>
              <a:rPr lang="it-IT" sz="2000" u="sng" dirty="0" err="1">
                <a:solidFill>
                  <a:srgbClr val="002060"/>
                </a:solidFill>
              </a:rPr>
              <a:t>reputazionale</a:t>
            </a:r>
            <a:r>
              <a:rPr lang="it-IT" sz="2000" dirty="0">
                <a:solidFill>
                  <a:srgbClr val="002060"/>
                </a:solidFill>
              </a:rPr>
              <a:t> derivante dalla pubblicazione sul sito internet dell’eventuale inadempimento degli intermediari.</a:t>
            </a:r>
          </a:p>
        </p:txBody>
      </p:sp>
      <p:sp>
        <p:nvSpPr>
          <p:cNvPr id="4" name="Titolo 3"/>
          <p:cNvSpPr txBox="1">
            <a:spLocks/>
          </p:cNvSpPr>
          <p:nvPr/>
        </p:nvSpPr>
        <p:spPr>
          <a:xfrm>
            <a:off x="0" y="0"/>
            <a:ext cx="12192000" cy="112553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121920" tIns="60960" rIns="121920" bIns="6096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it-IT" sz="4800" b="1" dirty="0">
                <a:solidFill>
                  <a:srgbClr val="003399"/>
                </a:solidFill>
              </a:rPr>
              <a:t>ABF – </a:t>
            </a:r>
            <a:r>
              <a:rPr lang="it-IT" sz="4800" b="1" dirty="0" smtClean="0">
                <a:solidFill>
                  <a:srgbClr val="003399"/>
                </a:solidFill>
              </a:rPr>
              <a:t>LE DECISIONI</a:t>
            </a:r>
            <a:endParaRPr lang="it-IT" sz="4800" b="1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93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3680018" y="3244334"/>
            <a:ext cx="483196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>
                <a:hlinkClick r:id="rId3"/>
              </a:rPr>
              <a:t>www.arbitrobancariofinanziario.it/abf/index.html</a:t>
            </a:r>
            <a:endParaRPr lang="it-IT" dirty="0" smtClean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5" name="Segnaposto immagine 4"/>
          <p:cNvPicPr>
            <a:picLocks noGrp="1" noChangeAspect="1"/>
          </p:cNvPicPr>
          <p:nvPr>
            <p:ph type="pic" sz="quarter" idx="10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" r="271"/>
          <a:stretch>
            <a:fillRect/>
          </a:stretch>
        </p:blipFill>
        <p:spPr>
          <a:xfrm>
            <a:off x="146304" y="495300"/>
            <a:ext cx="11562402" cy="5842000"/>
          </a:xfrm>
        </p:spPr>
      </p:pic>
    </p:spTree>
    <p:extLst>
      <p:ext uri="{BB962C8B-B14F-4D97-AF65-F5344CB8AC3E}">
        <p14:creationId xmlns:p14="http://schemas.microsoft.com/office/powerpoint/2010/main" val="1371006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FE08E4714E6AA488770AB3416DC6AE5" ma:contentTypeVersion="12" ma:contentTypeDescription="Creare un nuovo documento." ma:contentTypeScope="" ma:versionID="07aad158e4a7260ecb30be79a2f2b69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758fbdd9a6ed9664c65f32a45f5793c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7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FF91E34-DDEA-424B-B7C0-26EFBD67257F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35A523B-29CC-4258-AE5E-6B7DF9C2FEB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4917DD-794E-4435-A5F0-BC73D2DDB1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8347</TotalTime>
  <Words>1360</Words>
  <Application>Microsoft Office PowerPoint</Application>
  <PresentationFormat>Widescreen</PresentationFormat>
  <Paragraphs>127</Paragraphs>
  <Slides>12</Slides>
  <Notes>10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22" baseType="lpstr">
      <vt:lpstr>Arial</vt:lpstr>
      <vt:lpstr>Calibri</vt:lpstr>
      <vt:lpstr>Calibri Light</vt:lpstr>
      <vt:lpstr>Monotype Sorts</vt:lpstr>
      <vt:lpstr>Montserrat</vt:lpstr>
      <vt:lpstr>Tahoma</vt:lpstr>
      <vt:lpstr>Times New Roman</vt:lpstr>
      <vt:lpstr>Verdana</vt:lpstr>
      <vt:lpstr>Wingdings</vt:lpstr>
      <vt:lpstr>Office Theme</vt:lpstr>
      <vt:lpstr>Presentazione standard di PowerPoint</vt:lpstr>
      <vt:lpstr>Premessa</vt:lpstr>
      <vt:lpstr>L‘Arbitro Bancario Finanziario</vt:lpstr>
      <vt:lpstr>Le fonti normative</vt:lpstr>
      <vt:lpstr>Presentazione standard di PowerPoint</vt:lpstr>
      <vt:lpstr>Presentazione standard di PowerPoint</vt:lpstr>
      <vt:lpstr>Presentazione standard di PowerPoint</vt:lpstr>
      <vt:lpstr>Le pronunce dell’ABF</vt:lpstr>
      <vt:lpstr>Presentazione standard di PowerPoint</vt:lpstr>
      <vt:lpstr>Case study  Decisione N. 7825 del 26 luglio 2023 – Collegio di Bologna</vt:lpstr>
      <vt:lpstr>Case study  (segue)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Kalium.</dc:title>
  <dc:creator>Mejakita Dev</dc:creator>
  <cp:lastModifiedBy>Giovanna Inturri</cp:lastModifiedBy>
  <cp:revision>862</cp:revision>
  <cp:lastPrinted>2023-07-18T15:06:52Z</cp:lastPrinted>
  <dcterms:created xsi:type="dcterms:W3CDTF">2018-05-13T00:15:53Z</dcterms:created>
  <dcterms:modified xsi:type="dcterms:W3CDTF">2023-10-24T19:05:28Z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0x010100AFE08E4714E6AA488770AB3416DC6AE5</vt:lpwstr>
  </property>
</Properties>
</file>