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1"/>
  </p:notesMasterIdLst>
  <p:sldIdLst>
    <p:sldId id="256" r:id="rId2"/>
    <p:sldId id="276" r:id="rId3"/>
    <p:sldId id="279" r:id="rId4"/>
    <p:sldId id="258" r:id="rId5"/>
    <p:sldId id="275" r:id="rId6"/>
    <p:sldId id="268" r:id="rId7"/>
    <p:sldId id="269" r:id="rId8"/>
    <p:sldId id="270" r:id="rId9"/>
    <p:sldId id="271" r:id="rId10"/>
    <p:sldId id="272" r:id="rId11"/>
    <p:sldId id="273" r:id="rId12"/>
    <p:sldId id="274" r:id="rId13"/>
    <p:sldId id="261" r:id="rId14"/>
    <p:sldId id="264" r:id="rId15"/>
    <p:sldId id="265" r:id="rId16"/>
    <p:sldId id="277" r:id="rId17"/>
    <p:sldId id="267" r:id="rId18"/>
    <p:sldId id="266" r:id="rId19"/>
    <p:sldId id="278" r:id="rId20"/>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194"/>
    <p:restoredTop sz="94694"/>
  </p:normalViewPr>
  <p:slideViewPr>
    <p:cSldViewPr snapToGrid="0">
      <p:cViewPr varScale="1">
        <p:scale>
          <a:sx n="121" d="100"/>
          <a:sy n="121" d="100"/>
        </p:scale>
        <p:origin x="960"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E8162B3-5AB5-4449-A993-CE9C1D1108D5}" type="datetimeFigureOut">
              <a:rPr lang="it-IT" smtClean="0"/>
              <a:t>18/11/25</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53EB05F-B1FC-EC4F-B4F2-9263AA09E483}" type="slidenum">
              <a:rPr lang="it-IT" smtClean="0"/>
              <a:t>‹N›</a:t>
            </a:fld>
            <a:endParaRPr lang="it-IT"/>
          </a:p>
        </p:txBody>
      </p:sp>
    </p:spTree>
    <p:extLst>
      <p:ext uri="{BB962C8B-B14F-4D97-AF65-F5344CB8AC3E}">
        <p14:creationId xmlns:p14="http://schemas.microsoft.com/office/powerpoint/2010/main" val="32892051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353EB05F-B1FC-EC4F-B4F2-9263AA09E483}" type="slidenum">
              <a:rPr lang="it-IT" smtClean="0"/>
              <a:t>4</a:t>
            </a:fld>
            <a:endParaRPr lang="it-IT"/>
          </a:p>
        </p:txBody>
      </p:sp>
    </p:spTree>
    <p:extLst>
      <p:ext uri="{BB962C8B-B14F-4D97-AF65-F5344CB8AC3E}">
        <p14:creationId xmlns:p14="http://schemas.microsoft.com/office/powerpoint/2010/main" val="8967943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42E421-DE74-1D75-CC74-0CBAAC4CB6B0}"/>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92E69061-3F63-72BF-110C-591FCFED829E}"/>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3D81F1CF-99D1-4929-FC64-6A6ABB1E68F8}"/>
              </a:ext>
            </a:extLst>
          </p:cNvPr>
          <p:cNvSpPr>
            <a:spLocks noGrp="1"/>
          </p:cNvSpPr>
          <p:nvPr>
            <p:ph type="body" idx="1"/>
          </p:nvPr>
        </p:nvSpPr>
        <p:spPr/>
        <p:txBody>
          <a:bodyPr/>
          <a:lstStyle/>
          <a:p>
            <a:endParaRPr lang="it-IT" dirty="0"/>
          </a:p>
        </p:txBody>
      </p:sp>
      <p:sp>
        <p:nvSpPr>
          <p:cNvPr id="4" name="Segnaposto numero diapositiva 3">
            <a:extLst>
              <a:ext uri="{FF2B5EF4-FFF2-40B4-BE49-F238E27FC236}">
                <a16:creationId xmlns:a16="http://schemas.microsoft.com/office/drawing/2014/main" id="{A92F10D3-6BBB-8F34-380F-CD8CF3594291}"/>
              </a:ext>
            </a:extLst>
          </p:cNvPr>
          <p:cNvSpPr>
            <a:spLocks noGrp="1"/>
          </p:cNvSpPr>
          <p:nvPr>
            <p:ph type="sldNum" sz="quarter" idx="5"/>
          </p:nvPr>
        </p:nvSpPr>
        <p:spPr/>
        <p:txBody>
          <a:bodyPr/>
          <a:lstStyle/>
          <a:p>
            <a:fld id="{353EB05F-B1FC-EC4F-B4F2-9263AA09E483}" type="slidenum">
              <a:rPr lang="it-IT" smtClean="0"/>
              <a:t>14</a:t>
            </a:fld>
            <a:endParaRPr lang="it-IT"/>
          </a:p>
        </p:txBody>
      </p:sp>
    </p:spTree>
    <p:extLst>
      <p:ext uri="{BB962C8B-B14F-4D97-AF65-F5344CB8AC3E}">
        <p14:creationId xmlns:p14="http://schemas.microsoft.com/office/powerpoint/2010/main" val="105336709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F56E14-FCFC-B204-E46F-75CD99D79D5A}"/>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014FEBBA-923A-B8E3-2175-701236BC67C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E3B384B2-9070-CFC7-C55C-35EC6E17A9A9}"/>
              </a:ext>
            </a:extLst>
          </p:cNvPr>
          <p:cNvSpPr>
            <a:spLocks noGrp="1"/>
          </p:cNvSpPr>
          <p:nvPr>
            <p:ph type="body" idx="1"/>
          </p:nvPr>
        </p:nvSpPr>
        <p:spPr/>
        <p:txBody>
          <a:bodyPr/>
          <a:lstStyle/>
          <a:p>
            <a:endParaRPr lang="it-IT" dirty="0"/>
          </a:p>
        </p:txBody>
      </p:sp>
      <p:sp>
        <p:nvSpPr>
          <p:cNvPr id="4" name="Segnaposto numero diapositiva 3">
            <a:extLst>
              <a:ext uri="{FF2B5EF4-FFF2-40B4-BE49-F238E27FC236}">
                <a16:creationId xmlns:a16="http://schemas.microsoft.com/office/drawing/2014/main" id="{78AF01E4-7ADA-C530-D0B2-890114123713}"/>
              </a:ext>
            </a:extLst>
          </p:cNvPr>
          <p:cNvSpPr>
            <a:spLocks noGrp="1"/>
          </p:cNvSpPr>
          <p:nvPr>
            <p:ph type="sldNum" sz="quarter" idx="5"/>
          </p:nvPr>
        </p:nvSpPr>
        <p:spPr/>
        <p:txBody>
          <a:bodyPr/>
          <a:lstStyle/>
          <a:p>
            <a:fld id="{353EB05F-B1FC-EC4F-B4F2-9263AA09E483}" type="slidenum">
              <a:rPr lang="it-IT" smtClean="0"/>
              <a:t>15</a:t>
            </a:fld>
            <a:endParaRPr lang="it-IT"/>
          </a:p>
        </p:txBody>
      </p:sp>
    </p:spTree>
    <p:extLst>
      <p:ext uri="{BB962C8B-B14F-4D97-AF65-F5344CB8AC3E}">
        <p14:creationId xmlns:p14="http://schemas.microsoft.com/office/powerpoint/2010/main" val="345365012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4002C0-EFDC-8D61-2220-28451A1DFD5A}"/>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AA84A33D-CD97-B8E3-B3D7-A6B305FC1327}"/>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7B2D97F9-1184-75D4-4AA5-74950D519ED2}"/>
              </a:ext>
            </a:extLst>
          </p:cNvPr>
          <p:cNvSpPr>
            <a:spLocks noGrp="1"/>
          </p:cNvSpPr>
          <p:nvPr>
            <p:ph type="body" idx="1"/>
          </p:nvPr>
        </p:nvSpPr>
        <p:spPr/>
        <p:txBody>
          <a:bodyPr/>
          <a:lstStyle/>
          <a:p>
            <a:endParaRPr lang="it-IT" dirty="0"/>
          </a:p>
        </p:txBody>
      </p:sp>
      <p:sp>
        <p:nvSpPr>
          <p:cNvPr id="4" name="Segnaposto numero diapositiva 3">
            <a:extLst>
              <a:ext uri="{FF2B5EF4-FFF2-40B4-BE49-F238E27FC236}">
                <a16:creationId xmlns:a16="http://schemas.microsoft.com/office/drawing/2014/main" id="{B65922F2-3DFB-216E-FB0B-A22A2606A669}"/>
              </a:ext>
            </a:extLst>
          </p:cNvPr>
          <p:cNvSpPr>
            <a:spLocks noGrp="1"/>
          </p:cNvSpPr>
          <p:nvPr>
            <p:ph type="sldNum" sz="quarter" idx="5"/>
          </p:nvPr>
        </p:nvSpPr>
        <p:spPr/>
        <p:txBody>
          <a:bodyPr/>
          <a:lstStyle/>
          <a:p>
            <a:fld id="{353EB05F-B1FC-EC4F-B4F2-9263AA09E483}" type="slidenum">
              <a:rPr lang="it-IT" smtClean="0"/>
              <a:t>16</a:t>
            </a:fld>
            <a:endParaRPr lang="it-IT"/>
          </a:p>
        </p:txBody>
      </p:sp>
    </p:spTree>
    <p:extLst>
      <p:ext uri="{BB962C8B-B14F-4D97-AF65-F5344CB8AC3E}">
        <p14:creationId xmlns:p14="http://schemas.microsoft.com/office/powerpoint/2010/main" val="358534000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1D1C55-2BE8-8259-BBA9-DB14BFBB10A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137A6E27-1B52-DE53-854C-7C7EE881431C}"/>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7B34D89C-4AB5-9E20-669D-E50AC5B0C808}"/>
              </a:ext>
            </a:extLst>
          </p:cNvPr>
          <p:cNvSpPr>
            <a:spLocks noGrp="1"/>
          </p:cNvSpPr>
          <p:nvPr>
            <p:ph type="body" idx="1"/>
          </p:nvPr>
        </p:nvSpPr>
        <p:spPr/>
        <p:txBody>
          <a:bodyPr/>
          <a:lstStyle/>
          <a:p>
            <a:endParaRPr lang="it-IT" dirty="0"/>
          </a:p>
        </p:txBody>
      </p:sp>
      <p:sp>
        <p:nvSpPr>
          <p:cNvPr id="4" name="Segnaposto numero diapositiva 3">
            <a:extLst>
              <a:ext uri="{FF2B5EF4-FFF2-40B4-BE49-F238E27FC236}">
                <a16:creationId xmlns:a16="http://schemas.microsoft.com/office/drawing/2014/main" id="{E7553000-FF63-476E-801F-12789A7C2A55}"/>
              </a:ext>
            </a:extLst>
          </p:cNvPr>
          <p:cNvSpPr>
            <a:spLocks noGrp="1"/>
          </p:cNvSpPr>
          <p:nvPr>
            <p:ph type="sldNum" sz="quarter" idx="5"/>
          </p:nvPr>
        </p:nvSpPr>
        <p:spPr/>
        <p:txBody>
          <a:bodyPr/>
          <a:lstStyle/>
          <a:p>
            <a:fld id="{353EB05F-B1FC-EC4F-B4F2-9263AA09E483}" type="slidenum">
              <a:rPr lang="it-IT" smtClean="0"/>
              <a:t>17</a:t>
            </a:fld>
            <a:endParaRPr lang="it-IT"/>
          </a:p>
        </p:txBody>
      </p:sp>
    </p:spTree>
    <p:extLst>
      <p:ext uri="{BB962C8B-B14F-4D97-AF65-F5344CB8AC3E}">
        <p14:creationId xmlns:p14="http://schemas.microsoft.com/office/powerpoint/2010/main" val="385375427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F9BA38-8C24-805E-F70B-B4D1DE010EBE}"/>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90AA5F92-6087-6375-AB07-B134214969B2}"/>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17047A51-643D-788B-4AF6-70860EEB50EF}"/>
              </a:ext>
            </a:extLst>
          </p:cNvPr>
          <p:cNvSpPr>
            <a:spLocks noGrp="1"/>
          </p:cNvSpPr>
          <p:nvPr>
            <p:ph type="body" idx="1"/>
          </p:nvPr>
        </p:nvSpPr>
        <p:spPr/>
        <p:txBody>
          <a:bodyPr/>
          <a:lstStyle/>
          <a:p>
            <a:endParaRPr lang="it-IT" dirty="0"/>
          </a:p>
        </p:txBody>
      </p:sp>
      <p:sp>
        <p:nvSpPr>
          <p:cNvPr id="4" name="Segnaposto numero diapositiva 3">
            <a:extLst>
              <a:ext uri="{FF2B5EF4-FFF2-40B4-BE49-F238E27FC236}">
                <a16:creationId xmlns:a16="http://schemas.microsoft.com/office/drawing/2014/main" id="{880AB575-86D7-1726-C137-185BBBAB691C}"/>
              </a:ext>
            </a:extLst>
          </p:cNvPr>
          <p:cNvSpPr>
            <a:spLocks noGrp="1"/>
          </p:cNvSpPr>
          <p:nvPr>
            <p:ph type="sldNum" sz="quarter" idx="5"/>
          </p:nvPr>
        </p:nvSpPr>
        <p:spPr/>
        <p:txBody>
          <a:bodyPr/>
          <a:lstStyle/>
          <a:p>
            <a:fld id="{353EB05F-B1FC-EC4F-B4F2-9263AA09E483}" type="slidenum">
              <a:rPr lang="it-IT" smtClean="0"/>
              <a:t>18</a:t>
            </a:fld>
            <a:endParaRPr lang="it-IT"/>
          </a:p>
        </p:txBody>
      </p:sp>
    </p:spTree>
    <p:extLst>
      <p:ext uri="{BB962C8B-B14F-4D97-AF65-F5344CB8AC3E}">
        <p14:creationId xmlns:p14="http://schemas.microsoft.com/office/powerpoint/2010/main" val="207463386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2F3D8D-3A16-627F-9E92-9097D31F5435}"/>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AD89CEC4-76F7-3299-6660-5116AD33618F}"/>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B42097C3-988C-ADC3-968E-5D462B36D4F3}"/>
              </a:ext>
            </a:extLst>
          </p:cNvPr>
          <p:cNvSpPr>
            <a:spLocks noGrp="1"/>
          </p:cNvSpPr>
          <p:nvPr>
            <p:ph type="body" idx="1"/>
          </p:nvPr>
        </p:nvSpPr>
        <p:spPr/>
        <p:txBody>
          <a:bodyPr/>
          <a:lstStyle/>
          <a:p>
            <a:endParaRPr lang="it-IT" dirty="0"/>
          </a:p>
        </p:txBody>
      </p:sp>
      <p:sp>
        <p:nvSpPr>
          <p:cNvPr id="4" name="Segnaposto numero diapositiva 3">
            <a:extLst>
              <a:ext uri="{FF2B5EF4-FFF2-40B4-BE49-F238E27FC236}">
                <a16:creationId xmlns:a16="http://schemas.microsoft.com/office/drawing/2014/main" id="{A94205C9-31F8-1234-E63E-5E7C83A901E9}"/>
              </a:ext>
            </a:extLst>
          </p:cNvPr>
          <p:cNvSpPr>
            <a:spLocks noGrp="1"/>
          </p:cNvSpPr>
          <p:nvPr>
            <p:ph type="sldNum" sz="quarter" idx="5"/>
          </p:nvPr>
        </p:nvSpPr>
        <p:spPr/>
        <p:txBody>
          <a:bodyPr/>
          <a:lstStyle/>
          <a:p>
            <a:fld id="{353EB05F-B1FC-EC4F-B4F2-9263AA09E483}" type="slidenum">
              <a:rPr lang="it-IT" smtClean="0"/>
              <a:t>19</a:t>
            </a:fld>
            <a:endParaRPr lang="it-IT"/>
          </a:p>
        </p:txBody>
      </p:sp>
    </p:spTree>
    <p:extLst>
      <p:ext uri="{BB962C8B-B14F-4D97-AF65-F5344CB8AC3E}">
        <p14:creationId xmlns:p14="http://schemas.microsoft.com/office/powerpoint/2010/main" val="17900664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08ACBE-7B5A-ECFE-FE18-3F07CDF9DB1F}"/>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7FF536F9-C23B-FA3B-B438-07C63C0DC149}"/>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F43DC21-7AF8-0A0E-2F98-591D6DF9CF85}"/>
              </a:ext>
            </a:extLst>
          </p:cNvPr>
          <p:cNvSpPr>
            <a:spLocks noGrp="1"/>
          </p:cNvSpPr>
          <p:nvPr>
            <p:ph type="body" idx="1"/>
          </p:nvPr>
        </p:nvSpPr>
        <p:spPr/>
        <p:txBody>
          <a:bodyPr/>
          <a:lstStyle/>
          <a:p>
            <a:endParaRPr lang="it-IT" dirty="0"/>
          </a:p>
        </p:txBody>
      </p:sp>
      <p:sp>
        <p:nvSpPr>
          <p:cNvPr id="4" name="Segnaposto numero diapositiva 3">
            <a:extLst>
              <a:ext uri="{FF2B5EF4-FFF2-40B4-BE49-F238E27FC236}">
                <a16:creationId xmlns:a16="http://schemas.microsoft.com/office/drawing/2014/main" id="{0783F9A7-D42B-0077-BE22-6C4D8D7EA345}"/>
              </a:ext>
            </a:extLst>
          </p:cNvPr>
          <p:cNvSpPr>
            <a:spLocks noGrp="1"/>
          </p:cNvSpPr>
          <p:nvPr>
            <p:ph type="sldNum" sz="quarter" idx="5"/>
          </p:nvPr>
        </p:nvSpPr>
        <p:spPr/>
        <p:txBody>
          <a:bodyPr/>
          <a:lstStyle/>
          <a:p>
            <a:fld id="{353EB05F-B1FC-EC4F-B4F2-9263AA09E483}" type="slidenum">
              <a:rPr lang="it-IT" smtClean="0"/>
              <a:t>5</a:t>
            </a:fld>
            <a:endParaRPr lang="it-IT"/>
          </a:p>
        </p:txBody>
      </p:sp>
    </p:spTree>
    <p:extLst>
      <p:ext uri="{BB962C8B-B14F-4D97-AF65-F5344CB8AC3E}">
        <p14:creationId xmlns:p14="http://schemas.microsoft.com/office/powerpoint/2010/main" val="42690673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F446E1-839C-2BDC-507C-9CFBD1DC33BE}"/>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C2ED8A4A-5AE3-EB2B-F968-211C1C8AC7D9}"/>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C471B399-3468-B0F7-928E-C7A93A600448}"/>
              </a:ext>
            </a:extLst>
          </p:cNvPr>
          <p:cNvSpPr>
            <a:spLocks noGrp="1"/>
          </p:cNvSpPr>
          <p:nvPr>
            <p:ph type="body" idx="1"/>
          </p:nvPr>
        </p:nvSpPr>
        <p:spPr/>
        <p:txBody>
          <a:bodyPr/>
          <a:lstStyle/>
          <a:p>
            <a:endParaRPr lang="it-IT" dirty="0"/>
          </a:p>
        </p:txBody>
      </p:sp>
      <p:sp>
        <p:nvSpPr>
          <p:cNvPr id="4" name="Segnaposto numero diapositiva 3">
            <a:extLst>
              <a:ext uri="{FF2B5EF4-FFF2-40B4-BE49-F238E27FC236}">
                <a16:creationId xmlns:a16="http://schemas.microsoft.com/office/drawing/2014/main" id="{DCD6E2FE-C162-F838-9BC8-12716FAE9A34}"/>
              </a:ext>
            </a:extLst>
          </p:cNvPr>
          <p:cNvSpPr>
            <a:spLocks noGrp="1"/>
          </p:cNvSpPr>
          <p:nvPr>
            <p:ph type="sldNum" sz="quarter" idx="5"/>
          </p:nvPr>
        </p:nvSpPr>
        <p:spPr/>
        <p:txBody>
          <a:bodyPr/>
          <a:lstStyle/>
          <a:p>
            <a:fld id="{353EB05F-B1FC-EC4F-B4F2-9263AA09E483}" type="slidenum">
              <a:rPr lang="it-IT" smtClean="0"/>
              <a:t>6</a:t>
            </a:fld>
            <a:endParaRPr lang="it-IT"/>
          </a:p>
        </p:txBody>
      </p:sp>
    </p:spTree>
    <p:extLst>
      <p:ext uri="{BB962C8B-B14F-4D97-AF65-F5344CB8AC3E}">
        <p14:creationId xmlns:p14="http://schemas.microsoft.com/office/powerpoint/2010/main" val="1707652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5789FE-17B6-C937-6C44-0F334A0DD94C}"/>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A368D262-3BAC-176A-6CE4-5C58BB0E9252}"/>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9B6E38F7-4B17-EB55-E2F5-6C99CC82CB2A}"/>
              </a:ext>
            </a:extLst>
          </p:cNvPr>
          <p:cNvSpPr>
            <a:spLocks noGrp="1"/>
          </p:cNvSpPr>
          <p:nvPr>
            <p:ph type="body" idx="1"/>
          </p:nvPr>
        </p:nvSpPr>
        <p:spPr/>
        <p:txBody>
          <a:bodyPr/>
          <a:lstStyle/>
          <a:p>
            <a:endParaRPr lang="it-IT" dirty="0"/>
          </a:p>
        </p:txBody>
      </p:sp>
      <p:sp>
        <p:nvSpPr>
          <p:cNvPr id="4" name="Segnaposto numero diapositiva 3">
            <a:extLst>
              <a:ext uri="{FF2B5EF4-FFF2-40B4-BE49-F238E27FC236}">
                <a16:creationId xmlns:a16="http://schemas.microsoft.com/office/drawing/2014/main" id="{C53E4D32-AF4E-0686-FD54-923B1470E488}"/>
              </a:ext>
            </a:extLst>
          </p:cNvPr>
          <p:cNvSpPr>
            <a:spLocks noGrp="1"/>
          </p:cNvSpPr>
          <p:nvPr>
            <p:ph type="sldNum" sz="quarter" idx="5"/>
          </p:nvPr>
        </p:nvSpPr>
        <p:spPr/>
        <p:txBody>
          <a:bodyPr/>
          <a:lstStyle/>
          <a:p>
            <a:fld id="{353EB05F-B1FC-EC4F-B4F2-9263AA09E483}" type="slidenum">
              <a:rPr lang="it-IT" smtClean="0"/>
              <a:t>7</a:t>
            </a:fld>
            <a:endParaRPr lang="it-IT"/>
          </a:p>
        </p:txBody>
      </p:sp>
    </p:spTree>
    <p:extLst>
      <p:ext uri="{BB962C8B-B14F-4D97-AF65-F5344CB8AC3E}">
        <p14:creationId xmlns:p14="http://schemas.microsoft.com/office/powerpoint/2010/main" val="19911177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825078-285D-65F0-219C-D234C22F0158}"/>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DF31009F-3A33-A50B-B9B0-99836FB07EAA}"/>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EE81CBC9-CB49-A4CC-48C7-20AE70C1EB8E}"/>
              </a:ext>
            </a:extLst>
          </p:cNvPr>
          <p:cNvSpPr>
            <a:spLocks noGrp="1"/>
          </p:cNvSpPr>
          <p:nvPr>
            <p:ph type="body" idx="1"/>
          </p:nvPr>
        </p:nvSpPr>
        <p:spPr/>
        <p:txBody>
          <a:bodyPr/>
          <a:lstStyle/>
          <a:p>
            <a:endParaRPr lang="it-IT" dirty="0"/>
          </a:p>
        </p:txBody>
      </p:sp>
      <p:sp>
        <p:nvSpPr>
          <p:cNvPr id="4" name="Segnaposto numero diapositiva 3">
            <a:extLst>
              <a:ext uri="{FF2B5EF4-FFF2-40B4-BE49-F238E27FC236}">
                <a16:creationId xmlns:a16="http://schemas.microsoft.com/office/drawing/2014/main" id="{3006F297-1907-C09F-6149-2CFE36B704A6}"/>
              </a:ext>
            </a:extLst>
          </p:cNvPr>
          <p:cNvSpPr>
            <a:spLocks noGrp="1"/>
          </p:cNvSpPr>
          <p:nvPr>
            <p:ph type="sldNum" sz="quarter" idx="5"/>
          </p:nvPr>
        </p:nvSpPr>
        <p:spPr/>
        <p:txBody>
          <a:bodyPr/>
          <a:lstStyle/>
          <a:p>
            <a:fld id="{353EB05F-B1FC-EC4F-B4F2-9263AA09E483}" type="slidenum">
              <a:rPr lang="it-IT" smtClean="0"/>
              <a:t>8</a:t>
            </a:fld>
            <a:endParaRPr lang="it-IT"/>
          </a:p>
        </p:txBody>
      </p:sp>
    </p:spTree>
    <p:extLst>
      <p:ext uri="{BB962C8B-B14F-4D97-AF65-F5344CB8AC3E}">
        <p14:creationId xmlns:p14="http://schemas.microsoft.com/office/powerpoint/2010/main" val="38585219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5BF8CD-DBD7-B736-DE67-7F0BCA71CA5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48E4A449-8E7A-ED1D-F7A1-FC7542FD4AC2}"/>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E5E1287C-63A3-327B-241E-541B6A55F4D6}"/>
              </a:ext>
            </a:extLst>
          </p:cNvPr>
          <p:cNvSpPr>
            <a:spLocks noGrp="1"/>
          </p:cNvSpPr>
          <p:nvPr>
            <p:ph type="body" idx="1"/>
          </p:nvPr>
        </p:nvSpPr>
        <p:spPr/>
        <p:txBody>
          <a:bodyPr/>
          <a:lstStyle/>
          <a:p>
            <a:endParaRPr lang="it-IT" dirty="0"/>
          </a:p>
        </p:txBody>
      </p:sp>
      <p:sp>
        <p:nvSpPr>
          <p:cNvPr id="4" name="Segnaposto numero diapositiva 3">
            <a:extLst>
              <a:ext uri="{FF2B5EF4-FFF2-40B4-BE49-F238E27FC236}">
                <a16:creationId xmlns:a16="http://schemas.microsoft.com/office/drawing/2014/main" id="{9E66BC6C-A0C5-7DA6-977B-8ECB253B9E18}"/>
              </a:ext>
            </a:extLst>
          </p:cNvPr>
          <p:cNvSpPr>
            <a:spLocks noGrp="1"/>
          </p:cNvSpPr>
          <p:nvPr>
            <p:ph type="sldNum" sz="quarter" idx="5"/>
          </p:nvPr>
        </p:nvSpPr>
        <p:spPr/>
        <p:txBody>
          <a:bodyPr/>
          <a:lstStyle/>
          <a:p>
            <a:fld id="{353EB05F-B1FC-EC4F-B4F2-9263AA09E483}" type="slidenum">
              <a:rPr lang="it-IT" smtClean="0"/>
              <a:t>9</a:t>
            </a:fld>
            <a:endParaRPr lang="it-IT"/>
          </a:p>
        </p:txBody>
      </p:sp>
    </p:spTree>
    <p:extLst>
      <p:ext uri="{BB962C8B-B14F-4D97-AF65-F5344CB8AC3E}">
        <p14:creationId xmlns:p14="http://schemas.microsoft.com/office/powerpoint/2010/main" val="23820589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7469E5-D398-B86D-2EE9-2EB3C8DFA846}"/>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CF1F3425-05B9-A092-E9F6-A675DEE2FD38}"/>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0E77E528-2770-96D3-096E-693DF4AB661B}"/>
              </a:ext>
            </a:extLst>
          </p:cNvPr>
          <p:cNvSpPr>
            <a:spLocks noGrp="1"/>
          </p:cNvSpPr>
          <p:nvPr>
            <p:ph type="body" idx="1"/>
          </p:nvPr>
        </p:nvSpPr>
        <p:spPr/>
        <p:txBody>
          <a:bodyPr/>
          <a:lstStyle/>
          <a:p>
            <a:endParaRPr lang="it-IT" dirty="0"/>
          </a:p>
        </p:txBody>
      </p:sp>
      <p:sp>
        <p:nvSpPr>
          <p:cNvPr id="4" name="Segnaposto numero diapositiva 3">
            <a:extLst>
              <a:ext uri="{FF2B5EF4-FFF2-40B4-BE49-F238E27FC236}">
                <a16:creationId xmlns:a16="http://schemas.microsoft.com/office/drawing/2014/main" id="{5E6F089F-9DDE-E3E9-4BBD-7897504F6F2E}"/>
              </a:ext>
            </a:extLst>
          </p:cNvPr>
          <p:cNvSpPr>
            <a:spLocks noGrp="1"/>
          </p:cNvSpPr>
          <p:nvPr>
            <p:ph type="sldNum" sz="quarter" idx="5"/>
          </p:nvPr>
        </p:nvSpPr>
        <p:spPr/>
        <p:txBody>
          <a:bodyPr/>
          <a:lstStyle/>
          <a:p>
            <a:fld id="{353EB05F-B1FC-EC4F-B4F2-9263AA09E483}" type="slidenum">
              <a:rPr lang="it-IT" smtClean="0"/>
              <a:t>10</a:t>
            </a:fld>
            <a:endParaRPr lang="it-IT"/>
          </a:p>
        </p:txBody>
      </p:sp>
    </p:spTree>
    <p:extLst>
      <p:ext uri="{BB962C8B-B14F-4D97-AF65-F5344CB8AC3E}">
        <p14:creationId xmlns:p14="http://schemas.microsoft.com/office/powerpoint/2010/main" val="20370875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0E578E-A60D-4AAF-0B9B-7E64FADB268B}"/>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9F04D31E-C271-6F21-89F3-8E8620CB686B}"/>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DAAF3A-E548-2144-6C97-B132C8120734}"/>
              </a:ext>
            </a:extLst>
          </p:cNvPr>
          <p:cNvSpPr>
            <a:spLocks noGrp="1"/>
          </p:cNvSpPr>
          <p:nvPr>
            <p:ph type="body" idx="1"/>
          </p:nvPr>
        </p:nvSpPr>
        <p:spPr/>
        <p:txBody>
          <a:bodyPr/>
          <a:lstStyle/>
          <a:p>
            <a:endParaRPr lang="it-IT" dirty="0"/>
          </a:p>
        </p:txBody>
      </p:sp>
      <p:sp>
        <p:nvSpPr>
          <p:cNvPr id="4" name="Segnaposto numero diapositiva 3">
            <a:extLst>
              <a:ext uri="{FF2B5EF4-FFF2-40B4-BE49-F238E27FC236}">
                <a16:creationId xmlns:a16="http://schemas.microsoft.com/office/drawing/2014/main" id="{93BA4CC5-2314-DDA8-ACAC-97119D36639C}"/>
              </a:ext>
            </a:extLst>
          </p:cNvPr>
          <p:cNvSpPr>
            <a:spLocks noGrp="1"/>
          </p:cNvSpPr>
          <p:nvPr>
            <p:ph type="sldNum" sz="quarter" idx="5"/>
          </p:nvPr>
        </p:nvSpPr>
        <p:spPr/>
        <p:txBody>
          <a:bodyPr/>
          <a:lstStyle/>
          <a:p>
            <a:fld id="{353EB05F-B1FC-EC4F-B4F2-9263AA09E483}" type="slidenum">
              <a:rPr lang="it-IT" smtClean="0"/>
              <a:t>11</a:t>
            </a:fld>
            <a:endParaRPr lang="it-IT"/>
          </a:p>
        </p:txBody>
      </p:sp>
    </p:spTree>
    <p:extLst>
      <p:ext uri="{BB962C8B-B14F-4D97-AF65-F5344CB8AC3E}">
        <p14:creationId xmlns:p14="http://schemas.microsoft.com/office/powerpoint/2010/main" val="42580710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353EB05F-B1FC-EC4F-B4F2-9263AA09E483}" type="slidenum">
              <a:rPr lang="it-IT" smtClean="0"/>
              <a:t>13</a:t>
            </a:fld>
            <a:endParaRPr lang="it-IT"/>
          </a:p>
        </p:txBody>
      </p:sp>
    </p:spTree>
    <p:extLst>
      <p:ext uri="{BB962C8B-B14F-4D97-AF65-F5344CB8AC3E}">
        <p14:creationId xmlns:p14="http://schemas.microsoft.com/office/powerpoint/2010/main" val="33997689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044BF72-C741-24F1-B53D-1FCBA2CDA55C}"/>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D35AD67E-74AB-47D6-7A03-0F838A0B9FD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F1CAF18C-170F-66AF-44A3-9C820FDBA0A4}"/>
              </a:ext>
            </a:extLst>
          </p:cNvPr>
          <p:cNvSpPr>
            <a:spLocks noGrp="1"/>
          </p:cNvSpPr>
          <p:nvPr>
            <p:ph type="dt" sz="half" idx="10"/>
          </p:nvPr>
        </p:nvSpPr>
        <p:spPr/>
        <p:txBody>
          <a:bodyPr/>
          <a:lstStyle/>
          <a:p>
            <a:fld id="{89B4BCD7-46BD-CC41-B112-50511EB27809}" type="datetimeFigureOut">
              <a:rPr lang="it-IT" smtClean="0"/>
              <a:t>18/11/25</a:t>
            </a:fld>
            <a:endParaRPr lang="it-IT"/>
          </a:p>
        </p:txBody>
      </p:sp>
      <p:sp>
        <p:nvSpPr>
          <p:cNvPr id="5" name="Segnaposto piè di pagina 4">
            <a:extLst>
              <a:ext uri="{FF2B5EF4-FFF2-40B4-BE49-F238E27FC236}">
                <a16:creationId xmlns:a16="http://schemas.microsoft.com/office/drawing/2014/main" id="{54D38467-6E18-DA2A-73F2-0801FDF4F92D}"/>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1239CA1E-1CE9-1564-4383-BF082C4A711F}"/>
              </a:ext>
            </a:extLst>
          </p:cNvPr>
          <p:cNvSpPr>
            <a:spLocks noGrp="1"/>
          </p:cNvSpPr>
          <p:nvPr>
            <p:ph type="sldNum" sz="quarter" idx="12"/>
          </p:nvPr>
        </p:nvSpPr>
        <p:spPr/>
        <p:txBody>
          <a:bodyPr/>
          <a:lstStyle/>
          <a:p>
            <a:fld id="{CE8B3A91-85C5-D249-BCC7-0A7E11FADDFB}" type="slidenum">
              <a:rPr lang="it-IT" smtClean="0"/>
              <a:t>‹N›</a:t>
            </a:fld>
            <a:endParaRPr lang="it-IT"/>
          </a:p>
        </p:txBody>
      </p:sp>
    </p:spTree>
    <p:extLst>
      <p:ext uri="{BB962C8B-B14F-4D97-AF65-F5344CB8AC3E}">
        <p14:creationId xmlns:p14="http://schemas.microsoft.com/office/powerpoint/2010/main" val="5206346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D1FC2CA-FEB1-E3B3-2CAE-F03BCB391476}"/>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6E674EC6-EAD1-02B4-A56E-059FC8D85226}"/>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45D69E7E-FF1B-201E-79BB-3A9D2C93587C}"/>
              </a:ext>
            </a:extLst>
          </p:cNvPr>
          <p:cNvSpPr>
            <a:spLocks noGrp="1"/>
          </p:cNvSpPr>
          <p:nvPr>
            <p:ph type="dt" sz="half" idx="10"/>
          </p:nvPr>
        </p:nvSpPr>
        <p:spPr/>
        <p:txBody>
          <a:bodyPr/>
          <a:lstStyle/>
          <a:p>
            <a:fld id="{89B4BCD7-46BD-CC41-B112-50511EB27809}" type="datetimeFigureOut">
              <a:rPr lang="it-IT" smtClean="0"/>
              <a:t>18/11/25</a:t>
            </a:fld>
            <a:endParaRPr lang="it-IT"/>
          </a:p>
        </p:txBody>
      </p:sp>
      <p:sp>
        <p:nvSpPr>
          <p:cNvPr id="5" name="Segnaposto piè di pagina 4">
            <a:extLst>
              <a:ext uri="{FF2B5EF4-FFF2-40B4-BE49-F238E27FC236}">
                <a16:creationId xmlns:a16="http://schemas.microsoft.com/office/drawing/2014/main" id="{E96106F6-E53D-51A8-03BB-1E1743471435}"/>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878FD4DF-CA30-79AA-311A-87E2E3B8D777}"/>
              </a:ext>
            </a:extLst>
          </p:cNvPr>
          <p:cNvSpPr>
            <a:spLocks noGrp="1"/>
          </p:cNvSpPr>
          <p:nvPr>
            <p:ph type="sldNum" sz="quarter" idx="12"/>
          </p:nvPr>
        </p:nvSpPr>
        <p:spPr/>
        <p:txBody>
          <a:bodyPr/>
          <a:lstStyle/>
          <a:p>
            <a:fld id="{CE8B3A91-85C5-D249-BCC7-0A7E11FADDFB}" type="slidenum">
              <a:rPr lang="it-IT" smtClean="0"/>
              <a:t>‹N›</a:t>
            </a:fld>
            <a:endParaRPr lang="it-IT"/>
          </a:p>
        </p:txBody>
      </p:sp>
    </p:spTree>
    <p:extLst>
      <p:ext uri="{BB962C8B-B14F-4D97-AF65-F5344CB8AC3E}">
        <p14:creationId xmlns:p14="http://schemas.microsoft.com/office/powerpoint/2010/main" val="25011155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5D44BD3A-9A3C-988C-4630-8B5C3D849211}"/>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17CA831E-EB60-0513-69D7-9286010DE009}"/>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0867A563-11BE-F1C4-27B2-91A58237E035}"/>
              </a:ext>
            </a:extLst>
          </p:cNvPr>
          <p:cNvSpPr>
            <a:spLocks noGrp="1"/>
          </p:cNvSpPr>
          <p:nvPr>
            <p:ph type="dt" sz="half" idx="10"/>
          </p:nvPr>
        </p:nvSpPr>
        <p:spPr/>
        <p:txBody>
          <a:bodyPr/>
          <a:lstStyle/>
          <a:p>
            <a:fld id="{89B4BCD7-46BD-CC41-B112-50511EB27809}" type="datetimeFigureOut">
              <a:rPr lang="it-IT" smtClean="0"/>
              <a:t>18/11/25</a:t>
            </a:fld>
            <a:endParaRPr lang="it-IT"/>
          </a:p>
        </p:txBody>
      </p:sp>
      <p:sp>
        <p:nvSpPr>
          <p:cNvPr id="5" name="Segnaposto piè di pagina 4">
            <a:extLst>
              <a:ext uri="{FF2B5EF4-FFF2-40B4-BE49-F238E27FC236}">
                <a16:creationId xmlns:a16="http://schemas.microsoft.com/office/drawing/2014/main" id="{7263E838-9BB3-FA5C-8117-E5599145470A}"/>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E0D4604B-5731-75BA-2B04-6566061ADD2C}"/>
              </a:ext>
            </a:extLst>
          </p:cNvPr>
          <p:cNvSpPr>
            <a:spLocks noGrp="1"/>
          </p:cNvSpPr>
          <p:nvPr>
            <p:ph type="sldNum" sz="quarter" idx="12"/>
          </p:nvPr>
        </p:nvSpPr>
        <p:spPr/>
        <p:txBody>
          <a:bodyPr/>
          <a:lstStyle/>
          <a:p>
            <a:fld id="{CE8B3A91-85C5-D249-BCC7-0A7E11FADDFB}" type="slidenum">
              <a:rPr lang="it-IT" smtClean="0"/>
              <a:t>‹N›</a:t>
            </a:fld>
            <a:endParaRPr lang="it-IT"/>
          </a:p>
        </p:txBody>
      </p:sp>
    </p:spTree>
    <p:extLst>
      <p:ext uri="{BB962C8B-B14F-4D97-AF65-F5344CB8AC3E}">
        <p14:creationId xmlns:p14="http://schemas.microsoft.com/office/powerpoint/2010/main" val="36102782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FB3C47F-7294-14AD-A292-D9540FD6E6D5}"/>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17F30435-E662-3461-E455-857569E03F9E}"/>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3041293D-A236-3E5C-C416-18E467999527}"/>
              </a:ext>
            </a:extLst>
          </p:cNvPr>
          <p:cNvSpPr>
            <a:spLocks noGrp="1"/>
          </p:cNvSpPr>
          <p:nvPr>
            <p:ph type="dt" sz="half" idx="10"/>
          </p:nvPr>
        </p:nvSpPr>
        <p:spPr/>
        <p:txBody>
          <a:bodyPr/>
          <a:lstStyle/>
          <a:p>
            <a:fld id="{89B4BCD7-46BD-CC41-B112-50511EB27809}" type="datetimeFigureOut">
              <a:rPr lang="it-IT" smtClean="0"/>
              <a:t>18/11/25</a:t>
            </a:fld>
            <a:endParaRPr lang="it-IT"/>
          </a:p>
        </p:txBody>
      </p:sp>
      <p:sp>
        <p:nvSpPr>
          <p:cNvPr id="5" name="Segnaposto piè di pagina 4">
            <a:extLst>
              <a:ext uri="{FF2B5EF4-FFF2-40B4-BE49-F238E27FC236}">
                <a16:creationId xmlns:a16="http://schemas.microsoft.com/office/drawing/2014/main" id="{C6F3D205-9051-647C-9809-ED68813FC520}"/>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6A247432-4D8F-7D27-DD10-F927AAF7DC73}"/>
              </a:ext>
            </a:extLst>
          </p:cNvPr>
          <p:cNvSpPr>
            <a:spLocks noGrp="1"/>
          </p:cNvSpPr>
          <p:nvPr>
            <p:ph type="sldNum" sz="quarter" idx="12"/>
          </p:nvPr>
        </p:nvSpPr>
        <p:spPr/>
        <p:txBody>
          <a:bodyPr/>
          <a:lstStyle/>
          <a:p>
            <a:fld id="{CE8B3A91-85C5-D249-BCC7-0A7E11FADDFB}" type="slidenum">
              <a:rPr lang="it-IT" smtClean="0"/>
              <a:t>‹N›</a:t>
            </a:fld>
            <a:endParaRPr lang="it-IT"/>
          </a:p>
        </p:txBody>
      </p:sp>
    </p:spTree>
    <p:extLst>
      <p:ext uri="{BB962C8B-B14F-4D97-AF65-F5344CB8AC3E}">
        <p14:creationId xmlns:p14="http://schemas.microsoft.com/office/powerpoint/2010/main" val="14550756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6FDE97D-467E-C72E-9CF0-49FC6E4C7F8A}"/>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1FD6C925-B4E7-2E1D-68DF-56A8708D24C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257B0EEB-AF2D-38F0-D82F-2E1BAFB40F15}"/>
              </a:ext>
            </a:extLst>
          </p:cNvPr>
          <p:cNvSpPr>
            <a:spLocks noGrp="1"/>
          </p:cNvSpPr>
          <p:nvPr>
            <p:ph type="dt" sz="half" idx="10"/>
          </p:nvPr>
        </p:nvSpPr>
        <p:spPr/>
        <p:txBody>
          <a:bodyPr/>
          <a:lstStyle/>
          <a:p>
            <a:fld id="{89B4BCD7-46BD-CC41-B112-50511EB27809}" type="datetimeFigureOut">
              <a:rPr lang="it-IT" smtClean="0"/>
              <a:t>18/11/25</a:t>
            </a:fld>
            <a:endParaRPr lang="it-IT"/>
          </a:p>
        </p:txBody>
      </p:sp>
      <p:sp>
        <p:nvSpPr>
          <p:cNvPr id="5" name="Segnaposto piè di pagina 4">
            <a:extLst>
              <a:ext uri="{FF2B5EF4-FFF2-40B4-BE49-F238E27FC236}">
                <a16:creationId xmlns:a16="http://schemas.microsoft.com/office/drawing/2014/main" id="{0A425644-7E31-DB98-82D8-CE4A12A1B29E}"/>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C6BE3587-FA2D-2593-A6FB-22F11A5C29CF}"/>
              </a:ext>
            </a:extLst>
          </p:cNvPr>
          <p:cNvSpPr>
            <a:spLocks noGrp="1"/>
          </p:cNvSpPr>
          <p:nvPr>
            <p:ph type="sldNum" sz="quarter" idx="12"/>
          </p:nvPr>
        </p:nvSpPr>
        <p:spPr/>
        <p:txBody>
          <a:bodyPr/>
          <a:lstStyle/>
          <a:p>
            <a:fld id="{CE8B3A91-85C5-D249-BCC7-0A7E11FADDFB}" type="slidenum">
              <a:rPr lang="it-IT" smtClean="0"/>
              <a:t>‹N›</a:t>
            </a:fld>
            <a:endParaRPr lang="it-IT"/>
          </a:p>
        </p:txBody>
      </p:sp>
    </p:spTree>
    <p:extLst>
      <p:ext uri="{BB962C8B-B14F-4D97-AF65-F5344CB8AC3E}">
        <p14:creationId xmlns:p14="http://schemas.microsoft.com/office/powerpoint/2010/main" val="33049429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8F31B76-9636-5FFB-48D7-F07425A81ECE}"/>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ED081BED-AD39-19CC-B6E8-730C0514AECA}"/>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119B1167-8482-B2F7-2F14-959CABA74609}"/>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306107DB-94BD-8B65-B907-50AB674F7950}"/>
              </a:ext>
            </a:extLst>
          </p:cNvPr>
          <p:cNvSpPr>
            <a:spLocks noGrp="1"/>
          </p:cNvSpPr>
          <p:nvPr>
            <p:ph type="dt" sz="half" idx="10"/>
          </p:nvPr>
        </p:nvSpPr>
        <p:spPr/>
        <p:txBody>
          <a:bodyPr/>
          <a:lstStyle/>
          <a:p>
            <a:fld id="{89B4BCD7-46BD-CC41-B112-50511EB27809}" type="datetimeFigureOut">
              <a:rPr lang="it-IT" smtClean="0"/>
              <a:t>18/11/25</a:t>
            </a:fld>
            <a:endParaRPr lang="it-IT"/>
          </a:p>
        </p:txBody>
      </p:sp>
      <p:sp>
        <p:nvSpPr>
          <p:cNvPr id="6" name="Segnaposto piè di pagina 5">
            <a:extLst>
              <a:ext uri="{FF2B5EF4-FFF2-40B4-BE49-F238E27FC236}">
                <a16:creationId xmlns:a16="http://schemas.microsoft.com/office/drawing/2014/main" id="{E4775BF7-A676-EF54-D0FF-93CE7BC292ED}"/>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2AA47F19-3D08-4102-13F4-A922D7F63C56}"/>
              </a:ext>
            </a:extLst>
          </p:cNvPr>
          <p:cNvSpPr>
            <a:spLocks noGrp="1"/>
          </p:cNvSpPr>
          <p:nvPr>
            <p:ph type="sldNum" sz="quarter" idx="12"/>
          </p:nvPr>
        </p:nvSpPr>
        <p:spPr/>
        <p:txBody>
          <a:bodyPr/>
          <a:lstStyle/>
          <a:p>
            <a:fld id="{CE8B3A91-85C5-D249-BCC7-0A7E11FADDFB}" type="slidenum">
              <a:rPr lang="it-IT" smtClean="0"/>
              <a:t>‹N›</a:t>
            </a:fld>
            <a:endParaRPr lang="it-IT"/>
          </a:p>
        </p:txBody>
      </p:sp>
    </p:spTree>
    <p:extLst>
      <p:ext uri="{BB962C8B-B14F-4D97-AF65-F5344CB8AC3E}">
        <p14:creationId xmlns:p14="http://schemas.microsoft.com/office/powerpoint/2010/main" val="22657066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99C5381-E828-AA8E-3F6C-5C34F04A8A5F}"/>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F15A2685-8F59-FDBE-E2FA-DCC5921DFB8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13109C42-985E-A696-A07E-CFCB04CE8BE7}"/>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BC30141E-EE84-92ED-4EAD-A71FDD6CE93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218BC7A7-FB58-14EE-5B29-47204855BE0A}"/>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D09DBD85-1FE4-478C-5A2C-D508D0282B3D}"/>
              </a:ext>
            </a:extLst>
          </p:cNvPr>
          <p:cNvSpPr>
            <a:spLocks noGrp="1"/>
          </p:cNvSpPr>
          <p:nvPr>
            <p:ph type="dt" sz="half" idx="10"/>
          </p:nvPr>
        </p:nvSpPr>
        <p:spPr/>
        <p:txBody>
          <a:bodyPr/>
          <a:lstStyle/>
          <a:p>
            <a:fld id="{89B4BCD7-46BD-CC41-B112-50511EB27809}" type="datetimeFigureOut">
              <a:rPr lang="it-IT" smtClean="0"/>
              <a:t>18/11/25</a:t>
            </a:fld>
            <a:endParaRPr lang="it-IT"/>
          </a:p>
        </p:txBody>
      </p:sp>
      <p:sp>
        <p:nvSpPr>
          <p:cNvPr id="8" name="Segnaposto piè di pagina 7">
            <a:extLst>
              <a:ext uri="{FF2B5EF4-FFF2-40B4-BE49-F238E27FC236}">
                <a16:creationId xmlns:a16="http://schemas.microsoft.com/office/drawing/2014/main" id="{12F8A43C-0BA9-B50D-3E43-827CD90F8D31}"/>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05C44BB9-DF2D-0FF1-9E56-487F3968B604}"/>
              </a:ext>
            </a:extLst>
          </p:cNvPr>
          <p:cNvSpPr>
            <a:spLocks noGrp="1"/>
          </p:cNvSpPr>
          <p:nvPr>
            <p:ph type="sldNum" sz="quarter" idx="12"/>
          </p:nvPr>
        </p:nvSpPr>
        <p:spPr/>
        <p:txBody>
          <a:bodyPr/>
          <a:lstStyle/>
          <a:p>
            <a:fld id="{CE8B3A91-85C5-D249-BCC7-0A7E11FADDFB}" type="slidenum">
              <a:rPr lang="it-IT" smtClean="0"/>
              <a:t>‹N›</a:t>
            </a:fld>
            <a:endParaRPr lang="it-IT"/>
          </a:p>
        </p:txBody>
      </p:sp>
    </p:spTree>
    <p:extLst>
      <p:ext uri="{BB962C8B-B14F-4D97-AF65-F5344CB8AC3E}">
        <p14:creationId xmlns:p14="http://schemas.microsoft.com/office/powerpoint/2010/main" val="31405706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6D98E15-DFAF-79B6-3FC9-5463E8430D4A}"/>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AECF24F6-A48C-3F20-90DC-45928DC7808A}"/>
              </a:ext>
            </a:extLst>
          </p:cNvPr>
          <p:cNvSpPr>
            <a:spLocks noGrp="1"/>
          </p:cNvSpPr>
          <p:nvPr>
            <p:ph type="dt" sz="half" idx="10"/>
          </p:nvPr>
        </p:nvSpPr>
        <p:spPr/>
        <p:txBody>
          <a:bodyPr/>
          <a:lstStyle/>
          <a:p>
            <a:fld id="{89B4BCD7-46BD-CC41-B112-50511EB27809}" type="datetimeFigureOut">
              <a:rPr lang="it-IT" smtClean="0"/>
              <a:t>18/11/25</a:t>
            </a:fld>
            <a:endParaRPr lang="it-IT"/>
          </a:p>
        </p:txBody>
      </p:sp>
      <p:sp>
        <p:nvSpPr>
          <p:cNvPr id="4" name="Segnaposto piè di pagina 3">
            <a:extLst>
              <a:ext uri="{FF2B5EF4-FFF2-40B4-BE49-F238E27FC236}">
                <a16:creationId xmlns:a16="http://schemas.microsoft.com/office/drawing/2014/main" id="{84C85A4C-A8A7-B2DE-22BB-425C1A5EAF62}"/>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FE176F4C-18BE-37C2-CCC0-2211FC36F751}"/>
              </a:ext>
            </a:extLst>
          </p:cNvPr>
          <p:cNvSpPr>
            <a:spLocks noGrp="1"/>
          </p:cNvSpPr>
          <p:nvPr>
            <p:ph type="sldNum" sz="quarter" idx="12"/>
          </p:nvPr>
        </p:nvSpPr>
        <p:spPr/>
        <p:txBody>
          <a:bodyPr/>
          <a:lstStyle/>
          <a:p>
            <a:fld id="{CE8B3A91-85C5-D249-BCC7-0A7E11FADDFB}" type="slidenum">
              <a:rPr lang="it-IT" smtClean="0"/>
              <a:t>‹N›</a:t>
            </a:fld>
            <a:endParaRPr lang="it-IT"/>
          </a:p>
        </p:txBody>
      </p:sp>
    </p:spTree>
    <p:extLst>
      <p:ext uri="{BB962C8B-B14F-4D97-AF65-F5344CB8AC3E}">
        <p14:creationId xmlns:p14="http://schemas.microsoft.com/office/powerpoint/2010/main" val="15687992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3E2BC732-39BE-692E-540F-0900C31826D9}"/>
              </a:ext>
            </a:extLst>
          </p:cNvPr>
          <p:cNvSpPr>
            <a:spLocks noGrp="1"/>
          </p:cNvSpPr>
          <p:nvPr>
            <p:ph type="dt" sz="half" idx="10"/>
          </p:nvPr>
        </p:nvSpPr>
        <p:spPr/>
        <p:txBody>
          <a:bodyPr/>
          <a:lstStyle/>
          <a:p>
            <a:fld id="{89B4BCD7-46BD-CC41-B112-50511EB27809}" type="datetimeFigureOut">
              <a:rPr lang="it-IT" smtClean="0"/>
              <a:t>18/11/25</a:t>
            </a:fld>
            <a:endParaRPr lang="it-IT"/>
          </a:p>
        </p:txBody>
      </p:sp>
      <p:sp>
        <p:nvSpPr>
          <p:cNvPr id="3" name="Segnaposto piè di pagina 2">
            <a:extLst>
              <a:ext uri="{FF2B5EF4-FFF2-40B4-BE49-F238E27FC236}">
                <a16:creationId xmlns:a16="http://schemas.microsoft.com/office/drawing/2014/main" id="{368EFC58-DA45-BDAE-9C23-B5098BE854A1}"/>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12E0E1C2-C24D-40C5-EA90-B0F2E721A27A}"/>
              </a:ext>
            </a:extLst>
          </p:cNvPr>
          <p:cNvSpPr>
            <a:spLocks noGrp="1"/>
          </p:cNvSpPr>
          <p:nvPr>
            <p:ph type="sldNum" sz="quarter" idx="12"/>
          </p:nvPr>
        </p:nvSpPr>
        <p:spPr/>
        <p:txBody>
          <a:bodyPr/>
          <a:lstStyle/>
          <a:p>
            <a:fld id="{CE8B3A91-85C5-D249-BCC7-0A7E11FADDFB}" type="slidenum">
              <a:rPr lang="it-IT" smtClean="0"/>
              <a:t>‹N›</a:t>
            </a:fld>
            <a:endParaRPr lang="it-IT"/>
          </a:p>
        </p:txBody>
      </p:sp>
    </p:spTree>
    <p:extLst>
      <p:ext uri="{BB962C8B-B14F-4D97-AF65-F5344CB8AC3E}">
        <p14:creationId xmlns:p14="http://schemas.microsoft.com/office/powerpoint/2010/main" val="40526057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CCEA2E9-C50C-AAFA-5C33-8C0ED863E051}"/>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278F2482-D6C0-AAB5-03B1-EA20B4ED23B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4A086245-3588-3A81-09CC-7A421F24658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4985C1C8-C5FF-3120-D606-D5772917787F}"/>
              </a:ext>
            </a:extLst>
          </p:cNvPr>
          <p:cNvSpPr>
            <a:spLocks noGrp="1"/>
          </p:cNvSpPr>
          <p:nvPr>
            <p:ph type="dt" sz="half" idx="10"/>
          </p:nvPr>
        </p:nvSpPr>
        <p:spPr/>
        <p:txBody>
          <a:bodyPr/>
          <a:lstStyle/>
          <a:p>
            <a:fld id="{89B4BCD7-46BD-CC41-B112-50511EB27809}" type="datetimeFigureOut">
              <a:rPr lang="it-IT" smtClean="0"/>
              <a:t>18/11/25</a:t>
            </a:fld>
            <a:endParaRPr lang="it-IT"/>
          </a:p>
        </p:txBody>
      </p:sp>
      <p:sp>
        <p:nvSpPr>
          <p:cNvPr id="6" name="Segnaposto piè di pagina 5">
            <a:extLst>
              <a:ext uri="{FF2B5EF4-FFF2-40B4-BE49-F238E27FC236}">
                <a16:creationId xmlns:a16="http://schemas.microsoft.com/office/drawing/2014/main" id="{94ABDFBF-7065-539B-7F1A-39032E46EF2A}"/>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A8DD394B-3C52-DC48-72ED-4556AA0B0178}"/>
              </a:ext>
            </a:extLst>
          </p:cNvPr>
          <p:cNvSpPr>
            <a:spLocks noGrp="1"/>
          </p:cNvSpPr>
          <p:nvPr>
            <p:ph type="sldNum" sz="quarter" idx="12"/>
          </p:nvPr>
        </p:nvSpPr>
        <p:spPr/>
        <p:txBody>
          <a:bodyPr/>
          <a:lstStyle/>
          <a:p>
            <a:fld id="{CE8B3A91-85C5-D249-BCC7-0A7E11FADDFB}" type="slidenum">
              <a:rPr lang="it-IT" smtClean="0"/>
              <a:t>‹N›</a:t>
            </a:fld>
            <a:endParaRPr lang="it-IT"/>
          </a:p>
        </p:txBody>
      </p:sp>
    </p:spTree>
    <p:extLst>
      <p:ext uri="{BB962C8B-B14F-4D97-AF65-F5344CB8AC3E}">
        <p14:creationId xmlns:p14="http://schemas.microsoft.com/office/powerpoint/2010/main" val="33990167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3BDA3DD-F970-0E9A-2CED-67A5CF5E3CA3}"/>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89D79CF9-04EE-7500-AE93-4F905CEB12C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ADE81CAF-516B-8A0B-9373-0EB150410F3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0A9FECC9-C52C-4D93-9310-EDF47C1919DD}"/>
              </a:ext>
            </a:extLst>
          </p:cNvPr>
          <p:cNvSpPr>
            <a:spLocks noGrp="1"/>
          </p:cNvSpPr>
          <p:nvPr>
            <p:ph type="dt" sz="half" idx="10"/>
          </p:nvPr>
        </p:nvSpPr>
        <p:spPr/>
        <p:txBody>
          <a:bodyPr/>
          <a:lstStyle/>
          <a:p>
            <a:fld id="{89B4BCD7-46BD-CC41-B112-50511EB27809}" type="datetimeFigureOut">
              <a:rPr lang="it-IT" smtClean="0"/>
              <a:t>18/11/25</a:t>
            </a:fld>
            <a:endParaRPr lang="it-IT"/>
          </a:p>
        </p:txBody>
      </p:sp>
      <p:sp>
        <p:nvSpPr>
          <p:cNvPr id="6" name="Segnaposto piè di pagina 5">
            <a:extLst>
              <a:ext uri="{FF2B5EF4-FFF2-40B4-BE49-F238E27FC236}">
                <a16:creationId xmlns:a16="http://schemas.microsoft.com/office/drawing/2014/main" id="{297A0C9B-BA4F-F148-5D30-BFD9950AD3B6}"/>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F0B2B3BE-4EF2-C538-E555-C9BC7997F6AA}"/>
              </a:ext>
            </a:extLst>
          </p:cNvPr>
          <p:cNvSpPr>
            <a:spLocks noGrp="1"/>
          </p:cNvSpPr>
          <p:nvPr>
            <p:ph type="sldNum" sz="quarter" idx="12"/>
          </p:nvPr>
        </p:nvSpPr>
        <p:spPr/>
        <p:txBody>
          <a:bodyPr/>
          <a:lstStyle/>
          <a:p>
            <a:fld id="{CE8B3A91-85C5-D249-BCC7-0A7E11FADDFB}" type="slidenum">
              <a:rPr lang="it-IT" smtClean="0"/>
              <a:t>‹N›</a:t>
            </a:fld>
            <a:endParaRPr lang="it-IT"/>
          </a:p>
        </p:txBody>
      </p:sp>
    </p:spTree>
    <p:extLst>
      <p:ext uri="{BB962C8B-B14F-4D97-AF65-F5344CB8AC3E}">
        <p14:creationId xmlns:p14="http://schemas.microsoft.com/office/powerpoint/2010/main" val="20740992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2FDFDBBF-D602-BB54-4EEE-3CAF3915923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6040DC53-1C91-3E67-B2EC-86F63F2638C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400D6176-3B0C-EAA9-E852-89163978ED1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9B4BCD7-46BD-CC41-B112-50511EB27809}" type="datetimeFigureOut">
              <a:rPr lang="it-IT" smtClean="0"/>
              <a:t>18/11/25</a:t>
            </a:fld>
            <a:endParaRPr lang="it-IT"/>
          </a:p>
        </p:txBody>
      </p:sp>
      <p:sp>
        <p:nvSpPr>
          <p:cNvPr id="5" name="Segnaposto piè di pagina 4">
            <a:extLst>
              <a:ext uri="{FF2B5EF4-FFF2-40B4-BE49-F238E27FC236}">
                <a16:creationId xmlns:a16="http://schemas.microsoft.com/office/drawing/2014/main" id="{4E126646-1CF0-9753-018A-88F8CEAA625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it-IT"/>
          </a:p>
        </p:txBody>
      </p:sp>
      <p:sp>
        <p:nvSpPr>
          <p:cNvPr id="6" name="Segnaposto numero diapositiva 5">
            <a:extLst>
              <a:ext uri="{FF2B5EF4-FFF2-40B4-BE49-F238E27FC236}">
                <a16:creationId xmlns:a16="http://schemas.microsoft.com/office/drawing/2014/main" id="{C069A752-D479-24C2-D1B8-AF3562852E6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E8B3A91-85C5-D249-BCC7-0A7E11FADDFB}" type="slidenum">
              <a:rPr lang="it-IT" smtClean="0"/>
              <a:t>‹N›</a:t>
            </a:fld>
            <a:endParaRPr lang="it-IT"/>
          </a:p>
        </p:txBody>
      </p:sp>
    </p:spTree>
    <p:extLst>
      <p:ext uri="{BB962C8B-B14F-4D97-AF65-F5344CB8AC3E}">
        <p14:creationId xmlns:p14="http://schemas.microsoft.com/office/powerpoint/2010/main" val="5132240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hyperlink" Target="https://www.brocardi.it/codice-civile/libro-quinto/titolo-ii/capo-i/sezione-i/art2087.html" TargetMode="External"/><Relationship Id="rId4" Type="http://schemas.openxmlformats.org/officeDocument/2006/relationships/hyperlink" Target="https://www.brocardi.it/codice-civile/libro-quinto/titolo-ii/capo-i/sezione-iii/art2103.html"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magine 4" descr="Immagine che contiene testo, cartone animato, clipart, illustrazione&#10;&#10;Descrizione generata automaticamente">
            <a:extLst>
              <a:ext uri="{FF2B5EF4-FFF2-40B4-BE49-F238E27FC236}">
                <a16:creationId xmlns:a16="http://schemas.microsoft.com/office/drawing/2014/main" id="{27C6010D-501A-3E55-67E2-35C205041262}"/>
              </a:ext>
            </a:extLst>
          </p:cNvPr>
          <p:cNvPicPr>
            <a:picLocks noChangeAspect="1"/>
          </p:cNvPicPr>
          <p:nvPr/>
        </p:nvPicPr>
        <p:blipFill>
          <a:blip r:embed="rId2"/>
          <a:srcRect l="27581" t="792" r="30147" b="19647"/>
          <a:stretch/>
        </p:blipFill>
        <p:spPr>
          <a:xfrm>
            <a:off x="3596897" y="609421"/>
            <a:ext cx="4998205" cy="4417017"/>
          </a:xfrm>
          <a:prstGeom prst="rect">
            <a:avLst/>
          </a:prstGeom>
        </p:spPr>
      </p:pic>
      <p:sp>
        <p:nvSpPr>
          <p:cNvPr id="4" name="CasellaDiTesto 3">
            <a:extLst>
              <a:ext uri="{FF2B5EF4-FFF2-40B4-BE49-F238E27FC236}">
                <a16:creationId xmlns:a16="http://schemas.microsoft.com/office/drawing/2014/main" id="{BA8A309A-BD52-629E-7291-393EC0A0B107}"/>
              </a:ext>
            </a:extLst>
          </p:cNvPr>
          <p:cNvSpPr txBox="1"/>
          <p:nvPr/>
        </p:nvSpPr>
        <p:spPr>
          <a:xfrm>
            <a:off x="861849" y="4855780"/>
            <a:ext cx="10531366" cy="923330"/>
          </a:xfrm>
          <a:prstGeom prst="rect">
            <a:avLst/>
          </a:prstGeom>
          <a:noFill/>
        </p:spPr>
        <p:txBody>
          <a:bodyPr wrap="square" rtlCol="0">
            <a:spAutoFit/>
          </a:bodyPr>
          <a:lstStyle/>
          <a:p>
            <a:r>
              <a:rPr lang="it-IT" dirty="0">
                <a:latin typeface="Times New Roman" panose="02020603050405020304" pitchFamily="18" charset="0"/>
                <a:cs typeface="Times New Roman" panose="02020603050405020304" pitchFamily="18" charset="0"/>
              </a:rPr>
              <a:t>M O L E </a:t>
            </a:r>
            <a:r>
              <a:rPr lang="it-IT" dirty="0" err="1">
                <a:latin typeface="Times New Roman" panose="02020603050405020304" pitchFamily="18" charset="0"/>
                <a:cs typeface="Times New Roman" panose="02020603050405020304" pitchFamily="18" charset="0"/>
              </a:rPr>
              <a:t>S</a:t>
            </a:r>
            <a:r>
              <a:rPr lang="it-IT" dirty="0">
                <a:latin typeface="Times New Roman" panose="02020603050405020304" pitchFamily="18" charset="0"/>
                <a:cs typeface="Times New Roman" panose="02020603050405020304" pitchFamily="18" charset="0"/>
              </a:rPr>
              <a:t> T I E ,     V E </a:t>
            </a:r>
            <a:r>
              <a:rPr lang="it-IT" dirty="0" err="1">
                <a:latin typeface="Times New Roman" panose="02020603050405020304" pitchFamily="18" charset="0"/>
                <a:cs typeface="Times New Roman" panose="02020603050405020304" pitchFamily="18" charset="0"/>
              </a:rPr>
              <a:t>S</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S</a:t>
            </a:r>
            <a:r>
              <a:rPr lang="it-IT" dirty="0">
                <a:latin typeface="Times New Roman" panose="02020603050405020304" pitchFamily="18" charset="0"/>
                <a:cs typeface="Times New Roman" panose="02020603050405020304" pitchFamily="18" charset="0"/>
              </a:rPr>
              <a:t> A </a:t>
            </a:r>
            <a:r>
              <a:rPr lang="it-IT" dirty="0" err="1">
                <a:latin typeface="Times New Roman" panose="02020603050405020304" pitchFamily="18" charset="0"/>
                <a:cs typeface="Times New Roman" panose="02020603050405020304" pitchFamily="18" charset="0"/>
              </a:rPr>
              <a:t>Z</a:t>
            </a:r>
            <a:r>
              <a:rPr lang="it-IT" dirty="0">
                <a:latin typeface="Times New Roman" panose="02020603050405020304" pitchFamily="18" charset="0"/>
                <a:cs typeface="Times New Roman" panose="02020603050405020304" pitchFamily="18" charset="0"/>
              </a:rPr>
              <a:t> I O </a:t>
            </a:r>
            <a:r>
              <a:rPr lang="it-IT" dirty="0" err="1">
                <a:latin typeface="Times New Roman" panose="02020603050405020304" pitchFamily="18" charset="0"/>
                <a:cs typeface="Times New Roman" panose="02020603050405020304" pitchFamily="18" charset="0"/>
              </a:rPr>
              <a:t>N</a:t>
            </a:r>
            <a:r>
              <a:rPr lang="it-IT" dirty="0">
                <a:latin typeface="Times New Roman" panose="02020603050405020304" pitchFamily="18" charset="0"/>
                <a:cs typeface="Times New Roman" panose="02020603050405020304" pitchFamily="18" charset="0"/>
              </a:rPr>
              <a:t> I  E      V I O L E </a:t>
            </a:r>
            <a:r>
              <a:rPr lang="it-IT" dirty="0" err="1">
                <a:latin typeface="Times New Roman" panose="02020603050405020304" pitchFamily="18" charset="0"/>
                <a:cs typeface="Times New Roman" panose="02020603050405020304" pitchFamily="18" charset="0"/>
              </a:rPr>
              <a:t>N</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Z</a:t>
            </a:r>
            <a:r>
              <a:rPr lang="it-IT" dirty="0">
                <a:latin typeface="Times New Roman" panose="02020603050405020304" pitchFamily="18" charset="0"/>
                <a:cs typeface="Times New Roman" panose="02020603050405020304" pitchFamily="18" charset="0"/>
              </a:rPr>
              <a:t> E       </a:t>
            </a:r>
            <a:r>
              <a:rPr lang="it-IT" dirty="0" err="1">
                <a:latin typeface="Times New Roman" panose="02020603050405020304" pitchFamily="18" charset="0"/>
                <a:cs typeface="Times New Roman" panose="02020603050405020304" pitchFamily="18" charset="0"/>
              </a:rPr>
              <a:t>N</a:t>
            </a:r>
            <a:r>
              <a:rPr lang="it-IT" dirty="0">
                <a:latin typeface="Times New Roman" panose="02020603050405020304" pitchFamily="18" charset="0"/>
                <a:cs typeface="Times New Roman" panose="02020603050405020304" pitchFamily="18" charset="0"/>
              </a:rPr>
              <a:t> E I.     L U O G H I   D I   L A V O </a:t>
            </a:r>
            <a:r>
              <a:rPr lang="it-IT" dirty="0" err="1">
                <a:latin typeface="Times New Roman" panose="02020603050405020304" pitchFamily="18" charset="0"/>
                <a:cs typeface="Times New Roman" panose="02020603050405020304" pitchFamily="18" charset="0"/>
              </a:rPr>
              <a:t>R</a:t>
            </a:r>
            <a:r>
              <a:rPr lang="it-IT" dirty="0">
                <a:latin typeface="Times New Roman" panose="02020603050405020304" pitchFamily="18" charset="0"/>
                <a:cs typeface="Times New Roman" panose="02020603050405020304" pitchFamily="18" charset="0"/>
              </a:rPr>
              <a:t> O </a:t>
            </a:r>
          </a:p>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                                    D A L L E    </a:t>
            </a:r>
            <a:r>
              <a:rPr lang="it-IT" dirty="0" err="1">
                <a:latin typeface="Times New Roman" panose="02020603050405020304" pitchFamily="18" charset="0"/>
                <a:cs typeface="Times New Roman" panose="02020603050405020304" pitchFamily="18" charset="0"/>
              </a:rPr>
              <a:t>N</a:t>
            </a:r>
            <a:r>
              <a:rPr lang="it-IT" dirty="0">
                <a:latin typeface="Times New Roman" panose="02020603050405020304" pitchFamily="18" charset="0"/>
                <a:cs typeface="Times New Roman" panose="02020603050405020304" pitchFamily="18" charset="0"/>
              </a:rPr>
              <a:t> O </a:t>
            </a:r>
            <a:r>
              <a:rPr lang="it-IT" dirty="0" err="1">
                <a:latin typeface="Times New Roman" panose="02020603050405020304" pitchFamily="18" charset="0"/>
                <a:cs typeface="Times New Roman" panose="02020603050405020304" pitchFamily="18" charset="0"/>
              </a:rPr>
              <a:t>R</a:t>
            </a:r>
            <a:r>
              <a:rPr lang="it-IT" dirty="0">
                <a:latin typeface="Times New Roman" panose="02020603050405020304" pitchFamily="18" charset="0"/>
                <a:cs typeface="Times New Roman" panose="02020603050405020304" pitchFamily="18" charset="0"/>
              </a:rPr>
              <a:t> M E      A L L E      B U O </a:t>
            </a:r>
            <a:r>
              <a:rPr lang="it-IT" dirty="0" err="1">
                <a:latin typeface="Times New Roman" panose="02020603050405020304" pitchFamily="18" charset="0"/>
                <a:cs typeface="Times New Roman" panose="02020603050405020304" pitchFamily="18" charset="0"/>
              </a:rPr>
              <a:t>N</a:t>
            </a:r>
            <a:r>
              <a:rPr lang="it-IT" dirty="0">
                <a:latin typeface="Times New Roman" panose="02020603050405020304" pitchFamily="18" charset="0"/>
                <a:cs typeface="Times New Roman" panose="02020603050405020304" pitchFamily="18" charset="0"/>
              </a:rPr>
              <a:t> E        </a:t>
            </a:r>
            <a:r>
              <a:rPr lang="it-IT" dirty="0" err="1">
                <a:latin typeface="Times New Roman" panose="02020603050405020304" pitchFamily="18" charset="0"/>
                <a:cs typeface="Times New Roman" panose="02020603050405020304" pitchFamily="18" charset="0"/>
              </a:rPr>
              <a:t>P</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R</a:t>
            </a:r>
            <a:r>
              <a:rPr lang="it-IT" dirty="0">
                <a:latin typeface="Times New Roman" panose="02020603050405020304" pitchFamily="18" charset="0"/>
                <a:cs typeface="Times New Roman" panose="02020603050405020304" pitchFamily="18" charset="0"/>
              </a:rPr>
              <a:t> A </a:t>
            </a:r>
            <a:r>
              <a:rPr lang="it-IT" dirty="0" err="1">
                <a:latin typeface="Times New Roman" panose="02020603050405020304" pitchFamily="18" charset="0"/>
                <a:cs typeface="Times New Roman" panose="02020603050405020304" pitchFamily="18" charset="0"/>
              </a:rPr>
              <a:t>S</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S</a:t>
            </a:r>
            <a:r>
              <a:rPr lang="it-IT" dirty="0">
                <a:latin typeface="Times New Roman" panose="02020603050405020304" pitchFamily="18" charset="0"/>
                <a:cs typeface="Times New Roman" panose="02020603050405020304" pitchFamily="18" charset="0"/>
              </a:rPr>
              <a:t> I.    </a:t>
            </a:r>
          </a:p>
        </p:txBody>
      </p:sp>
    </p:spTree>
    <p:extLst>
      <p:ext uri="{BB962C8B-B14F-4D97-AF65-F5344CB8AC3E}">
        <p14:creationId xmlns:p14="http://schemas.microsoft.com/office/powerpoint/2010/main" val="13802460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4AFCF3D-5928-A3B9-F8CC-BA328899E2AA}"/>
            </a:ext>
          </a:extLst>
        </p:cNvPr>
        <p:cNvGrpSpPr/>
        <p:nvPr/>
      </p:nvGrpSpPr>
      <p:grpSpPr>
        <a:xfrm>
          <a:off x="0" y="0"/>
          <a:ext cx="0" cy="0"/>
          <a:chOff x="0" y="0"/>
          <a:chExt cx="0" cy="0"/>
        </a:xfrm>
      </p:grpSpPr>
      <p:sp useBgFill="1">
        <p:nvSpPr>
          <p:cNvPr id="15" name="Rectangle 8">
            <a:extLst>
              <a:ext uri="{FF2B5EF4-FFF2-40B4-BE49-F238E27FC236}">
                <a16:creationId xmlns:a16="http://schemas.microsoft.com/office/drawing/2014/main" id="{10CA54DC-7486-8077-1CEF-04CC2EE566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Immagine 3" descr="Immagine che contiene testo, cartone animato, clipart, illustrazione&#10;&#10;Descrizione generata automaticamente">
            <a:extLst>
              <a:ext uri="{FF2B5EF4-FFF2-40B4-BE49-F238E27FC236}">
                <a16:creationId xmlns:a16="http://schemas.microsoft.com/office/drawing/2014/main" id="{CA2D7276-05D3-C3E5-7374-A8DEE71F574F}"/>
              </a:ext>
            </a:extLst>
          </p:cNvPr>
          <p:cNvPicPr>
            <a:picLocks noChangeAspect="1"/>
          </p:cNvPicPr>
          <p:nvPr/>
        </p:nvPicPr>
        <p:blipFill>
          <a:blip r:embed="rId3"/>
          <a:srcRect l="27581" t="792" r="30147" b="19647"/>
          <a:stretch/>
        </p:blipFill>
        <p:spPr>
          <a:xfrm>
            <a:off x="1827400" y="818707"/>
            <a:ext cx="3761409" cy="3327330"/>
          </a:xfrm>
          <a:prstGeom prst="rect">
            <a:avLst/>
          </a:prstGeom>
        </p:spPr>
      </p:pic>
      <p:sp>
        <p:nvSpPr>
          <p:cNvPr id="16" name="Rectangle 10">
            <a:extLst>
              <a:ext uri="{FF2B5EF4-FFF2-40B4-BE49-F238E27FC236}">
                <a16:creationId xmlns:a16="http://schemas.microsoft.com/office/drawing/2014/main" id="{9EE0BE8A-CD44-B8C1-D277-318FA20B0D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16208" y="0"/>
            <a:ext cx="4775791"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egnaposto contenuto 2">
            <a:extLst>
              <a:ext uri="{FF2B5EF4-FFF2-40B4-BE49-F238E27FC236}">
                <a16:creationId xmlns:a16="http://schemas.microsoft.com/office/drawing/2014/main" id="{D1F049B1-6CD3-3F1D-6523-FE9BF0C2D46D}"/>
              </a:ext>
            </a:extLst>
          </p:cNvPr>
          <p:cNvSpPr>
            <a:spLocks noGrp="1"/>
          </p:cNvSpPr>
          <p:nvPr>
            <p:ph idx="1"/>
          </p:nvPr>
        </p:nvSpPr>
        <p:spPr>
          <a:xfrm>
            <a:off x="8050924" y="0"/>
            <a:ext cx="3318823" cy="6432331"/>
          </a:xfrm>
        </p:spPr>
        <p:txBody>
          <a:bodyPr anchor="ctr">
            <a:noAutofit/>
          </a:bodyPr>
          <a:lstStyle/>
          <a:p>
            <a:pPr algn="just"/>
            <a:r>
              <a:rPr lang="it-IT" sz="1100" dirty="0">
                <a:effectLst/>
                <a:latin typeface="Times New Roman" panose="02020603050405020304" pitchFamily="18" charset="0"/>
                <a:ea typeface="Times New Roman" panose="02020603050405020304" pitchFamily="18" charset="0"/>
              </a:rPr>
              <a:t>3-bis. La lavoratrice o il lavoratore che agisce in giudizio per la dichiarazione delle discriminazioni per molestia o molestia sessuale poste in essere in violazione dei divieti di cui al presente capo non può essere sanzionato, demansionato, licenziato, trasferito o sottoposto ad altra misura organizzativa avente effetti negativi, diretti o indiretti, sulle condizioni di lavoro, determinati dalla denuncia stessa. Il licenziamento ritorsivo o discriminatorio del soggetto denunciante è nullo. Sono altresì nulli il mutamento di mansioni ai sensi dell'articolo </a:t>
            </a:r>
            <a:r>
              <a:rPr lang="it-IT" sz="1100" u="sng" dirty="0">
                <a:solidFill>
                  <a:srgbClr val="467886"/>
                </a:solidFill>
                <a:effectLst/>
                <a:latin typeface="Times New Roman" panose="02020603050405020304" pitchFamily="18" charset="0"/>
                <a:ea typeface="Times New Roman" panose="02020603050405020304" pitchFamily="18" charset="0"/>
                <a:hlinkClick r:id="rId4" tooltip="Prestazione del lavoro"/>
              </a:rPr>
              <a:t>2103</a:t>
            </a:r>
            <a:r>
              <a:rPr lang="it-IT" sz="1100" dirty="0">
                <a:effectLst/>
                <a:latin typeface="Times New Roman" panose="02020603050405020304" pitchFamily="18" charset="0"/>
                <a:ea typeface="Times New Roman" panose="02020603050405020304" pitchFamily="18" charset="0"/>
              </a:rPr>
              <a:t> del codice civile, nonché qualsiasi altra misura ritorsiva o discriminatoria adottata nei confronti del denunciante. Le tutele di cui al presente comma non sono garantite nei casi in cui sia accertata, anche con sentenza di primo grado, la responsabilità penale del denunciante per i reati di calunnia o diffamazione ovvero l'infondatezza della denuncia.</a:t>
            </a:r>
          </a:p>
          <a:p>
            <a:pPr algn="just"/>
            <a:endParaRPr lang="it-IT" sz="1100" dirty="0">
              <a:latin typeface="Times New Roman" panose="02020603050405020304" pitchFamily="18" charset="0"/>
              <a:ea typeface="Times New Roman" panose="02020603050405020304" pitchFamily="18" charset="0"/>
            </a:endParaRPr>
          </a:p>
          <a:p>
            <a:pPr algn="just"/>
            <a:r>
              <a:rPr lang="it-IT" sz="1100" dirty="0">
                <a:effectLst/>
                <a:latin typeface="Times New Roman" panose="02020603050405020304" pitchFamily="18" charset="0"/>
                <a:ea typeface="Times New Roman" panose="02020603050405020304" pitchFamily="18" charset="0"/>
              </a:rPr>
              <a:t>3-ter. I datori di lavoro sono tenuti, ai 	sensi dell'articolo </a:t>
            </a:r>
            <a:r>
              <a:rPr lang="it-IT" sz="1100" u="sng" dirty="0">
                <a:solidFill>
                  <a:srgbClr val="467886"/>
                </a:solidFill>
                <a:effectLst/>
                <a:latin typeface="Times New Roman" panose="02020603050405020304" pitchFamily="18" charset="0"/>
                <a:ea typeface="Times New Roman" panose="02020603050405020304" pitchFamily="18" charset="0"/>
                <a:hlinkClick r:id="rId5" tooltip="Tutela delle condizioni di lavoro"/>
              </a:rPr>
              <a:t>2087</a:t>
            </a:r>
            <a:r>
              <a:rPr lang="it-IT" sz="1100" dirty="0">
                <a:effectLst/>
                <a:latin typeface="Times New Roman" panose="02020603050405020304" pitchFamily="18" charset="0"/>
                <a:ea typeface="Times New Roman" panose="02020603050405020304" pitchFamily="18" charset="0"/>
              </a:rPr>
              <a:t> del codice civile, ad assicurare condizioni di lavoro tali da garantire l'integrità fisica e morale e la dignità dei lavoratori, anche concordando con le organizzazioni sindacali dei lavoratori le iniziative, di natura informativa e formativa, più opportune al fine di prevenire il fenomeno delle molestie sessuali nei luoghi di lavoro. Le imprese, i sindacati, i datori di lavoro e i lavoratori e le lavoratrici si impegnano ad assicurare il mantenimento nei luoghi di lavoro di un ambiente di lavoro in cui sia rispettata la dignità di ognuno e siano favorite le relazioni interpersonali, basate su principi di eguaglianza e di reciproca correttezza.</a:t>
            </a:r>
          </a:p>
          <a:p>
            <a:pPr marL="0" indent="0" algn="just">
              <a:buNone/>
            </a:pPr>
            <a:r>
              <a:rPr lang="it-IT" sz="1100" dirty="0">
                <a:effectLst/>
                <a:latin typeface="Times New Roman" panose="02020603050405020304" pitchFamily="18" charset="0"/>
                <a:ea typeface="Times New Roman" panose="02020603050405020304" pitchFamily="18" charset="0"/>
              </a:rPr>
              <a:t> </a:t>
            </a:r>
          </a:p>
          <a:p>
            <a:pPr indent="0" algn="just">
              <a:lnSpc>
                <a:spcPts val="2100"/>
              </a:lnSpc>
              <a:spcAft>
                <a:spcPts val="1800"/>
              </a:spcAft>
              <a:buNone/>
            </a:pPr>
            <a:endParaRPr lang="it-IT" sz="1100" b="1" dirty="0">
              <a:solidFill>
                <a:srgbClr val="595959"/>
              </a:solidFill>
            </a:endParaRPr>
          </a:p>
        </p:txBody>
      </p:sp>
    </p:spTree>
    <p:extLst>
      <p:ext uri="{BB962C8B-B14F-4D97-AF65-F5344CB8AC3E}">
        <p14:creationId xmlns:p14="http://schemas.microsoft.com/office/powerpoint/2010/main" val="10737459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45B888F-5813-F638-9ABF-5A47B34184B4}"/>
            </a:ext>
          </a:extLst>
        </p:cNvPr>
        <p:cNvGrpSpPr/>
        <p:nvPr/>
      </p:nvGrpSpPr>
      <p:grpSpPr>
        <a:xfrm>
          <a:off x="0" y="0"/>
          <a:ext cx="0" cy="0"/>
          <a:chOff x="0" y="0"/>
          <a:chExt cx="0" cy="0"/>
        </a:xfrm>
      </p:grpSpPr>
      <p:sp useBgFill="1">
        <p:nvSpPr>
          <p:cNvPr id="15" name="Rectangle 8">
            <a:extLst>
              <a:ext uri="{FF2B5EF4-FFF2-40B4-BE49-F238E27FC236}">
                <a16:creationId xmlns:a16="http://schemas.microsoft.com/office/drawing/2014/main" id="{234A2942-D681-4FED-F2D7-F54EF4E719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Immagine 3" descr="Immagine che contiene testo, cartone animato, clipart, illustrazione&#10;&#10;Descrizione generata automaticamente">
            <a:extLst>
              <a:ext uri="{FF2B5EF4-FFF2-40B4-BE49-F238E27FC236}">
                <a16:creationId xmlns:a16="http://schemas.microsoft.com/office/drawing/2014/main" id="{F7C19D9A-DC69-45E7-BC98-C821E4D55457}"/>
              </a:ext>
            </a:extLst>
          </p:cNvPr>
          <p:cNvPicPr>
            <a:picLocks noChangeAspect="1"/>
          </p:cNvPicPr>
          <p:nvPr/>
        </p:nvPicPr>
        <p:blipFill>
          <a:blip r:embed="rId3"/>
          <a:srcRect l="27581" t="792" r="30147" b="19647"/>
          <a:stretch/>
        </p:blipFill>
        <p:spPr>
          <a:xfrm>
            <a:off x="1827400" y="818707"/>
            <a:ext cx="3761409" cy="3327330"/>
          </a:xfrm>
          <a:prstGeom prst="rect">
            <a:avLst/>
          </a:prstGeom>
        </p:spPr>
      </p:pic>
      <p:sp>
        <p:nvSpPr>
          <p:cNvPr id="16" name="Rectangle 10">
            <a:extLst>
              <a:ext uri="{FF2B5EF4-FFF2-40B4-BE49-F238E27FC236}">
                <a16:creationId xmlns:a16="http://schemas.microsoft.com/office/drawing/2014/main" id="{8D587C49-EE85-058C-48E8-DBB32D3AD5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16208" y="0"/>
            <a:ext cx="4775791"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egnaposto contenuto 2">
            <a:extLst>
              <a:ext uri="{FF2B5EF4-FFF2-40B4-BE49-F238E27FC236}">
                <a16:creationId xmlns:a16="http://schemas.microsoft.com/office/drawing/2014/main" id="{28EDDDB2-CD40-97B3-6FCA-3CAC3E527F84}"/>
              </a:ext>
            </a:extLst>
          </p:cNvPr>
          <p:cNvSpPr>
            <a:spLocks noGrp="1"/>
          </p:cNvSpPr>
          <p:nvPr>
            <p:ph idx="1"/>
          </p:nvPr>
        </p:nvSpPr>
        <p:spPr>
          <a:xfrm>
            <a:off x="8050924" y="0"/>
            <a:ext cx="3318823" cy="6432331"/>
          </a:xfrm>
        </p:spPr>
        <p:txBody>
          <a:bodyPr anchor="ctr">
            <a:noAutofit/>
          </a:bodyPr>
          <a:lstStyle/>
          <a:p>
            <a:pPr marL="0" indent="0">
              <a:buNone/>
            </a:pPr>
            <a:r>
              <a:rPr lang="it-IT" sz="1800" i="1" dirty="0">
                <a:effectLst/>
                <a:latin typeface="Times New Roman" panose="02020603050405020304" pitchFamily="18" charset="0"/>
                <a:ea typeface="Times New Roman" panose="02020603050405020304" pitchFamily="18" charset="0"/>
              </a:rPr>
              <a:t>quei </a:t>
            </a:r>
            <a:r>
              <a:rPr lang="it-IT" sz="1800" b="1" i="1" dirty="0">
                <a:effectLst/>
                <a:latin typeface="Times New Roman" panose="02020603050405020304" pitchFamily="18" charset="0"/>
                <a:ea typeface="Times New Roman" panose="02020603050405020304" pitchFamily="18" charset="0"/>
              </a:rPr>
              <a:t>comportamenti indesiderati</a:t>
            </a:r>
            <a:r>
              <a:rPr lang="it-IT" sz="1800" i="1" dirty="0">
                <a:effectLst/>
                <a:latin typeface="Times New Roman" panose="02020603050405020304" pitchFamily="18" charset="0"/>
                <a:ea typeface="Times New Roman" panose="02020603050405020304" pitchFamily="18" charset="0"/>
              </a:rPr>
              <a:t> a connotazione sessuale, espressi in forma </a:t>
            </a:r>
            <a:r>
              <a:rPr lang="it-IT" sz="1800" b="1" i="1" dirty="0">
                <a:effectLst/>
                <a:latin typeface="Times New Roman" panose="02020603050405020304" pitchFamily="18" charset="0"/>
                <a:ea typeface="Times New Roman" panose="02020603050405020304" pitchFamily="18" charset="0"/>
              </a:rPr>
              <a:t>fisica</a:t>
            </a:r>
            <a:r>
              <a:rPr lang="it-IT" sz="1800" i="1" dirty="0">
                <a:effectLst/>
                <a:latin typeface="Times New Roman" panose="02020603050405020304" pitchFamily="18" charset="0"/>
                <a:ea typeface="Times New Roman" panose="02020603050405020304" pitchFamily="18" charset="0"/>
              </a:rPr>
              <a:t>, </a:t>
            </a:r>
            <a:r>
              <a:rPr lang="it-IT" sz="1800" b="1" i="1" dirty="0">
                <a:effectLst/>
                <a:latin typeface="Times New Roman" panose="02020603050405020304" pitchFamily="18" charset="0"/>
                <a:ea typeface="Times New Roman" panose="02020603050405020304" pitchFamily="18" charset="0"/>
              </a:rPr>
              <a:t>verbale</a:t>
            </a:r>
            <a:r>
              <a:rPr lang="it-IT" sz="1800" i="1" dirty="0">
                <a:effectLst/>
                <a:latin typeface="Times New Roman" panose="02020603050405020304" pitchFamily="18" charset="0"/>
                <a:ea typeface="Times New Roman" panose="02020603050405020304" pitchFamily="18" charset="0"/>
              </a:rPr>
              <a:t> o </a:t>
            </a:r>
            <a:r>
              <a:rPr lang="it-IT" sz="1800" b="1" i="1" dirty="0">
                <a:effectLst/>
                <a:latin typeface="Times New Roman" panose="02020603050405020304" pitchFamily="18" charset="0"/>
                <a:ea typeface="Times New Roman" panose="02020603050405020304" pitchFamily="18" charset="0"/>
              </a:rPr>
              <a:t>non verbale</a:t>
            </a:r>
            <a:r>
              <a:rPr lang="it-IT" sz="1800" i="1" dirty="0">
                <a:effectLst/>
                <a:latin typeface="Times New Roman" panose="02020603050405020304" pitchFamily="18" charset="0"/>
                <a:ea typeface="Times New Roman" panose="02020603050405020304" pitchFamily="18" charset="0"/>
              </a:rPr>
              <a:t>, aventi lo scopo o l’effetto di </a:t>
            </a:r>
            <a:r>
              <a:rPr lang="it-IT" sz="1800" b="1" i="1" dirty="0">
                <a:effectLst/>
                <a:latin typeface="Times New Roman" panose="02020603050405020304" pitchFamily="18" charset="0"/>
                <a:ea typeface="Times New Roman" panose="02020603050405020304" pitchFamily="18" charset="0"/>
              </a:rPr>
              <a:t>violare la dignità di una lavoratrice</a:t>
            </a:r>
            <a:r>
              <a:rPr lang="it-IT" sz="1800" i="1" dirty="0">
                <a:effectLst/>
                <a:latin typeface="Times New Roman" panose="02020603050405020304" pitchFamily="18" charset="0"/>
                <a:ea typeface="Times New Roman" panose="02020603050405020304" pitchFamily="18" charset="0"/>
              </a:rPr>
              <a:t> o di un lavoratore e di creare un clima intimidatorio, ostile, </a:t>
            </a:r>
            <a:r>
              <a:rPr lang="it-IT" sz="1800" b="1" i="1" dirty="0">
                <a:effectLst/>
                <a:latin typeface="Times New Roman" panose="02020603050405020304" pitchFamily="18" charset="0"/>
                <a:ea typeface="Times New Roman" panose="02020603050405020304" pitchFamily="18" charset="0"/>
              </a:rPr>
              <a:t>degradante</a:t>
            </a:r>
            <a:r>
              <a:rPr lang="it-IT" sz="1800" i="1" dirty="0">
                <a:effectLst/>
                <a:latin typeface="Times New Roman" panose="02020603050405020304" pitchFamily="18" charset="0"/>
                <a:ea typeface="Times New Roman" panose="02020603050405020304" pitchFamily="18" charset="0"/>
              </a:rPr>
              <a:t>, umiliante o offensivo</a:t>
            </a:r>
            <a:r>
              <a:rPr lang="it-IT" sz="1800" dirty="0">
                <a:effectLst/>
                <a:latin typeface="Times New Roman" panose="02020603050405020304" pitchFamily="18" charset="0"/>
                <a:ea typeface="Times New Roman" panose="02020603050405020304" pitchFamily="18" charset="0"/>
              </a:rPr>
              <a:t>».</a:t>
            </a:r>
          </a:p>
          <a:p>
            <a:pPr marL="0" indent="0">
              <a:buNone/>
            </a:pPr>
            <a:r>
              <a:rPr lang="it-IT" sz="1800" dirty="0">
                <a:latin typeface="Times New Roman" panose="02020603050405020304" pitchFamily="18" charset="0"/>
                <a:ea typeface="Times New Roman" panose="02020603050405020304" pitchFamily="18" charset="0"/>
              </a:rPr>
              <a:t>M</a:t>
            </a:r>
            <a:r>
              <a:rPr lang="it-IT" sz="1800" dirty="0">
                <a:effectLst/>
                <a:latin typeface="Times New Roman" panose="02020603050405020304" pitchFamily="18" charset="0"/>
                <a:ea typeface="Times New Roman" panose="02020603050405020304" pitchFamily="18" charset="0"/>
              </a:rPr>
              <a:t>olestie fisiche </a:t>
            </a:r>
          </a:p>
          <a:p>
            <a:pPr marL="0" indent="0">
              <a:buNone/>
            </a:pPr>
            <a:r>
              <a:rPr lang="it-IT" sz="1800" dirty="0">
                <a:latin typeface="Times New Roman" panose="02020603050405020304" pitchFamily="18" charset="0"/>
                <a:ea typeface="Times New Roman" panose="02020603050405020304" pitchFamily="18" charset="0"/>
              </a:rPr>
              <a:t>Molestie verbali</a:t>
            </a:r>
          </a:p>
          <a:p>
            <a:pPr marL="0" indent="0">
              <a:buNone/>
            </a:pPr>
            <a:r>
              <a:rPr lang="it-IT" sz="1800" dirty="0">
                <a:effectLst/>
                <a:latin typeface="Times New Roman" panose="02020603050405020304" pitchFamily="18" charset="0"/>
                <a:ea typeface="Times New Roman" panose="02020603050405020304" pitchFamily="18" charset="0"/>
              </a:rPr>
              <a:t>Molestie informatiche </a:t>
            </a:r>
          </a:p>
          <a:p>
            <a:pPr indent="0" algn="just">
              <a:lnSpc>
                <a:spcPts val="2100"/>
              </a:lnSpc>
              <a:spcAft>
                <a:spcPts val="1800"/>
              </a:spcAft>
              <a:buNone/>
            </a:pPr>
            <a:endParaRPr lang="it-IT" sz="1100" b="1" dirty="0">
              <a:solidFill>
                <a:srgbClr val="595959"/>
              </a:solidFill>
            </a:endParaRPr>
          </a:p>
        </p:txBody>
      </p:sp>
    </p:spTree>
    <p:extLst>
      <p:ext uri="{BB962C8B-B14F-4D97-AF65-F5344CB8AC3E}">
        <p14:creationId xmlns:p14="http://schemas.microsoft.com/office/powerpoint/2010/main" val="25740995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326FAE-AF08-DB14-14ED-0C39D2B1DB48}"/>
            </a:ext>
          </a:extLst>
        </p:cNvPr>
        <p:cNvGrpSpPr/>
        <p:nvPr/>
      </p:nvGrpSpPr>
      <p:grpSpPr>
        <a:xfrm>
          <a:off x="0" y="0"/>
          <a:ext cx="0" cy="0"/>
          <a:chOff x="0" y="0"/>
          <a:chExt cx="0" cy="0"/>
        </a:xfrm>
      </p:grpSpPr>
      <p:pic>
        <p:nvPicPr>
          <p:cNvPr id="4" name="Immagine 3" descr="Immagine che contiene testo, cartone animato, clipart, illustrazione&#10;&#10;Descrizione generata automaticamente">
            <a:extLst>
              <a:ext uri="{FF2B5EF4-FFF2-40B4-BE49-F238E27FC236}">
                <a16:creationId xmlns:a16="http://schemas.microsoft.com/office/drawing/2014/main" id="{5276E716-B4E0-233F-6674-547D518F00E2}"/>
              </a:ext>
            </a:extLst>
          </p:cNvPr>
          <p:cNvPicPr>
            <a:picLocks noChangeAspect="1"/>
          </p:cNvPicPr>
          <p:nvPr/>
        </p:nvPicPr>
        <p:blipFill>
          <a:blip r:embed="rId2"/>
          <a:srcRect l="27581" t="792" r="30147" b="19647"/>
          <a:stretch/>
        </p:blipFill>
        <p:spPr>
          <a:xfrm>
            <a:off x="1827400" y="818707"/>
            <a:ext cx="3761409" cy="3327330"/>
          </a:xfrm>
          <a:prstGeom prst="rect">
            <a:avLst/>
          </a:prstGeom>
        </p:spPr>
      </p:pic>
      <p:sp>
        <p:nvSpPr>
          <p:cNvPr id="3" name="Segnaposto contenuto 2">
            <a:extLst>
              <a:ext uri="{FF2B5EF4-FFF2-40B4-BE49-F238E27FC236}">
                <a16:creationId xmlns:a16="http://schemas.microsoft.com/office/drawing/2014/main" id="{8A3C6921-729B-E799-307E-72EE0AB87E2C}"/>
              </a:ext>
            </a:extLst>
          </p:cNvPr>
          <p:cNvSpPr>
            <a:spLocks noGrp="1"/>
          </p:cNvSpPr>
          <p:nvPr>
            <p:ph idx="1"/>
          </p:nvPr>
        </p:nvSpPr>
        <p:spPr>
          <a:xfrm>
            <a:off x="8238459" y="919446"/>
            <a:ext cx="3131288" cy="5310963"/>
          </a:xfrm>
        </p:spPr>
        <p:txBody>
          <a:bodyPr anchor="ctr">
            <a:normAutofit/>
          </a:bodyPr>
          <a:lstStyle/>
          <a:p>
            <a:pPr algn="l"/>
            <a:r>
              <a:rPr lang="it-IT" sz="1400" b="1" i="0" u="none" strike="noStrike" dirty="0">
                <a:solidFill>
                  <a:srgbClr val="0A0A0A"/>
                </a:solidFill>
                <a:effectLst/>
                <a:latin typeface="Times New Roman" panose="02020603050405020304" pitchFamily="18" charset="0"/>
                <a:cs typeface="Times New Roman" panose="02020603050405020304" pitchFamily="18" charset="0"/>
              </a:rPr>
              <a:t>Obblighi del datore di lavoro</a:t>
            </a:r>
          </a:p>
          <a:p>
            <a:pPr algn="l"/>
            <a:r>
              <a:rPr lang="it-IT" sz="1400" b="1" i="0" u="none" strike="noStrike" dirty="0">
                <a:solidFill>
                  <a:srgbClr val="0A0A0A"/>
                </a:solidFill>
                <a:effectLst/>
                <a:latin typeface="Times New Roman" panose="02020603050405020304" pitchFamily="18" charset="0"/>
                <a:cs typeface="Times New Roman" panose="02020603050405020304" pitchFamily="18" charset="0"/>
              </a:rPr>
              <a:t>Prevenzione:</a:t>
            </a:r>
            <a:endParaRPr lang="it-IT" sz="1400" b="0" i="0" u="none" strike="noStrike" dirty="0">
              <a:solidFill>
                <a:srgbClr val="0A0A0A"/>
              </a:solidFill>
              <a:effectLst/>
              <a:latin typeface="Times New Roman" panose="02020603050405020304" pitchFamily="18" charset="0"/>
              <a:cs typeface="Times New Roman" panose="02020603050405020304" pitchFamily="18" charset="0"/>
            </a:endParaRPr>
          </a:p>
          <a:p>
            <a:pPr algn="l" fontAlgn="ctr"/>
            <a:r>
              <a:rPr lang="it-IT" sz="1400" b="0" i="0" u="none" strike="noStrike" dirty="0">
                <a:solidFill>
                  <a:srgbClr val="0A0A0A"/>
                </a:solidFill>
                <a:effectLst/>
                <a:latin typeface="Times New Roman" panose="02020603050405020304" pitchFamily="18" charset="0"/>
                <a:cs typeface="Times New Roman" panose="02020603050405020304" pitchFamily="18" charset="0"/>
              </a:rPr>
              <a:t>Valutare specificamente il rischio di violenza e molestie, inserendolo nel Documento di Valutazione dei Rischi (DVR). </a:t>
            </a:r>
          </a:p>
          <a:p>
            <a:pPr algn="l" fontAlgn="ctr"/>
            <a:r>
              <a:rPr lang="it-IT" sz="1400" b="0" i="0" u="none" strike="noStrike" dirty="0">
                <a:solidFill>
                  <a:srgbClr val="0A0A0A"/>
                </a:solidFill>
                <a:effectLst/>
                <a:latin typeface="Times New Roman" panose="02020603050405020304" pitchFamily="18" charset="0"/>
                <a:cs typeface="Times New Roman" panose="02020603050405020304" pitchFamily="18" charset="0"/>
              </a:rPr>
              <a:t>Adottare misure preventive e di protezione efficaci. </a:t>
            </a:r>
          </a:p>
          <a:p>
            <a:pPr algn="l" fontAlgn="ctr"/>
            <a:r>
              <a:rPr lang="it-IT" sz="1400" b="0" i="0" u="none" strike="noStrike" dirty="0">
                <a:solidFill>
                  <a:srgbClr val="0A0A0A"/>
                </a:solidFill>
                <a:effectLst/>
                <a:latin typeface="Times New Roman" panose="02020603050405020304" pitchFamily="18" charset="0"/>
                <a:cs typeface="Times New Roman" panose="02020603050405020304" pitchFamily="18" charset="0"/>
              </a:rPr>
              <a:t>Promuovere una cultura aziendale basata su dignità, sicurezza e parità. </a:t>
            </a:r>
          </a:p>
          <a:p>
            <a:pPr algn="l"/>
            <a:r>
              <a:rPr lang="it-IT" sz="1400" b="1" i="0" u="none" strike="noStrike" dirty="0">
                <a:solidFill>
                  <a:srgbClr val="0A0A0A"/>
                </a:solidFill>
                <a:effectLst/>
                <a:latin typeface="Times New Roman" panose="02020603050405020304" pitchFamily="18" charset="0"/>
                <a:cs typeface="Times New Roman" panose="02020603050405020304" pitchFamily="18" charset="0"/>
              </a:rPr>
              <a:t>Gestione:</a:t>
            </a:r>
            <a:endParaRPr lang="it-IT" sz="1400" b="0" i="0" u="none" strike="noStrike" dirty="0">
              <a:solidFill>
                <a:srgbClr val="0A0A0A"/>
              </a:solidFill>
              <a:effectLst/>
              <a:latin typeface="Times New Roman" panose="02020603050405020304" pitchFamily="18" charset="0"/>
              <a:cs typeface="Times New Roman" panose="02020603050405020304" pitchFamily="18" charset="0"/>
            </a:endParaRPr>
          </a:p>
          <a:p>
            <a:pPr algn="l" fontAlgn="ctr"/>
            <a:r>
              <a:rPr lang="it-IT" sz="1400" b="0" i="0" u="none" strike="noStrike" dirty="0">
                <a:solidFill>
                  <a:srgbClr val="0A0A0A"/>
                </a:solidFill>
                <a:effectLst/>
                <a:latin typeface="Times New Roman" panose="02020603050405020304" pitchFamily="18" charset="0"/>
                <a:cs typeface="Times New Roman" panose="02020603050405020304" pitchFamily="18" charset="0"/>
              </a:rPr>
              <a:t>Attuare politiche e procedure per gestire e prevenire i fenomeni. </a:t>
            </a:r>
          </a:p>
          <a:p>
            <a:pPr algn="l"/>
            <a:r>
              <a:rPr lang="it-IT" sz="1400" b="0" i="0" u="none" strike="noStrike" dirty="0">
                <a:solidFill>
                  <a:srgbClr val="0A0A0A"/>
                </a:solidFill>
                <a:effectLst/>
                <a:latin typeface="Times New Roman" panose="02020603050405020304" pitchFamily="18" charset="0"/>
                <a:cs typeface="Times New Roman" panose="02020603050405020304" pitchFamily="18" charset="0"/>
              </a:rPr>
              <a:t>Istituire figure o procedimenti per la denuncia e l'intervento</a:t>
            </a:r>
          </a:p>
          <a:p>
            <a:pPr marL="0" indent="0">
              <a:buNone/>
            </a:pPr>
            <a:r>
              <a:rPr lang="it-IT" sz="1400" b="0" i="0" u="none" strike="noStrike" dirty="0">
                <a:solidFill>
                  <a:srgbClr val="0A0A0A"/>
                </a:solidFill>
                <a:effectLst/>
                <a:latin typeface="Google Sans"/>
              </a:rPr>
              <a:t> </a:t>
            </a:r>
            <a:endParaRPr lang="it-IT" sz="1400" dirty="0">
              <a:solidFill>
                <a:srgbClr val="595959"/>
              </a:solidFill>
            </a:endParaRPr>
          </a:p>
        </p:txBody>
      </p:sp>
    </p:spTree>
    <p:extLst>
      <p:ext uri="{BB962C8B-B14F-4D97-AF65-F5344CB8AC3E}">
        <p14:creationId xmlns:p14="http://schemas.microsoft.com/office/powerpoint/2010/main" val="36739979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2FAA2E-6557-1522-48BF-671F2E9E44A1}"/>
            </a:ext>
          </a:extLst>
        </p:cNvPr>
        <p:cNvGrpSpPr/>
        <p:nvPr/>
      </p:nvGrpSpPr>
      <p:grpSpPr>
        <a:xfrm>
          <a:off x="0" y="0"/>
          <a:ext cx="0" cy="0"/>
          <a:chOff x="0" y="0"/>
          <a:chExt cx="0" cy="0"/>
        </a:xfrm>
      </p:grpSpPr>
      <p:pic>
        <p:nvPicPr>
          <p:cNvPr id="4" name="Immagine 3" descr="Immagine che contiene testo, cartone animato, clipart, illustrazione&#10;&#10;Descrizione generata automaticamente">
            <a:extLst>
              <a:ext uri="{FF2B5EF4-FFF2-40B4-BE49-F238E27FC236}">
                <a16:creationId xmlns:a16="http://schemas.microsoft.com/office/drawing/2014/main" id="{9278A61E-0FE7-D08E-A41F-B1FC70F35304}"/>
              </a:ext>
            </a:extLst>
          </p:cNvPr>
          <p:cNvPicPr>
            <a:picLocks noChangeAspect="1"/>
          </p:cNvPicPr>
          <p:nvPr/>
        </p:nvPicPr>
        <p:blipFill>
          <a:blip r:embed="rId3"/>
          <a:srcRect l="27581" t="792" r="30147" b="19647"/>
          <a:stretch/>
        </p:blipFill>
        <p:spPr>
          <a:xfrm>
            <a:off x="1827400" y="818707"/>
            <a:ext cx="3761409" cy="3327330"/>
          </a:xfrm>
          <a:prstGeom prst="rect">
            <a:avLst/>
          </a:prstGeom>
        </p:spPr>
      </p:pic>
      <p:sp>
        <p:nvSpPr>
          <p:cNvPr id="3" name="Segnaposto contenuto 2">
            <a:extLst>
              <a:ext uri="{FF2B5EF4-FFF2-40B4-BE49-F238E27FC236}">
                <a16:creationId xmlns:a16="http://schemas.microsoft.com/office/drawing/2014/main" id="{91201648-ED0D-E93A-6590-6502D3B407BB}"/>
              </a:ext>
            </a:extLst>
          </p:cNvPr>
          <p:cNvSpPr>
            <a:spLocks noGrp="1"/>
          </p:cNvSpPr>
          <p:nvPr>
            <p:ph idx="1"/>
          </p:nvPr>
        </p:nvSpPr>
        <p:spPr>
          <a:xfrm>
            <a:off x="8238459" y="919446"/>
            <a:ext cx="3131288" cy="5310963"/>
          </a:xfrm>
        </p:spPr>
        <p:txBody>
          <a:bodyPr anchor="ctr">
            <a:normAutofit/>
          </a:bodyPr>
          <a:lstStyle/>
          <a:p>
            <a:pPr algn="l"/>
            <a:r>
              <a:rPr lang="it-IT" sz="1400" b="1" i="0" u="none" strike="noStrike" dirty="0">
                <a:solidFill>
                  <a:srgbClr val="0A0A0A"/>
                </a:solidFill>
                <a:effectLst/>
                <a:latin typeface="Times New Roman" panose="02020603050405020304" pitchFamily="18" charset="0"/>
                <a:cs typeface="Times New Roman" panose="02020603050405020304" pitchFamily="18" charset="0"/>
              </a:rPr>
              <a:t>Cosa fare in caso di molestie</a:t>
            </a:r>
          </a:p>
          <a:p>
            <a:pPr algn="l"/>
            <a:r>
              <a:rPr lang="it-IT" sz="1400" b="1" i="0" u="none" strike="noStrike" dirty="0">
                <a:solidFill>
                  <a:srgbClr val="0A0A0A"/>
                </a:solidFill>
                <a:effectLst/>
                <a:latin typeface="Times New Roman" panose="02020603050405020304" pitchFamily="18" charset="0"/>
                <a:cs typeface="Times New Roman" panose="02020603050405020304" pitchFamily="18" charset="0"/>
              </a:rPr>
              <a:t>Informazione:</a:t>
            </a:r>
            <a:r>
              <a:rPr lang="it-IT" sz="1400" b="0" i="0" u="none" strike="noStrike" dirty="0">
                <a:solidFill>
                  <a:srgbClr val="0A0A0A"/>
                </a:solidFill>
                <a:effectLst/>
                <a:latin typeface="Times New Roman" panose="02020603050405020304" pitchFamily="18" charset="0"/>
                <a:cs typeface="Times New Roman" panose="02020603050405020304" pitchFamily="18" charset="0"/>
              </a:rPr>
              <a:t> </a:t>
            </a:r>
          </a:p>
          <a:p>
            <a:pPr algn="l" fontAlgn="ctr"/>
            <a:r>
              <a:rPr lang="it-IT" sz="1400" b="0" i="0" u="none" strike="noStrike" dirty="0">
                <a:solidFill>
                  <a:srgbClr val="0A0A0A"/>
                </a:solidFill>
                <a:effectLst/>
                <a:latin typeface="Times New Roman" panose="02020603050405020304" pitchFamily="18" charset="0"/>
                <a:cs typeface="Times New Roman" panose="02020603050405020304" pitchFamily="18" charset="0"/>
              </a:rPr>
              <a:t>Rivolgersi al proprio sindacato, a un avvocato esperto o a un rappresentante per la sicurezza. </a:t>
            </a:r>
          </a:p>
          <a:p>
            <a:pPr algn="l"/>
            <a:r>
              <a:rPr lang="it-IT" sz="1400" b="1" i="0" u="none" strike="noStrike" dirty="0">
                <a:solidFill>
                  <a:srgbClr val="0A0A0A"/>
                </a:solidFill>
                <a:effectLst/>
                <a:latin typeface="Times New Roman" panose="02020603050405020304" pitchFamily="18" charset="0"/>
                <a:cs typeface="Times New Roman" panose="02020603050405020304" pitchFamily="18" charset="0"/>
              </a:rPr>
              <a:t>Denuncia all'azienda:</a:t>
            </a:r>
            <a:r>
              <a:rPr lang="it-IT" sz="1400" b="0" i="0" u="none" strike="noStrike" dirty="0">
                <a:solidFill>
                  <a:srgbClr val="0A0A0A"/>
                </a:solidFill>
                <a:effectLst/>
                <a:latin typeface="Times New Roman" panose="02020603050405020304" pitchFamily="18" charset="0"/>
                <a:cs typeface="Times New Roman" panose="02020603050405020304" pitchFamily="18" charset="0"/>
              </a:rPr>
              <a:t> </a:t>
            </a:r>
          </a:p>
          <a:p>
            <a:pPr algn="l" fontAlgn="ctr"/>
            <a:r>
              <a:rPr lang="it-IT" sz="1400" b="0" i="0" u="none" strike="noStrike" dirty="0">
                <a:solidFill>
                  <a:srgbClr val="0A0A0A"/>
                </a:solidFill>
                <a:effectLst/>
                <a:latin typeface="Times New Roman" panose="02020603050405020304" pitchFamily="18" charset="0"/>
                <a:cs typeface="Times New Roman" panose="02020603050405020304" pitchFamily="18" charset="0"/>
              </a:rPr>
              <a:t>L'azienda ha l'obbligo di intervenire. </a:t>
            </a:r>
          </a:p>
          <a:p>
            <a:pPr algn="l"/>
            <a:r>
              <a:rPr lang="it-IT" sz="1400" b="1" i="0" u="none" strike="noStrike" dirty="0">
                <a:solidFill>
                  <a:srgbClr val="0A0A0A"/>
                </a:solidFill>
                <a:effectLst/>
                <a:latin typeface="Times New Roman" panose="02020603050405020304" pitchFamily="18" charset="0"/>
                <a:cs typeface="Times New Roman" panose="02020603050405020304" pitchFamily="18" charset="0"/>
              </a:rPr>
              <a:t>Segnalazione all'Ispettorato:</a:t>
            </a:r>
            <a:r>
              <a:rPr lang="it-IT" sz="1400" b="0" i="0" u="none" strike="noStrike" dirty="0">
                <a:solidFill>
                  <a:srgbClr val="0A0A0A"/>
                </a:solidFill>
                <a:effectLst/>
                <a:latin typeface="Times New Roman" panose="02020603050405020304" pitchFamily="18" charset="0"/>
                <a:cs typeface="Times New Roman" panose="02020603050405020304" pitchFamily="18" charset="0"/>
              </a:rPr>
              <a:t> </a:t>
            </a:r>
          </a:p>
          <a:p>
            <a:pPr algn="l" fontAlgn="ctr"/>
            <a:r>
              <a:rPr lang="it-IT" sz="1400" b="0" i="0" u="none" strike="noStrike" dirty="0">
                <a:solidFill>
                  <a:srgbClr val="0A0A0A"/>
                </a:solidFill>
                <a:effectLst/>
                <a:latin typeface="Times New Roman" panose="02020603050405020304" pitchFamily="18" charset="0"/>
                <a:cs typeface="Times New Roman" panose="02020603050405020304" pitchFamily="18" charset="0"/>
              </a:rPr>
              <a:t>Se il datore di lavoro non interviene o è l'autore delle molestie, è possibile rivolgersi all'Ispettorato Territoriale del Lavoro. </a:t>
            </a:r>
          </a:p>
          <a:p>
            <a:pPr algn="l"/>
            <a:r>
              <a:rPr lang="it-IT" sz="1400" b="1" i="0" u="none" strike="noStrike" dirty="0">
                <a:solidFill>
                  <a:srgbClr val="0A0A0A"/>
                </a:solidFill>
                <a:effectLst/>
                <a:latin typeface="Times New Roman" panose="02020603050405020304" pitchFamily="18" charset="0"/>
                <a:cs typeface="Times New Roman" panose="02020603050405020304" pitchFamily="18" charset="0"/>
              </a:rPr>
              <a:t>Tutela legale:</a:t>
            </a:r>
            <a:r>
              <a:rPr lang="it-IT" sz="1400" b="0" i="0" u="none" strike="noStrike" dirty="0">
                <a:solidFill>
                  <a:srgbClr val="0A0A0A"/>
                </a:solidFill>
                <a:effectLst/>
                <a:latin typeface="Times New Roman" panose="02020603050405020304" pitchFamily="18" charset="0"/>
                <a:cs typeface="Times New Roman" panose="02020603050405020304" pitchFamily="18" charset="0"/>
              </a:rPr>
              <a:t> </a:t>
            </a:r>
          </a:p>
          <a:p>
            <a:pPr algn="l"/>
            <a:r>
              <a:rPr lang="it-IT" sz="1400" b="0" i="0" u="none" strike="noStrike" dirty="0">
                <a:solidFill>
                  <a:srgbClr val="0A0A0A"/>
                </a:solidFill>
                <a:effectLst/>
                <a:latin typeface="Times New Roman" panose="02020603050405020304" pitchFamily="18" charset="0"/>
                <a:cs typeface="Times New Roman" panose="02020603050405020304" pitchFamily="18" charset="0"/>
              </a:rPr>
              <a:t>Le molestie possono essere inquadrate in diversi reati penali a seconda della gravità. </a:t>
            </a:r>
          </a:p>
        </p:txBody>
      </p:sp>
    </p:spTree>
    <p:extLst>
      <p:ext uri="{BB962C8B-B14F-4D97-AF65-F5344CB8AC3E}">
        <p14:creationId xmlns:p14="http://schemas.microsoft.com/office/powerpoint/2010/main" val="3208166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A88BB8-76A3-2A5B-55F5-2F0AAE41D63F}"/>
            </a:ext>
          </a:extLst>
        </p:cNvPr>
        <p:cNvGrpSpPr/>
        <p:nvPr/>
      </p:nvGrpSpPr>
      <p:grpSpPr>
        <a:xfrm>
          <a:off x="0" y="0"/>
          <a:ext cx="0" cy="0"/>
          <a:chOff x="0" y="0"/>
          <a:chExt cx="0" cy="0"/>
        </a:xfrm>
      </p:grpSpPr>
      <p:pic>
        <p:nvPicPr>
          <p:cNvPr id="4" name="Immagine 3" descr="Immagine che contiene testo, cartone animato, clipart, illustrazione&#10;&#10;Descrizione generata automaticamente">
            <a:extLst>
              <a:ext uri="{FF2B5EF4-FFF2-40B4-BE49-F238E27FC236}">
                <a16:creationId xmlns:a16="http://schemas.microsoft.com/office/drawing/2014/main" id="{771EC00D-6CB5-C189-CF94-23EE4F740479}"/>
              </a:ext>
            </a:extLst>
          </p:cNvPr>
          <p:cNvPicPr>
            <a:picLocks noChangeAspect="1"/>
          </p:cNvPicPr>
          <p:nvPr/>
        </p:nvPicPr>
        <p:blipFill>
          <a:blip r:embed="rId3"/>
          <a:srcRect l="27581" t="792" r="30147" b="19647"/>
          <a:stretch/>
        </p:blipFill>
        <p:spPr>
          <a:xfrm>
            <a:off x="1827400" y="818707"/>
            <a:ext cx="3761409" cy="3327330"/>
          </a:xfrm>
          <a:prstGeom prst="rect">
            <a:avLst/>
          </a:prstGeom>
        </p:spPr>
      </p:pic>
      <p:sp>
        <p:nvSpPr>
          <p:cNvPr id="3" name="Segnaposto contenuto 2">
            <a:extLst>
              <a:ext uri="{FF2B5EF4-FFF2-40B4-BE49-F238E27FC236}">
                <a16:creationId xmlns:a16="http://schemas.microsoft.com/office/drawing/2014/main" id="{1BDC84FC-4F2C-A9BC-2A16-8F2117B35F55}"/>
              </a:ext>
            </a:extLst>
          </p:cNvPr>
          <p:cNvSpPr>
            <a:spLocks noGrp="1"/>
          </p:cNvSpPr>
          <p:nvPr>
            <p:ph idx="1"/>
          </p:nvPr>
        </p:nvSpPr>
        <p:spPr>
          <a:xfrm>
            <a:off x="8238459" y="919446"/>
            <a:ext cx="3131288" cy="5310963"/>
          </a:xfrm>
        </p:spPr>
        <p:txBody>
          <a:bodyPr anchor="ctr">
            <a:normAutofit/>
          </a:bodyPr>
          <a:lstStyle/>
          <a:p>
            <a:pPr marL="0" indent="0">
              <a:lnSpc>
                <a:spcPct val="103000"/>
              </a:lnSpc>
              <a:spcAft>
                <a:spcPts val="1250"/>
              </a:spcAft>
              <a:buNone/>
            </a:pPr>
            <a:r>
              <a:rPr lang="it-IT" sz="1800" b="1" kern="100" dirty="0">
                <a:solidFill>
                  <a:srgbClr val="E21E27"/>
                </a:solidFill>
                <a:effectLst/>
                <a:latin typeface="Times New Roman" panose="02020603050405020304" pitchFamily="18" charset="0"/>
                <a:ea typeface="Times New Roman" panose="02020603050405020304" pitchFamily="18" charset="0"/>
                <a:cs typeface="Times New Roman" panose="02020603050405020304" pitchFamily="18" charset="0"/>
              </a:rPr>
              <a:t>Reato di inottemperanza agli ordini giudiziali di rimozione delle discriminazioni:</a:t>
            </a:r>
          </a:p>
          <a:p>
            <a:pPr marL="0" marR="13970" indent="0" algn="just">
              <a:lnSpc>
                <a:spcPct val="93000"/>
              </a:lnSpc>
              <a:spcAft>
                <a:spcPts val="915"/>
              </a:spcAft>
              <a:buNone/>
            </a:pPr>
            <a:r>
              <a:rPr lang="it-IT" sz="1400"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Le due ipotesi di reato previste dal Legislatore si differenziano in maniera sostanziale per i contenuti delle stesse (l’una destinata a tutelare l’insieme di tutti i lavoratori e le lavoratrici</a:t>
            </a:r>
            <a:r>
              <a:rPr lang="it-IT" sz="1800"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p>
          <a:p>
            <a:pPr marL="0" marR="13970" indent="0" algn="just">
              <a:lnSpc>
                <a:spcPct val="93000"/>
              </a:lnSpc>
              <a:spcAft>
                <a:spcPts val="915"/>
              </a:spcAft>
              <a:buNone/>
            </a:pPr>
            <a:r>
              <a:rPr lang="it-IT" sz="1400"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l’altra finalizzata a proteggere la singola lavoratrice o il singolo lavoratore), così come delineati rispettivamente dall’art. 37, comma 5, e dall’art. 38, comma 4, del </a:t>
            </a:r>
            <a:r>
              <a:rPr lang="it-IT" sz="1400" kern="1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D.Lgs.</a:t>
            </a:r>
            <a:r>
              <a:rPr lang="it-IT" sz="1400"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n. 198/2006.</a:t>
            </a:r>
            <a:endParaRPr lang="it-IT" sz="1400" kern="100" dirty="0">
              <a:solidFill>
                <a:srgbClr val="0A0A0A"/>
              </a:solidFill>
              <a:latin typeface="Times New Roman" panose="02020603050405020304" pitchFamily="18" charset="0"/>
              <a:ea typeface="Times New Roman" panose="02020603050405020304" pitchFamily="18" charset="0"/>
              <a:cs typeface="Times New Roman" panose="02020603050405020304" pitchFamily="18" charset="0"/>
            </a:endParaRPr>
          </a:p>
          <a:p>
            <a:pPr marL="0" marR="13970" indent="0" algn="just">
              <a:lnSpc>
                <a:spcPct val="93000"/>
              </a:lnSpc>
              <a:spcAft>
                <a:spcPts val="915"/>
              </a:spcAft>
              <a:buNone/>
            </a:pPr>
            <a:r>
              <a:rPr lang="it-IT" sz="1400" kern="100" dirty="0">
                <a:solidFill>
                  <a:srgbClr val="0A0A0A"/>
                </a:solidFill>
                <a:effectLst/>
                <a:latin typeface="Times New Roman" panose="02020603050405020304" pitchFamily="18" charset="0"/>
                <a:ea typeface="Times New Roman" panose="02020603050405020304" pitchFamily="18" charset="0"/>
                <a:cs typeface="Times New Roman" panose="02020603050405020304" pitchFamily="18" charset="0"/>
              </a:rPr>
              <a:t>Si tratta di reati contravvenzionali che hanno sostituito l’art  650 c.p.</a:t>
            </a:r>
            <a:endParaRPr lang="it-IT" sz="1400"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121052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92C723-6B3C-DE32-D2FC-E04BC7287868}"/>
            </a:ext>
          </a:extLst>
        </p:cNvPr>
        <p:cNvGrpSpPr/>
        <p:nvPr/>
      </p:nvGrpSpPr>
      <p:grpSpPr>
        <a:xfrm>
          <a:off x="0" y="0"/>
          <a:ext cx="0" cy="0"/>
          <a:chOff x="0" y="0"/>
          <a:chExt cx="0" cy="0"/>
        </a:xfrm>
      </p:grpSpPr>
      <p:pic>
        <p:nvPicPr>
          <p:cNvPr id="4" name="Immagine 3" descr="Immagine che contiene testo, cartone animato, clipart, illustrazione&#10;&#10;Descrizione generata automaticamente">
            <a:extLst>
              <a:ext uri="{FF2B5EF4-FFF2-40B4-BE49-F238E27FC236}">
                <a16:creationId xmlns:a16="http://schemas.microsoft.com/office/drawing/2014/main" id="{1E2728E5-4468-1D84-7FC1-B0F0BF49E87C}"/>
              </a:ext>
            </a:extLst>
          </p:cNvPr>
          <p:cNvPicPr>
            <a:picLocks noChangeAspect="1"/>
          </p:cNvPicPr>
          <p:nvPr/>
        </p:nvPicPr>
        <p:blipFill>
          <a:blip r:embed="rId3"/>
          <a:srcRect l="27581" t="792" r="30147" b="19647"/>
          <a:stretch/>
        </p:blipFill>
        <p:spPr>
          <a:xfrm>
            <a:off x="1827400" y="818707"/>
            <a:ext cx="3761409" cy="3327330"/>
          </a:xfrm>
          <a:prstGeom prst="rect">
            <a:avLst/>
          </a:prstGeom>
        </p:spPr>
      </p:pic>
      <p:sp>
        <p:nvSpPr>
          <p:cNvPr id="3" name="Segnaposto contenuto 2">
            <a:extLst>
              <a:ext uri="{FF2B5EF4-FFF2-40B4-BE49-F238E27FC236}">
                <a16:creationId xmlns:a16="http://schemas.microsoft.com/office/drawing/2014/main" id="{3B8C950A-636B-3CC0-5304-9A26DF7A86C9}"/>
              </a:ext>
            </a:extLst>
          </p:cNvPr>
          <p:cNvSpPr>
            <a:spLocks noGrp="1"/>
          </p:cNvSpPr>
          <p:nvPr>
            <p:ph idx="1"/>
          </p:nvPr>
        </p:nvSpPr>
        <p:spPr>
          <a:xfrm>
            <a:off x="8238459" y="919446"/>
            <a:ext cx="3131288" cy="5310963"/>
          </a:xfrm>
        </p:spPr>
        <p:txBody>
          <a:bodyPr anchor="ctr">
            <a:normAutofit/>
          </a:bodyPr>
          <a:lstStyle/>
          <a:p>
            <a:pPr marL="0" indent="0" algn="just">
              <a:lnSpc>
                <a:spcPct val="103000"/>
              </a:lnSpc>
              <a:spcAft>
                <a:spcPts val="1250"/>
              </a:spcAft>
              <a:buNone/>
            </a:pPr>
            <a:r>
              <a:rPr lang="it-IT" sz="1600" kern="100" dirty="0">
                <a:solidFill>
                  <a:srgbClr val="FF0000"/>
                </a:solidFill>
                <a:effectLst/>
                <a:latin typeface="Times New Roman" panose="02020603050405020304" pitchFamily="18" charset="0"/>
                <a:ea typeface="Times New Roman" panose="02020603050405020304" pitchFamily="18" charset="0"/>
              </a:rPr>
              <a:t>Discriminazioni collettive</a:t>
            </a:r>
          </a:p>
          <a:p>
            <a:pPr marL="0" indent="0" algn="just">
              <a:lnSpc>
                <a:spcPct val="103000"/>
              </a:lnSpc>
              <a:spcAft>
                <a:spcPts val="1250"/>
              </a:spcAft>
              <a:buNone/>
            </a:pPr>
            <a:r>
              <a:rPr lang="it-IT" sz="1400" kern="100" dirty="0">
                <a:solidFill>
                  <a:srgbClr val="000000"/>
                </a:solidFill>
                <a:effectLst/>
                <a:latin typeface="Times New Roman" panose="02020603050405020304" pitchFamily="18" charset="0"/>
                <a:ea typeface="Times New Roman" panose="02020603050405020304" pitchFamily="18" charset="0"/>
              </a:rPr>
              <a:t>Le due disposizioni puniscono la condotta del datore di lavoro che non ottempera all’ordine giudiziale di rimozione delle discriminazioni accertate, collettive o individuali, ovvero, con riguardo alle discriminazioni collettive, non provveda a definire il piano di rimozione delle stesse:</a:t>
            </a:r>
          </a:p>
          <a:p>
            <a:pPr marL="0" indent="0" algn="just">
              <a:lnSpc>
                <a:spcPct val="103000"/>
              </a:lnSpc>
              <a:spcAft>
                <a:spcPts val="1250"/>
              </a:spcAft>
              <a:buNone/>
            </a:pPr>
            <a:r>
              <a:rPr lang="it-IT" sz="1400" kern="100" dirty="0">
                <a:solidFill>
                  <a:srgbClr val="FF0000"/>
                </a:solidFill>
                <a:latin typeface="Times New Roman" panose="02020603050405020304" pitchFamily="18" charset="0"/>
                <a:ea typeface="Times New Roman" panose="02020603050405020304" pitchFamily="18" charset="0"/>
              </a:rPr>
              <a:t>C</a:t>
            </a:r>
            <a:r>
              <a:rPr lang="it-IT" sz="1400" kern="100" dirty="0">
                <a:solidFill>
                  <a:srgbClr val="FF0000"/>
                </a:solidFill>
                <a:effectLst/>
                <a:latin typeface="Times New Roman" panose="02020603050405020304" pitchFamily="18" charset="0"/>
                <a:ea typeface="Times New Roman" panose="02020603050405020304" pitchFamily="18" charset="0"/>
              </a:rPr>
              <a:t>oncordandolo con le rappresentanze sindacali e con la consigliera o il consigliere di parità regionale competente per territorio o con il consigliere o la consigliera nazionale.</a:t>
            </a:r>
          </a:p>
          <a:p>
            <a:pPr marL="0" indent="0">
              <a:lnSpc>
                <a:spcPct val="103000"/>
              </a:lnSpc>
              <a:spcAft>
                <a:spcPts val="1250"/>
              </a:spcAft>
              <a:buNone/>
            </a:pPr>
            <a:endParaRPr lang="it-IT" sz="1400" kern="100" dirty="0">
              <a:solidFill>
                <a:srgbClr val="00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4219322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06EFE4-CA74-894F-9661-1A1ECF6F2904}"/>
            </a:ext>
          </a:extLst>
        </p:cNvPr>
        <p:cNvGrpSpPr/>
        <p:nvPr/>
      </p:nvGrpSpPr>
      <p:grpSpPr>
        <a:xfrm>
          <a:off x="0" y="0"/>
          <a:ext cx="0" cy="0"/>
          <a:chOff x="0" y="0"/>
          <a:chExt cx="0" cy="0"/>
        </a:xfrm>
      </p:grpSpPr>
      <p:pic>
        <p:nvPicPr>
          <p:cNvPr id="4" name="Immagine 3" descr="Immagine che contiene testo, cartone animato, clipart, illustrazione&#10;&#10;Descrizione generata automaticamente">
            <a:extLst>
              <a:ext uri="{FF2B5EF4-FFF2-40B4-BE49-F238E27FC236}">
                <a16:creationId xmlns:a16="http://schemas.microsoft.com/office/drawing/2014/main" id="{7D290E55-48A5-5937-893F-F199A77BFB98}"/>
              </a:ext>
            </a:extLst>
          </p:cNvPr>
          <p:cNvPicPr>
            <a:picLocks noChangeAspect="1"/>
          </p:cNvPicPr>
          <p:nvPr/>
        </p:nvPicPr>
        <p:blipFill>
          <a:blip r:embed="rId3"/>
          <a:srcRect l="27581" t="792" r="30147" b="19647"/>
          <a:stretch/>
        </p:blipFill>
        <p:spPr>
          <a:xfrm>
            <a:off x="1827400" y="818707"/>
            <a:ext cx="3761409" cy="3327330"/>
          </a:xfrm>
          <a:prstGeom prst="rect">
            <a:avLst/>
          </a:prstGeom>
        </p:spPr>
      </p:pic>
      <p:sp>
        <p:nvSpPr>
          <p:cNvPr id="3" name="Segnaposto contenuto 2">
            <a:extLst>
              <a:ext uri="{FF2B5EF4-FFF2-40B4-BE49-F238E27FC236}">
                <a16:creationId xmlns:a16="http://schemas.microsoft.com/office/drawing/2014/main" id="{AEB92BE6-D8BE-1C6A-E3F3-E859398DFE09}"/>
              </a:ext>
            </a:extLst>
          </p:cNvPr>
          <p:cNvSpPr>
            <a:spLocks noGrp="1"/>
          </p:cNvSpPr>
          <p:nvPr>
            <p:ph idx="1"/>
          </p:nvPr>
        </p:nvSpPr>
        <p:spPr>
          <a:xfrm>
            <a:off x="8145517" y="357352"/>
            <a:ext cx="3224230" cy="5873057"/>
          </a:xfrm>
        </p:spPr>
        <p:txBody>
          <a:bodyPr anchor="ctr">
            <a:normAutofit fontScale="92500" lnSpcReduction="10000"/>
          </a:bodyPr>
          <a:lstStyle/>
          <a:p>
            <a:pPr marL="0" indent="0" algn="just">
              <a:lnSpc>
                <a:spcPct val="103000"/>
              </a:lnSpc>
              <a:spcAft>
                <a:spcPts val="1250"/>
              </a:spcAft>
              <a:buNone/>
            </a:pPr>
            <a:r>
              <a:rPr lang="it-IT" sz="1600" kern="100" dirty="0">
                <a:solidFill>
                  <a:srgbClr val="FF0000"/>
                </a:solidFill>
                <a:effectLst/>
                <a:latin typeface="Times New Roman" panose="02020603050405020304" pitchFamily="18" charset="0"/>
                <a:ea typeface="Times New Roman" panose="02020603050405020304" pitchFamily="18" charset="0"/>
              </a:rPr>
              <a:t>Discriminazioni </a:t>
            </a:r>
            <a:r>
              <a:rPr lang="it-IT" sz="1600" kern="100" dirty="0">
                <a:solidFill>
                  <a:srgbClr val="FF0000"/>
                </a:solidFill>
                <a:latin typeface="Times New Roman" panose="02020603050405020304" pitchFamily="18" charset="0"/>
                <a:ea typeface="Times New Roman" panose="02020603050405020304" pitchFamily="18" charset="0"/>
              </a:rPr>
              <a:t>INDIVIDUALI </a:t>
            </a:r>
            <a:endParaRPr lang="it-IT" sz="1600" kern="100" dirty="0">
              <a:solidFill>
                <a:srgbClr val="FF0000"/>
              </a:solidFill>
              <a:effectLst/>
              <a:latin typeface="Times New Roman" panose="02020603050405020304" pitchFamily="18" charset="0"/>
              <a:ea typeface="Times New Roman" panose="02020603050405020304" pitchFamily="18" charset="0"/>
            </a:endParaRPr>
          </a:p>
          <a:p>
            <a:pPr marL="0" indent="0" algn="just">
              <a:lnSpc>
                <a:spcPct val="103000"/>
              </a:lnSpc>
              <a:spcAft>
                <a:spcPts val="1250"/>
              </a:spcAft>
              <a:buNone/>
            </a:pPr>
            <a:r>
              <a:rPr lang="it-IT" sz="1800" dirty="0">
                <a:effectLst/>
                <a:latin typeface="Times New Roman" panose="02020603050405020304" pitchFamily="18" charset="0"/>
                <a:ea typeface="Times New Roman" panose="02020603050405020304" pitchFamily="18" charset="0"/>
              </a:rPr>
              <a:t>In caso di discriminazione individuale, a danno di singoli lavoratori o lavoratrici, l’art. 38, comma 1, stabilisce che su ricorso del lavoratore (o per sua delega delle organizzazioni sindacali, delle associazioni e delle organizzazioni rappresentative del diritto o dell’interesse leso, o della consigliera o del consigliere di parità provinciale o regionale) il Tribunale in funzione di giudice del lavoro ordina, con decreto motivato immediatamente esecutivo, al datore di lavoro autore del comportamento illecito denunciato e accertato, la cessazione della condotta discriminatrice e la rimozione degli effetti.</a:t>
            </a:r>
          </a:p>
          <a:p>
            <a:pPr marL="0" indent="0">
              <a:lnSpc>
                <a:spcPct val="103000"/>
              </a:lnSpc>
              <a:spcAft>
                <a:spcPts val="1250"/>
              </a:spcAft>
              <a:buNone/>
            </a:pPr>
            <a:endParaRPr lang="it-IT" sz="1400" kern="100" dirty="0">
              <a:solidFill>
                <a:srgbClr val="00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2222782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E02794-71F7-2E76-427D-2C385A3C5A6D}"/>
            </a:ext>
          </a:extLst>
        </p:cNvPr>
        <p:cNvGrpSpPr/>
        <p:nvPr/>
      </p:nvGrpSpPr>
      <p:grpSpPr>
        <a:xfrm>
          <a:off x="0" y="0"/>
          <a:ext cx="0" cy="0"/>
          <a:chOff x="0" y="0"/>
          <a:chExt cx="0" cy="0"/>
        </a:xfrm>
      </p:grpSpPr>
      <p:pic>
        <p:nvPicPr>
          <p:cNvPr id="4" name="Immagine 3" descr="Immagine che contiene testo, cartone animato, clipart, illustrazione&#10;&#10;Descrizione generata automaticamente">
            <a:extLst>
              <a:ext uri="{FF2B5EF4-FFF2-40B4-BE49-F238E27FC236}">
                <a16:creationId xmlns:a16="http://schemas.microsoft.com/office/drawing/2014/main" id="{2ECF5F5E-84DF-85B7-7D1F-DA3A38E16D43}"/>
              </a:ext>
            </a:extLst>
          </p:cNvPr>
          <p:cNvPicPr>
            <a:picLocks noChangeAspect="1"/>
          </p:cNvPicPr>
          <p:nvPr/>
        </p:nvPicPr>
        <p:blipFill>
          <a:blip r:embed="rId3"/>
          <a:srcRect l="27581" t="792" r="30147" b="19647"/>
          <a:stretch/>
        </p:blipFill>
        <p:spPr>
          <a:xfrm>
            <a:off x="1827400" y="818707"/>
            <a:ext cx="3761409" cy="3327330"/>
          </a:xfrm>
          <a:prstGeom prst="rect">
            <a:avLst/>
          </a:prstGeom>
        </p:spPr>
      </p:pic>
      <p:sp>
        <p:nvSpPr>
          <p:cNvPr id="3" name="Segnaposto contenuto 2">
            <a:extLst>
              <a:ext uri="{FF2B5EF4-FFF2-40B4-BE49-F238E27FC236}">
                <a16:creationId xmlns:a16="http://schemas.microsoft.com/office/drawing/2014/main" id="{50A4820C-DD0B-3E47-EBDD-E80227D46B85}"/>
              </a:ext>
            </a:extLst>
          </p:cNvPr>
          <p:cNvSpPr>
            <a:spLocks noGrp="1"/>
          </p:cNvSpPr>
          <p:nvPr>
            <p:ph idx="1"/>
          </p:nvPr>
        </p:nvSpPr>
        <p:spPr>
          <a:xfrm>
            <a:off x="8051800" y="355600"/>
            <a:ext cx="3317948" cy="5874810"/>
          </a:xfrm>
        </p:spPr>
        <p:txBody>
          <a:bodyPr anchor="ctr">
            <a:normAutofit fontScale="70000" lnSpcReduction="20000"/>
          </a:bodyPr>
          <a:lstStyle/>
          <a:p>
            <a:pPr marL="6350" indent="-6350">
              <a:lnSpc>
                <a:spcPct val="107000"/>
              </a:lnSpc>
              <a:spcAft>
                <a:spcPts val="1550"/>
              </a:spcAft>
            </a:pPr>
            <a:r>
              <a:rPr lang="it-IT" sz="1800" kern="100" dirty="0">
                <a:solidFill>
                  <a:srgbClr val="000000"/>
                </a:solidFill>
                <a:effectLst/>
                <a:latin typeface="Times New Roman" panose="02020603050405020304" pitchFamily="18" charset="0"/>
                <a:ea typeface="Times New Roman" panose="02020603050405020304" pitchFamily="18" charset="0"/>
              </a:rPr>
              <a:t>ART 37 C. 3  E C 4 </a:t>
            </a:r>
          </a:p>
          <a:p>
            <a:pPr marL="6350" indent="-6350">
              <a:lnSpc>
                <a:spcPct val="107000"/>
              </a:lnSpc>
              <a:spcAft>
                <a:spcPts val="1550"/>
              </a:spcAft>
            </a:pPr>
            <a:r>
              <a:rPr lang="it-IT" sz="1800" kern="100" dirty="0">
                <a:solidFill>
                  <a:srgbClr val="000000"/>
                </a:solidFill>
                <a:effectLst/>
                <a:latin typeface="Times New Roman" panose="02020603050405020304" pitchFamily="18" charset="0"/>
                <a:ea typeface="Times New Roman" panose="02020603050405020304" pitchFamily="18" charset="0"/>
              </a:rPr>
              <a:t>SENTENZA di accertamento</a:t>
            </a:r>
          </a:p>
          <a:p>
            <a:pPr marL="6350" indent="-6350" algn="just">
              <a:lnSpc>
                <a:spcPct val="107000"/>
              </a:lnSpc>
              <a:spcAft>
                <a:spcPts val="1550"/>
              </a:spcAft>
            </a:pPr>
            <a:r>
              <a:rPr lang="it-IT" sz="1800" kern="100" dirty="0">
                <a:solidFill>
                  <a:srgbClr val="000000"/>
                </a:solidFill>
                <a:effectLst/>
                <a:latin typeface="Times New Roman" panose="02020603050405020304" pitchFamily="18" charset="0"/>
                <a:ea typeface="Times New Roman" panose="02020603050405020304" pitchFamily="18" charset="0"/>
              </a:rPr>
              <a:t>L’ art  37, comma 3, sentenza che accerta  su ricorso delle consigliere o dei consiglieri di parità l’esistenza di atti, patti o comportamenti discriminatori, diretti o indiretti, di carattere collettivo, anche quando non siano individuabili in modo immediato e diretto le lavoratrici o i lavoratori lesi dalle discriminazioni, ordina, fra l’altro, al datore di lavoro che si sia reso autore della discriminazione di </a:t>
            </a:r>
            <a:r>
              <a:rPr lang="it-IT" sz="1800" i="1" kern="100" dirty="0">
                <a:solidFill>
                  <a:srgbClr val="000000"/>
                </a:solidFill>
                <a:effectLst/>
                <a:latin typeface="Times New Roman" panose="02020603050405020304" pitchFamily="18" charset="0"/>
                <a:ea typeface="Times New Roman" panose="02020603050405020304" pitchFamily="18" charset="0"/>
              </a:rPr>
              <a:t>«definire un piano di rimozione delle </a:t>
            </a:r>
            <a:r>
              <a:rPr lang="it-IT" sz="1800" i="1" kern="100" dirty="0" err="1">
                <a:solidFill>
                  <a:srgbClr val="000000"/>
                </a:solidFill>
                <a:effectLst/>
                <a:latin typeface="Times New Roman" panose="02020603050405020304" pitchFamily="18" charset="0"/>
                <a:ea typeface="Times New Roman" panose="02020603050405020304" pitchFamily="18" charset="0"/>
              </a:rPr>
              <a:t>discrminazioni</a:t>
            </a:r>
            <a:r>
              <a:rPr lang="it-IT" sz="1800" i="1" kern="100" dirty="0">
                <a:solidFill>
                  <a:srgbClr val="000000"/>
                </a:solidFill>
                <a:effectLst/>
                <a:latin typeface="Times New Roman" panose="02020603050405020304" pitchFamily="18" charset="0"/>
                <a:ea typeface="Times New Roman" panose="02020603050405020304" pitchFamily="18" charset="0"/>
              </a:rPr>
              <a:t> accertate», </a:t>
            </a:r>
            <a:r>
              <a:rPr lang="it-IT" sz="1800" kern="100" dirty="0">
                <a:solidFill>
                  <a:srgbClr val="000000"/>
                </a:solidFill>
                <a:effectLst/>
                <a:latin typeface="Times New Roman" panose="02020603050405020304" pitchFamily="18" charset="0"/>
                <a:ea typeface="Times New Roman" panose="02020603050405020304" pitchFamily="18" charset="0"/>
              </a:rPr>
              <a:t>sentite le </a:t>
            </a:r>
            <a:r>
              <a:rPr lang="it-IT" sz="1800" i="1" kern="100" dirty="0">
                <a:solidFill>
                  <a:srgbClr val="000000"/>
                </a:solidFill>
                <a:effectLst/>
                <a:latin typeface="Times New Roman" panose="02020603050405020304" pitchFamily="18" charset="0"/>
                <a:ea typeface="Times New Roman" panose="02020603050405020304" pitchFamily="18" charset="0"/>
              </a:rPr>
              <a:t>«rappresentanze sindacali aziendali» </a:t>
            </a:r>
            <a:r>
              <a:rPr lang="it-IT" sz="1800" kern="100" dirty="0">
                <a:solidFill>
                  <a:srgbClr val="000000"/>
                </a:solidFill>
                <a:effectLst/>
                <a:latin typeface="Times New Roman" panose="02020603050405020304" pitchFamily="18" charset="0"/>
                <a:ea typeface="Times New Roman" panose="02020603050405020304" pitchFamily="18" charset="0"/>
              </a:rPr>
              <a:t>o, in mancanza, </a:t>
            </a:r>
            <a:r>
              <a:rPr lang="it-IT" sz="1800" i="1" kern="100" dirty="0">
                <a:solidFill>
                  <a:srgbClr val="000000"/>
                </a:solidFill>
                <a:effectLst/>
                <a:latin typeface="Times New Roman" panose="02020603050405020304" pitchFamily="18" charset="0"/>
                <a:ea typeface="Times New Roman" panose="02020603050405020304" pitchFamily="18" charset="0"/>
              </a:rPr>
              <a:t>«gli organismi locali aderenti alle organizzazioni sindacali di categoria maggiormente rappresentative sul piano nazionale», </a:t>
            </a:r>
            <a:r>
              <a:rPr lang="it-IT" sz="1800" kern="100" dirty="0">
                <a:solidFill>
                  <a:srgbClr val="000000"/>
                </a:solidFill>
                <a:effectLst/>
                <a:latin typeface="Times New Roman" panose="02020603050405020304" pitchFamily="18" charset="0"/>
                <a:ea typeface="Times New Roman" panose="02020603050405020304" pitchFamily="18" charset="0"/>
              </a:rPr>
              <a:t>nonché </a:t>
            </a:r>
            <a:r>
              <a:rPr lang="it-IT" sz="1800" i="1" kern="100" dirty="0">
                <a:solidFill>
                  <a:srgbClr val="000000"/>
                </a:solidFill>
                <a:effectLst/>
                <a:latin typeface="Times New Roman" panose="02020603050405020304" pitchFamily="18" charset="0"/>
                <a:ea typeface="Times New Roman" panose="02020603050405020304" pitchFamily="18" charset="0"/>
              </a:rPr>
              <a:t>«la consigliera o il consigliere di parità regionale competente per territorio o la consigliera o il consigliere nazionale».</a:t>
            </a:r>
            <a:endParaRPr lang="it-IT" sz="1800" kern="100" dirty="0">
              <a:solidFill>
                <a:srgbClr val="000000"/>
              </a:solidFill>
              <a:effectLst/>
              <a:latin typeface="Times New Roman" panose="02020603050405020304" pitchFamily="18" charset="0"/>
              <a:ea typeface="Times New Roman" panose="02020603050405020304" pitchFamily="18" charset="0"/>
            </a:endParaRPr>
          </a:p>
          <a:p>
            <a:pPr marL="6350" marR="13970" indent="-6350">
              <a:lnSpc>
                <a:spcPct val="93000"/>
              </a:lnSpc>
              <a:spcAft>
                <a:spcPts val="3110"/>
              </a:spcAft>
            </a:pPr>
            <a:r>
              <a:rPr lang="it-IT" sz="1800" kern="100" dirty="0">
                <a:solidFill>
                  <a:srgbClr val="000000"/>
                </a:solidFill>
                <a:effectLst/>
                <a:latin typeface="Times New Roman" panose="02020603050405020304" pitchFamily="18" charset="0"/>
                <a:ea typeface="Times New Roman" panose="02020603050405020304" pitchFamily="18" charset="0"/>
              </a:rPr>
              <a:t>La sentenza  indica circa i criteri, anche temporali, che devono essere osservati nella definizione e nella conseguente attuazione del piano.</a:t>
            </a:r>
          </a:p>
          <a:p>
            <a:pPr marL="0" indent="0">
              <a:lnSpc>
                <a:spcPct val="103000"/>
              </a:lnSpc>
              <a:spcAft>
                <a:spcPts val="1250"/>
              </a:spcAft>
              <a:buNone/>
            </a:pPr>
            <a:endParaRPr lang="it-IT" sz="1400" kern="100" dirty="0">
              <a:solidFill>
                <a:srgbClr val="00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6559764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9EDF13-D739-80B5-9582-746978DDF790}"/>
            </a:ext>
          </a:extLst>
        </p:cNvPr>
        <p:cNvGrpSpPr/>
        <p:nvPr/>
      </p:nvGrpSpPr>
      <p:grpSpPr>
        <a:xfrm>
          <a:off x="0" y="0"/>
          <a:ext cx="0" cy="0"/>
          <a:chOff x="0" y="0"/>
          <a:chExt cx="0" cy="0"/>
        </a:xfrm>
      </p:grpSpPr>
      <p:pic>
        <p:nvPicPr>
          <p:cNvPr id="4" name="Immagine 3" descr="Immagine che contiene testo, cartone animato, clipart, illustrazione&#10;&#10;Descrizione generata automaticamente">
            <a:extLst>
              <a:ext uri="{FF2B5EF4-FFF2-40B4-BE49-F238E27FC236}">
                <a16:creationId xmlns:a16="http://schemas.microsoft.com/office/drawing/2014/main" id="{46EEFD2E-7995-B633-0376-6F85A47B41A6}"/>
              </a:ext>
            </a:extLst>
          </p:cNvPr>
          <p:cNvPicPr>
            <a:picLocks noChangeAspect="1"/>
          </p:cNvPicPr>
          <p:nvPr/>
        </p:nvPicPr>
        <p:blipFill>
          <a:blip r:embed="rId3"/>
          <a:srcRect l="27581" t="792" r="30147" b="19647"/>
          <a:stretch/>
        </p:blipFill>
        <p:spPr>
          <a:xfrm>
            <a:off x="1827400" y="818707"/>
            <a:ext cx="3761409" cy="3327330"/>
          </a:xfrm>
          <a:prstGeom prst="rect">
            <a:avLst/>
          </a:prstGeom>
        </p:spPr>
      </p:pic>
      <p:sp>
        <p:nvSpPr>
          <p:cNvPr id="3" name="Segnaposto contenuto 2">
            <a:extLst>
              <a:ext uri="{FF2B5EF4-FFF2-40B4-BE49-F238E27FC236}">
                <a16:creationId xmlns:a16="http://schemas.microsoft.com/office/drawing/2014/main" id="{965FDD64-0197-E12A-B14D-47E26F892E07}"/>
              </a:ext>
            </a:extLst>
          </p:cNvPr>
          <p:cNvSpPr>
            <a:spLocks noGrp="1"/>
          </p:cNvSpPr>
          <p:nvPr>
            <p:ph idx="1"/>
          </p:nvPr>
        </p:nvSpPr>
        <p:spPr>
          <a:xfrm>
            <a:off x="8238459" y="919446"/>
            <a:ext cx="3131288" cy="5310963"/>
          </a:xfrm>
        </p:spPr>
        <p:txBody>
          <a:bodyPr anchor="ctr">
            <a:normAutofit/>
          </a:bodyPr>
          <a:lstStyle/>
          <a:p>
            <a:pPr marL="0" indent="0" algn="just">
              <a:lnSpc>
                <a:spcPct val="103000"/>
              </a:lnSpc>
              <a:spcAft>
                <a:spcPts val="1250"/>
              </a:spcAft>
              <a:buNone/>
            </a:pPr>
            <a:r>
              <a:rPr lang="it-IT" sz="1400" kern="100" dirty="0">
                <a:solidFill>
                  <a:srgbClr val="000000"/>
                </a:solidFill>
                <a:effectLst/>
                <a:latin typeface="Times New Roman" panose="02020603050405020304" pitchFamily="18" charset="0"/>
                <a:ea typeface="Times New Roman" panose="02020603050405020304" pitchFamily="18" charset="0"/>
              </a:rPr>
              <a:t> </a:t>
            </a:r>
            <a:r>
              <a:rPr lang="it-IT" sz="1400" kern="100" dirty="0">
                <a:solidFill>
                  <a:srgbClr val="FF0000"/>
                </a:solidFill>
                <a:effectLst/>
                <a:latin typeface="Times New Roman" panose="02020603050405020304" pitchFamily="18" charset="0"/>
                <a:ea typeface="Times New Roman" panose="02020603050405020304" pitchFamily="18" charset="0"/>
              </a:rPr>
              <a:t>Il successivo comma 4 dello stesso art. 37 del Codice stabilisce la titolarità di una autonoma azione giudiziaria in capo alla consigliera o al consigliere regionale e nazionale di parità mediante proposizione di un apposito ricorso in via d’urgenza, che viene deciso con decreto motivato, immediatamente esecutivo, nel quale, sono ordinate al datore di lavoro autore della discriminazione </a:t>
            </a:r>
            <a:r>
              <a:rPr lang="it-IT" sz="1400" i="1" kern="100" dirty="0">
                <a:solidFill>
                  <a:srgbClr val="FF0000"/>
                </a:solidFill>
                <a:effectLst/>
                <a:latin typeface="Times New Roman" panose="02020603050405020304" pitchFamily="18" charset="0"/>
                <a:ea typeface="Times New Roman" panose="02020603050405020304" pitchFamily="18" charset="0"/>
              </a:rPr>
              <a:t>«la cessazione del comportamento pregiudizievole» </a:t>
            </a:r>
            <a:r>
              <a:rPr lang="it-IT" sz="1400" kern="100" dirty="0">
                <a:solidFill>
                  <a:srgbClr val="FF0000"/>
                </a:solidFill>
                <a:effectLst/>
                <a:latin typeface="Times New Roman" panose="02020603050405020304" pitchFamily="18" charset="0"/>
                <a:ea typeface="Times New Roman" panose="02020603050405020304" pitchFamily="18" charset="0"/>
              </a:rPr>
              <a:t>e l’adozione di ogni altra misura idonea a rimuovere gli effetti delle discriminazioni accertate, compresa la definizione e l’attuazione di un piano di rimozione delle stesse.</a:t>
            </a:r>
          </a:p>
          <a:p>
            <a:pPr marL="0" indent="0">
              <a:lnSpc>
                <a:spcPct val="103000"/>
              </a:lnSpc>
              <a:spcAft>
                <a:spcPts val="1250"/>
              </a:spcAft>
              <a:buNone/>
            </a:pPr>
            <a:endParaRPr lang="it-IT" sz="1400" kern="100" dirty="0">
              <a:solidFill>
                <a:srgbClr val="00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4036838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6E6937-9498-ABDF-BA36-8D997A298CF9}"/>
            </a:ext>
          </a:extLst>
        </p:cNvPr>
        <p:cNvGrpSpPr/>
        <p:nvPr/>
      </p:nvGrpSpPr>
      <p:grpSpPr>
        <a:xfrm>
          <a:off x="0" y="0"/>
          <a:ext cx="0" cy="0"/>
          <a:chOff x="0" y="0"/>
          <a:chExt cx="0" cy="0"/>
        </a:xfrm>
      </p:grpSpPr>
      <p:pic>
        <p:nvPicPr>
          <p:cNvPr id="4" name="Immagine 3" descr="Immagine che contiene testo, cartone animato, clipart, illustrazione&#10;&#10;Descrizione generata automaticamente">
            <a:extLst>
              <a:ext uri="{FF2B5EF4-FFF2-40B4-BE49-F238E27FC236}">
                <a16:creationId xmlns:a16="http://schemas.microsoft.com/office/drawing/2014/main" id="{898F812E-C773-8E2A-06BB-53B690B2843A}"/>
              </a:ext>
            </a:extLst>
          </p:cNvPr>
          <p:cNvPicPr>
            <a:picLocks noChangeAspect="1"/>
          </p:cNvPicPr>
          <p:nvPr/>
        </p:nvPicPr>
        <p:blipFill>
          <a:blip r:embed="rId3"/>
          <a:srcRect l="27581" t="792" r="30147" b="19647"/>
          <a:stretch/>
        </p:blipFill>
        <p:spPr>
          <a:xfrm>
            <a:off x="1827400" y="818707"/>
            <a:ext cx="3761409" cy="3327330"/>
          </a:xfrm>
          <a:prstGeom prst="rect">
            <a:avLst/>
          </a:prstGeom>
        </p:spPr>
      </p:pic>
      <p:sp>
        <p:nvSpPr>
          <p:cNvPr id="3" name="Segnaposto contenuto 2">
            <a:extLst>
              <a:ext uri="{FF2B5EF4-FFF2-40B4-BE49-F238E27FC236}">
                <a16:creationId xmlns:a16="http://schemas.microsoft.com/office/drawing/2014/main" id="{1B834769-7873-CCA2-1E4C-D311B3FAD711}"/>
              </a:ext>
            </a:extLst>
          </p:cNvPr>
          <p:cNvSpPr>
            <a:spLocks noGrp="1"/>
          </p:cNvSpPr>
          <p:nvPr>
            <p:ph idx="1"/>
          </p:nvPr>
        </p:nvSpPr>
        <p:spPr>
          <a:xfrm>
            <a:off x="8238459" y="919446"/>
            <a:ext cx="3131288" cy="5310963"/>
          </a:xfrm>
        </p:spPr>
        <p:txBody>
          <a:bodyPr anchor="ctr">
            <a:normAutofit fontScale="85000" lnSpcReduction="20000"/>
          </a:bodyPr>
          <a:lstStyle/>
          <a:p>
            <a:r>
              <a:rPr lang="it-IT" sz="1800" b="1" dirty="0">
                <a:solidFill>
                  <a:srgbClr val="FF0000"/>
                </a:solidFill>
                <a:effectLst/>
                <a:latin typeface="Times New Roman" panose="02020603050405020304" pitchFamily="18" charset="0"/>
                <a:ea typeface="Times New Roman" panose="02020603050405020304" pitchFamily="18" charset="0"/>
              </a:rPr>
              <a:t>Reazione punitiva</a:t>
            </a:r>
            <a:endParaRPr lang="it-IT" sz="1800" dirty="0">
              <a:solidFill>
                <a:srgbClr val="FF0000"/>
              </a:solidFill>
              <a:effectLst/>
              <a:latin typeface="Times New Roman" panose="02020603050405020304" pitchFamily="18" charset="0"/>
              <a:ea typeface="Times New Roman" panose="02020603050405020304" pitchFamily="18" charset="0"/>
            </a:endParaRPr>
          </a:p>
          <a:p>
            <a:br>
              <a:rPr lang="it-IT" sz="1800" dirty="0">
                <a:solidFill>
                  <a:srgbClr val="FF0000"/>
                </a:solidFill>
                <a:effectLst/>
                <a:latin typeface="Times New Roman" panose="02020603050405020304" pitchFamily="18" charset="0"/>
                <a:ea typeface="Times New Roman" panose="02020603050405020304" pitchFamily="18" charset="0"/>
              </a:rPr>
            </a:br>
            <a:r>
              <a:rPr lang="it-IT" sz="1800" dirty="0">
                <a:solidFill>
                  <a:srgbClr val="FF0000"/>
                </a:solidFill>
                <a:effectLst/>
                <a:latin typeface="Times New Roman" panose="02020603050405020304" pitchFamily="18" charset="0"/>
                <a:ea typeface="Times New Roman" panose="02020603050405020304" pitchFamily="18" charset="0"/>
              </a:rPr>
              <a:t>Quanto al profilo più direttamente sanzionatorio la contravvenzione in argomento è punita con pena alternativa: la pena detentiva dell’arresto fino a 6 mesi ovvero quella pecuniaria dell’ammenda determinata nel massimo fino a 50.000 euro. </a:t>
            </a:r>
          </a:p>
          <a:p>
            <a:r>
              <a:rPr lang="it-IT" sz="1800" dirty="0">
                <a:solidFill>
                  <a:srgbClr val="FF0000"/>
                </a:solidFill>
                <a:effectLst/>
                <a:latin typeface="Times New Roman" panose="02020603050405020304" pitchFamily="18" charset="0"/>
                <a:ea typeface="Times New Roman" panose="02020603050405020304" pitchFamily="18" charset="0"/>
              </a:rPr>
              <a:t>Qualora il datore di lavoro ottemperi a seguito di prescrizione obbligatoria (art. 15, </a:t>
            </a:r>
            <a:r>
              <a:rPr lang="it-IT" sz="1800" dirty="0" err="1">
                <a:solidFill>
                  <a:srgbClr val="FF0000"/>
                </a:solidFill>
                <a:effectLst/>
                <a:latin typeface="Times New Roman" panose="02020603050405020304" pitchFamily="18" charset="0"/>
                <a:ea typeface="Times New Roman" panose="02020603050405020304" pitchFamily="18" charset="0"/>
              </a:rPr>
              <a:t>D.Lgs.</a:t>
            </a:r>
            <a:r>
              <a:rPr lang="it-IT" sz="1800" dirty="0">
                <a:solidFill>
                  <a:srgbClr val="FF0000"/>
                </a:solidFill>
                <a:effectLst/>
                <a:latin typeface="Times New Roman" panose="02020603050405020304" pitchFamily="18" charset="0"/>
                <a:ea typeface="Times New Roman" panose="02020603050405020304" pitchFamily="18" charset="0"/>
              </a:rPr>
              <a:t> n. 124/2004) la pena alternativa dell’arresto o dell’ammenda sarà sostituita dal pagamento di una somma a titolo di sanzione amministrativa pari a un quarto della misura massima dell’ammenda, </a:t>
            </a:r>
            <a:r>
              <a:rPr lang="it-IT" sz="1800" kern="0" dirty="0">
                <a:solidFill>
                  <a:srgbClr val="FF0000"/>
                </a:solidFill>
                <a:effectLst/>
                <a:latin typeface="Times New Roman" panose="02020603050405020304" pitchFamily="18" charset="0"/>
                <a:ea typeface="Times New Roman" panose="02020603050405020304" pitchFamily="18" charset="0"/>
              </a:rPr>
              <a:t>Si tenga presente che in ipotesi di discriminazioni collettive, accanto alle sanzioni penali è previsto, anche nel caso in cui si proceda alla definizione in via amministrativa a seguito di prescrizione obbligatoria ovvero con procedimento di oblazione speciale,</a:t>
            </a:r>
            <a:endParaRPr lang="it-IT" sz="1400" kern="100" dirty="0">
              <a:solidFill>
                <a:srgbClr val="FF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6801000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1D75CF-E247-A3CD-8AD3-5037AC34E44E}"/>
            </a:ext>
          </a:extLst>
        </p:cNvPr>
        <p:cNvGrpSpPr/>
        <p:nvPr/>
      </p:nvGrpSpPr>
      <p:grpSpPr>
        <a:xfrm>
          <a:off x="0" y="0"/>
          <a:ext cx="0" cy="0"/>
          <a:chOff x="0" y="0"/>
          <a:chExt cx="0" cy="0"/>
        </a:xfrm>
      </p:grpSpPr>
      <p:pic>
        <p:nvPicPr>
          <p:cNvPr id="5" name="Immagine 4" descr="Immagine che contiene testo, cartone animato, clipart, illustrazione&#10;&#10;Descrizione generata automaticamente">
            <a:extLst>
              <a:ext uri="{FF2B5EF4-FFF2-40B4-BE49-F238E27FC236}">
                <a16:creationId xmlns:a16="http://schemas.microsoft.com/office/drawing/2014/main" id="{C258EA5B-0E47-D220-6DA5-58E3774A66F1}"/>
              </a:ext>
            </a:extLst>
          </p:cNvPr>
          <p:cNvPicPr>
            <a:picLocks noChangeAspect="1"/>
          </p:cNvPicPr>
          <p:nvPr/>
        </p:nvPicPr>
        <p:blipFill>
          <a:blip r:embed="rId2"/>
          <a:srcRect l="27581" t="792" r="30147" b="19647"/>
          <a:stretch/>
        </p:blipFill>
        <p:spPr>
          <a:xfrm>
            <a:off x="3596897" y="609421"/>
            <a:ext cx="4998205" cy="4417017"/>
          </a:xfrm>
          <a:prstGeom prst="rect">
            <a:avLst/>
          </a:prstGeom>
        </p:spPr>
      </p:pic>
      <p:sp>
        <p:nvSpPr>
          <p:cNvPr id="4" name="CasellaDiTesto 3">
            <a:extLst>
              <a:ext uri="{FF2B5EF4-FFF2-40B4-BE49-F238E27FC236}">
                <a16:creationId xmlns:a16="http://schemas.microsoft.com/office/drawing/2014/main" id="{FDA35729-B78E-4BB7-5EE0-8F994EF12CFB}"/>
              </a:ext>
            </a:extLst>
          </p:cNvPr>
          <p:cNvSpPr txBox="1"/>
          <p:nvPr/>
        </p:nvSpPr>
        <p:spPr>
          <a:xfrm>
            <a:off x="1481959" y="5234152"/>
            <a:ext cx="9911255" cy="738664"/>
          </a:xfrm>
          <a:prstGeom prst="rect">
            <a:avLst/>
          </a:prstGeom>
          <a:noFill/>
        </p:spPr>
        <p:txBody>
          <a:bodyPr wrap="square" rtlCol="0">
            <a:spAutoFit/>
          </a:bodyPr>
          <a:lstStyle/>
          <a:p>
            <a:pPr algn="ctr"/>
            <a:r>
              <a:rPr lang="it-IT" sz="2400" b="0" i="1" u="none" strike="noStrike" dirty="0">
                <a:solidFill>
                  <a:srgbClr val="000000"/>
                </a:solidFill>
                <a:effectLst/>
                <a:latin typeface="Times New Roman" panose="02020603050405020304" pitchFamily="18" charset="0"/>
                <a:cs typeface="Times New Roman" panose="02020603050405020304" pitchFamily="18" charset="0"/>
              </a:rPr>
              <a:t>Quando le buone pratiche non bastano: risvolti penali</a:t>
            </a:r>
            <a:endParaRPr lang="it-IT" sz="2400" b="0" i="0" u="none" strike="noStrike" dirty="0">
              <a:solidFill>
                <a:srgbClr val="000000"/>
              </a:solidFill>
              <a:effectLst/>
              <a:latin typeface="Times New Roman" panose="02020603050405020304" pitchFamily="18" charset="0"/>
              <a:cs typeface="Times New Roman" panose="02020603050405020304" pitchFamily="18" charset="0"/>
            </a:endParaRPr>
          </a:p>
          <a:p>
            <a:endParaRPr lang="it-IT" dirty="0"/>
          </a:p>
        </p:txBody>
      </p:sp>
    </p:spTree>
    <p:extLst>
      <p:ext uri="{BB962C8B-B14F-4D97-AF65-F5344CB8AC3E}">
        <p14:creationId xmlns:p14="http://schemas.microsoft.com/office/powerpoint/2010/main" val="24589298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CEFBD0-42FD-9220-325F-364163A8C427}"/>
            </a:ext>
          </a:extLst>
        </p:cNvPr>
        <p:cNvGrpSpPr/>
        <p:nvPr/>
      </p:nvGrpSpPr>
      <p:grpSpPr>
        <a:xfrm>
          <a:off x="0" y="0"/>
          <a:ext cx="0" cy="0"/>
          <a:chOff x="0" y="0"/>
          <a:chExt cx="0" cy="0"/>
        </a:xfrm>
      </p:grpSpPr>
      <p:pic>
        <p:nvPicPr>
          <p:cNvPr id="5" name="Immagine 4" descr="Immagine che contiene testo, cartone animato, clipart, illustrazione&#10;&#10;Descrizione generata automaticamente">
            <a:extLst>
              <a:ext uri="{FF2B5EF4-FFF2-40B4-BE49-F238E27FC236}">
                <a16:creationId xmlns:a16="http://schemas.microsoft.com/office/drawing/2014/main" id="{5B043DCA-B432-A1AE-D8CE-274ABF5A7C9A}"/>
              </a:ext>
            </a:extLst>
          </p:cNvPr>
          <p:cNvPicPr>
            <a:picLocks noChangeAspect="1"/>
          </p:cNvPicPr>
          <p:nvPr/>
        </p:nvPicPr>
        <p:blipFill>
          <a:blip r:embed="rId2"/>
          <a:srcRect l="27581" t="792" r="30147" b="19647"/>
          <a:stretch/>
        </p:blipFill>
        <p:spPr>
          <a:xfrm>
            <a:off x="3596897" y="609421"/>
            <a:ext cx="4998205" cy="4417017"/>
          </a:xfrm>
          <a:prstGeom prst="rect">
            <a:avLst/>
          </a:prstGeom>
        </p:spPr>
      </p:pic>
      <p:sp>
        <p:nvSpPr>
          <p:cNvPr id="6" name="CasellaDiTesto 5">
            <a:extLst>
              <a:ext uri="{FF2B5EF4-FFF2-40B4-BE49-F238E27FC236}">
                <a16:creationId xmlns:a16="http://schemas.microsoft.com/office/drawing/2014/main" id="{E60C5C56-F9DC-A622-D4EA-26449D22822F}"/>
              </a:ext>
            </a:extLst>
          </p:cNvPr>
          <p:cNvSpPr txBox="1"/>
          <p:nvPr/>
        </p:nvSpPr>
        <p:spPr>
          <a:xfrm>
            <a:off x="892843" y="5163074"/>
            <a:ext cx="11025351" cy="923330"/>
          </a:xfrm>
          <a:prstGeom prst="rect">
            <a:avLst/>
          </a:prstGeom>
          <a:noFill/>
        </p:spPr>
        <p:txBody>
          <a:bodyPr wrap="square" rtlCol="0">
            <a:spAutoFit/>
          </a:bodyPr>
          <a:lstStyle/>
          <a:p>
            <a:pPr algn="ctr"/>
            <a:r>
              <a:rPr lang="it-IT" dirty="0">
                <a:latin typeface="Times New Roman" panose="02020603050405020304" pitchFamily="18" charset="0"/>
                <a:cs typeface="Times New Roman" panose="02020603050405020304" pitchFamily="18" charset="0"/>
              </a:rPr>
              <a:t>Spesso si sente dire che la battaglia per l’uguaglianza continua, ma il fatto è che mentre pochi fanno davvero la «differenza»  tanti continuano a fare «l’indifferenza» </a:t>
            </a:r>
          </a:p>
          <a:p>
            <a:r>
              <a:rPr lang="it-IT" dirty="0">
                <a:latin typeface="Times New Roman" panose="02020603050405020304" pitchFamily="18" charset="0"/>
                <a:cs typeface="Times New Roman" panose="02020603050405020304" pitchFamily="18" charset="0"/>
              </a:rPr>
              <a:t> 					Jean-Paul Malfatti </a:t>
            </a:r>
          </a:p>
        </p:txBody>
      </p:sp>
    </p:spTree>
    <p:extLst>
      <p:ext uri="{BB962C8B-B14F-4D97-AF65-F5344CB8AC3E}">
        <p14:creationId xmlns:p14="http://schemas.microsoft.com/office/powerpoint/2010/main" val="18023042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8">
            <a:extLst>
              <a:ext uri="{FF2B5EF4-FFF2-40B4-BE49-F238E27FC236}">
                <a16:creationId xmlns:a16="http://schemas.microsoft.com/office/drawing/2014/main" id="{9CE0A68D-28EF-49D9-B84B-5DAB387149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Immagine 3" descr="Immagine che contiene testo, cartone animato, clipart, illustrazione&#10;&#10;Descrizione generata automaticamente">
            <a:extLst>
              <a:ext uri="{FF2B5EF4-FFF2-40B4-BE49-F238E27FC236}">
                <a16:creationId xmlns:a16="http://schemas.microsoft.com/office/drawing/2014/main" id="{CECD8435-6FF3-237C-E7C7-39932F5AA0E5}"/>
              </a:ext>
            </a:extLst>
          </p:cNvPr>
          <p:cNvPicPr>
            <a:picLocks noChangeAspect="1"/>
          </p:cNvPicPr>
          <p:nvPr/>
        </p:nvPicPr>
        <p:blipFill>
          <a:blip r:embed="rId3"/>
          <a:srcRect l="27581" t="792" r="30147" b="19647"/>
          <a:stretch/>
        </p:blipFill>
        <p:spPr>
          <a:xfrm>
            <a:off x="1827400" y="818707"/>
            <a:ext cx="3761409" cy="3327330"/>
          </a:xfrm>
          <a:prstGeom prst="rect">
            <a:avLst/>
          </a:prstGeom>
        </p:spPr>
      </p:pic>
      <p:sp>
        <p:nvSpPr>
          <p:cNvPr id="16" name="Rectangle 10">
            <a:extLst>
              <a:ext uri="{FF2B5EF4-FFF2-40B4-BE49-F238E27FC236}">
                <a16:creationId xmlns:a16="http://schemas.microsoft.com/office/drawing/2014/main" id="{1FA0C3DC-24DE-44E3-9D41-CAA5F3B207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16208" y="0"/>
            <a:ext cx="4775791"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egnaposto contenuto 2">
            <a:extLst>
              <a:ext uri="{FF2B5EF4-FFF2-40B4-BE49-F238E27FC236}">
                <a16:creationId xmlns:a16="http://schemas.microsoft.com/office/drawing/2014/main" id="{D5826BB9-6B56-E1B7-3804-2873217E030F}"/>
              </a:ext>
            </a:extLst>
          </p:cNvPr>
          <p:cNvSpPr>
            <a:spLocks noGrp="1"/>
          </p:cNvSpPr>
          <p:nvPr>
            <p:ph idx="1"/>
          </p:nvPr>
        </p:nvSpPr>
        <p:spPr>
          <a:xfrm>
            <a:off x="8238459" y="919446"/>
            <a:ext cx="3131288" cy="5310963"/>
          </a:xfrm>
        </p:spPr>
        <p:txBody>
          <a:bodyPr anchor="ctr">
            <a:normAutofit/>
          </a:bodyPr>
          <a:lstStyle/>
          <a:p>
            <a:pPr marL="0" indent="0">
              <a:buNone/>
            </a:pPr>
            <a:r>
              <a:rPr lang="it-IT" sz="1400" b="0" i="0" u="none" strike="noStrike" dirty="0">
                <a:effectLst/>
                <a:latin typeface="Times New Roman" panose="02020603050405020304" pitchFamily="18" charset="0"/>
                <a:cs typeface="Times New Roman" panose="02020603050405020304" pitchFamily="18" charset="0"/>
              </a:rPr>
              <a:t>    </a:t>
            </a:r>
            <a:r>
              <a:rPr lang="it-IT" sz="1400" b="1" i="0" u="none" strike="noStrike" dirty="0">
                <a:effectLst/>
                <a:latin typeface="Times New Roman" panose="02020603050405020304" pitchFamily="18" charset="0"/>
                <a:cs typeface="Times New Roman" panose="02020603050405020304" pitchFamily="18" charset="0"/>
              </a:rPr>
              <a:t>L’articolo 2087 del Codice Civile </a:t>
            </a:r>
          </a:p>
          <a:p>
            <a:pPr marL="0" indent="0">
              <a:buNone/>
            </a:pPr>
            <a:r>
              <a:rPr lang="it-IT" sz="1400" b="0" i="0" u="none" strike="noStrike" dirty="0">
                <a:effectLst/>
                <a:latin typeface="Times New Roman" panose="02020603050405020304" pitchFamily="18" charset="0"/>
                <a:cs typeface="Times New Roman" panose="02020603050405020304" pitchFamily="18" charset="0"/>
              </a:rPr>
              <a:t>impone al datore di lavoro l'obbligo di garantire l'integrità psicofisica dei dipendenti, </a:t>
            </a:r>
            <a:r>
              <a:rPr lang="it-IT" sz="1400" dirty="0">
                <a:latin typeface="Times New Roman" panose="02020603050405020304" pitchFamily="18" charset="0"/>
                <a:cs typeface="Times New Roman" panose="02020603050405020304" pitchFamily="18" charset="0"/>
              </a:rPr>
              <a:t> </a:t>
            </a:r>
          </a:p>
          <a:p>
            <a:pPr marL="0" indent="0">
              <a:buNone/>
            </a:pPr>
            <a:r>
              <a:rPr lang="it-IT" sz="1400" b="0" i="0" u="none" strike="noStrike" dirty="0">
                <a:effectLst/>
                <a:latin typeface="Times New Roman" panose="02020603050405020304" pitchFamily="18" charset="0"/>
                <a:cs typeface="Times New Roman" panose="02020603050405020304" pitchFamily="18" charset="0"/>
              </a:rPr>
              <a:t>     </a:t>
            </a:r>
            <a:r>
              <a:rPr lang="it-IT" sz="1400" b="1" i="0" u="none" strike="noStrike" dirty="0">
                <a:effectLst/>
                <a:latin typeface="Times New Roman" panose="02020603050405020304" pitchFamily="18" charset="0"/>
                <a:cs typeface="Times New Roman" panose="02020603050405020304" pitchFamily="18" charset="0"/>
              </a:rPr>
              <a:t>la Convenzione n. 190 dell'OIL</a:t>
            </a:r>
          </a:p>
          <a:p>
            <a:pPr marL="0" indent="0" algn="just">
              <a:buNone/>
            </a:pPr>
            <a:r>
              <a:rPr lang="it-IT" sz="1400" b="0" i="0" u="none" strike="noStrike" dirty="0">
                <a:effectLst/>
                <a:latin typeface="Times New Roman" panose="02020603050405020304" pitchFamily="18" charset="0"/>
                <a:cs typeface="Times New Roman" panose="02020603050405020304" pitchFamily="18" charset="0"/>
              </a:rPr>
              <a:t>che impone di adottare misure di prevenzione e protezione ratificata con LG. 4/2021. </a:t>
            </a:r>
          </a:p>
          <a:p>
            <a:pPr marL="0" indent="0">
              <a:buNone/>
            </a:pPr>
            <a:endParaRPr lang="it-IT" sz="1400" dirty="0">
              <a:latin typeface="Times New Roman" panose="02020603050405020304" pitchFamily="18" charset="0"/>
              <a:cs typeface="Times New Roman" panose="02020603050405020304" pitchFamily="18" charset="0"/>
            </a:endParaRPr>
          </a:p>
          <a:p>
            <a:pPr marL="0" indent="0">
              <a:buNone/>
            </a:pPr>
            <a:r>
              <a:rPr lang="it-IT" sz="1400" b="1" i="0" u="none" strike="noStrike" dirty="0">
                <a:effectLst/>
                <a:latin typeface="Times New Roman" panose="02020603050405020304" pitchFamily="18" charset="0"/>
                <a:cs typeface="Times New Roman" panose="02020603050405020304" pitchFamily="18" charset="0"/>
              </a:rPr>
              <a:t>      Il Codice delle Pari Opportunità </a:t>
            </a:r>
          </a:p>
          <a:p>
            <a:pPr marL="0" indent="0" algn="just">
              <a:buNone/>
            </a:pPr>
            <a:r>
              <a:rPr lang="it-IT" sz="1400" b="0" i="0" u="none" strike="noStrike" dirty="0">
                <a:effectLst/>
                <a:latin typeface="Times New Roman" panose="02020603050405020304" pitchFamily="18" charset="0"/>
                <a:cs typeface="Times New Roman" panose="02020603050405020304" pitchFamily="18" charset="0"/>
              </a:rPr>
              <a:t>                   (</a:t>
            </a:r>
            <a:r>
              <a:rPr lang="it-IT" sz="1400" b="0" i="0" u="none" strike="noStrike" dirty="0" err="1">
                <a:effectLst/>
                <a:latin typeface="Times New Roman" panose="02020603050405020304" pitchFamily="18" charset="0"/>
                <a:cs typeface="Times New Roman" panose="02020603050405020304" pitchFamily="18" charset="0"/>
              </a:rPr>
              <a:t>D.Lgs.</a:t>
            </a:r>
            <a:r>
              <a:rPr lang="it-IT" sz="1400" b="0" i="0" u="none" strike="noStrike" dirty="0">
                <a:effectLst/>
                <a:latin typeface="Times New Roman" panose="02020603050405020304" pitchFamily="18" charset="0"/>
                <a:cs typeface="Times New Roman" panose="02020603050405020304" pitchFamily="18" charset="0"/>
              </a:rPr>
              <a:t> 198/2006), </a:t>
            </a:r>
          </a:p>
          <a:p>
            <a:pPr marL="0" indent="0" algn="just">
              <a:buNone/>
            </a:pPr>
            <a:r>
              <a:rPr lang="it-IT" sz="1200" b="0" i="0" u="none" strike="noStrike" dirty="0">
                <a:effectLst/>
                <a:latin typeface="Times New Roman" panose="02020603050405020304" pitchFamily="18" charset="0"/>
                <a:cs typeface="Times New Roman" panose="02020603050405020304" pitchFamily="18" charset="0"/>
              </a:rPr>
              <a:t>cosi come poi modificato </a:t>
            </a:r>
            <a:r>
              <a:rPr lang="it-IT" sz="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D.Lgs.</a:t>
            </a:r>
            <a:r>
              <a:rPr lang="it-IT"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25 gennaio 2010, n. 5, dal </a:t>
            </a:r>
            <a:r>
              <a:rPr lang="it-IT" sz="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D.Lgs.</a:t>
            </a:r>
            <a:r>
              <a:rPr lang="it-IT"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14 settembre 2015, n. 151 e dalla legge 5 novembre 2021, n. 162</a:t>
            </a:r>
            <a:r>
              <a:rPr lang="it-IT" sz="1200" b="0" i="0" u="none" strike="noStrike" dirty="0">
                <a:effectLst/>
                <a:latin typeface="Times New Roman" panose="02020603050405020304" pitchFamily="18" charset="0"/>
                <a:cs typeface="Times New Roman" panose="02020603050405020304" pitchFamily="18" charset="0"/>
              </a:rPr>
              <a:t> </a:t>
            </a:r>
          </a:p>
          <a:p>
            <a:pPr marL="0" indent="0" algn="just">
              <a:buNone/>
            </a:pPr>
            <a:r>
              <a:rPr lang="it-IT" sz="1400" b="0" u="none" strike="noStrike" dirty="0">
                <a:effectLst/>
                <a:latin typeface="Times New Roman" panose="02020603050405020304" pitchFamily="18" charset="0"/>
                <a:cs typeface="Times New Roman" panose="02020603050405020304" pitchFamily="18" charset="0"/>
              </a:rPr>
              <a:t>definisce le molestie di genere e sessuali, che violano la dignità del lavoratore creando un clima ostile</a:t>
            </a:r>
            <a:r>
              <a:rPr lang="it-IT" sz="1400" b="0" u="none" strike="noStrike" dirty="0">
                <a:solidFill>
                  <a:srgbClr val="0A0A0A"/>
                </a:solidFill>
                <a:effectLst/>
                <a:latin typeface="Times New Roman" panose="02020603050405020304" pitchFamily="18" charset="0"/>
                <a:cs typeface="Times New Roman" panose="02020603050405020304" pitchFamily="18" charset="0"/>
              </a:rPr>
              <a:t>. </a:t>
            </a:r>
            <a:endParaRPr lang="it-IT" sz="1400" dirty="0">
              <a:solidFill>
                <a:srgbClr val="595959"/>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265920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492FE73-5424-4AB9-6287-F56A787E22DD}"/>
            </a:ext>
          </a:extLst>
        </p:cNvPr>
        <p:cNvGrpSpPr/>
        <p:nvPr/>
      </p:nvGrpSpPr>
      <p:grpSpPr>
        <a:xfrm>
          <a:off x="0" y="0"/>
          <a:ext cx="0" cy="0"/>
          <a:chOff x="0" y="0"/>
          <a:chExt cx="0" cy="0"/>
        </a:xfrm>
      </p:grpSpPr>
      <p:sp useBgFill="1">
        <p:nvSpPr>
          <p:cNvPr id="15" name="Rectangle 8">
            <a:extLst>
              <a:ext uri="{FF2B5EF4-FFF2-40B4-BE49-F238E27FC236}">
                <a16:creationId xmlns:a16="http://schemas.microsoft.com/office/drawing/2014/main" id="{CF5D5CF8-E1CD-338E-F737-F481172334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Immagine 3" descr="Immagine che contiene testo, cartone animato, clipart, illustrazione&#10;&#10;Descrizione generata automaticamente">
            <a:extLst>
              <a:ext uri="{FF2B5EF4-FFF2-40B4-BE49-F238E27FC236}">
                <a16:creationId xmlns:a16="http://schemas.microsoft.com/office/drawing/2014/main" id="{C19D50E4-B6C8-5999-98A9-0735C4AF683B}"/>
              </a:ext>
            </a:extLst>
          </p:cNvPr>
          <p:cNvPicPr>
            <a:picLocks noChangeAspect="1"/>
          </p:cNvPicPr>
          <p:nvPr/>
        </p:nvPicPr>
        <p:blipFill>
          <a:blip r:embed="rId3"/>
          <a:srcRect l="27581" t="792" r="30147" b="19647"/>
          <a:stretch/>
        </p:blipFill>
        <p:spPr>
          <a:xfrm>
            <a:off x="1827400" y="818707"/>
            <a:ext cx="3761409" cy="3327330"/>
          </a:xfrm>
          <a:prstGeom prst="rect">
            <a:avLst/>
          </a:prstGeom>
        </p:spPr>
      </p:pic>
      <p:sp>
        <p:nvSpPr>
          <p:cNvPr id="16" name="Rectangle 10">
            <a:extLst>
              <a:ext uri="{FF2B5EF4-FFF2-40B4-BE49-F238E27FC236}">
                <a16:creationId xmlns:a16="http://schemas.microsoft.com/office/drawing/2014/main" id="{94BFB87E-36A2-7301-5829-B70CC89832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16208" y="0"/>
            <a:ext cx="4775791"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egnaposto contenuto 2">
            <a:extLst>
              <a:ext uri="{FF2B5EF4-FFF2-40B4-BE49-F238E27FC236}">
                <a16:creationId xmlns:a16="http://schemas.microsoft.com/office/drawing/2014/main" id="{212A30A6-F91F-A2E9-7ED9-EC4F85EB7848}"/>
              </a:ext>
            </a:extLst>
          </p:cNvPr>
          <p:cNvSpPr>
            <a:spLocks noGrp="1"/>
          </p:cNvSpPr>
          <p:nvPr>
            <p:ph idx="1"/>
          </p:nvPr>
        </p:nvSpPr>
        <p:spPr>
          <a:xfrm>
            <a:off x="8238459" y="919446"/>
            <a:ext cx="3131288" cy="5310963"/>
          </a:xfrm>
        </p:spPr>
        <p:txBody>
          <a:bodyPr anchor="ctr">
            <a:normAutofit/>
          </a:bodyPr>
          <a:lstStyle/>
          <a:p>
            <a:pPr marL="0" indent="0">
              <a:buNone/>
            </a:pPr>
            <a:r>
              <a:rPr lang="it-IT" sz="1400" b="0" i="0" u="none" strike="noStrike" dirty="0">
                <a:effectLst/>
                <a:latin typeface="Times New Roman" panose="02020603050405020304" pitchFamily="18" charset="0"/>
                <a:cs typeface="Times New Roman" panose="02020603050405020304" pitchFamily="18" charset="0"/>
              </a:rPr>
              <a:t>    </a:t>
            </a:r>
            <a:endParaRPr lang="it-IT" sz="1400" dirty="0">
              <a:solidFill>
                <a:srgbClr val="595959"/>
              </a:solidFill>
              <a:latin typeface="Times New Roman" panose="02020603050405020304" pitchFamily="18" charset="0"/>
              <a:cs typeface="Times New Roman" panose="02020603050405020304" pitchFamily="18" charset="0"/>
            </a:endParaRPr>
          </a:p>
        </p:txBody>
      </p:sp>
      <p:sp>
        <p:nvSpPr>
          <p:cNvPr id="5" name="CasellaDiTesto 4">
            <a:extLst>
              <a:ext uri="{FF2B5EF4-FFF2-40B4-BE49-F238E27FC236}">
                <a16:creationId xmlns:a16="http://schemas.microsoft.com/office/drawing/2014/main" id="{E72A6637-7F39-1375-A2B3-0987CBF24E23}"/>
              </a:ext>
            </a:extLst>
          </p:cNvPr>
          <p:cNvSpPr txBox="1"/>
          <p:nvPr/>
        </p:nvSpPr>
        <p:spPr>
          <a:xfrm flipH="1">
            <a:off x="8238458" y="525517"/>
            <a:ext cx="3690781" cy="3970318"/>
          </a:xfrm>
          <a:prstGeom prst="rect">
            <a:avLst/>
          </a:prstGeom>
          <a:noFill/>
        </p:spPr>
        <p:txBody>
          <a:bodyPr wrap="square">
            <a:spAutoFit/>
          </a:bodyPr>
          <a:lstStyle/>
          <a:p>
            <a:pPr marL="0" indent="0" algn="just">
              <a:buNone/>
            </a:pPr>
            <a:r>
              <a:rPr lang="it-IT" sz="1800" b="1" i="0" u="none" strike="noStrike" dirty="0">
                <a:solidFill>
                  <a:srgbClr val="000000"/>
                </a:solidFill>
                <a:effectLst/>
                <a:latin typeface="Times New Roman" panose="02020603050405020304" pitchFamily="18" charset="0"/>
                <a:cs typeface="Times New Roman" panose="02020603050405020304" pitchFamily="18" charset="0"/>
              </a:rPr>
              <a:t>La più recente e puntuale definizione di violenze e molestie</a:t>
            </a:r>
            <a:r>
              <a:rPr lang="it-IT" sz="18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800" b="1" i="0" u="none" strike="noStrike" dirty="0">
                <a:solidFill>
                  <a:srgbClr val="000000"/>
                </a:solidFill>
                <a:effectLst/>
                <a:latin typeface="Times New Roman" panose="02020603050405020304" pitchFamily="18" charset="0"/>
                <a:cs typeface="Times New Roman" panose="02020603050405020304" pitchFamily="18" charset="0"/>
              </a:rPr>
              <a:t>nel mondo del lavoro è  contenuta nella </a:t>
            </a:r>
          </a:p>
          <a:p>
            <a:pPr marL="0" indent="0" algn="just">
              <a:buNone/>
            </a:pPr>
            <a:r>
              <a:rPr lang="it-IT" sz="18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800" b="1" i="0" u="none" strike="noStrike" dirty="0">
                <a:solidFill>
                  <a:srgbClr val="000000"/>
                </a:solidFill>
                <a:effectLst/>
                <a:latin typeface="Times New Roman" panose="02020603050405020304" pitchFamily="18" charset="0"/>
                <a:cs typeface="Times New Roman" panose="02020603050405020304" pitchFamily="18" charset="0"/>
              </a:rPr>
              <a:t>Convenzione ILO </a:t>
            </a:r>
          </a:p>
          <a:p>
            <a:pPr marL="0" indent="0" algn="just">
              <a:buNone/>
            </a:pPr>
            <a:r>
              <a:rPr lang="it-IT" sz="1800" b="0" i="1" u="none" strike="noStrike" dirty="0">
                <a:solidFill>
                  <a:srgbClr val="000000"/>
                </a:solidFill>
                <a:effectLst/>
                <a:latin typeface="Times New Roman" panose="02020603050405020304" pitchFamily="18" charset="0"/>
                <a:cs typeface="Times New Roman" panose="02020603050405020304" pitchFamily="18" charset="0"/>
              </a:rPr>
              <a:t>“un insieme di pratiche e di comportamenti inaccettabili, o la minaccia di porli in essere, sia in un’unica occasione, sia ripetutamente, che si prefiggano, causino o possano comportare un danno fisico, psicologico, sessuale o economico”, ivi incluse “la violenza e le molestie di genere”.</a:t>
            </a:r>
            <a:endParaRPr lang="it-IT" sz="1800" b="0" i="0" u="none" strike="noStrike" dirty="0">
              <a:solidFill>
                <a:srgbClr val="0A0A0A"/>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467639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0FB45CA-B824-82CE-010E-3802D9D7C1C0}"/>
            </a:ext>
          </a:extLst>
        </p:cNvPr>
        <p:cNvGrpSpPr/>
        <p:nvPr/>
      </p:nvGrpSpPr>
      <p:grpSpPr>
        <a:xfrm>
          <a:off x="0" y="0"/>
          <a:ext cx="0" cy="0"/>
          <a:chOff x="0" y="0"/>
          <a:chExt cx="0" cy="0"/>
        </a:xfrm>
      </p:grpSpPr>
      <p:sp useBgFill="1">
        <p:nvSpPr>
          <p:cNvPr id="15" name="Rectangle 8">
            <a:extLst>
              <a:ext uri="{FF2B5EF4-FFF2-40B4-BE49-F238E27FC236}">
                <a16:creationId xmlns:a16="http://schemas.microsoft.com/office/drawing/2014/main" id="{61B94818-8146-65CE-CDE1-899211F782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Immagine 3" descr="Immagine che contiene testo, cartone animato, clipart, illustrazione&#10;&#10;Descrizione generata automaticamente">
            <a:extLst>
              <a:ext uri="{FF2B5EF4-FFF2-40B4-BE49-F238E27FC236}">
                <a16:creationId xmlns:a16="http://schemas.microsoft.com/office/drawing/2014/main" id="{EA8A7B50-1DAD-A357-224C-C00974A528BF}"/>
              </a:ext>
            </a:extLst>
          </p:cNvPr>
          <p:cNvPicPr>
            <a:picLocks noChangeAspect="1"/>
          </p:cNvPicPr>
          <p:nvPr/>
        </p:nvPicPr>
        <p:blipFill>
          <a:blip r:embed="rId3"/>
          <a:srcRect l="27581" t="792" r="30147" b="19647"/>
          <a:stretch/>
        </p:blipFill>
        <p:spPr>
          <a:xfrm>
            <a:off x="1827400" y="818707"/>
            <a:ext cx="3761409" cy="3327330"/>
          </a:xfrm>
          <a:prstGeom prst="rect">
            <a:avLst/>
          </a:prstGeom>
        </p:spPr>
      </p:pic>
      <p:sp>
        <p:nvSpPr>
          <p:cNvPr id="16" name="Rectangle 10">
            <a:extLst>
              <a:ext uri="{FF2B5EF4-FFF2-40B4-BE49-F238E27FC236}">
                <a16:creationId xmlns:a16="http://schemas.microsoft.com/office/drawing/2014/main" id="{0405C0B3-0269-BA39-EAEF-2F45D51D47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16208" y="0"/>
            <a:ext cx="4775791"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egnaposto contenuto 2">
            <a:extLst>
              <a:ext uri="{FF2B5EF4-FFF2-40B4-BE49-F238E27FC236}">
                <a16:creationId xmlns:a16="http://schemas.microsoft.com/office/drawing/2014/main" id="{034D4416-F531-854B-D57F-2A4727104D07}"/>
              </a:ext>
            </a:extLst>
          </p:cNvPr>
          <p:cNvSpPr>
            <a:spLocks noGrp="1"/>
          </p:cNvSpPr>
          <p:nvPr>
            <p:ph idx="1"/>
          </p:nvPr>
        </p:nvSpPr>
        <p:spPr>
          <a:xfrm>
            <a:off x="8240109" y="252248"/>
            <a:ext cx="3129637" cy="5978161"/>
          </a:xfrm>
        </p:spPr>
        <p:txBody>
          <a:bodyPr anchor="ctr">
            <a:normAutofit fontScale="85000" lnSpcReduction="20000"/>
          </a:bodyPr>
          <a:lstStyle/>
          <a:p>
            <a:pPr marL="0" indent="0" algn="ctr">
              <a:buNone/>
            </a:pPr>
            <a:r>
              <a:rPr lang="it-IT" sz="1800" b="1" i="1" kern="100" dirty="0">
                <a:effectLst/>
                <a:latin typeface="Aptos" panose="020B0004020202020204" pitchFamily="34" charset="0"/>
                <a:ea typeface="Aptos" panose="020B0004020202020204" pitchFamily="34" charset="0"/>
                <a:cs typeface="Times New Roman" panose="02020603050405020304" pitchFamily="18" charset="0"/>
              </a:rPr>
              <a:t>ART 26 CPO </a:t>
            </a:r>
          </a:p>
          <a:p>
            <a:pPr marL="0" indent="0" algn="just">
              <a:buNone/>
            </a:pPr>
            <a:endParaRPr lang="it-IT" sz="1800" i="1" kern="100" dirty="0">
              <a:latin typeface="Aptos" panose="020B0004020202020204" pitchFamily="34" charset="0"/>
              <a:ea typeface="Aptos" panose="020B0004020202020204" pitchFamily="34" charset="0"/>
              <a:cs typeface="Times New Roman" panose="02020603050405020304" pitchFamily="18" charset="0"/>
            </a:endParaRPr>
          </a:p>
          <a:p>
            <a:pPr marL="0" indent="0" algn="just">
              <a:buNone/>
            </a:pPr>
            <a:r>
              <a:rPr lang="it-IT" sz="1800" i="1" kern="100" dirty="0">
                <a:effectLst/>
                <a:latin typeface="Aptos" panose="020B0004020202020204" pitchFamily="34" charset="0"/>
                <a:ea typeface="Aptos" panose="020B0004020202020204" pitchFamily="34" charset="0"/>
                <a:cs typeface="Times New Roman" panose="02020603050405020304" pitchFamily="18" charset="0"/>
              </a:rPr>
              <a:t>il rafforzamento della legislazione, delle politiche e delle istituzioni nazionali al fine di rendere effettivo il diritto ad un luogo di lavoro libero da violenza e da molestie. E ciò per avere riconosciuto l’inaccettabilità e l’incompatibilità della violenza e delle molestie con il lavoro dignitoso”, elaborando “la prima definizione riconosciuta a livello internazionale di violenza e molestie legate al lavoro, includendo la violenza e le molestie basate sul genere. E tale definizione si riferisce a “un insieme di pratiche e di comportamenti inaccettabili” che “si prefiggano, causino o possano comportare un danno fisico, psicologico, sessuale o economico” e si estende a tutti i lavoratori e le lavoratrici, includendo tirocinanti e apprendisti e apprendiste, individui che svolgano il ruolo o l’attività di imprenditore o imprenditrice, nel settore pubblico e privato, in imprese nel settore formale e informale, in zone rurali e urbane”</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 (Cass. 35066/2023)</a:t>
            </a:r>
          </a:p>
          <a:p>
            <a:pPr marL="0" indent="0">
              <a:buNone/>
            </a:pPr>
            <a:endParaRPr lang="it-IT" sz="1400" dirty="0">
              <a:solidFill>
                <a:srgbClr val="595959"/>
              </a:solidFill>
            </a:endParaRPr>
          </a:p>
        </p:txBody>
      </p:sp>
    </p:spTree>
    <p:extLst>
      <p:ext uri="{BB962C8B-B14F-4D97-AF65-F5344CB8AC3E}">
        <p14:creationId xmlns:p14="http://schemas.microsoft.com/office/powerpoint/2010/main" val="29664866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5127655-2015-8934-1757-BCAE9A8F02CA}"/>
            </a:ext>
          </a:extLst>
        </p:cNvPr>
        <p:cNvGrpSpPr/>
        <p:nvPr/>
      </p:nvGrpSpPr>
      <p:grpSpPr>
        <a:xfrm>
          <a:off x="0" y="0"/>
          <a:ext cx="0" cy="0"/>
          <a:chOff x="0" y="0"/>
          <a:chExt cx="0" cy="0"/>
        </a:xfrm>
      </p:grpSpPr>
      <p:sp useBgFill="1">
        <p:nvSpPr>
          <p:cNvPr id="15" name="Rectangle 8">
            <a:extLst>
              <a:ext uri="{FF2B5EF4-FFF2-40B4-BE49-F238E27FC236}">
                <a16:creationId xmlns:a16="http://schemas.microsoft.com/office/drawing/2014/main" id="{EC3A776F-680B-69FC-1EBB-2CA71F3A6B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Immagine 3" descr="Immagine che contiene testo, cartone animato, clipart, illustrazione&#10;&#10;Descrizione generata automaticamente">
            <a:extLst>
              <a:ext uri="{FF2B5EF4-FFF2-40B4-BE49-F238E27FC236}">
                <a16:creationId xmlns:a16="http://schemas.microsoft.com/office/drawing/2014/main" id="{E9DEA239-2933-BC09-CA9D-A4D8A17330B7}"/>
              </a:ext>
            </a:extLst>
          </p:cNvPr>
          <p:cNvPicPr>
            <a:picLocks noChangeAspect="1"/>
          </p:cNvPicPr>
          <p:nvPr/>
        </p:nvPicPr>
        <p:blipFill>
          <a:blip r:embed="rId3"/>
          <a:srcRect l="27581" t="792" r="30147" b="19647"/>
          <a:stretch/>
        </p:blipFill>
        <p:spPr>
          <a:xfrm>
            <a:off x="1827400" y="818707"/>
            <a:ext cx="3761409" cy="3327330"/>
          </a:xfrm>
          <a:prstGeom prst="rect">
            <a:avLst/>
          </a:prstGeom>
        </p:spPr>
      </p:pic>
      <p:sp>
        <p:nvSpPr>
          <p:cNvPr id="16" name="Rectangle 10">
            <a:extLst>
              <a:ext uri="{FF2B5EF4-FFF2-40B4-BE49-F238E27FC236}">
                <a16:creationId xmlns:a16="http://schemas.microsoft.com/office/drawing/2014/main" id="{F6A7C35D-A947-795B-5BEA-38D56E7D473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16208" y="0"/>
            <a:ext cx="4775791"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egnaposto contenuto 2">
            <a:extLst>
              <a:ext uri="{FF2B5EF4-FFF2-40B4-BE49-F238E27FC236}">
                <a16:creationId xmlns:a16="http://schemas.microsoft.com/office/drawing/2014/main" id="{C45F5138-C0DC-E5DF-07CA-FD7F035BAEED}"/>
              </a:ext>
            </a:extLst>
          </p:cNvPr>
          <p:cNvSpPr>
            <a:spLocks noGrp="1"/>
          </p:cNvSpPr>
          <p:nvPr>
            <p:ph idx="1"/>
          </p:nvPr>
        </p:nvSpPr>
        <p:spPr>
          <a:xfrm>
            <a:off x="8238459" y="919446"/>
            <a:ext cx="3131288" cy="5310963"/>
          </a:xfrm>
        </p:spPr>
        <p:txBody>
          <a:bodyPr anchor="ctr">
            <a:normAutofit/>
          </a:bodyPr>
          <a:lstStyle/>
          <a:p>
            <a:pPr marL="0" indent="0">
              <a:buNone/>
            </a:pPr>
            <a:r>
              <a:rPr lang="it-IT" sz="1400" b="1" dirty="0">
                <a:solidFill>
                  <a:srgbClr val="595959"/>
                </a:solidFill>
                <a:latin typeface="Times New Roman" panose="02020603050405020304" pitchFamily="18" charset="0"/>
                <a:cs typeface="Times New Roman" panose="02020603050405020304" pitchFamily="18" charset="0"/>
              </a:rPr>
              <a:t>LA COSTITUZIONE</a:t>
            </a:r>
            <a:r>
              <a:rPr lang="it-IT" sz="1400" dirty="0">
                <a:solidFill>
                  <a:srgbClr val="595959"/>
                </a:solidFill>
                <a:latin typeface="Times New Roman" panose="02020603050405020304" pitchFamily="18" charset="0"/>
                <a:cs typeface="Times New Roman" panose="02020603050405020304" pitchFamily="18" charset="0"/>
              </a:rPr>
              <a:t> </a:t>
            </a:r>
          </a:p>
          <a:p>
            <a:pPr marL="0" indent="0">
              <a:buNone/>
            </a:pPr>
            <a:r>
              <a:rPr lang="it-IT" sz="1400" dirty="0">
                <a:solidFill>
                  <a:srgbClr val="595959"/>
                </a:solidFill>
                <a:latin typeface="Times New Roman" panose="02020603050405020304" pitchFamily="18" charset="0"/>
                <a:cs typeface="Times New Roman" panose="02020603050405020304" pitchFamily="18" charset="0"/>
              </a:rPr>
              <a:t>ART 2, ART 3 C. 1 ART 4 E 37 COST </a:t>
            </a:r>
          </a:p>
          <a:p>
            <a:pPr marL="0" indent="0">
              <a:buNone/>
            </a:pPr>
            <a:r>
              <a:rPr lang="it-IT" sz="1400" b="1" dirty="0">
                <a:solidFill>
                  <a:srgbClr val="595959"/>
                </a:solidFill>
                <a:latin typeface="Times New Roman" panose="02020603050405020304" pitchFamily="18" charset="0"/>
                <a:cs typeface="Times New Roman" panose="02020603050405020304" pitchFamily="18" charset="0"/>
              </a:rPr>
              <a:t>IL CODICE PARI OPPORTUNITA’</a:t>
            </a:r>
          </a:p>
          <a:p>
            <a:pPr marL="0" indent="0">
              <a:buNone/>
            </a:pPr>
            <a:r>
              <a:rPr lang="it-IT" sz="1400" dirty="0">
                <a:solidFill>
                  <a:srgbClr val="595959"/>
                </a:solidFill>
                <a:latin typeface="Times New Roman" panose="02020603050405020304" pitchFamily="18" charset="0"/>
                <a:cs typeface="Times New Roman" panose="02020603050405020304" pitchFamily="18" charset="0"/>
              </a:rPr>
              <a:t> </a:t>
            </a:r>
            <a:r>
              <a:rPr lang="it-IT" sz="1400" b="1" dirty="0">
                <a:solidFill>
                  <a:srgbClr val="595959"/>
                </a:solidFill>
                <a:latin typeface="Times New Roman" panose="02020603050405020304" pitchFamily="18" charset="0"/>
                <a:cs typeface="Times New Roman" panose="02020603050405020304" pitchFamily="18" charset="0"/>
              </a:rPr>
              <a:t>ART 37 C. 5 </a:t>
            </a:r>
          </a:p>
          <a:p>
            <a:pPr marL="0" indent="0">
              <a:buNone/>
            </a:pPr>
            <a:r>
              <a:rPr lang="it-IT" sz="1400" dirty="0">
                <a:solidFill>
                  <a:srgbClr val="595959"/>
                </a:solidFill>
                <a:latin typeface="Times New Roman" panose="02020603050405020304" pitchFamily="18" charset="0"/>
                <a:cs typeface="Times New Roman" panose="02020603050405020304" pitchFamily="18" charset="0"/>
              </a:rPr>
              <a:t> DISCRIMINAZIONI COLLETTIVE </a:t>
            </a:r>
          </a:p>
          <a:p>
            <a:pPr marL="0" indent="0">
              <a:buNone/>
            </a:pPr>
            <a:r>
              <a:rPr lang="it-IT" sz="1400" dirty="0">
                <a:solidFill>
                  <a:srgbClr val="595959"/>
                </a:solidFill>
                <a:latin typeface="Times New Roman" panose="02020603050405020304" pitchFamily="18" charset="0"/>
                <a:cs typeface="Times New Roman" panose="02020603050405020304" pitchFamily="18" charset="0"/>
              </a:rPr>
              <a:t> </a:t>
            </a:r>
            <a:r>
              <a:rPr lang="it-IT" sz="1400" b="1" dirty="0">
                <a:solidFill>
                  <a:srgbClr val="595959"/>
                </a:solidFill>
                <a:latin typeface="Times New Roman" panose="02020603050405020304" pitchFamily="18" charset="0"/>
                <a:cs typeface="Times New Roman" panose="02020603050405020304" pitchFamily="18" charset="0"/>
              </a:rPr>
              <a:t>ART 38 </a:t>
            </a:r>
          </a:p>
          <a:p>
            <a:pPr marL="0" indent="0">
              <a:buNone/>
            </a:pPr>
            <a:r>
              <a:rPr lang="it-IT" sz="1400" dirty="0">
                <a:solidFill>
                  <a:srgbClr val="595959"/>
                </a:solidFill>
                <a:latin typeface="Times New Roman" panose="02020603050405020304" pitchFamily="18" charset="0"/>
                <a:cs typeface="Times New Roman" panose="02020603050405020304" pitchFamily="18" charset="0"/>
              </a:rPr>
              <a:t>DISCRIMINAZIONI INDIVIDUALI </a:t>
            </a:r>
          </a:p>
          <a:p>
            <a:pPr marL="0" indent="0">
              <a:buNone/>
            </a:pPr>
            <a:r>
              <a:rPr lang="it-IT" sz="1400" b="1" dirty="0">
                <a:solidFill>
                  <a:srgbClr val="595959"/>
                </a:solidFill>
                <a:latin typeface="Times New Roman" panose="02020603050405020304" pitchFamily="18" charset="0"/>
                <a:cs typeface="Times New Roman" panose="02020603050405020304" pitchFamily="18" charset="0"/>
              </a:rPr>
              <a:t>ART 27 </a:t>
            </a:r>
          </a:p>
          <a:p>
            <a:pPr marL="0" indent="0">
              <a:buNone/>
            </a:pPr>
            <a:r>
              <a:rPr lang="it-IT" sz="1400" dirty="0">
                <a:solidFill>
                  <a:srgbClr val="595959"/>
                </a:solidFill>
                <a:latin typeface="Times New Roman" panose="02020603050405020304" pitchFamily="18" charset="0"/>
                <a:cs typeface="Times New Roman" panose="02020603050405020304" pitchFamily="18" charset="0"/>
              </a:rPr>
              <a:t>DISCRIMINAZIONI </a:t>
            </a:r>
            <a:r>
              <a:rPr lang="it-IT" sz="1200" dirty="0">
                <a:solidFill>
                  <a:srgbClr val="595959"/>
                </a:solidFill>
                <a:latin typeface="Times New Roman" panose="02020603050405020304" pitchFamily="18" charset="0"/>
                <a:cs typeface="Times New Roman" panose="02020603050405020304" pitchFamily="18" charset="0"/>
              </a:rPr>
              <a:t>ORIENTAMENTO,          FORMAZIONE,              AGGIORNAMENTO</a:t>
            </a:r>
          </a:p>
          <a:p>
            <a:pPr marL="0" indent="0">
              <a:buNone/>
            </a:pPr>
            <a:r>
              <a:rPr lang="it-IT" sz="1400" b="1" dirty="0">
                <a:solidFill>
                  <a:srgbClr val="595959"/>
                </a:solidFill>
                <a:latin typeface="Times New Roman" panose="02020603050405020304" pitchFamily="18" charset="0"/>
                <a:cs typeface="Times New Roman" panose="02020603050405020304" pitchFamily="18" charset="0"/>
              </a:rPr>
              <a:t>ART 28</a:t>
            </a:r>
          </a:p>
          <a:p>
            <a:pPr marL="0" indent="0">
              <a:buNone/>
            </a:pPr>
            <a:r>
              <a:rPr lang="it-IT" sz="1400" dirty="0">
                <a:solidFill>
                  <a:srgbClr val="595959"/>
                </a:solidFill>
                <a:latin typeface="Times New Roman" panose="02020603050405020304" pitchFamily="18" charset="0"/>
                <a:cs typeface="Times New Roman" panose="02020603050405020304" pitchFamily="18" charset="0"/>
              </a:rPr>
              <a:t>DISCRIMINAZIONI </a:t>
            </a:r>
            <a:r>
              <a:rPr lang="it-IT" sz="1200" dirty="0">
                <a:solidFill>
                  <a:srgbClr val="595959"/>
                </a:solidFill>
                <a:latin typeface="Times New Roman" panose="02020603050405020304" pitchFamily="18" charset="0"/>
                <a:cs typeface="Times New Roman" panose="02020603050405020304" pitchFamily="18" charset="0"/>
              </a:rPr>
              <a:t>RETRIBUZIONE , MANSIONI QUALIFICA E CARRIERA </a:t>
            </a:r>
          </a:p>
          <a:p>
            <a:pPr marL="0" indent="0">
              <a:buNone/>
            </a:pPr>
            <a:r>
              <a:rPr lang="it-IT" sz="1400" b="1" dirty="0">
                <a:solidFill>
                  <a:srgbClr val="595959"/>
                </a:solidFill>
                <a:latin typeface="Times New Roman" panose="02020603050405020304" pitchFamily="18" charset="0"/>
                <a:cs typeface="Times New Roman" panose="02020603050405020304" pitchFamily="18" charset="0"/>
              </a:rPr>
              <a:t>             SANZIONI DATORIALI </a:t>
            </a:r>
          </a:p>
          <a:p>
            <a:pPr marL="0" indent="0">
              <a:buNone/>
            </a:pPr>
            <a:r>
              <a:rPr lang="it-IT" sz="1200" dirty="0">
                <a:solidFill>
                  <a:srgbClr val="595959"/>
                </a:solidFill>
                <a:latin typeface="Times New Roman" panose="02020603050405020304" pitchFamily="18" charset="0"/>
                <a:cs typeface="Times New Roman" panose="02020603050405020304" pitchFamily="18" charset="0"/>
              </a:rPr>
              <a:t>PER L’OMESSO INVIO RAPPORTO BIENNALE </a:t>
            </a:r>
          </a:p>
          <a:p>
            <a:pPr marL="0" indent="0">
              <a:buNone/>
            </a:pPr>
            <a:r>
              <a:rPr lang="it-IT" sz="1200" dirty="0">
                <a:solidFill>
                  <a:srgbClr val="595959"/>
                </a:solidFill>
                <a:latin typeface="Times New Roman" panose="02020603050405020304" pitchFamily="18" charset="0"/>
                <a:cs typeface="Times New Roman" panose="02020603050405020304" pitchFamily="18" charset="0"/>
              </a:rPr>
              <a:t>OBBLIGATORIO PER AZIENDE CON OLTRE 40 DISPENDENTI </a:t>
            </a:r>
          </a:p>
        </p:txBody>
      </p:sp>
    </p:spTree>
    <p:extLst>
      <p:ext uri="{BB962C8B-B14F-4D97-AF65-F5344CB8AC3E}">
        <p14:creationId xmlns:p14="http://schemas.microsoft.com/office/powerpoint/2010/main" val="4204188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A7EC61E-0705-34E0-A8A5-3FD7063EAD58}"/>
            </a:ext>
          </a:extLst>
        </p:cNvPr>
        <p:cNvGrpSpPr/>
        <p:nvPr/>
      </p:nvGrpSpPr>
      <p:grpSpPr>
        <a:xfrm>
          <a:off x="0" y="0"/>
          <a:ext cx="0" cy="0"/>
          <a:chOff x="0" y="0"/>
          <a:chExt cx="0" cy="0"/>
        </a:xfrm>
      </p:grpSpPr>
      <p:sp useBgFill="1">
        <p:nvSpPr>
          <p:cNvPr id="15" name="Rectangle 8">
            <a:extLst>
              <a:ext uri="{FF2B5EF4-FFF2-40B4-BE49-F238E27FC236}">
                <a16:creationId xmlns:a16="http://schemas.microsoft.com/office/drawing/2014/main" id="{CC08419B-3060-AE4B-10A6-DCF6DAF30C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Immagine 3" descr="Immagine che contiene testo, cartone animato, clipart, illustrazione&#10;&#10;Descrizione generata automaticamente">
            <a:extLst>
              <a:ext uri="{FF2B5EF4-FFF2-40B4-BE49-F238E27FC236}">
                <a16:creationId xmlns:a16="http://schemas.microsoft.com/office/drawing/2014/main" id="{30AE1B02-8263-BACF-10E3-695FF09514D8}"/>
              </a:ext>
            </a:extLst>
          </p:cNvPr>
          <p:cNvPicPr>
            <a:picLocks noChangeAspect="1"/>
          </p:cNvPicPr>
          <p:nvPr/>
        </p:nvPicPr>
        <p:blipFill>
          <a:blip r:embed="rId3"/>
          <a:srcRect l="27581" t="792" r="30147" b="19647"/>
          <a:stretch/>
        </p:blipFill>
        <p:spPr>
          <a:xfrm>
            <a:off x="1827400" y="818707"/>
            <a:ext cx="3761409" cy="3327330"/>
          </a:xfrm>
          <a:prstGeom prst="rect">
            <a:avLst/>
          </a:prstGeom>
        </p:spPr>
      </p:pic>
      <p:sp>
        <p:nvSpPr>
          <p:cNvPr id="16" name="Rectangle 10">
            <a:extLst>
              <a:ext uri="{FF2B5EF4-FFF2-40B4-BE49-F238E27FC236}">
                <a16:creationId xmlns:a16="http://schemas.microsoft.com/office/drawing/2014/main" id="{86B948D9-5F1C-C3CD-5D11-15CB525989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16208" y="0"/>
            <a:ext cx="4775791"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egnaposto contenuto 2">
            <a:extLst>
              <a:ext uri="{FF2B5EF4-FFF2-40B4-BE49-F238E27FC236}">
                <a16:creationId xmlns:a16="http://schemas.microsoft.com/office/drawing/2014/main" id="{76D4201A-7905-7DD2-C8FC-571F598724D0}"/>
              </a:ext>
            </a:extLst>
          </p:cNvPr>
          <p:cNvSpPr>
            <a:spLocks noGrp="1"/>
          </p:cNvSpPr>
          <p:nvPr>
            <p:ph idx="1"/>
          </p:nvPr>
        </p:nvSpPr>
        <p:spPr>
          <a:xfrm>
            <a:off x="8198069" y="987972"/>
            <a:ext cx="3171677" cy="5242437"/>
          </a:xfrm>
        </p:spPr>
        <p:txBody>
          <a:bodyPr anchor="ctr">
            <a:normAutofit fontScale="25000" lnSpcReduction="20000"/>
          </a:bodyPr>
          <a:lstStyle/>
          <a:p>
            <a:pPr indent="0">
              <a:lnSpc>
                <a:spcPts val="2100"/>
              </a:lnSpc>
              <a:spcAft>
                <a:spcPts val="1800"/>
              </a:spcAft>
              <a:buNone/>
            </a:pPr>
            <a:r>
              <a:rPr lang="it-IT" sz="2500" b="1" dirty="0">
                <a:solidFill>
                  <a:srgbClr val="595959"/>
                </a:solidFill>
              </a:rPr>
              <a:t>	</a:t>
            </a:r>
            <a:r>
              <a:rPr lang="it-IT" sz="5600" b="1" dirty="0">
                <a:solidFill>
                  <a:srgbClr val="595959"/>
                </a:solidFill>
                <a:latin typeface="Times New Roman" panose="02020603050405020304" pitchFamily="18" charset="0"/>
                <a:cs typeface="Times New Roman" panose="02020603050405020304" pitchFamily="18" charset="0"/>
              </a:rPr>
              <a:t>ART 26 CPO </a:t>
            </a:r>
          </a:p>
          <a:p>
            <a:pPr indent="254000" algn="just">
              <a:lnSpc>
                <a:spcPts val="2100"/>
              </a:lnSpc>
              <a:spcAft>
                <a:spcPts val="1800"/>
              </a:spcAft>
            </a:pPr>
            <a:r>
              <a:rPr lang="it-IT" sz="4000" dirty="0">
                <a:effectLst/>
                <a:latin typeface="Times New Roman" panose="02020603050405020304" pitchFamily="18" charset="0"/>
                <a:cs typeface="Times New Roman" panose="02020603050405020304" pitchFamily="18" charset="0"/>
              </a:rPr>
              <a:t>1. </a:t>
            </a:r>
            <a:r>
              <a:rPr lang="it-IT" sz="4800" dirty="0">
                <a:effectLst/>
                <a:latin typeface="Times New Roman" panose="02020603050405020304" pitchFamily="18" charset="0"/>
                <a:cs typeface="Times New Roman" panose="02020603050405020304" pitchFamily="18" charset="0"/>
              </a:rPr>
              <a:t>Sono considerate come discriminazioni anche le molestie, ovvero quei comportamenti indesiderati, posti in essere per ragioni connesse al sesso, aventi lo scopo o l'effetto di violare la dignità di una lavoratrice o di un lavoratore e di creare un clima intimidatorio, ostile, degradante, umiliante o offensivo.</a:t>
            </a:r>
          </a:p>
          <a:p>
            <a:pPr indent="254000" algn="just">
              <a:lnSpc>
                <a:spcPts val="2100"/>
              </a:lnSpc>
              <a:spcBef>
                <a:spcPts val="700"/>
              </a:spcBef>
              <a:spcAft>
                <a:spcPts val="1800"/>
              </a:spcAft>
            </a:pPr>
            <a:r>
              <a:rPr lang="it-IT" sz="4800" dirty="0">
                <a:effectLst/>
                <a:latin typeface="Times New Roman" panose="02020603050405020304" pitchFamily="18" charset="0"/>
                <a:cs typeface="Times New Roman" panose="02020603050405020304" pitchFamily="18" charset="0"/>
              </a:rPr>
              <a:t>2. Sono, altresì, considerate come discriminazioni le molestie sessuali, ovvero quei comportamenti indesiderati a connotazione sessuale, espressi in forma fisica, verbale o non verbale, aventi lo scopo o l'effetto di violare la dignità di una lavoratrice o di un lavoratore e di creare un clima intimidatorio, ostile, degradante, umiliante o offensivo.</a:t>
            </a:r>
          </a:p>
          <a:p>
            <a:pPr>
              <a:lnSpc>
                <a:spcPts val="1800"/>
              </a:lnSpc>
            </a:pPr>
            <a:br>
              <a:rPr lang="it-IT" sz="1800" dirty="0">
                <a:effectLst/>
              </a:rPr>
            </a:br>
            <a:endParaRPr lang="it-IT" sz="1800" dirty="0">
              <a:effectLst/>
            </a:endParaRPr>
          </a:p>
        </p:txBody>
      </p:sp>
    </p:spTree>
    <p:extLst>
      <p:ext uri="{BB962C8B-B14F-4D97-AF65-F5344CB8AC3E}">
        <p14:creationId xmlns:p14="http://schemas.microsoft.com/office/powerpoint/2010/main" val="21255483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8452EE3-1989-7908-CAFF-E5B1EE12E070}"/>
            </a:ext>
          </a:extLst>
        </p:cNvPr>
        <p:cNvGrpSpPr/>
        <p:nvPr/>
      </p:nvGrpSpPr>
      <p:grpSpPr>
        <a:xfrm>
          <a:off x="0" y="0"/>
          <a:ext cx="0" cy="0"/>
          <a:chOff x="0" y="0"/>
          <a:chExt cx="0" cy="0"/>
        </a:xfrm>
      </p:grpSpPr>
      <p:sp useBgFill="1">
        <p:nvSpPr>
          <p:cNvPr id="15" name="Rectangle 8">
            <a:extLst>
              <a:ext uri="{FF2B5EF4-FFF2-40B4-BE49-F238E27FC236}">
                <a16:creationId xmlns:a16="http://schemas.microsoft.com/office/drawing/2014/main" id="{DC361305-CFC0-F314-FAE5-61562C2212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Immagine 3" descr="Immagine che contiene testo, cartone animato, clipart, illustrazione&#10;&#10;Descrizione generata automaticamente">
            <a:extLst>
              <a:ext uri="{FF2B5EF4-FFF2-40B4-BE49-F238E27FC236}">
                <a16:creationId xmlns:a16="http://schemas.microsoft.com/office/drawing/2014/main" id="{D0BEDF37-34A2-8D39-F148-E1ADE8696862}"/>
              </a:ext>
            </a:extLst>
          </p:cNvPr>
          <p:cNvPicPr>
            <a:picLocks noChangeAspect="1"/>
          </p:cNvPicPr>
          <p:nvPr/>
        </p:nvPicPr>
        <p:blipFill>
          <a:blip r:embed="rId3"/>
          <a:srcRect l="27581" t="792" r="30147" b="19647"/>
          <a:stretch/>
        </p:blipFill>
        <p:spPr>
          <a:xfrm>
            <a:off x="1827400" y="818707"/>
            <a:ext cx="3761409" cy="3327330"/>
          </a:xfrm>
          <a:prstGeom prst="rect">
            <a:avLst/>
          </a:prstGeom>
        </p:spPr>
      </p:pic>
      <p:sp>
        <p:nvSpPr>
          <p:cNvPr id="16" name="Rectangle 10">
            <a:extLst>
              <a:ext uri="{FF2B5EF4-FFF2-40B4-BE49-F238E27FC236}">
                <a16:creationId xmlns:a16="http://schemas.microsoft.com/office/drawing/2014/main" id="{034DDF17-768F-C214-36F5-22DC8E5CCB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16208" y="0"/>
            <a:ext cx="4775791"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egnaposto contenuto 2">
            <a:extLst>
              <a:ext uri="{FF2B5EF4-FFF2-40B4-BE49-F238E27FC236}">
                <a16:creationId xmlns:a16="http://schemas.microsoft.com/office/drawing/2014/main" id="{A8FE495F-542A-72C2-9303-3126C9876CA2}"/>
              </a:ext>
            </a:extLst>
          </p:cNvPr>
          <p:cNvSpPr>
            <a:spLocks noGrp="1"/>
          </p:cNvSpPr>
          <p:nvPr>
            <p:ph idx="1"/>
          </p:nvPr>
        </p:nvSpPr>
        <p:spPr>
          <a:xfrm>
            <a:off x="8238459" y="919446"/>
            <a:ext cx="3131288" cy="5310963"/>
          </a:xfrm>
        </p:spPr>
        <p:txBody>
          <a:bodyPr anchor="ctr">
            <a:normAutofit fontScale="85000" lnSpcReduction="20000"/>
          </a:bodyPr>
          <a:lstStyle/>
          <a:p>
            <a:r>
              <a:rPr lang="it-IT" sz="1800" dirty="0">
                <a:effectLst/>
                <a:latin typeface="Times New Roman" panose="02020603050405020304" pitchFamily="18" charset="0"/>
                <a:ea typeface="Times New Roman" panose="02020603050405020304" pitchFamily="18" charset="0"/>
                <a:cs typeface="Times New Roman" panose="02020603050405020304" pitchFamily="18" charset="0"/>
              </a:rPr>
              <a:t>2-bis. Sono, altresì, considerati come discriminazione i trattamenti meno favorevoli subiti da una lavoratrice o da un lavoratore per il fatto di aver rifiutato i comportamenti di cui ai commi 1 e 2 o di esservisi sottomessi.</a:t>
            </a:r>
          </a:p>
          <a:p>
            <a:r>
              <a:rPr lang="it-IT" sz="1800" dirty="0">
                <a:effectLst/>
                <a:latin typeface="Times New Roman" panose="02020603050405020304" pitchFamily="18" charset="0"/>
                <a:ea typeface="Times New Roman" panose="02020603050405020304" pitchFamily="18" charset="0"/>
                <a:cs typeface="Times New Roman" panose="02020603050405020304" pitchFamily="18" charset="0"/>
              </a:rPr>
              <a:t>3. Gli atti, i patti o i provvedimenti concernenti il rapporto di lavoro dei lavoratori o delle lavoratrici vittime dei comportamenti di cui ai commi 1, 2 e 2-bis sono nulli se adottati in conseguenza del rifiuto o della sottomissione ai comportamenti medesimi. Sono considerati, altresì, discriminazioni quei trattamenti sfavorevoli da parte del datore di lavoro che costituiscono una reazione ad un reclamo o ad una azione volta ad ottenere il rispetto del principio di parità di trattamento tra uomini e donne.</a:t>
            </a:r>
          </a:p>
          <a:p>
            <a:pPr indent="0">
              <a:lnSpc>
                <a:spcPts val="2100"/>
              </a:lnSpc>
              <a:spcAft>
                <a:spcPts val="1800"/>
              </a:spcAft>
              <a:buNone/>
            </a:pPr>
            <a:r>
              <a:rPr lang="it-IT" sz="2500" b="1" dirty="0">
                <a:solidFill>
                  <a:srgbClr val="595959"/>
                </a:solidFill>
                <a:latin typeface="Times New Roman" panose="02020603050405020304" pitchFamily="18" charset="0"/>
                <a:cs typeface="Times New Roman" panose="02020603050405020304" pitchFamily="18" charset="0"/>
              </a:rPr>
              <a:t>	</a:t>
            </a:r>
            <a:br>
              <a:rPr lang="it-IT" sz="1800" dirty="0">
                <a:effectLst/>
              </a:rPr>
            </a:br>
            <a:endParaRPr lang="it-IT" sz="1800" dirty="0">
              <a:effectLst/>
            </a:endParaRPr>
          </a:p>
          <a:p>
            <a:pPr indent="0">
              <a:lnSpc>
                <a:spcPts val="2100"/>
              </a:lnSpc>
              <a:spcAft>
                <a:spcPts val="1800"/>
              </a:spcAft>
              <a:buNone/>
            </a:pPr>
            <a:endParaRPr lang="it-IT" sz="2500" b="1" dirty="0">
              <a:solidFill>
                <a:srgbClr val="595959"/>
              </a:solidFill>
            </a:endParaRPr>
          </a:p>
        </p:txBody>
      </p:sp>
    </p:spTree>
    <p:extLst>
      <p:ext uri="{BB962C8B-B14F-4D97-AF65-F5344CB8AC3E}">
        <p14:creationId xmlns:p14="http://schemas.microsoft.com/office/powerpoint/2010/main" val="3849195761"/>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140</TotalTime>
  <Words>1950</Words>
  <Application>Microsoft Macintosh PowerPoint</Application>
  <PresentationFormat>Widescreen</PresentationFormat>
  <Paragraphs>101</Paragraphs>
  <Slides>19</Slides>
  <Notes>15</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19</vt:i4>
      </vt:variant>
    </vt:vector>
  </HeadingPairs>
  <TitlesOfParts>
    <vt:vector size="25" baseType="lpstr">
      <vt:lpstr>Aptos</vt:lpstr>
      <vt:lpstr>Aptos Display</vt:lpstr>
      <vt:lpstr>Arial</vt:lpstr>
      <vt:lpstr>Google Sans</vt:lpstr>
      <vt:lpstr>Times New Roman</vt: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SARA BOTTI</dc:creator>
  <cp:lastModifiedBy>SARA BOTTI</cp:lastModifiedBy>
  <cp:revision>9</cp:revision>
  <dcterms:created xsi:type="dcterms:W3CDTF">2025-11-17T16:53:10Z</dcterms:created>
  <dcterms:modified xsi:type="dcterms:W3CDTF">2025-11-18T17:39:24Z</dcterms:modified>
</cp:coreProperties>
</file>