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60" r:id="rId5"/>
    <p:sldId id="258" r:id="rId6"/>
    <p:sldId id="262" r:id="rId7"/>
    <p:sldId id="263" r:id="rId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13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B59291FC-7736-44D3-BBA4-8925ABBDEA51}" type="datetimeFigureOut">
              <a:rPr lang="it-IT" smtClean="0"/>
              <a:t>01/02/2022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1778890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59291FC-7736-44D3-BBA4-8925ABBDEA51}" type="datetimeFigureOut">
              <a:rPr lang="it-IT" smtClean="0"/>
              <a:t>01/02/2022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2733491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59291FC-7736-44D3-BBA4-8925ABBDEA51}" type="datetimeFigureOut">
              <a:rPr lang="it-IT" smtClean="0"/>
              <a:t>01/02/2022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3753936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59291FC-7736-44D3-BBA4-8925ABBDEA51}" type="datetimeFigureOut">
              <a:rPr lang="it-IT" smtClean="0"/>
              <a:t>01/02/2022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1192383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B59291FC-7736-44D3-BBA4-8925ABBDEA51}" type="datetimeFigureOut">
              <a:rPr lang="it-IT" smtClean="0"/>
              <a:t>01/02/2022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3484204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B59291FC-7736-44D3-BBA4-8925ABBDEA51}" type="datetimeFigureOut">
              <a:rPr lang="it-IT" smtClean="0"/>
              <a:t>01/02/2022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3892518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B59291FC-7736-44D3-BBA4-8925ABBDEA51}" type="datetimeFigureOut">
              <a:rPr lang="it-IT" smtClean="0"/>
              <a:t>01/02/2022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5060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B59291FC-7736-44D3-BBA4-8925ABBDEA51}" type="datetimeFigureOut">
              <a:rPr lang="it-IT" smtClean="0"/>
              <a:t>01/02/2022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928525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59291FC-7736-44D3-BBA4-8925ABBDEA51}" type="datetimeFigureOut">
              <a:rPr lang="it-IT" smtClean="0"/>
              <a:t>01/02/2022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1765645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59291FC-7736-44D3-BBA4-8925ABBDEA51}" type="datetimeFigureOut">
              <a:rPr lang="it-IT" smtClean="0"/>
              <a:t>01/02/2022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4244511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59291FC-7736-44D3-BBA4-8925ABBDEA51}" type="datetimeFigureOut">
              <a:rPr lang="it-IT" smtClean="0"/>
              <a:t>01/02/2022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1DED648-8015-404C-BE3B-78B778F5FF08}" type="slidenum">
              <a:rPr lang="it-IT" smtClean="0"/>
              <a:t>‹N›</a:t>
            </a:fld>
            <a:endParaRPr lang="it-IT"/>
          </a:p>
        </p:txBody>
      </p:sp>
    </p:spTree>
    <p:extLst>
      <p:ext uri="{BB962C8B-B14F-4D97-AF65-F5344CB8AC3E}">
        <p14:creationId xmlns:p14="http://schemas.microsoft.com/office/powerpoint/2010/main" val="4148704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9291FC-7736-44D3-BBA4-8925ABBDEA51}" type="datetimeFigureOut">
              <a:rPr lang="it-IT" smtClean="0"/>
              <a:t>01/02/2022</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DED648-8015-404C-BE3B-78B778F5FF08}" type="slidenum">
              <a:rPr lang="it-IT" smtClean="0"/>
              <a:t>‹N›</a:t>
            </a:fld>
            <a:endParaRPr lang="it-IT"/>
          </a:p>
        </p:txBody>
      </p:sp>
    </p:spTree>
    <p:extLst>
      <p:ext uri="{BB962C8B-B14F-4D97-AF65-F5344CB8AC3E}">
        <p14:creationId xmlns:p14="http://schemas.microsoft.com/office/powerpoint/2010/main" val="1586910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827584" y="620688"/>
            <a:ext cx="7772400" cy="1470025"/>
          </a:xfrm>
        </p:spPr>
        <p:txBody>
          <a:bodyPr/>
          <a:lstStyle/>
          <a:p>
            <a:r>
              <a:rPr lang="it-IT" b="1" dirty="0" smtClean="0">
                <a:solidFill>
                  <a:srgbClr val="FF0000"/>
                </a:solidFill>
              </a:rPr>
              <a:t>Tavolo Provinciale Sviluppo</a:t>
            </a:r>
            <a:endParaRPr lang="it-IT" b="1" dirty="0">
              <a:solidFill>
                <a:srgbClr val="FF0000"/>
              </a:solidFill>
            </a:endParaRPr>
          </a:p>
        </p:txBody>
      </p:sp>
      <p:sp>
        <p:nvSpPr>
          <p:cNvPr id="3" name="Sottotitolo 2"/>
          <p:cNvSpPr>
            <a:spLocks noGrp="1"/>
          </p:cNvSpPr>
          <p:nvPr>
            <p:ph type="subTitle" idx="1"/>
          </p:nvPr>
        </p:nvSpPr>
        <p:spPr>
          <a:xfrm>
            <a:off x="1403648" y="2204864"/>
            <a:ext cx="6400800" cy="2808312"/>
          </a:xfrm>
        </p:spPr>
        <p:txBody>
          <a:bodyPr>
            <a:normAutofit fontScale="92500" lnSpcReduction="10000"/>
          </a:bodyPr>
          <a:lstStyle/>
          <a:p>
            <a:r>
              <a:rPr lang="it-IT" sz="4400" b="1" dirty="0" smtClean="0">
                <a:solidFill>
                  <a:schemeClr val="tx1"/>
                </a:solidFill>
              </a:rPr>
              <a:t>Proposte Progetti PNRR</a:t>
            </a:r>
          </a:p>
          <a:p>
            <a:endParaRPr lang="it-IT" sz="4400" b="1" dirty="0">
              <a:solidFill>
                <a:schemeClr val="tx1"/>
              </a:solidFill>
            </a:endParaRPr>
          </a:p>
          <a:p>
            <a:r>
              <a:rPr lang="it-IT" sz="4400" b="1" dirty="0" smtClean="0">
                <a:solidFill>
                  <a:schemeClr val="tx1"/>
                </a:solidFill>
              </a:rPr>
              <a:t>Gruppo di Lavoro</a:t>
            </a:r>
          </a:p>
          <a:p>
            <a:r>
              <a:rPr lang="it-IT" sz="4400" b="1" dirty="0" smtClean="0">
                <a:solidFill>
                  <a:schemeClr val="tx1"/>
                </a:solidFill>
              </a:rPr>
              <a:t>Missioni 2 e 3</a:t>
            </a:r>
            <a:endParaRPr lang="it-IT" sz="4400" b="1" dirty="0">
              <a:solidFill>
                <a:schemeClr val="tx1"/>
              </a:solidFill>
            </a:endParaRPr>
          </a:p>
        </p:txBody>
      </p:sp>
    </p:spTree>
    <p:extLst>
      <p:ext uri="{BB962C8B-B14F-4D97-AF65-F5344CB8AC3E}">
        <p14:creationId xmlns:p14="http://schemas.microsoft.com/office/powerpoint/2010/main" val="3529409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Mobilità sostenibile</a:t>
            </a:r>
            <a:endParaRPr lang="it-IT" b="1" dirty="0">
              <a:solidFill>
                <a:srgbClr val="FF0000"/>
              </a:solidFill>
            </a:endParaRPr>
          </a:p>
        </p:txBody>
      </p:sp>
      <p:sp>
        <p:nvSpPr>
          <p:cNvPr id="3" name="Segnaposto contenuto 2"/>
          <p:cNvSpPr>
            <a:spLocks noGrp="1"/>
          </p:cNvSpPr>
          <p:nvPr>
            <p:ph idx="1"/>
          </p:nvPr>
        </p:nvSpPr>
        <p:spPr>
          <a:xfrm>
            <a:off x="457200" y="1412776"/>
            <a:ext cx="8229600" cy="4713387"/>
          </a:xfrm>
        </p:spPr>
        <p:txBody>
          <a:bodyPr>
            <a:normAutofit lnSpcReduction="10000"/>
          </a:bodyPr>
          <a:lstStyle/>
          <a:p>
            <a:pPr lvl="0"/>
            <a:r>
              <a:rPr lang="it-IT" b="1" dirty="0"/>
              <a:t>Realizzazione </a:t>
            </a:r>
            <a:r>
              <a:rPr lang="it-IT" b="1" dirty="0" err="1" smtClean="0"/>
              <a:t>Ciclovia</a:t>
            </a:r>
            <a:r>
              <a:rPr lang="it-IT" b="1" dirty="0" smtClean="0"/>
              <a:t> </a:t>
            </a:r>
            <a:r>
              <a:rPr lang="it-IT" b="1" dirty="0"/>
              <a:t>Piacenza – Bobbio</a:t>
            </a:r>
            <a:endParaRPr lang="it-IT" dirty="0"/>
          </a:p>
          <a:p>
            <a:pPr marL="0" indent="0" algn="just">
              <a:buNone/>
            </a:pPr>
            <a:endParaRPr lang="it-IT" sz="800" b="1" dirty="0" smtClean="0"/>
          </a:p>
          <a:p>
            <a:pPr marL="0" indent="0" algn="just">
              <a:buNone/>
            </a:pPr>
            <a:r>
              <a:rPr lang="it-IT" sz="2400" b="1" dirty="0" smtClean="0"/>
              <a:t>Il </a:t>
            </a:r>
            <a:r>
              <a:rPr lang="it-IT" sz="2400" b="1" dirty="0"/>
              <a:t>progetto parte dallo studio del tracciato realizzato dalla CCIAA di Piacenza che </a:t>
            </a:r>
            <a:r>
              <a:rPr lang="it-IT" sz="2400" b="1" dirty="0" smtClean="0"/>
              <a:t>potrebbe essere aggiornato e </a:t>
            </a:r>
            <a:r>
              <a:rPr lang="it-IT" sz="2400" b="1" dirty="0"/>
              <a:t>riutilizzato come base per un approfondimento ed una progettazione esecutiva. Il tracciato proposto passa anche su Ponte Barberino. Sarebbe quindi auspicabile l’utilizzo del progetto per recuperare un’opera crollata nell’alluvione del 2015</a:t>
            </a:r>
            <a:r>
              <a:rPr lang="it-IT" sz="2400" b="1" dirty="0" smtClean="0"/>
              <a:t>. La pianificazione è già inserita anche nel PTR Regionale</a:t>
            </a:r>
          </a:p>
          <a:p>
            <a:pPr marL="0" indent="0" algn="just">
              <a:buNone/>
            </a:pPr>
            <a:endParaRPr lang="it-IT" sz="2400" dirty="0"/>
          </a:p>
          <a:p>
            <a:pPr algn="just"/>
            <a:r>
              <a:rPr lang="it-IT" b="1" dirty="0"/>
              <a:t>Soggetto/i proponente/i: provincia di Piacenza e </a:t>
            </a:r>
            <a:r>
              <a:rPr lang="it-IT" b="1" dirty="0" smtClean="0"/>
              <a:t>Comuni interessati</a:t>
            </a:r>
            <a:endParaRPr lang="it-IT" dirty="0"/>
          </a:p>
          <a:p>
            <a:endParaRPr lang="it-IT" dirty="0"/>
          </a:p>
        </p:txBody>
      </p:sp>
    </p:spTree>
    <p:extLst>
      <p:ext uri="{BB962C8B-B14F-4D97-AF65-F5344CB8AC3E}">
        <p14:creationId xmlns:p14="http://schemas.microsoft.com/office/powerpoint/2010/main" val="176469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Mobilità sostenibile</a:t>
            </a:r>
            <a:endParaRPr lang="it-IT" b="1" dirty="0">
              <a:solidFill>
                <a:srgbClr val="FF0000"/>
              </a:solidFill>
            </a:endParaRPr>
          </a:p>
        </p:txBody>
      </p:sp>
      <p:sp>
        <p:nvSpPr>
          <p:cNvPr id="3" name="Segnaposto contenuto 2"/>
          <p:cNvSpPr>
            <a:spLocks noGrp="1"/>
          </p:cNvSpPr>
          <p:nvPr>
            <p:ph idx="1"/>
          </p:nvPr>
        </p:nvSpPr>
        <p:spPr/>
        <p:txBody>
          <a:bodyPr>
            <a:normAutofit fontScale="47500" lnSpcReduction="20000"/>
          </a:bodyPr>
          <a:lstStyle/>
          <a:p>
            <a:pPr lvl="0"/>
            <a:r>
              <a:rPr lang="it-IT" sz="5800" b="1" dirty="0"/>
              <a:t>Stazione AV ad idrogeno</a:t>
            </a:r>
            <a:endParaRPr lang="it-IT" sz="5800" dirty="0"/>
          </a:p>
          <a:p>
            <a:pPr marL="0" indent="0" algn="just">
              <a:buNone/>
            </a:pPr>
            <a:endParaRPr lang="it-IT" b="1" dirty="0" smtClean="0"/>
          </a:p>
          <a:p>
            <a:pPr marL="0" indent="0" algn="just">
              <a:buNone/>
            </a:pPr>
            <a:r>
              <a:rPr lang="it-IT" sz="4200" b="1" dirty="0" smtClean="0"/>
              <a:t>Il </a:t>
            </a:r>
            <a:r>
              <a:rPr lang="it-IT" sz="4200" b="1" dirty="0"/>
              <a:t>progetto si prefigge l’obiettivo di rendere Piacenza più attrattiva grazie ad una nuova stazione AV. Al fine di rendere fattibile il progetto si propone di progettare una stazione in grado di rifornire i treni ad idrogeno di futura realizzazione. Questo vantaggio competitivo potrebbe giocare un ruolo fondamentale nella scelta di Piacenza come stazione intermedia tra Milano e Reggio Emilia con beneficio sia per i tantissimi pendolari piacentini che per tutti i milanesi interessati alla qualità della vita di una città media come Piacenza</a:t>
            </a:r>
            <a:r>
              <a:rPr lang="it-IT" sz="4200" b="1" dirty="0" smtClean="0"/>
              <a:t>.</a:t>
            </a:r>
          </a:p>
          <a:p>
            <a:pPr marL="0" indent="0" algn="just">
              <a:buNone/>
            </a:pPr>
            <a:endParaRPr lang="it-IT" dirty="0"/>
          </a:p>
          <a:p>
            <a:pPr algn="just"/>
            <a:r>
              <a:rPr lang="it-IT" sz="4500" b="1" dirty="0"/>
              <a:t>Soggetto/i proponente/i: Comune di Piacenza, Provincia di Piacenza e </a:t>
            </a:r>
            <a:r>
              <a:rPr lang="it-IT" sz="4500" b="1" i="1" dirty="0"/>
              <a:t>Ferrovie I</a:t>
            </a:r>
            <a:r>
              <a:rPr lang="it-IT" sz="4500" b="1" i="1" dirty="0" smtClean="0"/>
              <a:t>taliane*</a:t>
            </a:r>
          </a:p>
          <a:p>
            <a:endParaRPr lang="it-IT" b="1" i="1" dirty="0"/>
          </a:p>
          <a:p>
            <a:endParaRPr lang="it-IT" i="1" dirty="0"/>
          </a:p>
          <a:p>
            <a:pPr marL="0" indent="0">
              <a:buNone/>
            </a:pPr>
            <a:r>
              <a:rPr lang="it-IT" dirty="0" smtClean="0"/>
              <a:t>* </a:t>
            </a:r>
            <a:r>
              <a:rPr lang="it-IT" b="1" i="1" dirty="0" smtClean="0"/>
              <a:t>Soggetto non ancora coinvolto</a:t>
            </a:r>
            <a:endParaRPr lang="it-IT" b="1" i="1" dirty="0"/>
          </a:p>
        </p:txBody>
      </p:sp>
    </p:spTree>
    <p:extLst>
      <p:ext uri="{BB962C8B-B14F-4D97-AF65-F5344CB8AC3E}">
        <p14:creationId xmlns:p14="http://schemas.microsoft.com/office/powerpoint/2010/main" val="139708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Mobilità sostenibile</a:t>
            </a:r>
            <a:endParaRPr lang="it-IT" b="1" dirty="0">
              <a:solidFill>
                <a:srgbClr val="FF0000"/>
              </a:solidFill>
            </a:endParaRPr>
          </a:p>
        </p:txBody>
      </p:sp>
      <p:sp>
        <p:nvSpPr>
          <p:cNvPr id="3" name="Segnaposto contenuto 2"/>
          <p:cNvSpPr>
            <a:spLocks noGrp="1"/>
          </p:cNvSpPr>
          <p:nvPr>
            <p:ph idx="1"/>
          </p:nvPr>
        </p:nvSpPr>
        <p:spPr/>
        <p:txBody>
          <a:bodyPr>
            <a:normAutofit lnSpcReduction="10000"/>
          </a:bodyPr>
          <a:lstStyle/>
          <a:p>
            <a:pPr lvl="0"/>
            <a:r>
              <a:rPr lang="it-IT" b="1" dirty="0"/>
              <a:t>Scalo ferroviario europeo</a:t>
            </a:r>
            <a:endParaRPr lang="it-IT" dirty="0"/>
          </a:p>
          <a:p>
            <a:pPr marL="0" indent="0" algn="just">
              <a:buNone/>
            </a:pPr>
            <a:endParaRPr lang="it-IT" sz="900" b="1" dirty="0" smtClean="0"/>
          </a:p>
          <a:p>
            <a:pPr marL="0" indent="0" algn="just">
              <a:buNone/>
            </a:pPr>
            <a:r>
              <a:rPr lang="it-IT" sz="2800" b="1" dirty="0" smtClean="0"/>
              <a:t>Il </a:t>
            </a:r>
            <a:r>
              <a:rPr lang="it-IT" sz="2800" b="1" dirty="0"/>
              <a:t>progetto intende perseguire l’esigenza di spostare il traffico merci da gomma a rotaia per rendere più competitivo il territorio e contemporaneamente per salvaguardare l’ambiente sempre più compromesso da dalle emissioni degli </a:t>
            </a:r>
            <a:r>
              <a:rPr lang="it-IT" sz="2800" b="1" dirty="0" smtClean="0"/>
              <a:t>autoveicoli</a:t>
            </a:r>
          </a:p>
          <a:p>
            <a:pPr marL="0" indent="0" algn="just">
              <a:buNone/>
            </a:pPr>
            <a:endParaRPr lang="it-IT" sz="2800" dirty="0"/>
          </a:p>
          <a:p>
            <a:pPr algn="just"/>
            <a:r>
              <a:rPr lang="it-IT" b="1" dirty="0"/>
              <a:t>Soggetto/i proponente/i</a:t>
            </a:r>
            <a:r>
              <a:rPr lang="it-IT" b="1" dirty="0" smtClean="0"/>
              <a:t>: Provincia di Piacenza e comuni interessati</a:t>
            </a:r>
            <a:endParaRPr lang="it-IT" dirty="0"/>
          </a:p>
          <a:p>
            <a:endParaRPr lang="it-IT" dirty="0"/>
          </a:p>
        </p:txBody>
      </p:sp>
    </p:spTree>
    <p:extLst>
      <p:ext uri="{BB962C8B-B14F-4D97-AF65-F5344CB8AC3E}">
        <p14:creationId xmlns:p14="http://schemas.microsoft.com/office/powerpoint/2010/main" val="4091575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Salvaguardia </a:t>
            </a:r>
            <a:r>
              <a:rPr lang="it-IT" b="1" dirty="0">
                <a:solidFill>
                  <a:srgbClr val="FF0000"/>
                </a:solidFill>
              </a:rPr>
              <a:t>R</a:t>
            </a:r>
            <a:r>
              <a:rPr lang="it-IT" b="1" dirty="0" smtClean="0">
                <a:solidFill>
                  <a:srgbClr val="FF0000"/>
                </a:solidFill>
              </a:rPr>
              <a:t>isorsa Idrica</a:t>
            </a:r>
            <a:endParaRPr lang="it-IT" b="1" dirty="0">
              <a:solidFill>
                <a:srgbClr val="FF0000"/>
              </a:solidFill>
            </a:endParaRPr>
          </a:p>
        </p:txBody>
      </p:sp>
      <p:sp>
        <p:nvSpPr>
          <p:cNvPr id="3" name="Segnaposto contenuto 2"/>
          <p:cNvSpPr>
            <a:spLocks noGrp="1"/>
          </p:cNvSpPr>
          <p:nvPr>
            <p:ph idx="1"/>
          </p:nvPr>
        </p:nvSpPr>
        <p:spPr>
          <a:xfrm>
            <a:off x="467544" y="1484784"/>
            <a:ext cx="8229600" cy="4525963"/>
          </a:xfrm>
        </p:spPr>
        <p:txBody>
          <a:bodyPr>
            <a:normAutofit/>
          </a:bodyPr>
          <a:lstStyle/>
          <a:p>
            <a:pPr lvl="0"/>
            <a:r>
              <a:rPr lang="it-IT" b="1" dirty="0"/>
              <a:t>Realizzazione lago artificiale sull’asta del fiume </a:t>
            </a:r>
            <a:r>
              <a:rPr lang="it-IT" b="1" dirty="0" err="1" smtClean="0"/>
              <a:t>Nure</a:t>
            </a:r>
            <a:endParaRPr lang="it-IT" dirty="0"/>
          </a:p>
          <a:p>
            <a:pPr marL="0" indent="0" algn="just">
              <a:buNone/>
            </a:pPr>
            <a:r>
              <a:rPr lang="it-IT" sz="2400" b="1" dirty="0"/>
              <a:t>I cambiamenti climatici stanno mettendo a dura prova la tenuta dell’equilibrio del nostro sistema territoriale. La realizzazione di un invaso può rivelarsi fondamentale per affrontare al meglio gli effetti negativi prodotti. Si tratta di progettazione di grande complessità quindi la richiesta nel PNRR può essere quella di reperire le risorse per la progettazione.</a:t>
            </a:r>
            <a:endParaRPr lang="it-IT" sz="2400" dirty="0"/>
          </a:p>
          <a:p>
            <a:pPr algn="just"/>
            <a:r>
              <a:rPr lang="it-IT" b="1" dirty="0"/>
              <a:t>Soggetto/i proponente/i: Consorzio di Bonifica</a:t>
            </a:r>
            <a:endParaRPr lang="it-IT" dirty="0"/>
          </a:p>
          <a:p>
            <a:endParaRPr lang="it-IT" dirty="0"/>
          </a:p>
        </p:txBody>
      </p:sp>
    </p:spTree>
    <p:extLst>
      <p:ext uri="{BB962C8B-B14F-4D97-AF65-F5344CB8AC3E}">
        <p14:creationId xmlns:p14="http://schemas.microsoft.com/office/powerpoint/2010/main" val="3361397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rgbClr val="FF0000"/>
                </a:solidFill>
              </a:rPr>
              <a:t>ENERGIE RINNOVABILI</a:t>
            </a:r>
            <a:endParaRPr lang="it-IT" b="1" dirty="0">
              <a:solidFill>
                <a:srgbClr val="FF0000"/>
              </a:solidFill>
            </a:endParaRPr>
          </a:p>
        </p:txBody>
      </p:sp>
      <p:sp>
        <p:nvSpPr>
          <p:cNvPr id="3" name="Segnaposto contenuto 2"/>
          <p:cNvSpPr>
            <a:spLocks noGrp="1"/>
          </p:cNvSpPr>
          <p:nvPr>
            <p:ph idx="1"/>
          </p:nvPr>
        </p:nvSpPr>
        <p:spPr/>
        <p:txBody>
          <a:bodyPr/>
          <a:lstStyle/>
          <a:p>
            <a:r>
              <a:rPr lang="it-IT" sz="4000" b="1" dirty="0">
                <a:solidFill>
                  <a:srgbClr val="FF0000"/>
                </a:solidFill>
              </a:rPr>
              <a:t>Dimostratore 4.0 per l’</a:t>
            </a:r>
            <a:r>
              <a:rPr lang="it-IT" sz="4000" b="1" dirty="0" err="1">
                <a:solidFill>
                  <a:srgbClr val="FF0000"/>
                </a:solidFill>
              </a:rPr>
              <a:t>Agrivoltaico</a:t>
            </a:r>
            <a:endParaRPr lang="it-IT" sz="4000" dirty="0">
              <a:solidFill>
                <a:srgbClr val="FF0000"/>
              </a:solidFill>
            </a:endParaRPr>
          </a:p>
          <a:p>
            <a:pPr marL="0" indent="0" algn="just">
              <a:buNone/>
            </a:pPr>
            <a:r>
              <a:rPr lang="it-IT" sz="3600" dirty="0" smtClean="0"/>
              <a:t>Il </a:t>
            </a:r>
            <a:r>
              <a:rPr lang="it-IT" sz="3600" dirty="0"/>
              <a:t>progetto </a:t>
            </a:r>
            <a:r>
              <a:rPr lang="it-IT" sz="3600" dirty="0" err="1"/>
              <a:t>AgroPV</a:t>
            </a:r>
            <a:r>
              <a:rPr lang="it-IT" sz="3600" dirty="0"/>
              <a:t> ha l’obiettivo di sostenere lo sviluppo e </a:t>
            </a:r>
            <a:r>
              <a:rPr lang="it-IT" sz="3600" b="1" dirty="0"/>
              <a:t>l’espansione</a:t>
            </a:r>
            <a:r>
              <a:rPr lang="it-IT" sz="3600" dirty="0"/>
              <a:t> di tecnologie </a:t>
            </a:r>
            <a:r>
              <a:rPr lang="it-IT" sz="3600" dirty="0" err="1"/>
              <a:t>Agrivoltaiche</a:t>
            </a:r>
            <a:r>
              <a:rPr lang="it-IT" sz="3600" dirty="0"/>
              <a:t> sostenibili sia a livello locale che a livello </a:t>
            </a:r>
            <a:r>
              <a:rPr lang="it-IT" sz="3600" dirty="0" smtClean="0"/>
              <a:t>nazionale</a:t>
            </a:r>
          </a:p>
          <a:p>
            <a:pPr marL="0" indent="0" algn="just">
              <a:buNone/>
            </a:pPr>
            <a:r>
              <a:rPr lang="it-IT" sz="3600" b="1" dirty="0"/>
              <a:t>Soggetto/i proponente/i</a:t>
            </a:r>
            <a:r>
              <a:rPr lang="it-IT" sz="3600" b="1" dirty="0" smtClean="0"/>
              <a:t>: Università Cattolica – Politecnico Milano (LEAP)</a:t>
            </a:r>
            <a:endParaRPr lang="it-IT" sz="3600" dirty="0"/>
          </a:p>
          <a:p>
            <a:endParaRPr lang="it-IT" dirty="0"/>
          </a:p>
        </p:txBody>
      </p:sp>
    </p:spTree>
    <p:extLst>
      <p:ext uri="{BB962C8B-B14F-4D97-AF65-F5344CB8AC3E}">
        <p14:creationId xmlns:p14="http://schemas.microsoft.com/office/powerpoint/2010/main" val="4024393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solidFill>
                  <a:srgbClr val="FF0000"/>
                </a:solidFill>
              </a:rPr>
              <a:t>ENERGIE RINNOVABILI</a:t>
            </a:r>
            <a:endParaRPr lang="it-IT" dirty="0"/>
          </a:p>
        </p:txBody>
      </p:sp>
      <p:sp>
        <p:nvSpPr>
          <p:cNvPr id="3" name="Segnaposto contenuto 2"/>
          <p:cNvSpPr>
            <a:spLocks noGrp="1"/>
          </p:cNvSpPr>
          <p:nvPr>
            <p:ph idx="1"/>
          </p:nvPr>
        </p:nvSpPr>
        <p:spPr/>
        <p:txBody>
          <a:bodyPr>
            <a:normAutofit lnSpcReduction="10000"/>
          </a:bodyPr>
          <a:lstStyle/>
          <a:p>
            <a:pPr algn="just"/>
            <a:r>
              <a:rPr lang="it-IT" b="1" dirty="0">
                <a:solidFill>
                  <a:srgbClr val="FF0000"/>
                </a:solidFill>
              </a:rPr>
              <a:t>GEOSCAMBIO: GEOTERMIA A BASSA ENTALPIA, ENERGIA RINNOVABILE A </a:t>
            </a:r>
            <a:r>
              <a:rPr lang="it-IT" b="1" dirty="0" smtClean="0">
                <a:solidFill>
                  <a:srgbClr val="FF0000"/>
                </a:solidFill>
              </a:rPr>
              <a:t>KM0</a:t>
            </a:r>
          </a:p>
          <a:p>
            <a:pPr marL="0" indent="0" algn="just">
              <a:buNone/>
            </a:pPr>
            <a:r>
              <a:rPr lang="it-IT" sz="2600" dirty="0" smtClean="0"/>
              <a:t>Il </a:t>
            </a:r>
            <a:r>
              <a:rPr lang="it-IT" sz="2600" dirty="0"/>
              <a:t>Progetto mira a realizzare ed a diffondere il principio e la tecnologia del </a:t>
            </a:r>
            <a:r>
              <a:rPr lang="it-IT" sz="2600" dirty="0" err="1"/>
              <a:t>Geoscambio</a:t>
            </a:r>
            <a:r>
              <a:rPr lang="it-IT" sz="2600" dirty="0"/>
              <a:t> (o Geotermia a Bassa Entalpia), che è definibile come un sistema che utilizza il sottosuolo come serbatoio da cui prelevare o verso cui dissipare calore, utilizzando poi una Pompa di Calore Geotermica (acqua-acqua) che con finalità di climatizzazione (invernale ed estiva) di un </a:t>
            </a:r>
            <a:r>
              <a:rPr lang="it-IT" sz="2600" dirty="0" smtClean="0"/>
              <a:t>edificio</a:t>
            </a:r>
          </a:p>
          <a:p>
            <a:pPr marL="0" indent="0" algn="just">
              <a:buNone/>
            </a:pPr>
            <a:r>
              <a:rPr lang="it-IT" b="1" dirty="0"/>
              <a:t>Soggetto/i proponente/i</a:t>
            </a:r>
            <a:r>
              <a:rPr lang="it-IT" b="1" dirty="0" smtClean="0"/>
              <a:t>: Ordini professionali, organizzazioni di categoria, enti pubblici</a:t>
            </a:r>
            <a:endParaRPr lang="it-IT" dirty="0"/>
          </a:p>
        </p:txBody>
      </p:sp>
    </p:spTree>
    <p:extLst>
      <p:ext uri="{BB962C8B-B14F-4D97-AF65-F5344CB8AC3E}">
        <p14:creationId xmlns:p14="http://schemas.microsoft.com/office/powerpoint/2010/main" val="276640198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97DAFF39D127648848D6055BC189BEF" ma:contentTypeVersion="2" ma:contentTypeDescription="Creare un nuovo documento." ma:contentTypeScope="" ma:versionID="4f825437b7d7648e263c62483ab6c3b8">
  <xsd:schema xmlns:xsd="http://www.w3.org/2001/XMLSchema" xmlns:xs="http://www.w3.org/2001/XMLSchema" xmlns:p="http://schemas.microsoft.com/office/2006/metadata/properties" xmlns:ns2="e3e84cf0-d1f5-44f7-b2d7-9ff37464be78" targetNamespace="http://schemas.microsoft.com/office/2006/metadata/properties" ma:root="true" ma:fieldsID="aee80621a7714fcc034eb08f5e173c44" ns2:_="">
    <xsd:import namespace="e3e84cf0-d1f5-44f7-b2d7-9ff37464be7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e84cf0-d1f5-44f7-b2d7-9ff37464be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5A93831-49CC-4946-9081-9C4CE18FA73C}"/>
</file>

<file path=customXml/itemProps2.xml><?xml version="1.0" encoding="utf-8"?>
<ds:datastoreItem xmlns:ds="http://schemas.openxmlformats.org/officeDocument/2006/customXml" ds:itemID="{69CAB270-16A1-4393-9D59-7B0E406820B6}"/>
</file>

<file path=customXml/itemProps3.xml><?xml version="1.0" encoding="utf-8"?>
<ds:datastoreItem xmlns:ds="http://schemas.openxmlformats.org/officeDocument/2006/customXml" ds:itemID="{52615A02-59BF-43FF-ACC6-F56842B98AC9}"/>
</file>

<file path=docProps/app.xml><?xml version="1.0" encoding="utf-8"?>
<Properties xmlns="http://schemas.openxmlformats.org/officeDocument/2006/extended-properties" xmlns:vt="http://schemas.openxmlformats.org/officeDocument/2006/docPropsVTypes">
  <TotalTime>34</TotalTime>
  <Words>451</Words>
  <Application>Microsoft Office PowerPoint</Application>
  <PresentationFormat>Presentazione su schermo (4:3)</PresentationFormat>
  <Paragraphs>38</Paragraphs>
  <Slides>7</Slides>
  <Notes>0</Notes>
  <HiddenSlides>0</HiddenSlides>
  <MMClips>0</MMClips>
  <ScaleCrop>false</ScaleCrop>
  <HeadingPairs>
    <vt:vector size="4" baseType="variant">
      <vt:variant>
        <vt:lpstr>Tema</vt:lpstr>
      </vt:variant>
      <vt:variant>
        <vt:i4>1</vt:i4>
      </vt:variant>
      <vt:variant>
        <vt:lpstr>Titoli diapositive</vt:lpstr>
      </vt:variant>
      <vt:variant>
        <vt:i4>7</vt:i4>
      </vt:variant>
    </vt:vector>
  </HeadingPairs>
  <TitlesOfParts>
    <vt:vector size="8" baseType="lpstr">
      <vt:lpstr>Tema di Office</vt:lpstr>
      <vt:lpstr>Tavolo Provinciale Sviluppo</vt:lpstr>
      <vt:lpstr>Mobilità sostenibile</vt:lpstr>
      <vt:lpstr>Mobilità sostenibile</vt:lpstr>
      <vt:lpstr>Mobilità sostenibile</vt:lpstr>
      <vt:lpstr>Salvaguardia Risorsa Idrica</vt:lpstr>
      <vt:lpstr>ENERGIE RINNOVABILI</vt:lpstr>
      <vt:lpstr>ENERGIE RINNOVABILI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Tavolo Provinciale Sviluppo</dc:title>
  <dc:creator>Stefano Riva</dc:creator>
  <cp:lastModifiedBy>Stefano Riva</cp:lastModifiedBy>
  <cp:revision>5</cp:revision>
  <dcterms:created xsi:type="dcterms:W3CDTF">2022-01-24T07:49:44Z</dcterms:created>
  <dcterms:modified xsi:type="dcterms:W3CDTF">2022-02-01T13:46:06Z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0x010100197DAFF39D127648848D6055BC189BEF</vt:lpwstr>
  </property>
</Properties>
</file>