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277F95-F33E-9F30-0B83-F2EB91ECDCF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739A608-EBCB-3BD4-388D-BF9BF1FE2E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20EFD16-EF75-A72B-AC1B-7EFBE0BBED4C}"/>
              </a:ext>
            </a:extLst>
          </p:cNvPr>
          <p:cNvSpPr>
            <a:spLocks noGrp="1"/>
          </p:cNvSpPr>
          <p:nvPr>
            <p:ph type="dt" sz="half" idx="10"/>
          </p:nvPr>
        </p:nvSpPr>
        <p:spPr/>
        <p:txBody>
          <a:bodyPr/>
          <a:lstStyle/>
          <a:p>
            <a:fld id="{98084609-8098-4CE0-8BBD-ECC3BB0C2AAB}" type="datetimeFigureOut">
              <a:rPr lang="it-IT" smtClean="0"/>
              <a:t>14/11/2025</a:t>
            </a:fld>
            <a:endParaRPr lang="it-IT"/>
          </a:p>
        </p:txBody>
      </p:sp>
      <p:sp>
        <p:nvSpPr>
          <p:cNvPr id="5" name="Segnaposto piè di pagina 4">
            <a:extLst>
              <a:ext uri="{FF2B5EF4-FFF2-40B4-BE49-F238E27FC236}">
                <a16:creationId xmlns:a16="http://schemas.microsoft.com/office/drawing/2014/main" id="{889607DB-F6B3-C953-9601-A6F2C3FC126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CF2A40C-80B9-7E70-3D1E-37DF48F40448}"/>
              </a:ext>
            </a:extLst>
          </p:cNvPr>
          <p:cNvSpPr>
            <a:spLocks noGrp="1"/>
          </p:cNvSpPr>
          <p:nvPr>
            <p:ph type="sldNum" sz="quarter" idx="12"/>
          </p:nvPr>
        </p:nvSpPr>
        <p:spPr/>
        <p:txBody>
          <a:bodyPr/>
          <a:lstStyle/>
          <a:p>
            <a:fld id="{E9E512B9-8B60-4CE6-96F5-04C18F634A8C}" type="slidenum">
              <a:rPr lang="it-IT" smtClean="0"/>
              <a:t>‹N›</a:t>
            </a:fld>
            <a:endParaRPr lang="it-IT"/>
          </a:p>
        </p:txBody>
      </p:sp>
    </p:spTree>
    <p:extLst>
      <p:ext uri="{BB962C8B-B14F-4D97-AF65-F5344CB8AC3E}">
        <p14:creationId xmlns:p14="http://schemas.microsoft.com/office/powerpoint/2010/main" val="2764754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4644E5-2AEB-772C-AEF6-17B1F049B0BB}"/>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C99A9E1-169C-9742-4548-F8E23FA6839E}"/>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2893534-32D1-D0DF-BCF9-5A97F69A80B5}"/>
              </a:ext>
            </a:extLst>
          </p:cNvPr>
          <p:cNvSpPr>
            <a:spLocks noGrp="1"/>
          </p:cNvSpPr>
          <p:nvPr>
            <p:ph type="dt" sz="half" idx="10"/>
          </p:nvPr>
        </p:nvSpPr>
        <p:spPr/>
        <p:txBody>
          <a:bodyPr/>
          <a:lstStyle/>
          <a:p>
            <a:fld id="{98084609-8098-4CE0-8BBD-ECC3BB0C2AAB}" type="datetimeFigureOut">
              <a:rPr lang="it-IT" smtClean="0"/>
              <a:t>14/11/2025</a:t>
            </a:fld>
            <a:endParaRPr lang="it-IT"/>
          </a:p>
        </p:txBody>
      </p:sp>
      <p:sp>
        <p:nvSpPr>
          <p:cNvPr id="5" name="Segnaposto piè di pagina 4">
            <a:extLst>
              <a:ext uri="{FF2B5EF4-FFF2-40B4-BE49-F238E27FC236}">
                <a16:creationId xmlns:a16="http://schemas.microsoft.com/office/drawing/2014/main" id="{416FDD3B-EEBE-6205-BA1D-C2469912C8D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7C25BBD-FEDE-C827-8222-A780BAB0D614}"/>
              </a:ext>
            </a:extLst>
          </p:cNvPr>
          <p:cNvSpPr>
            <a:spLocks noGrp="1"/>
          </p:cNvSpPr>
          <p:nvPr>
            <p:ph type="sldNum" sz="quarter" idx="12"/>
          </p:nvPr>
        </p:nvSpPr>
        <p:spPr/>
        <p:txBody>
          <a:bodyPr/>
          <a:lstStyle/>
          <a:p>
            <a:fld id="{E9E512B9-8B60-4CE6-96F5-04C18F634A8C}" type="slidenum">
              <a:rPr lang="it-IT" smtClean="0"/>
              <a:t>‹N›</a:t>
            </a:fld>
            <a:endParaRPr lang="it-IT"/>
          </a:p>
        </p:txBody>
      </p:sp>
    </p:spTree>
    <p:extLst>
      <p:ext uri="{BB962C8B-B14F-4D97-AF65-F5344CB8AC3E}">
        <p14:creationId xmlns:p14="http://schemas.microsoft.com/office/powerpoint/2010/main" val="2752130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8FC05D9-B081-0F0B-649C-ADD751DE9A7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4B8B6EB-EE27-06BD-09FB-9F0E377F2782}"/>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03EA907-7F12-46D4-0F8D-167C02A3E957}"/>
              </a:ext>
            </a:extLst>
          </p:cNvPr>
          <p:cNvSpPr>
            <a:spLocks noGrp="1"/>
          </p:cNvSpPr>
          <p:nvPr>
            <p:ph type="dt" sz="half" idx="10"/>
          </p:nvPr>
        </p:nvSpPr>
        <p:spPr/>
        <p:txBody>
          <a:bodyPr/>
          <a:lstStyle/>
          <a:p>
            <a:fld id="{98084609-8098-4CE0-8BBD-ECC3BB0C2AAB}" type="datetimeFigureOut">
              <a:rPr lang="it-IT" smtClean="0"/>
              <a:t>14/11/2025</a:t>
            </a:fld>
            <a:endParaRPr lang="it-IT"/>
          </a:p>
        </p:txBody>
      </p:sp>
      <p:sp>
        <p:nvSpPr>
          <p:cNvPr id="5" name="Segnaposto piè di pagina 4">
            <a:extLst>
              <a:ext uri="{FF2B5EF4-FFF2-40B4-BE49-F238E27FC236}">
                <a16:creationId xmlns:a16="http://schemas.microsoft.com/office/drawing/2014/main" id="{B46791A0-BA4A-8558-B3D3-3E42C7A1FA2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D91D05F-BC9E-9E4D-8B89-8D0F9D4FA45D}"/>
              </a:ext>
            </a:extLst>
          </p:cNvPr>
          <p:cNvSpPr>
            <a:spLocks noGrp="1"/>
          </p:cNvSpPr>
          <p:nvPr>
            <p:ph type="sldNum" sz="quarter" idx="12"/>
          </p:nvPr>
        </p:nvSpPr>
        <p:spPr/>
        <p:txBody>
          <a:bodyPr/>
          <a:lstStyle/>
          <a:p>
            <a:fld id="{E9E512B9-8B60-4CE6-96F5-04C18F634A8C}" type="slidenum">
              <a:rPr lang="it-IT" smtClean="0"/>
              <a:t>‹N›</a:t>
            </a:fld>
            <a:endParaRPr lang="it-IT"/>
          </a:p>
        </p:txBody>
      </p:sp>
    </p:spTree>
    <p:extLst>
      <p:ext uri="{BB962C8B-B14F-4D97-AF65-F5344CB8AC3E}">
        <p14:creationId xmlns:p14="http://schemas.microsoft.com/office/powerpoint/2010/main" val="4044202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E20AA3-B12D-C8B4-BB12-577812B3E06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6200E8E-CACA-968B-7438-078AB78B3CC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8AF0379-AA6E-275A-B536-579DC4B3B371}"/>
              </a:ext>
            </a:extLst>
          </p:cNvPr>
          <p:cNvSpPr>
            <a:spLocks noGrp="1"/>
          </p:cNvSpPr>
          <p:nvPr>
            <p:ph type="dt" sz="half" idx="10"/>
          </p:nvPr>
        </p:nvSpPr>
        <p:spPr/>
        <p:txBody>
          <a:bodyPr/>
          <a:lstStyle/>
          <a:p>
            <a:fld id="{98084609-8098-4CE0-8BBD-ECC3BB0C2AAB}" type="datetimeFigureOut">
              <a:rPr lang="it-IT" smtClean="0"/>
              <a:t>14/11/2025</a:t>
            </a:fld>
            <a:endParaRPr lang="it-IT"/>
          </a:p>
        </p:txBody>
      </p:sp>
      <p:sp>
        <p:nvSpPr>
          <p:cNvPr id="5" name="Segnaposto piè di pagina 4">
            <a:extLst>
              <a:ext uri="{FF2B5EF4-FFF2-40B4-BE49-F238E27FC236}">
                <a16:creationId xmlns:a16="http://schemas.microsoft.com/office/drawing/2014/main" id="{FEBD68CC-1FBF-9983-4457-B0BCFC752B2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00A6AA6-9E68-6245-94DB-95AC111022CD}"/>
              </a:ext>
            </a:extLst>
          </p:cNvPr>
          <p:cNvSpPr>
            <a:spLocks noGrp="1"/>
          </p:cNvSpPr>
          <p:nvPr>
            <p:ph type="sldNum" sz="quarter" idx="12"/>
          </p:nvPr>
        </p:nvSpPr>
        <p:spPr/>
        <p:txBody>
          <a:bodyPr/>
          <a:lstStyle/>
          <a:p>
            <a:fld id="{E9E512B9-8B60-4CE6-96F5-04C18F634A8C}" type="slidenum">
              <a:rPr lang="it-IT" smtClean="0"/>
              <a:t>‹N›</a:t>
            </a:fld>
            <a:endParaRPr lang="it-IT"/>
          </a:p>
        </p:txBody>
      </p:sp>
    </p:spTree>
    <p:extLst>
      <p:ext uri="{BB962C8B-B14F-4D97-AF65-F5344CB8AC3E}">
        <p14:creationId xmlns:p14="http://schemas.microsoft.com/office/powerpoint/2010/main" val="1005749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4F953C-EBA2-A5DF-9C55-4CAFE7FE2E3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C93D544-BB14-E1E6-E324-1408710A05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08DE4AE7-1E76-B7A6-7CC8-3328C3C5069E}"/>
              </a:ext>
            </a:extLst>
          </p:cNvPr>
          <p:cNvSpPr>
            <a:spLocks noGrp="1"/>
          </p:cNvSpPr>
          <p:nvPr>
            <p:ph type="dt" sz="half" idx="10"/>
          </p:nvPr>
        </p:nvSpPr>
        <p:spPr/>
        <p:txBody>
          <a:bodyPr/>
          <a:lstStyle/>
          <a:p>
            <a:fld id="{98084609-8098-4CE0-8BBD-ECC3BB0C2AAB}" type="datetimeFigureOut">
              <a:rPr lang="it-IT" smtClean="0"/>
              <a:t>14/11/2025</a:t>
            </a:fld>
            <a:endParaRPr lang="it-IT"/>
          </a:p>
        </p:txBody>
      </p:sp>
      <p:sp>
        <p:nvSpPr>
          <p:cNvPr id="5" name="Segnaposto piè di pagina 4">
            <a:extLst>
              <a:ext uri="{FF2B5EF4-FFF2-40B4-BE49-F238E27FC236}">
                <a16:creationId xmlns:a16="http://schemas.microsoft.com/office/drawing/2014/main" id="{D029AA7F-AEEE-BC43-805A-F6D160945F7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E472F7F-A218-B35F-9914-B6137CB92004}"/>
              </a:ext>
            </a:extLst>
          </p:cNvPr>
          <p:cNvSpPr>
            <a:spLocks noGrp="1"/>
          </p:cNvSpPr>
          <p:nvPr>
            <p:ph type="sldNum" sz="quarter" idx="12"/>
          </p:nvPr>
        </p:nvSpPr>
        <p:spPr/>
        <p:txBody>
          <a:bodyPr/>
          <a:lstStyle/>
          <a:p>
            <a:fld id="{E9E512B9-8B60-4CE6-96F5-04C18F634A8C}" type="slidenum">
              <a:rPr lang="it-IT" smtClean="0"/>
              <a:t>‹N›</a:t>
            </a:fld>
            <a:endParaRPr lang="it-IT"/>
          </a:p>
        </p:txBody>
      </p:sp>
    </p:spTree>
    <p:extLst>
      <p:ext uri="{BB962C8B-B14F-4D97-AF65-F5344CB8AC3E}">
        <p14:creationId xmlns:p14="http://schemas.microsoft.com/office/powerpoint/2010/main" val="2105118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62EB33-EBDD-C286-C7F5-3243275F5E5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A3C9879-4CCF-5A81-AF45-B2B61423E934}"/>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34BEB69A-F9FA-4B3F-4E36-4F493CFE6906}"/>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149E57B2-EA2D-3723-5010-3ED9F16FC53D}"/>
              </a:ext>
            </a:extLst>
          </p:cNvPr>
          <p:cNvSpPr>
            <a:spLocks noGrp="1"/>
          </p:cNvSpPr>
          <p:nvPr>
            <p:ph type="dt" sz="half" idx="10"/>
          </p:nvPr>
        </p:nvSpPr>
        <p:spPr/>
        <p:txBody>
          <a:bodyPr/>
          <a:lstStyle/>
          <a:p>
            <a:fld id="{98084609-8098-4CE0-8BBD-ECC3BB0C2AAB}" type="datetimeFigureOut">
              <a:rPr lang="it-IT" smtClean="0"/>
              <a:t>14/11/2025</a:t>
            </a:fld>
            <a:endParaRPr lang="it-IT"/>
          </a:p>
        </p:txBody>
      </p:sp>
      <p:sp>
        <p:nvSpPr>
          <p:cNvPr id="6" name="Segnaposto piè di pagina 5">
            <a:extLst>
              <a:ext uri="{FF2B5EF4-FFF2-40B4-BE49-F238E27FC236}">
                <a16:creationId xmlns:a16="http://schemas.microsoft.com/office/drawing/2014/main" id="{98D9DE34-BE47-3F83-D87E-D6C94C59627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367542B-CFA7-2447-9649-D7E7BDFEA2DA}"/>
              </a:ext>
            </a:extLst>
          </p:cNvPr>
          <p:cNvSpPr>
            <a:spLocks noGrp="1"/>
          </p:cNvSpPr>
          <p:nvPr>
            <p:ph type="sldNum" sz="quarter" idx="12"/>
          </p:nvPr>
        </p:nvSpPr>
        <p:spPr/>
        <p:txBody>
          <a:bodyPr/>
          <a:lstStyle/>
          <a:p>
            <a:fld id="{E9E512B9-8B60-4CE6-96F5-04C18F634A8C}" type="slidenum">
              <a:rPr lang="it-IT" smtClean="0"/>
              <a:t>‹N›</a:t>
            </a:fld>
            <a:endParaRPr lang="it-IT"/>
          </a:p>
        </p:txBody>
      </p:sp>
    </p:spTree>
    <p:extLst>
      <p:ext uri="{BB962C8B-B14F-4D97-AF65-F5344CB8AC3E}">
        <p14:creationId xmlns:p14="http://schemas.microsoft.com/office/powerpoint/2010/main" val="1920230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FC10B1-D0F2-9D4E-704B-92008F6C790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6907077-2BE3-3B6E-EF1C-6A7DF1897A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A7F5A331-A77C-014B-BA8D-D3FBD7979D3F}"/>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0F39B25F-1056-31E9-8DA4-ACDA43E90D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10652F78-72ED-0962-2090-3F5E2BCC9D1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7390122C-1245-4892-8581-AE06DD48E254}"/>
              </a:ext>
            </a:extLst>
          </p:cNvPr>
          <p:cNvSpPr>
            <a:spLocks noGrp="1"/>
          </p:cNvSpPr>
          <p:nvPr>
            <p:ph type="dt" sz="half" idx="10"/>
          </p:nvPr>
        </p:nvSpPr>
        <p:spPr/>
        <p:txBody>
          <a:bodyPr/>
          <a:lstStyle/>
          <a:p>
            <a:fld id="{98084609-8098-4CE0-8BBD-ECC3BB0C2AAB}" type="datetimeFigureOut">
              <a:rPr lang="it-IT" smtClean="0"/>
              <a:t>14/11/2025</a:t>
            </a:fld>
            <a:endParaRPr lang="it-IT"/>
          </a:p>
        </p:txBody>
      </p:sp>
      <p:sp>
        <p:nvSpPr>
          <p:cNvPr id="8" name="Segnaposto piè di pagina 7">
            <a:extLst>
              <a:ext uri="{FF2B5EF4-FFF2-40B4-BE49-F238E27FC236}">
                <a16:creationId xmlns:a16="http://schemas.microsoft.com/office/drawing/2014/main" id="{423F8E08-3270-7864-9AE6-1429E1A500C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D6F1A1C-B2AE-A80B-A321-97104A84E2DA}"/>
              </a:ext>
            </a:extLst>
          </p:cNvPr>
          <p:cNvSpPr>
            <a:spLocks noGrp="1"/>
          </p:cNvSpPr>
          <p:nvPr>
            <p:ph type="sldNum" sz="quarter" idx="12"/>
          </p:nvPr>
        </p:nvSpPr>
        <p:spPr/>
        <p:txBody>
          <a:bodyPr/>
          <a:lstStyle/>
          <a:p>
            <a:fld id="{E9E512B9-8B60-4CE6-96F5-04C18F634A8C}" type="slidenum">
              <a:rPr lang="it-IT" smtClean="0"/>
              <a:t>‹N›</a:t>
            </a:fld>
            <a:endParaRPr lang="it-IT"/>
          </a:p>
        </p:txBody>
      </p:sp>
    </p:spTree>
    <p:extLst>
      <p:ext uri="{BB962C8B-B14F-4D97-AF65-F5344CB8AC3E}">
        <p14:creationId xmlns:p14="http://schemas.microsoft.com/office/powerpoint/2010/main" val="4129830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AAC188-A961-41C2-AFC7-3115705E240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5A480CAE-78F8-91C9-A085-2FC4553FD5C2}"/>
              </a:ext>
            </a:extLst>
          </p:cNvPr>
          <p:cNvSpPr>
            <a:spLocks noGrp="1"/>
          </p:cNvSpPr>
          <p:nvPr>
            <p:ph type="dt" sz="half" idx="10"/>
          </p:nvPr>
        </p:nvSpPr>
        <p:spPr/>
        <p:txBody>
          <a:bodyPr/>
          <a:lstStyle/>
          <a:p>
            <a:fld id="{98084609-8098-4CE0-8BBD-ECC3BB0C2AAB}" type="datetimeFigureOut">
              <a:rPr lang="it-IT" smtClean="0"/>
              <a:t>14/11/2025</a:t>
            </a:fld>
            <a:endParaRPr lang="it-IT"/>
          </a:p>
        </p:txBody>
      </p:sp>
      <p:sp>
        <p:nvSpPr>
          <p:cNvPr id="4" name="Segnaposto piè di pagina 3">
            <a:extLst>
              <a:ext uri="{FF2B5EF4-FFF2-40B4-BE49-F238E27FC236}">
                <a16:creationId xmlns:a16="http://schemas.microsoft.com/office/drawing/2014/main" id="{21DBC88F-8381-0811-D521-B4ED71DCFC3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8E38AFD-72BA-81FE-BA8F-BBC70A76E3D5}"/>
              </a:ext>
            </a:extLst>
          </p:cNvPr>
          <p:cNvSpPr>
            <a:spLocks noGrp="1"/>
          </p:cNvSpPr>
          <p:nvPr>
            <p:ph type="sldNum" sz="quarter" idx="12"/>
          </p:nvPr>
        </p:nvSpPr>
        <p:spPr/>
        <p:txBody>
          <a:bodyPr/>
          <a:lstStyle/>
          <a:p>
            <a:fld id="{E9E512B9-8B60-4CE6-96F5-04C18F634A8C}" type="slidenum">
              <a:rPr lang="it-IT" smtClean="0"/>
              <a:t>‹N›</a:t>
            </a:fld>
            <a:endParaRPr lang="it-IT"/>
          </a:p>
        </p:txBody>
      </p:sp>
    </p:spTree>
    <p:extLst>
      <p:ext uri="{BB962C8B-B14F-4D97-AF65-F5344CB8AC3E}">
        <p14:creationId xmlns:p14="http://schemas.microsoft.com/office/powerpoint/2010/main" val="87636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047ACAB-6CF7-2386-7E1E-CABDA5F26CF8}"/>
              </a:ext>
            </a:extLst>
          </p:cNvPr>
          <p:cNvSpPr>
            <a:spLocks noGrp="1"/>
          </p:cNvSpPr>
          <p:nvPr>
            <p:ph type="dt" sz="half" idx="10"/>
          </p:nvPr>
        </p:nvSpPr>
        <p:spPr/>
        <p:txBody>
          <a:bodyPr/>
          <a:lstStyle/>
          <a:p>
            <a:fld id="{98084609-8098-4CE0-8BBD-ECC3BB0C2AAB}" type="datetimeFigureOut">
              <a:rPr lang="it-IT" smtClean="0"/>
              <a:t>14/11/2025</a:t>
            </a:fld>
            <a:endParaRPr lang="it-IT"/>
          </a:p>
        </p:txBody>
      </p:sp>
      <p:sp>
        <p:nvSpPr>
          <p:cNvPr id="3" name="Segnaposto piè di pagina 2">
            <a:extLst>
              <a:ext uri="{FF2B5EF4-FFF2-40B4-BE49-F238E27FC236}">
                <a16:creationId xmlns:a16="http://schemas.microsoft.com/office/drawing/2014/main" id="{BBB60CA0-9987-FCB6-D306-27FDCE371D9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FB9AC24A-5538-5E66-51EB-3839EFB0FE82}"/>
              </a:ext>
            </a:extLst>
          </p:cNvPr>
          <p:cNvSpPr>
            <a:spLocks noGrp="1"/>
          </p:cNvSpPr>
          <p:nvPr>
            <p:ph type="sldNum" sz="quarter" idx="12"/>
          </p:nvPr>
        </p:nvSpPr>
        <p:spPr/>
        <p:txBody>
          <a:bodyPr/>
          <a:lstStyle/>
          <a:p>
            <a:fld id="{E9E512B9-8B60-4CE6-96F5-04C18F634A8C}" type="slidenum">
              <a:rPr lang="it-IT" smtClean="0"/>
              <a:t>‹N›</a:t>
            </a:fld>
            <a:endParaRPr lang="it-IT"/>
          </a:p>
        </p:txBody>
      </p:sp>
    </p:spTree>
    <p:extLst>
      <p:ext uri="{BB962C8B-B14F-4D97-AF65-F5344CB8AC3E}">
        <p14:creationId xmlns:p14="http://schemas.microsoft.com/office/powerpoint/2010/main" val="3207136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C98D3E-BA9F-1859-3827-3C8121314FB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ED4ACE6-0E69-B251-8489-C0AC122EB4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33375EB-B615-D521-3328-7E35DF6FDF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D15EB82-91F5-3FED-DC9A-295846802116}"/>
              </a:ext>
            </a:extLst>
          </p:cNvPr>
          <p:cNvSpPr>
            <a:spLocks noGrp="1"/>
          </p:cNvSpPr>
          <p:nvPr>
            <p:ph type="dt" sz="half" idx="10"/>
          </p:nvPr>
        </p:nvSpPr>
        <p:spPr/>
        <p:txBody>
          <a:bodyPr/>
          <a:lstStyle/>
          <a:p>
            <a:fld id="{98084609-8098-4CE0-8BBD-ECC3BB0C2AAB}" type="datetimeFigureOut">
              <a:rPr lang="it-IT" smtClean="0"/>
              <a:t>14/11/2025</a:t>
            </a:fld>
            <a:endParaRPr lang="it-IT"/>
          </a:p>
        </p:txBody>
      </p:sp>
      <p:sp>
        <p:nvSpPr>
          <p:cNvPr id="6" name="Segnaposto piè di pagina 5">
            <a:extLst>
              <a:ext uri="{FF2B5EF4-FFF2-40B4-BE49-F238E27FC236}">
                <a16:creationId xmlns:a16="http://schemas.microsoft.com/office/drawing/2014/main" id="{737603A7-452C-AA9C-1DE8-4B4990AF459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D140258-F6DF-4061-BA9D-66F8AFF40CCD}"/>
              </a:ext>
            </a:extLst>
          </p:cNvPr>
          <p:cNvSpPr>
            <a:spLocks noGrp="1"/>
          </p:cNvSpPr>
          <p:nvPr>
            <p:ph type="sldNum" sz="quarter" idx="12"/>
          </p:nvPr>
        </p:nvSpPr>
        <p:spPr/>
        <p:txBody>
          <a:bodyPr/>
          <a:lstStyle/>
          <a:p>
            <a:fld id="{E9E512B9-8B60-4CE6-96F5-04C18F634A8C}" type="slidenum">
              <a:rPr lang="it-IT" smtClean="0"/>
              <a:t>‹N›</a:t>
            </a:fld>
            <a:endParaRPr lang="it-IT"/>
          </a:p>
        </p:txBody>
      </p:sp>
    </p:spTree>
    <p:extLst>
      <p:ext uri="{BB962C8B-B14F-4D97-AF65-F5344CB8AC3E}">
        <p14:creationId xmlns:p14="http://schemas.microsoft.com/office/powerpoint/2010/main" val="791416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6418B7-B52B-6550-16F3-6379B098609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6ECBD796-9472-6A38-6E34-D8A68AA42A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218F0B6-471E-CEFF-1CDC-34125C6DD3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3E9DB44-F3B0-8F64-0FA3-011554D0C172}"/>
              </a:ext>
            </a:extLst>
          </p:cNvPr>
          <p:cNvSpPr>
            <a:spLocks noGrp="1"/>
          </p:cNvSpPr>
          <p:nvPr>
            <p:ph type="dt" sz="half" idx="10"/>
          </p:nvPr>
        </p:nvSpPr>
        <p:spPr/>
        <p:txBody>
          <a:bodyPr/>
          <a:lstStyle/>
          <a:p>
            <a:fld id="{98084609-8098-4CE0-8BBD-ECC3BB0C2AAB}" type="datetimeFigureOut">
              <a:rPr lang="it-IT" smtClean="0"/>
              <a:t>14/11/2025</a:t>
            </a:fld>
            <a:endParaRPr lang="it-IT"/>
          </a:p>
        </p:txBody>
      </p:sp>
      <p:sp>
        <p:nvSpPr>
          <p:cNvPr id="6" name="Segnaposto piè di pagina 5">
            <a:extLst>
              <a:ext uri="{FF2B5EF4-FFF2-40B4-BE49-F238E27FC236}">
                <a16:creationId xmlns:a16="http://schemas.microsoft.com/office/drawing/2014/main" id="{F48442E6-6CA8-00E8-5ADB-018B2DDA79A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662DA0-4F8C-8971-996E-3D49A0B68BB2}"/>
              </a:ext>
            </a:extLst>
          </p:cNvPr>
          <p:cNvSpPr>
            <a:spLocks noGrp="1"/>
          </p:cNvSpPr>
          <p:nvPr>
            <p:ph type="sldNum" sz="quarter" idx="12"/>
          </p:nvPr>
        </p:nvSpPr>
        <p:spPr/>
        <p:txBody>
          <a:bodyPr/>
          <a:lstStyle/>
          <a:p>
            <a:fld id="{E9E512B9-8B60-4CE6-96F5-04C18F634A8C}" type="slidenum">
              <a:rPr lang="it-IT" smtClean="0"/>
              <a:t>‹N›</a:t>
            </a:fld>
            <a:endParaRPr lang="it-IT"/>
          </a:p>
        </p:txBody>
      </p:sp>
    </p:spTree>
    <p:extLst>
      <p:ext uri="{BB962C8B-B14F-4D97-AF65-F5344CB8AC3E}">
        <p14:creationId xmlns:p14="http://schemas.microsoft.com/office/powerpoint/2010/main" val="1370944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961923D-76B1-9AAE-9262-5E5F58978E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76377A7-5068-8230-DBD7-C12DAECB59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89E2B92-E717-2E03-C17D-3C87DDC8B0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8084609-8098-4CE0-8BBD-ECC3BB0C2AAB}" type="datetimeFigureOut">
              <a:rPr lang="it-IT" smtClean="0"/>
              <a:t>14/11/2025</a:t>
            </a:fld>
            <a:endParaRPr lang="it-IT"/>
          </a:p>
        </p:txBody>
      </p:sp>
      <p:sp>
        <p:nvSpPr>
          <p:cNvPr id="5" name="Segnaposto piè di pagina 4">
            <a:extLst>
              <a:ext uri="{FF2B5EF4-FFF2-40B4-BE49-F238E27FC236}">
                <a16:creationId xmlns:a16="http://schemas.microsoft.com/office/drawing/2014/main" id="{17811BA7-D837-DBF7-F4B8-611CD597ED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34733196-20BE-91EC-032D-DCD4D6D7DC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9E512B9-8B60-4CE6-96F5-04C18F634A8C}" type="slidenum">
              <a:rPr lang="it-IT" smtClean="0"/>
              <a:t>‹N›</a:t>
            </a:fld>
            <a:endParaRPr lang="it-IT"/>
          </a:p>
        </p:txBody>
      </p:sp>
    </p:spTree>
    <p:extLst>
      <p:ext uri="{BB962C8B-B14F-4D97-AF65-F5344CB8AC3E}">
        <p14:creationId xmlns:p14="http://schemas.microsoft.com/office/powerpoint/2010/main" val="925511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CCF510-BB19-8D57-6248-3216E586DE44}"/>
              </a:ext>
            </a:extLst>
          </p:cNvPr>
          <p:cNvSpPr>
            <a:spLocks noGrp="1"/>
          </p:cNvSpPr>
          <p:nvPr>
            <p:ph type="ctrTitle"/>
          </p:nvPr>
        </p:nvSpPr>
        <p:spPr>
          <a:xfrm>
            <a:off x="117987" y="729073"/>
            <a:ext cx="11975690" cy="2387600"/>
          </a:xfrm>
        </p:spPr>
        <p:txBody>
          <a:bodyPr>
            <a:normAutofit/>
          </a:bodyPr>
          <a:lstStyle/>
          <a:p>
            <a:r>
              <a:rPr lang="it-IT" dirty="0">
                <a:solidFill>
                  <a:srgbClr val="FF0000"/>
                </a:solidFill>
              </a:rPr>
              <a:t>Prevenzione:</a:t>
            </a:r>
            <a:br>
              <a:rPr lang="it-IT" dirty="0">
                <a:solidFill>
                  <a:srgbClr val="FF0000"/>
                </a:solidFill>
              </a:rPr>
            </a:br>
            <a:r>
              <a:rPr lang="it-IT" dirty="0">
                <a:solidFill>
                  <a:srgbClr val="FF0000"/>
                </a:solidFill>
              </a:rPr>
              <a:t> la sicurezza delle donne</a:t>
            </a:r>
          </a:p>
        </p:txBody>
      </p:sp>
      <p:sp>
        <p:nvSpPr>
          <p:cNvPr id="3" name="Sottotitolo 2">
            <a:extLst>
              <a:ext uri="{FF2B5EF4-FFF2-40B4-BE49-F238E27FC236}">
                <a16:creationId xmlns:a16="http://schemas.microsoft.com/office/drawing/2014/main" id="{0D749325-B968-B6B9-07AD-844A146B4EE9}"/>
              </a:ext>
            </a:extLst>
          </p:cNvPr>
          <p:cNvSpPr>
            <a:spLocks noGrp="1"/>
          </p:cNvSpPr>
          <p:nvPr>
            <p:ph type="subTitle" idx="1"/>
          </p:nvPr>
        </p:nvSpPr>
        <p:spPr>
          <a:xfrm>
            <a:off x="1524000" y="3887173"/>
            <a:ext cx="9144000" cy="1655762"/>
          </a:xfrm>
        </p:spPr>
        <p:txBody>
          <a:bodyPr/>
          <a:lstStyle/>
          <a:p>
            <a:r>
              <a:rPr lang="it-IT" b="1" dirty="0">
                <a:solidFill>
                  <a:srgbClr val="0070C0"/>
                </a:solidFill>
              </a:rPr>
              <a:t>I RISULTATI DELL’INDAGINE PRESSO I COMUNI PIACENTINI</a:t>
            </a:r>
          </a:p>
        </p:txBody>
      </p:sp>
    </p:spTree>
    <p:extLst>
      <p:ext uri="{BB962C8B-B14F-4D97-AF65-F5344CB8AC3E}">
        <p14:creationId xmlns:p14="http://schemas.microsoft.com/office/powerpoint/2010/main" val="343350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450DD-C629-2CF4-00C1-1E621F29A4E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4527775-234F-4A50-D6E5-F2D752835BF6}"/>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7847F636-E430-BA5F-019F-E3E2E821A2D9}"/>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SONO PIUTTOSTO DIFFUSI I PROTOCOLLI PER IL «CONTROLLO DI VICINATO»</a:t>
            </a:r>
          </a:p>
        </p:txBody>
      </p:sp>
      <p:pic>
        <p:nvPicPr>
          <p:cNvPr id="4" name="Immagine 3">
            <a:extLst>
              <a:ext uri="{FF2B5EF4-FFF2-40B4-BE49-F238E27FC236}">
                <a16:creationId xmlns:a16="http://schemas.microsoft.com/office/drawing/2014/main" id="{40A8DD44-EC82-2BEA-86C5-160BDDE119E0}"/>
              </a:ext>
            </a:extLst>
          </p:cNvPr>
          <p:cNvPicPr>
            <a:picLocks noChangeAspect="1"/>
          </p:cNvPicPr>
          <p:nvPr/>
        </p:nvPicPr>
        <p:blipFill>
          <a:blip r:embed="rId2"/>
          <a:stretch>
            <a:fillRect/>
          </a:stretch>
        </p:blipFill>
        <p:spPr>
          <a:xfrm>
            <a:off x="1676400" y="1861480"/>
            <a:ext cx="8839199" cy="4331560"/>
          </a:xfrm>
          <a:prstGeom prst="rect">
            <a:avLst/>
          </a:prstGeom>
        </p:spPr>
      </p:pic>
      <p:sp>
        <p:nvSpPr>
          <p:cNvPr id="5" name="Rettangolo 4">
            <a:extLst>
              <a:ext uri="{FF2B5EF4-FFF2-40B4-BE49-F238E27FC236}">
                <a16:creationId xmlns:a16="http://schemas.microsoft.com/office/drawing/2014/main" id="{AF865933-639D-53A5-062A-FD1D61A20E4E}"/>
              </a:ext>
            </a:extLst>
          </p:cNvPr>
          <p:cNvSpPr/>
          <p:nvPr/>
        </p:nvSpPr>
        <p:spPr>
          <a:xfrm>
            <a:off x="8788075" y="1761616"/>
            <a:ext cx="1727524" cy="6136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511892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8DC7C-E6B4-49B9-6B9E-A605E1B49FB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A5383A7-06B1-0076-416A-D032A6A661B0}"/>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EDBEF44C-A72A-2C69-3CD7-810EB4ACF0FC}"/>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DA MIGLIORARE LA FORMAZIONE………..</a:t>
            </a:r>
          </a:p>
        </p:txBody>
      </p:sp>
      <p:pic>
        <p:nvPicPr>
          <p:cNvPr id="5" name="Immagine 4">
            <a:extLst>
              <a:ext uri="{FF2B5EF4-FFF2-40B4-BE49-F238E27FC236}">
                <a16:creationId xmlns:a16="http://schemas.microsoft.com/office/drawing/2014/main" id="{B83730FF-3251-BA04-A74A-4F40682933BD}"/>
              </a:ext>
            </a:extLst>
          </p:cNvPr>
          <p:cNvPicPr>
            <a:picLocks noChangeAspect="1"/>
          </p:cNvPicPr>
          <p:nvPr/>
        </p:nvPicPr>
        <p:blipFill>
          <a:blip r:embed="rId2"/>
          <a:stretch>
            <a:fillRect/>
          </a:stretch>
        </p:blipFill>
        <p:spPr>
          <a:xfrm>
            <a:off x="904568" y="1594467"/>
            <a:ext cx="6478406" cy="2497355"/>
          </a:xfrm>
          <a:prstGeom prst="rect">
            <a:avLst/>
          </a:prstGeom>
        </p:spPr>
      </p:pic>
      <p:pic>
        <p:nvPicPr>
          <p:cNvPr id="6" name="Immagine 5">
            <a:extLst>
              <a:ext uri="{FF2B5EF4-FFF2-40B4-BE49-F238E27FC236}">
                <a16:creationId xmlns:a16="http://schemas.microsoft.com/office/drawing/2014/main" id="{1C432323-5D06-5048-BD2B-CFA4D89F2E25}"/>
              </a:ext>
            </a:extLst>
          </p:cNvPr>
          <p:cNvPicPr>
            <a:picLocks noChangeAspect="1"/>
          </p:cNvPicPr>
          <p:nvPr/>
        </p:nvPicPr>
        <p:blipFill>
          <a:blip r:embed="rId3"/>
          <a:stretch>
            <a:fillRect/>
          </a:stretch>
        </p:blipFill>
        <p:spPr>
          <a:xfrm>
            <a:off x="5476568" y="3429000"/>
            <a:ext cx="6598385" cy="2819430"/>
          </a:xfrm>
          <a:prstGeom prst="rect">
            <a:avLst/>
          </a:prstGeom>
        </p:spPr>
      </p:pic>
      <p:sp>
        <p:nvSpPr>
          <p:cNvPr id="7" name="Rettangolo 6">
            <a:extLst>
              <a:ext uri="{FF2B5EF4-FFF2-40B4-BE49-F238E27FC236}">
                <a16:creationId xmlns:a16="http://schemas.microsoft.com/office/drawing/2014/main" id="{B26ED4B9-BDA6-84C4-B2D4-51510ACCA7AC}"/>
              </a:ext>
            </a:extLst>
          </p:cNvPr>
          <p:cNvSpPr/>
          <p:nvPr/>
        </p:nvSpPr>
        <p:spPr>
          <a:xfrm>
            <a:off x="5968181" y="1572341"/>
            <a:ext cx="1727524" cy="6136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a:extLst>
              <a:ext uri="{FF2B5EF4-FFF2-40B4-BE49-F238E27FC236}">
                <a16:creationId xmlns:a16="http://schemas.microsoft.com/office/drawing/2014/main" id="{CDDDA717-1D62-841A-D584-0A82696F9006}"/>
              </a:ext>
            </a:extLst>
          </p:cNvPr>
          <p:cNvSpPr/>
          <p:nvPr/>
        </p:nvSpPr>
        <p:spPr>
          <a:xfrm>
            <a:off x="10775103" y="3429000"/>
            <a:ext cx="1179871" cy="53913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324330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0420B-0BE7-7E16-C655-19680544EC0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4991CC2-6186-8079-4132-1318D3197029}"/>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BF72EB52-8E13-0539-C936-267095E36FC6}"/>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………..E LA SENSIBILIZZAZIONE</a:t>
            </a:r>
          </a:p>
        </p:txBody>
      </p:sp>
      <p:pic>
        <p:nvPicPr>
          <p:cNvPr id="4" name="Immagine 3">
            <a:extLst>
              <a:ext uri="{FF2B5EF4-FFF2-40B4-BE49-F238E27FC236}">
                <a16:creationId xmlns:a16="http://schemas.microsoft.com/office/drawing/2014/main" id="{E43711A3-C874-844A-F3C1-30400EFA938B}"/>
              </a:ext>
            </a:extLst>
          </p:cNvPr>
          <p:cNvPicPr>
            <a:picLocks noChangeAspect="1"/>
          </p:cNvPicPr>
          <p:nvPr/>
        </p:nvPicPr>
        <p:blipFill>
          <a:blip r:embed="rId2"/>
          <a:stretch>
            <a:fillRect/>
          </a:stretch>
        </p:blipFill>
        <p:spPr>
          <a:xfrm>
            <a:off x="1917290" y="2086877"/>
            <a:ext cx="8933378" cy="3861639"/>
          </a:xfrm>
          <a:prstGeom prst="rect">
            <a:avLst/>
          </a:prstGeom>
        </p:spPr>
      </p:pic>
      <p:sp>
        <p:nvSpPr>
          <p:cNvPr id="7" name="Rettangolo 6">
            <a:extLst>
              <a:ext uri="{FF2B5EF4-FFF2-40B4-BE49-F238E27FC236}">
                <a16:creationId xmlns:a16="http://schemas.microsoft.com/office/drawing/2014/main" id="{E73AF83B-C0BE-3596-FF28-0BA8BF070EE3}"/>
              </a:ext>
            </a:extLst>
          </p:cNvPr>
          <p:cNvSpPr/>
          <p:nvPr/>
        </p:nvSpPr>
        <p:spPr>
          <a:xfrm>
            <a:off x="9123144" y="2086877"/>
            <a:ext cx="1727524" cy="6136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159042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CF4A3-C1BD-C4E0-7AB4-358718053DA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4A0ABE2-87FD-85A6-406D-6889F954512A}"/>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CED28DE2-84E2-F0BD-FB08-6EE97A93051D}"/>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OLTRE CHE IL SUPPORTO AI CENTRI ANTIVIOLENZA</a:t>
            </a:r>
          </a:p>
        </p:txBody>
      </p:sp>
      <p:pic>
        <p:nvPicPr>
          <p:cNvPr id="5" name="Immagine 4">
            <a:extLst>
              <a:ext uri="{FF2B5EF4-FFF2-40B4-BE49-F238E27FC236}">
                <a16:creationId xmlns:a16="http://schemas.microsoft.com/office/drawing/2014/main" id="{12BE6D3D-83BD-9AD7-5C5D-AA61D0DA6448}"/>
              </a:ext>
            </a:extLst>
          </p:cNvPr>
          <p:cNvPicPr>
            <a:picLocks noChangeAspect="1"/>
          </p:cNvPicPr>
          <p:nvPr/>
        </p:nvPicPr>
        <p:blipFill>
          <a:blip r:embed="rId2"/>
          <a:stretch>
            <a:fillRect/>
          </a:stretch>
        </p:blipFill>
        <p:spPr>
          <a:xfrm>
            <a:off x="1779534" y="1995948"/>
            <a:ext cx="8632931" cy="3757561"/>
          </a:xfrm>
          <a:prstGeom prst="rect">
            <a:avLst/>
          </a:prstGeom>
        </p:spPr>
      </p:pic>
      <p:sp>
        <p:nvSpPr>
          <p:cNvPr id="6" name="Rettangolo 5">
            <a:extLst>
              <a:ext uri="{FF2B5EF4-FFF2-40B4-BE49-F238E27FC236}">
                <a16:creationId xmlns:a16="http://schemas.microsoft.com/office/drawing/2014/main" id="{3A697995-283F-5DDF-ACC5-D25AA7670295}"/>
              </a:ext>
            </a:extLst>
          </p:cNvPr>
          <p:cNvSpPr/>
          <p:nvPr/>
        </p:nvSpPr>
        <p:spPr>
          <a:xfrm>
            <a:off x="8534400" y="1995948"/>
            <a:ext cx="1727524" cy="6136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577635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FA9DF-DDAE-9077-05CF-3E6665543B0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CE74E4D-CBD9-F96E-0BC3-AE05DABD4756}"/>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14598964-BC02-CA6A-5408-02013D7202C5}"/>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CONSIDERAZIONI E PROPOSTE MIGLIORATIVE</a:t>
            </a:r>
          </a:p>
        </p:txBody>
      </p:sp>
      <p:sp>
        <p:nvSpPr>
          <p:cNvPr id="4" name="CasellaDiTesto 3">
            <a:extLst>
              <a:ext uri="{FF2B5EF4-FFF2-40B4-BE49-F238E27FC236}">
                <a16:creationId xmlns:a16="http://schemas.microsoft.com/office/drawing/2014/main" id="{9F34E97F-9C84-70EA-25A5-EE21B87A3B9A}"/>
              </a:ext>
            </a:extLst>
          </p:cNvPr>
          <p:cNvSpPr txBox="1"/>
          <p:nvPr/>
        </p:nvSpPr>
        <p:spPr>
          <a:xfrm>
            <a:off x="993058" y="1506192"/>
            <a:ext cx="9753599" cy="5355312"/>
          </a:xfrm>
          <a:prstGeom prst="rect">
            <a:avLst/>
          </a:prstGeom>
          <a:noFill/>
        </p:spPr>
        <p:txBody>
          <a:bodyPr wrap="square" rtlCol="0">
            <a:spAutoFit/>
          </a:bodyPr>
          <a:lstStyle/>
          <a:p>
            <a:pPr marL="285750" indent="-285750" algn="just">
              <a:buFont typeface="Arial" panose="020B0604020202020204" pitchFamily="34" charset="0"/>
              <a:buChar char="•"/>
            </a:pPr>
            <a:r>
              <a:rPr lang="it-IT" dirty="0"/>
              <a:t>L'AMMINISTRAZIONE COMUNALE HA GIA' EMANATO UNA DELIBERA QUALORA SI VERIFICASSE CHE UN CITTADINO SI MACCHIASSE DI STALKING O VIOLENZA SU UNA DONNA VERREBBE AUTOMATICAMENTE PRIVATO, SE CONDANNATO, DELLA RESIDENZA. INOLTRE E' INTENZIONE DI QUESTA AMMINISTRAZIONE QUALORA IL CITTADINO SI MACCHIASSE DEL DELITTO PRECEDENTEMENTE DETTO ANCHE SOLTANTO CONDANNATO IN PRIMO GRADO, L'AMMINISTRAZIONE STESSA SI COSTITUIREBBE PARTE CIVILE NEL PROCEDIMENTO.</a:t>
            </a:r>
          </a:p>
          <a:p>
            <a:pPr marL="285750" indent="-285750" algn="just">
              <a:buFont typeface="Arial" panose="020B0604020202020204" pitchFamily="34" charset="0"/>
              <a:buChar char="•"/>
            </a:pPr>
            <a:endParaRPr lang="it-IT" dirty="0"/>
          </a:p>
          <a:p>
            <a:pPr marL="285750" indent="-285750" algn="just">
              <a:buFont typeface="Arial" panose="020B0604020202020204" pitchFamily="34" charset="0"/>
              <a:buChar char="•"/>
            </a:pPr>
            <a:r>
              <a:rPr lang="it-IT" dirty="0"/>
              <a:t>ILLUMINARE TUTTE LE ZONE DI PASSAGGIO</a:t>
            </a:r>
          </a:p>
          <a:p>
            <a:pPr marL="285750" indent="-285750" algn="just">
              <a:buFont typeface="Arial" panose="020B0604020202020204" pitchFamily="34" charset="0"/>
              <a:buChar char="•"/>
            </a:pPr>
            <a:endParaRPr lang="it-IT" dirty="0"/>
          </a:p>
          <a:p>
            <a:pPr marL="285750" indent="-285750" algn="just">
              <a:buFont typeface="Arial" panose="020B0604020202020204" pitchFamily="34" charset="0"/>
              <a:buChar char="•"/>
            </a:pPr>
            <a:r>
              <a:rPr lang="it-IT" dirty="0"/>
              <a:t>Maggior disponibilità delle forze dell'ordine soprattutto nelle ore serali</a:t>
            </a:r>
          </a:p>
          <a:p>
            <a:pPr marL="285750" indent="-285750" algn="just">
              <a:buFont typeface="Arial" panose="020B0604020202020204" pitchFamily="34" charset="0"/>
              <a:buChar char="•"/>
            </a:pPr>
            <a:endParaRPr lang="it-IT" dirty="0"/>
          </a:p>
          <a:p>
            <a:pPr marL="285750" indent="-285750">
              <a:buFont typeface="Arial" panose="020B0604020202020204" pitchFamily="34" charset="0"/>
              <a:buChar char="•"/>
            </a:pPr>
            <a:r>
              <a:rPr lang="it-IT" dirty="0"/>
              <a:t>E’ un paesello, le violenze avvengono in casa non saprei cosa suggerire</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Campagna informativa per invogliare segnalare prontamente atteggiamenti di violenza o minacciosi</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Ripristino della caserma dei carabinieri</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Trattandosi di un piccolissimo comune è il presidio dei cittadini che rende sicuri</a:t>
            </a:r>
          </a:p>
        </p:txBody>
      </p:sp>
    </p:spTree>
    <p:extLst>
      <p:ext uri="{BB962C8B-B14F-4D97-AF65-F5344CB8AC3E}">
        <p14:creationId xmlns:p14="http://schemas.microsoft.com/office/powerpoint/2010/main" val="3742943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2FF7F6-3A2A-C2CB-BABF-9FAF5D16757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EF8DD2D-3B7F-83BC-BFED-5F2A0FEDF0F1}"/>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92D66F63-48FE-9E90-D13F-7D83B48DF751}"/>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CONSIDERAZIONI E PROPOSTE MIGLIORATIVE</a:t>
            </a:r>
          </a:p>
        </p:txBody>
      </p:sp>
      <p:sp>
        <p:nvSpPr>
          <p:cNvPr id="4" name="CasellaDiTesto 3">
            <a:extLst>
              <a:ext uri="{FF2B5EF4-FFF2-40B4-BE49-F238E27FC236}">
                <a16:creationId xmlns:a16="http://schemas.microsoft.com/office/drawing/2014/main" id="{FFDA0FD7-73E5-16EA-3F81-077815BB574A}"/>
              </a:ext>
            </a:extLst>
          </p:cNvPr>
          <p:cNvSpPr txBox="1"/>
          <p:nvPr/>
        </p:nvSpPr>
        <p:spPr>
          <a:xfrm>
            <a:off x="993058" y="1506192"/>
            <a:ext cx="9753599" cy="5355312"/>
          </a:xfrm>
          <a:prstGeom prst="rect">
            <a:avLst/>
          </a:prstGeom>
          <a:noFill/>
        </p:spPr>
        <p:txBody>
          <a:bodyPr wrap="square" rtlCol="0">
            <a:spAutoFit/>
          </a:bodyPr>
          <a:lstStyle/>
          <a:p>
            <a:pPr marL="285750" indent="-285750" algn="just">
              <a:buFont typeface="Arial" panose="020B0604020202020204" pitchFamily="34" charset="0"/>
              <a:buChar char="•"/>
            </a:pPr>
            <a:r>
              <a:rPr lang="it-IT" dirty="0"/>
              <a:t>Sviluppare un sistema integrato di illuminazione intelligente nei percorsi più frequentati e </a:t>
            </a:r>
            <a:r>
              <a:rPr lang="it-IT" dirty="0" err="1"/>
              <a:t>un'app</a:t>
            </a:r>
            <a:r>
              <a:rPr lang="it-IT" dirty="0"/>
              <a:t> di sicurezza comunale con </a:t>
            </a:r>
            <a:r>
              <a:rPr lang="it-IT" dirty="0" err="1"/>
              <a:t>panic</a:t>
            </a:r>
            <a:r>
              <a:rPr lang="it-IT" dirty="0"/>
              <a:t> </a:t>
            </a:r>
            <a:r>
              <a:rPr lang="it-IT" dirty="0" err="1"/>
              <a:t>button</a:t>
            </a:r>
            <a:r>
              <a:rPr lang="it-IT" dirty="0"/>
              <a:t> che colleghi direttamente le donne in difficoltà alle forze dell'ordine locali</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IMPLEMENTARE LE TELECAMERE E L'ILLUMINAZIONE PUBBLICA NELLE FRAZIONI</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Creare occasioni di confronto tra donne / sportello di ascolto per raccogliere segnalazioni di problemi sommersi</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Vivo in un luogo abbastanza, sicuro</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Maggiore presenza forze dell'ordine</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Incrementare iniziative di sensibilizzazione</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Implementare i canali di segnalazione di casi sospetti/critici</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Controllo di vicinato</a:t>
            </a:r>
          </a:p>
          <a:p>
            <a:pPr marL="285750" indent="-285750">
              <a:buFont typeface="Arial" panose="020B0604020202020204" pitchFamily="34" charset="0"/>
              <a:buChar char="•"/>
            </a:pPr>
            <a:endParaRPr lang="it-IT" dirty="0"/>
          </a:p>
        </p:txBody>
      </p:sp>
    </p:spTree>
    <p:extLst>
      <p:ext uri="{BB962C8B-B14F-4D97-AF65-F5344CB8AC3E}">
        <p14:creationId xmlns:p14="http://schemas.microsoft.com/office/powerpoint/2010/main" val="2397421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0AD71-61FA-9258-7B03-D7BEAECB2C3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02F564B-2B98-5C82-FBC4-2EF82B462884}"/>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2A4C4E4D-E9F7-8B10-72BC-7AC671BA7AC5}"/>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CONSIDERAZIONI E PROPOSTE MIGLIORATIVE</a:t>
            </a:r>
          </a:p>
        </p:txBody>
      </p:sp>
      <p:sp>
        <p:nvSpPr>
          <p:cNvPr id="4" name="CasellaDiTesto 3">
            <a:extLst>
              <a:ext uri="{FF2B5EF4-FFF2-40B4-BE49-F238E27FC236}">
                <a16:creationId xmlns:a16="http://schemas.microsoft.com/office/drawing/2014/main" id="{66F0A31F-61FE-6C39-9092-FD34309349FD}"/>
              </a:ext>
            </a:extLst>
          </p:cNvPr>
          <p:cNvSpPr txBox="1"/>
          <p:nvPr/>
        </p:nvSpPr>
        <p:spPr>
          <a:xfrm>
            <a:off x="993058" y="1506192"/>
            <a:ext cx="9753599" cy="5355312"/>
          </a:xfrm>
          <a:prstGeom prst="rect">
            <a:avLst/>
          </a:prstGeom>
          <a:noFill/>
        </p:spPr>
        <p:txBody>
          <a:bodyPr wrap="square" rtlCol="0">
            <a:spAutoFit/>
          </a:bodyPr>
          <a:lstStyle/>
          <a:p>
            <a:pPr marL="285750" indent="-285750" algn="just">
              <a:buFont typeface="Arial" panose="020B0604020202020204" pitchFamily="34" charset="0"/>
              <a:buChar char="•"/>
            </a:pPr>
            <a:r>
              <a:rPr lang="it-IT" dirty="0"/>
              <a:t>Creare una campagna informativa sui servizi antiviolenza disponibili nel territorio di Piacenza, con l'attivazione di un punto di ascolto periodico presso la sede comunale in collaborazione con il Centro Antiviolenza provinciale</a:t>
            </a:r>
          </a:p>
          <a:p>
            <a:pPr marL="285750" indent="-285750" algn="just">
              <a:buFont typeface="Arial" panose="020B0604020202020204" pitchFamily="34" charset="0"/>
              <a:buChar char="•"/>
            </a:pPr>
            <a:endParaRPr lang="it-IT" dirty="0"/>
          </a:p>
          <a:p>
            <a:pPr marL="285750" indent="-285750">
              <a:buFont typeface="Arial" panose="020B0604020202020204" pitchFamily="34" charset="0"/>
              <a:buChar char="•"/>
            </a:pPr>
            <a:r>
              <a:rPr lang="it-IT" dirty="0"/>
              <a:t>Promuovere corsi di autodifesa</a:t>
            </a:r>
          </a:p>
          <a:p>
            <a:pPr marL="285750" indent="-285750">
              <a:buFont typeface="Arial" panose="020B0604020202020204" pitchFamily="34" charset="0"/>
              <a:buChar char="•"/>
            </a:pPr>
            <a:endParaRPr lang="it-IT" dirty="0"/>
          </a:p>
          <a:p>
            <a:pPr marL="285750" indent="-285750" algn="just">
              <a:buFont typeface="Arial" panose="020B0604020202020204" pitchFamily="34" charset="0"/>
              <a:buChar char="•"/>
            </a:pPr>
            <a:r>
              <a:rPr lang="it-IT" dirty="0"/>
              <a:t>La maggiore criticità è nel non procedere subito con azioni concrete alle segnalazioni, denunce, richieste di aiuto di donne vittime di violenza, abusi (soprattutto in ambito famigliare). Vi è la necessità di potenziare enti, associazioni o altre strutture che possano intervenire in tempi brevi al fine di evitare gli ormai epiloghi tragici scontati. Cercare di allontanare la vittima e proteggerla in luoghi sicuri e protetti</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Coinvolgere attivamente i ragazzi delle scuole sul tema in modo che siano loro i primi portatori del messaggio in ogni famiglia</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Corsi agli uomini</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Convegno</a:t>
            </a:r>
          </a:p>
          <a:p>
            <a:pPr marL="285750" indent="-285750">
              <a:buFont typeface="Arial" panose="020B0604020202020204" pitchFamily="34" charset="0"/>
              <a:buChar char="•"/>
            </a:pPr>
            <a:endParaRPr lang="it-IT" dirty="0"/>
          </a:p>
        </p:txBody>
      </p:sp>
    </p:spTree>
    <p:extLst>
      <p:ext uri="{BB962C8B-B14F-4D97-AF65-F5344CB8AC3E}">
        <p14:creationId xmlns:p14="http://schemas.microsoft.com/office/powerpoint/2010/main" val="3294699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A24CD-6A0E-2539-3E8E-4D72C393DDE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F1F91C9-57B2-52D3-F160-ACAD11722E5A}"/>
              </a:ext>
            </a:extLst>
          </p:cNvPr>
          <p:cNvSpPr>
            <a:spLocks noGrp="1"/>
          </p:cNvSpPr>
          <p:nvPr>
            <p:ph type="ctrTitle"/>
          </p:nvPr>
        </p:nvSpPr>
        <p:spPr>
          <a:xfrm>
            <a:off x="1160206" y="620917"/>
            <a:ext cx="9144000" cy="539136"/>
          </a:xfrm>
        </p:spPr>
        <p:txBody>
          <a:bodyPr>
            <a:normAutofit/>
          </a:bodyPr>
          <a:lstStyle/>
          <a:p>
            <a:pPr algn="l"/>
            <a:r>
              <a:rPr lang="it-IT" sz="3200" b="1" dirty="0">
                <a:solidFill>
                  <a:srgbClr val="FF0000"/>
                </a:solidFill>
              </a:rPr>
              <a:t>OBIETTIVI </a:t>
            </a:r>
          </a:p>
        </p:txBody>
      </p:sp>
      <p:sp>
        <p:nvSpPr>
          <p:cNvPr id="3" name="Sottotitolo 2">
            <a:extLst>
              <a:ext uri="{FF2B5EF4-FFF2-40B4-BE49-F238E27FC236}">
                <a16:creationId xmlns:a16="http://schemas.microsoft.com/office/drawing/2014/main" id="{79F8846E-9CE1-1B3B-4D27-E5824B88C735}"/>
              </a:ext>
            </a:extLst>
          </p:cNvPr>
          <p:cNvSpPr>
            <a:spLocks noGrp="1"/>
          </p:cNvSpPr>
          <p:nvPr>
            <p:ph type="subTitle" idx="1"/>
          </p:nvPr>
        </p:nvSpPr>
        <p:spPr>
          <a:xfrm>
            <a:off x="1406013" y="1635585"/>
            <a:ext cx="9144000" cy="4342427"/>
          </a:xfrm>
        </p:spPr>
        <p:txBody>
          <a:bodyPr>
            <a:noAutofit/>
          </a:bodyPr>
          <a:lstStyle/>
          <a:p>
            <a:pPr marL="457200" indent="-457200" algn="just">
              <a:buAutoNum type="arabicParenR"/>
            </a:pPr>
            <a:r>
              <a:rPr lang="it-IT" dirty="0"/>
              <a:t>Raccogliere informazioni, idee e proposte relative alle preoccupazioni e ai bisogni  in materia di sicurezza per le donne nei paesi e nelle città piacentine. </a:t>
            </a:r>
          </a:p>
          <a:p>
            <a:pPr marL="457200" indent="-457200" algn="just">
              <a:buAutoNum type="arabicParenR"/>
            </a:pPr>
            <a:endParaRPr lang="it-IT" dirty="0"/>
          </a:p>
          <a:p>
            <a:pPr algn="just"/>
            <a:r>
              <a:rPr lang="it-IT" dirty="0"/>
              <a:t>2) Avere indicazioni per intervenire in modo concreto sugli spazi     fisici che sono, o potrebbero diventare, scenari di violenza. </a:t>
            </a:r>
          </a:p>
          <a:p>
            <a:pPr algn="just"/>
            <a:endParaRPr lang="it-IT" dirty="0"/>
          </a:p>
          <a:p>
            <a:pPr algn="just"/>
            <a:r>
              <a:rPr lang="it-IT" dirty="0"/>
              <a:t>3) Aiutare i Comuni a definire azioni future: fornire agli Enti locali elementi utili e condivisi per un'attenta introspezione sulle proprie politiche e strategie relative al tema in esame.</a:t>
            </a:r>
          </a:p>
        </p:txBody>
      </p:sp>
    </p:spTree>
    <p:extLst>
      <p:ext uri="{BB962C8B-B14F-4D97-AF65-F5344CB8AC3E}">
        <p14:creationId xmlns:p14="http://schemas.microsoft.com/office/powerpoint/2010/main" val="307904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FEBB2-C10F-B274-7684-355F56A43A9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D316907-F430-642B-A3EF-96F43572DA5C}"/>
              </a:ext>
            </a:extLst>
          </p:cNvPr>
          <p:cNvSpPr>
            <a:spLocks noGrp="1"/>
          </p:cNvSpPr>
          <p:nvPr>
            <p:ph type="ctrTitle"/>
          </p:nvPr>
        </p:nvSpPr>
        <p:spPr>
          <a:xfrm>
            <a:off x="1189703" y="610420"/>
            <a:ext cx="9144000" cy="539136"/>
          </a:xfrm>
        </p:spPr>
        <p:txBody>
          <a:bodyPr>
            <a:normAutofit/>
          </a:bodyPr>
          <a:lstStyle/>
          <a:p>
            <a:pPr algn="l"/>
            <a:r>
              <a:rPr lang="it-IT" sz="3200" b="1" dirty="0">
                <a:solidFill>
                  <a:srgbClr val="FF0000"/>
                </a:solidFill>
              </a:rPr>
              <a:t>CHI HA RISPOSTO AL QUESTIONARIO</a:t>
            </a:r>
          </a:p>
        </p:txBody>
      </p:sp>
      <p:sp>
        <p:nvSpPr>
          <p:cNvPr id="3" name="Sottotitolo 2">
            <a:extLst>
              <a:ext uri="{FF2B5EF4-FFF2-40B4-BE49-F238E27FC236}">
                <a16:creationId xmlns:a16="http://schemas.microsoft.com/office/drawing/2014/main" id="{B4B430E8-9E07-A656-B554-21F90E8EF5AC}"/>
              </a:ext>
            </a:extLst>
          </p:cNvPr>
          <p:cNvSpPr>
            <a:spLocks noGrp="1"/>
          </p:cNvSpPr>
          <p:nvPr>
            <p:ph type="subTitle" idx="1"/>
          </p:nvPr>
        </p:nvSpPr>
        <p:spPr>
          <a:xfrm>
            <a:off x="1278194" y="1350449"/>
            <a:ext cx="10294374" cy="4342427"/>
          </a:xfrm>
        </p:spPr>
        <p:txBody>
          <a:bodyPr>
            <a:noAutofit/>
          </a:bodyPr>
          <a:lstStyle/>
          <a:p>
            <a:pPr algn="just"/>
            <a:endParaRPr lang="it-IT" dirty="0"/>
          </a:p>
          <a:p>
            <a:pPr marL="342900" indent="-342900" algn="just">
              <a:buFont typeface="Arial" panose="020B0604020202020204" pitchFamily="34" charset="0"/>
              <a:buChar char="•"/>
            </a:pPr>
            <a:r>
              <a:rPr lang="it-IT" dirty="0"/>
              <a:t>43 amministratori/amministratrici di 33 Comuni su 46</a:t>
            </a:r>
          </a:p>
          <a:p>
            <a:pPr marL="342900" indent="-342900" algn="just">
              <a:buFont typeface="Arial" panose="020B0604020202020204" pitchFamily="34" charset="0"/>
              <a:buChar char="•"/>
            </a:pPr>
            <a:endParaRPr lang="it-IT" dirty="0"/>
          </a:p>
          <a:p>
            <a:pPr marL="342900" indent="-342900" algn="just">
              <a:buFont typeface="Arial" panose="020B0604020202020204" pitchFamily="34" charset="0"/>
              <a:buChar char="•"/>
            </a:pPr>
            <a:r>
              <a:rPr lang="it-IT" dirty="0"/>
              <a:t>In 7 Comuni hanno risposto due amministratori/amministratrici con distinti questionari</a:t>
            </a:r>
          </a:p>
          <a:p>
            <a:pPr marL="342900" indent="-342900" algn="just">
              <a:buFont typeface="Arial" panose="020B0604020202020204" pitchFamily="34" charset="0"/>
              <a:buChar char="•"/>
            </a:pPr>
            <a:endParaRPr lang="it-IT" dirty="0"/>
          </a:p>
          <a:p>
            <a:pPr marL="342900" indent="-342900" algn="just">
              <a:buFont typeface="Arial" panose="020B0604020202020204" pitchFamily="34" charset="0"/>
              <a:buChar char="•"/>
            </a:pPr>
            <a:r>
              <a:rPr lang="it-IT" dirty="0"/>
              <a:t>Per due questionari non è indicato il Comune</a:t>
            </a:r>
          </a:p>
          <a:p>
            <a:pPr marL="342900" indent="-342900" algn="just">
              <a:buFont typeface="Arial" panose="020B0604020202020204" pitchFamily="34" charset="0"/>
              <a:buChar char="•"/>
            </a:pPr>
            <a:endParaRPr lang="it-IT" dirty="0"/>
          </a:p>
          <a:p>
            <a:pPr marL="342900" indent="-342900" algn="just">
              <a:buFont typeface="Arial" panose="020B0604020202020204" pitchFamily="34" charset="0"/>
              <a:buChar char="•"/>
            </a:pPr>
            <a:r>
              <a:rPr lang="it-IT" dirty="0"/>
              <a:t> A livello territoriale, hanno risposto – tra gli altri - il Capoluogo, e quasi tutti i comuni dell’Appennino.</a:t>
            </a:r>
          </a:p>
        </p:txBody>
      </p:sp>
    </p:spTree>
    <p:extLst>
      <p:ext uri="{BB962C8B-B14F-4D97-AF65-F5344CB8AC3E}">
        <p14:creationId xmlns:p14="http://schemas.microsoft.com/office/powerpoint/2010/main" val="178817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8DC97-340A-DD6F-68A1-480B06C1A99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C28A516-46C8-0F5B-B253-309CDAB59C95}"/>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1E5B350A-F5FD-2CEF-C46A-FDAA58860200}"/>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I CASI DI VIOLENZA SULLE DONNE SI SONO VERIFICATI NEGLI ULTIMI 3 ANNI ALL’INCIRCA IN UN COMUNE SU TRE</a:t>
            </a:r>
          </a:p>
        </p:txBody>
      </p:sp>
      <p:pic>
        <p:nvPicPr>
          <p:cNvPr id="4" name="Immagine 3">
            <a:extLst>
              <a:ext uri="{FF2B5EF4-FFF2-40B4-BE49-F238E27FC236}">
                <a16:creationId xmlns:a16="http://schemas.microsoft.com/office/drawing/2014/main" id="{F95F4053-FEDE-3667-0635-FB75B8F5D55E}"/>
              </a:ext>
            </a:extLst>
          </p:cNvPr>
          <p:cNvPicPr>
            <a:picLocks noChangeAspect="1"/>
          </p:cNvPicPr>
          <p:nvPr/>
        </p:nvPicPr>
        <p:blipFill>
          <a:blip r:embed="rId2"/>
          <a:stretch>
            <a:fillRect/>
          </a:stretch>
        </p:blipFill>
        <p:spPr>
          <a:xfrm>
            <a:off x="1609494" y="1932860"/>
            <a:ext cx="9537333" cy="4208206"/>
          </a:xfrm>
          <a:prstGeom prst="rect">
            <a:avLst/>
          </a:prstGeom>
        </p:spPr>
      </p:pic>
      <p:sp>
        <p:nvSpPr>
          <p:cNvPr id="5" name="Rettangolo 4">
            <a:extLst>
              <a:ext uri="{FF2B5EF4-FFF2-40B4-BE49-F238E27FC236}">
                <a16:creationId xmlns:a16="http://schemas.microsoft.com/office/drawing/2014/main" id="{AEE06E33-0245-5F3C-2AA7-051B79444282}"/>
              </a:ext>
            </a:extLst>
          </p:cNvPr>
          <p:cNvSpPr/>
          <p:nvPr/>
        </p:nvSpPr>
        <p:spPr>
          <a:xfrm>
            <a:off x="9419303" y="1932860"/>
            <a:ext cx="1727524" cy="6136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459100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CA791-837A-0A22-16A4-97EC3EB8A7A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981FEB8-B55A-58A0-0919-FE2A18E7715C}"/>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BAC92A05-E905-390F-E4C4-8D2F34104462}"/>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………..MA SOLO IL 15% HA MESSO IN ATTO UN PIANO SPECIFICO PER MIGLIORARE LA SICUREZZA</a:t>
            </a:r>
          </a:p>
        </p:txBody>
      </p:sp>
      <p:pic>
        <p:nvPicPr>
          <p:cNvPr id="5" name="Immagine 4" descr="Immagine che contiene testo, schermata, Carattere, logo&#10;&#10;Il contenuto generato dall'IA potrebbe non essere corretto.">
            <a:extLst>
              <a:ext uri="{FF2B5EF4-FFF2-40B4-BE49-F238E27FC236}">
                <a16:creationId xmlns:a16="http://schemas.microsoft.com/office/drawing/2014/main" id="{1C7BAF75-BDA3-2886-5DF6-E222767634BE}"/>
              </a:ext>
            </a:extLst>
          </p:cNvPr>
          <p:cNvPicPr>
            <a:picLocks noChangeAspect="1"/>
          </p:cNvPicPr>
          <p:nvPr/>
        </p:nvPicPr>
        <p:blipFill>
          <a:blip r:embed="rId2"/>
          <a:stretch>
            <a:fillRect/>
          </a:stretch>
        </p:blipFill>
        <p:spPr>
          <a:xfrm>
            <a:off x="1698477" y="1858297"/>
            <a:ext cx="9149903" cy="3895212"/>
          </a:xfrm>
          <a:prstGeom prst="rect">
            <a:avLst/>
          </a:prstGeom>
        </p:spPr>
      </p:pic>
      <p:sp>
        <p:nvSpPr>
          <p:cNvPr id="6" name="Rettangolo 5">
            <a:extLst>
              <a:ext uri="{FF2B5EF4-FFF2-40B4-BE49-F238E27FC236}">
                <a16:creationId xmlns:a16="http://schemas.microsoft.com/office/drawing/2014/main" id="{C5BA0B01-581B-041C-E957-B32EA0117A26}"/>
              </a:ext>
            </a:extLst>
          </p:cNvPr>
          <p:cNvSpPr/>
          <p:nvPr/>
        </p:nvSpPr>
        <p:spPr>
          <a:xfrm>
            <a:off x="9026013" y="1858297"/>
            <a:ext cx="1727524" cy="6136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441835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FA939-8F88-B313-0309-44FB3285A87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819F1FB-B530-3884-6B2E-924236BFB62E}"/>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E1AA80E9-23A6-1E06-E5F0-02A9B83F1DD0}"/>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LA PERCEZIONE DELLA SICUREZZA (NEL CAPOLUOGO), INSICURI MEZZI DI TRASPORTO PUBBLICI E STRADE SECONDARIE</a:t>
            </a:r>
          </a:p>
        </p:txBody>
      </p:sp>
      <p:pic>
        <p:nvPicPr>
          <p:cNvPr id="4" name="Immagine 3" descr="Immagine che contiene testo, schermata, numero, software&#10;&#10;Il contenuto generato dall'IA potrebbe non essere corretto.">
            <a:extLst>
              <a:ext uri="{FF2B5EF4-FFF2-40B4-BE49-F238E27FC236}">
                <a16:creationId xmlns:a16="http://schemas.microsoft.com/office/drawing/2014/main" id="{E441838E-E40E-EB2E-032C-B03506E7E58E}"/>
              </a:ext>
            </a:extLst>
          </p:cNvPr>
          <p:cNvPicPr>
            <a:picLocks noChangeAspect="1"/>
          </p:cNvPicPr>
          <p:nvPr/>
        </p:nvPicPr>
        <p:blipFill>
          <a:blip r:embed="rId2"/>
          <a:stretch>
            <a:fillRect/>
          </a:stretch>
        </p:blipFill>
        <p:spPr>
          <a:xfrm>
            <a:off x="2585884" y="1553497"/>
            <a:ext cx="6921910" cy="5053780"/>
          </a:xfrm>
          <a:prstGeom prst="rect">
            <a:avLst/>
          </a:prstGeom>
        </p:spPr>
      </p:pic>
    </p:spTree>
    <p:extLst>
      <p:ext uri="{BB962C8B-B14F-4D97-AF65-F5344CB8AC3E}">
        <p14:creationId xmlns:p14="http://schemas.microsoft.com/office/powerpoint/2010/main" val="1951325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8D40C-741A-94C1-D265-C0A43D57DD0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3F7B916-514B-39D3-F251-5B0EB8A06BFE}"/>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07D2AB94-D0C4-DF4A-C384-911281DE546E}"/>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SI FA PERO’ POCO PER I MEZZI DI TRASPORTO PUBBLICI ………..</a:t>
            </a:r>
          </a:p>
        </p:txBody>
      </p:sp>
      <p:pic>
        <p:nvPicPr>
          <p:cNvPr id="5" name="Immagine 4" descr="Immagine che contiene testo, schermata, Carattere, diagramma&#10;&#10;Il contenuto generato dall'IA potrebbe non essere corretto.">
            <a:extLst>
              <a:ext uri="{FF2B5EF4-FFF2-40B4-BE49-F238E27FC236}">
                <a16:creationId xmlns:a16="http://schemas.microsoft.com/office/drawing/2014/main" id="{59519FE3-10DA-D1CA-2658-68D9628AE12C}"/>
              </a:ext>
            </a:extLst>
          </p:cNvPr>
          <p:cNvPicPr>
            <a:picLocks noChangeAspect="1"/>
          </p:cNvPicPr>
          <p:nvPr/>
        </p:nvPicPr>
        <p:blipFill>
          <a:blip r:embed="rId2"/>
          <a:stretch>
            <a:fillRect/>
          </a:stretch>
        </p:blipFill>
        <p:spPr>
          <a:xfrm>
            <a:off x="1983884" y="1761615"/>
            <a:ext cx="8536632" cy="4629693"/>
          </a:xfrm>
          <a:prstGeom prst="rect">
            <a:avLst/>
          </a:prstGeom>
        </p:spPr>
      </p:pic>
      <p:sp>
        <p:nvSpPr>
          <p:cNvPr id="6" name="Rettangolo 5">
            <a:extLst>
              <a:ext uri="{FF2B5EF4-FFF2-40B4-BE49-F238E27FC236}">
                <a16:creationId xmlns:a16="http://schemas.microsoft.com/office/drawing/2014/main" id="{51D97BBB-1DD1-A01F-2BDC-E8341D4868BC}"/>
              </a:ext>
            </a:extLst>
          </p:cNvPr>
          <p:cNvSpPr/>
          <p:nvPr/>
        </p:nvSpPr>
        <p:spPr>
          <a:xfrm>
            <a:off x="8792992" y="1761615"/>
            <a:ext cx="1727524" cy="6136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358069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EAAC3-053A-C8A5-E80E-F5A4EE73A09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7366EDC-E88B-07A5-E8E5-0623654F9AF0}"/>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1F19528E-490A-94BC-5F2D-3362F2D2A204}"/>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…….MEGLIO PER LE STRADE SECONDARIE</a:t>
            </a:r>
          </a:p>
        </p:txBody>
      </p:sp>
      <p:pic>
        <p:nvPicPr>
          <p:cNvPr id="4" name="Immagine 3">
            <a:extLst>
              <a:ext uri="{FF2B5EF4-FFF2-40B4-BE49-F238E27FC236}">
                <a16:creationId xmlns:a16="http://schemas.microsoft.com/office/drawing/2014/main" id="{6D9E041B-5DE4-D3DC-AB74-AB9B9F9A237E}"/>
              </a:ext>
            </a:extLst>
          </p:cNvPr>
          <p:cNvPicPr>
            <a:picLocks noChangeAspect="1"/>
          </p:cNvPicPr>
          <p:nvPr/>
        </p:nvPicPr>
        <p:blipFill>
          <a:blip r:embed="rId2"/>
          <a:stretch>
            <a:fillRect/>
          </a:stretch>
        </p:blipFill>
        <p:spPr>
          <a:xfrm>
            <a:off x="361169" y="1374059"/>
            <a:ext cx="6120914" cy="3133616"/>
          </a:xfrm>
          <a:prstGeom prst="rect">
            <a:avLst/>
          </a:prstGeom>
        </p:spPr>
      </p:pic>
      <p:pic>
        <p:nvPicPr>
          <p:cNvPr id="6" name="Immagine 5">
            <a:extLst>
              <a:ext uri="{FF2B5EF4-FFF2-40B4-BE49-F238E27FC236}">
                <a16:creationId xmlns:a16="http://schemas.microsoft.com/office/drawing/2014/main" id="{424A3C9D-4E3F-777D-CA1F-DAE33CCBB0F2}"/>
              </a:ext>
            </a:extLst>
          </p:cNvPr>
          <p:cNvPicPr>
            <a:picLocks noChangeAspect="1"/>
          </p:cNvPicPr>
          <p:nvPr/>
        </p:nvPicPr>
        <p:blipFill>
          <a:blip r:embed="rId3"/>
          <a:stretch>
            <a:fillRect/>
          </a:stretch>
        </p:blipFill>
        <p:spPr>
          <a:xfrm>
            <a:off x="5991449" y="3048859"/>
            <a:ext cx="6120914" cy="2932430"/>
          </a:xfrm>
          <a:prstGeom prst="rect">
            <a:avLst/>
          </a:prstGeom>
        </p:spPr>
      </p:pic>
      <p:sp>
        <p:nvSpPr>
          <p:cNvPr id="7" name="Rettangolo 6">
            <a:extLst>
              <a:ext uri="{FF2B5EF4-FFF2-40B4-BE49-F238E27FC236}">
                <a16:creationId xmlns:a16="http://schemas.microsoft.com/office/drawing/2014/main" id="{2C9C1090-B438-DBAD-5E8E-428BB02DB646}"/>
              </a:ext>
            </a:extLst>
          </p:cNvPr>
          <p:cNvSpPr/>
          <p:nvPr/>
        </p:nvSpPr>
        <p:spPr>
          <a:xfrm>
            <a:off x="5232238" y="1336779"/>
            <a:ext cx="1727524" cy="6136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a:extLst>
              <a:ext uri="{FF2B5EF4-FFF2-40B4-BE49-F238E27FC236}">
                <a16:creationId xmlns:a16="http://schemas.microsoft.com/office/drawing/2014/main" id="{7C76AF13-48F4-4ED2-605A-1DBBE7846E9F}"/>
              </a:ext>
            </a:extLst>
          </p:cNvPr>
          <p:cNvSpPr/>
          <p:nvPr/>
        </p:nvSpPr>
        <p:spPr>
          <a:xfrm>
            <a:off x="10992464" y="3048859"/>
            <a:ext cx="1119899" cy="43995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47115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50809-C732-2ADE-7621-669F180DA88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7B9D584-4423-A480-A0A1-88A26F28CC1D}"/>
              </a:ext>
            </a:extLst>
          </p:cNvPr>
          <p:cNvSpPr>
            <a:spLocks noGrp="1"/>
          </p:cNvSpPr>
          <p:nvPr>
            <p:ph type="ctrTitle"/>
          </p:nvPr>
        </p:nvSpPr>
        <p:spPr>
          <a:xfrm>
            <a:off x="904568" y="447366"/>
            <a:ext cx="9144000" cy="539136"/>
          </a:xfrm>
        </p:spPr>
        <p:txBody>
          <a:bodyPr>
            <a:normAutofit/>
          </a:bodyPr>
          <a:lstStyle/>
          <a:p>
            <a:pPr algn="l"/>
            <a:r>
              <a:rPr lang="it-IT" sz="3200" b="1" dirty="0">
                <a:solidFill>
                  <a:srgbClr val="FF0000"/>
                </a:solidFill>
              </a:rPr>
              <a:t>PRINCIPALI RISULTATI</a:t>
            </a:r>
          </a:p>
        </p:txBody>
      </p:sp>
      <p:sp>
        <p:nvSpPr>
          <p:cNvPr id="3" name="Sottotitolo 2">
            <a:extLst>
              <a:ext uri="{FF2B5EF4-FFF2-40B4-BE49-F238E27FC236}">
                <a16:creationId xmlns:a16="http://schemas.microsoft.com/office/drawing/2014/main" id="{9C9C5418-6B05-EC78-0FAF-EE6776B46C00}"/>
              </a:ext>
            </a:extLst>
          </p:cNvPr>
          <p:cNvSpPr>
            <a:spLocks noGrp="1"/>
          </p:cNvSpPr>
          <p:nvPr>
            <p:ph type="subTitle" idx="1"/>
          </p:nvPr>
        </p:nvSpPr>
        <p:spPr>
          <a:xfrm>
            <a:off x="904568" y="1104491"/>
            <a:ext cx="10697497" cy="539136"/>
          </a:xfrm>
        </p:spPr>
        <p:txBody>
          <a:bodyPr>
            <a:noAutofit/>
          </a:bodyPr>
          <a:lstStyle/>
          <a:p>
            <a:pPr algn="just"/>
            <a:r>
              <a:rPr lang="it-IT" sz="1600" b="1" dirty="0">
                <a:solidFill>
                  <a:srgbClr val="0070C0"/>
                </a:solidFill>
              </a:rPr>
              <a:t>MOLTO DA FARE ANCHE A LIVELLO DI NUOVI STRUMENTI DI PREVENZIONE</a:t>
            </a:r>
          </a:p>
        </p:txBody>
      </p:sp>
      <p:pic>
        <p:nvPicPr>
          <p:cNvPr id="7" name="Immagine 6">
            <a:extLst>
              <a:ext uri="{FF2B5EF4-FFF2-40B4-BE49-F238E27FC236}">
                <a16:creationId xmlns:a16="http://schemas.microsoft.com/office/drawing/2014/main" id="{AD663516-25B3-6F6C-D4B0-5CFC4EEB7FC9}"/>
              </a:ext>
            </a:extLst>
          </p:cNvPr>
          <p:cNvPicPr>
            <a:picLocks noChangeAspect="1"/>
          </p:cNvPicPr>
          <p:nvPr/>
        </p:nvPicPr>
        <p:blipFill>
          <a:blip r:embed="rId2"/>
          <a:stretch>
            <a:fillRect/>
          </a:stretch>
        </p:blipFill>
        <p:spPr>
          <a:xfrm>
            <a:off x="1307691" y="1968093"/>
            <a:ext cx="9316213" cy="3925059"/>
          </a:xfrm>
          <a:prstGeom prst="rect">
            <a:avLst/>
          </a:prstGeom>
        </p:spPr>
      </p:pic>
      <p:sp>
        <p:nvSpPr>
          <p:cNvPr id="8" name="Rettangolo 7">
            <a:extLst>
              <a:ext uri="{FF2B5EF4-FFF2-40B4-BE49-F238E27FC236}">
                <a16:creationId xmlns:a16="http://schemas.microsoft.com/office/drawing/2014/main" id="{B2BF5D0F-7D4C-5D1C-660A-6D27E6FFEE84}"/>
              </a:ext>
            </a:extLst>
          </p:cNvPr>
          <p:cNvSpPr/>
          <p:nvPr/>
        </p:nvSpPr>
        <p:spPr>
          <a:xfrm>
            <a:off x="8896380" y="1854202"/>
            <a:ext cx="1727524" cy="6136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37987978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169</TotalTime>
  <Words>638</Words>
  <Application>Microsoft Office PowerPoint</Application>
  <PresentationFormat>Widescreen</PresentationFormat>
  <Paragraphs>82</Paragraphs>
  <Slides>16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16</vt:i4>
      </vt:variant>
    </vt:vector>
  </HeadingPairs>
  <TitlesOfParts>
    <vt:vector size="20" baseType="lpstr">
      <vt:lpstr>Aptos</vt:lpstr>
      <vt:lpstr>Aptos Display</vt:lpstr>
      <vt:lpstr>Arial</vt:lpstr>
      <vt:lpstr>Tema di Office</vt:lpstr>
      <vt:lpstr>Prevenzione:  la sicurezza delle donne</vt:lpstr>
      <vt:lpstr>OBIETTIVI </vt:lpstr>
      <vt:lpstr>CHI HA RISPOSTO AL QUESTIONARIO</vt:lpstr>
      <vt:lpstr>PRINCIPALI RISULTATI</vt:lpstr>
      <vt:lpstr>PRINCIPALI RISULTATI</vt:lpstr>
      <vt:lpstr>PRINCIPALI RISULTATI</vt:lpstr>
      <vt:lpstr>PRINCIPALI RISULTATI</vt:lpstr>
      <vt:lpstr>PRINCIPALI RISULTATI</vt:lpstr>
      <vt:lpstr>PRINCIPALI RISULTATI</vt:lpstr>
      <vt:lpstr>PRINCIPALI RISULTATI</vt:lpstr>
      <vt:lpstr>PRINCIPALI RISULTATI</vt:lpstr>
      <vt:lpstr>PRINCIPALI RISULTATI</vt:lpstr>
      <vt:lpstr>PRINCIPALI RISULTATI</vt:lpstr>
      <vt:lpstr>PRINCIPALI RISULTATI</vt:lpstr>
      <vt:lpstr>PRINCIPALI RISULTATI</vt:lpstr>
      <vt:lpstr>PRINCIPALI RISULTATI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Colnaghi, Antonio</dc:creator>
  <cp:lastModifiedBy>Colnaghi, Antonio</cp:lastModifiedBy>
  <cp:revision>21</cp:revision>
  <dcterms:created xsi:type="dcterms:W3CDTF">2025-11-14T07:37:10Z</dcterms:created>
  <dcterms:modified xsi:type="dcterms:W3CDTF">2025-11-14T10:26:37Z</dcterms:modified>
</cp:coreProperties>
</file>