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Default Extension="emf" ContentType="image/x-emf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Default Extension="sldx" ContentType="application/vnd.openxmlformats-officedocument.presentationml.slide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Default Extension="vml" ContentType="application/vnd.openxmlformats-officedocument.vmlDrawing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r:id="rId1"/>
  </p:sldMasterIdLst>
  <p:sldIdLst>
    <p:sldId id="256" r:id="rId2"/>
    <p:sldId id="257" r:id="rId3"/>
    <p:sldId id="268" r:id="rId4"/>
    <p:sldId id="260" r:id="rId5"/>
    <p:sldId id="271" r:id="rId6"/>
    <p:sldId id="270" r:id="rId7"/>
    <p:sldId id="263" r:id="rId8"/>
    <p:sldId id="264" r:id="rId9"/>
    <p:sldId id="265" r:id="rId10"/>
    <p:sldId id="266" r:id="rId11"/>
    <p:sldId id="267" r:id="rId12"/>
    <p:sldId id="269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8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7F1D2-5224-4454-98CB-5D3F54EB7B0D}" type="datetimeFigureOut">
              <a:rPr lang="it-IT" smtClean="0"/>
              <a:pPr/>
              <a:t>21-11-2021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074EC-5816-4474-91E0-6996E5D488D4}" type="slidenum">
              <a:rPr lang="it-IT" smtClean="0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package" Target="../embeddings/Diapositiva_di_Microsoft_Office_PowerPoint111.sldx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267744" y="3573016"/>
            <a:ext cx="4824536" cy="1133644"/>
          </a:xfrm>
          <a:prstGeom prst="rect">
            <a:avLst/>
          </a:prstGeom>
          <a:solidFill>
            <a:srgbClr val="E5B8B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it-IT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it-I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Centro antiviolenza Telefono Rosa Piacenza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Ass.ne</a:t>
            </a:r>
            <a:r>
              <a:rPr kumimoji="0" lang="it-I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"La Città delle Donne </a:t>
            </a:r>
            <a:r>
              <a:rPr kumimoji="0" lang="it-IT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O.d.v</a:t>
            </a:r>
            <a:r>
              <a:rPr kumimoji="0" lang="it-IT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."</a:t>
            </a: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5" name="Immagine 4" descr="Il girasole – Educazione, riabilitazione e formazione per l'età evolutiva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404664"/>
            <a:ext cx="4824536" cy="3168352"/>
          </a:xfrm>
          <a:prstGeom prst="rect">
            <a:avLst/>
          </a:prstGeom>
          <a:solidFill>
            <a:srgbClr val="F2DBDB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CasellaDiTesto 5"/>
          <p:cNvSpPr txBox="1"/>
          <p:nvPr/>
        </p:nvSpPr>
        <p:spPr>
          <a:xfrm>
            <a:off x="2267744" y="4725144"/>
            <a:ext cx="48245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Cambria" pitchFamily="18" charset="0"/>
              </a:rPr>
              <a:t>Costituita nel 1994 – Operativa dal 1996</a:t>
            </a:r>
          </a:p>
          <a:p>
            <a:endParaRPr lang="it-IT" b="1" dirty="0">
              <a:latin typeface="Cambria" pitchFamily="18" charset="0"/>
            </a:endParaRPr>
          </a:p>
          <a:p>
            <a:pPr algn="ctr"/>
            <a:r>
              <a:rPr lang="it-IT" b="1" dirty="0" smtClean="0">
                <a:latin typeface="Cambria" pitchFamily="18" charset="0"/>
              </a:rPr>
              <a:t>Nasce come occasione di relazione per infrangere il silenzio</a:t>
            </a:r>
          </a:p>
          <a:p>
            <a:endParaRPr lang="it-IT" b="1" dirty="0" smtClean="0">
              <a:latin typeface="Cambria" pitchFamily="18" charset="0"/>
            </a:endParaRPr>
          </a:p>
          <a:p>
            <a:pPr algn="ctr"/>
            <a:r>
              <a:rPr lang="it-IT" b="1" dirty="0" smtClean="0">
                <a:latin typeface="Cambria" pitchFamily="18" charset="0"/>
              </a:rPr>
              <a:t>Violenza estranea?</a:t>
            </a:r>
            <a:endParaRPr lang="it-IT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403648" y="2276872"/>
            <a:ext cx="6552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VALUTAZIONE DEL RISCHIO</a:t>
            </a:r>
          </a:p>
          <a:p>
            <a:pPr algn="ctr"/>
            <a:endParaRPr lang="it-IT" sz="2800" b="1" dirty="0"/>
          </a:p>
          <a:p>
            <a:pPr algn="ctr"/>
            <a:r>
              <a:rPr lang="it-IT" sz="2800" b="1" dirty="0" smtClean="0"/>
              <a:t>Modello: </a:t>
            </a:r>
            <a:r>
              <a:rPr lang="it-IT" sz="2800" b="1" dirty="0" err="1" smtClean="0"/>
              <a:t>S.a.r.a.</a:t>
            </a:r>
            <a:endParaRPr lang="it-IT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611560" y="836712"/>
            <a:ext cx="813690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u="sng" dirty="0" smtClean="0">
                <a:latin typeface="Cambria" pitchFamily="18" charset="0"/>
              </a:rPr>
              <a:t>Formazione dei Centri:</a:t>
            </a:r>
          </a:p>
          <a:p>
            <a:endParaRPr lang="it-IT" sz="2000" dirty="0">
              <a:latin typeface="Cambria" pitchFamily="18" charset="0"/>
            </a:endParaRPr>
          </a:p>
          <a:p>
            <a:r>
              <a:rPr lang="it-IT" sz="2000" dirty="0" smtClean="0">
                <a:latin typeface="Cambria" pitchFamily="18" charset="0"/>
              </a:rPr>
              <a:t>TUTTE LE OPERATRICI E I CONSULENTI </a:t>
            </a:r>
            <a:r>
              <a:rPr lang="it-IT" sz="2000" dirty="0" err="1" smtClean="0">
                <a:latin typeface="Cambria" pitchFamily="18" charset="0"/>
              </a:rPr>
              <a:t>DI</a:t>
            </a:r>
            <a:r>
              <a:rPr lang="it-IT" sz="2000" dirty="0" smtClean="0">
                <a:latin typeface="Cambria" pitchFamily="18" charset="0"/>
              </a:rPr>
              <a:t> ACCOGLIENZA, VOLONTARIE E NON, HANNO UNA </a:t>
            </a:r>
            <a:r>
              <a:rPr lang="it-IT" sz="2000" u="sng" dirty="0" smtClean="0">
                <a:latin typeface="Cambria" pitchFamily="18" charset="0"/>
              </a:rPr>
              <a:t>FORMAZIONE ADEGUATA </a:t>
            </a:r>
            <a:r>
              <a:rPr lang="it-IT" sz="2000" dirty="0" smtClean="0">
                <a:latin typeface="Cambria" pitchFamily="18" charset="0"/>
              </a:rPr>
              <a:t>SPECIFICA SULLA VIOLENZA, COERENTE CON LA METODOLOGIA </a:t>
            </a:r>
            <a:r>
              <a:rPr lang="it-IT" sz="2000" dirty="0" err="1" smtClean="0">
                <a:latin typeface="Cambria" pitchFamily="18" charset="0"/>
              </a:rPr>
              <a:t>DI</a:t>
            </a:r>
            <a:r>
              <a:rPr lang="it-IT" sz="2000" dirty="0" smtClean="0">
                <a:latin typeface="Cambria" pitchFamily="18" charset="0"/>
              </a:rPr>
              <a:t> ACCOGLIENZA PRATICATA NEI CENTRI.</a:t>
            </a:r>
          </a:p>
          <a:p>
            <a:r>
              <a:rPr lang="it-IT" sz="2000" dirty="0" smtClean="0">
                <a:latin typeface="Cambria" pitchFamily="18" charset="0"/>
              </a:rPr>
              <a:t> (80 h. obbligatorie iniziali per operatrici e volontarie)</a:t>
            </a:r>
          </a:p>
          <a:p>
            <a:endParaRPr lang="it-IT" sz="2000" dirty="0" smtClean="0">
              <a:latin typeface="Cambria" pitchFamily="18" charset="0"/>
            </a:endParaRPr>
          </a:p>
          <a:p>
            <a:endParaRPr lang="it-IT" sz="2000" dirty="0">
              <a:latin typeface="Cambria" pitchFamily="18" charset="0"/>
            </a:endParaRPr>
          </a:p>
          <a:p>
            <a:r>
              <a:rPr lang="it-IT" sz="2000" dirty="0" smtClean="0">
                <a:latin typeface="Cambria" pitchFamily="18" charset="0"/>
              </a:rPr>
              <a:t>SVOLGONO AGGIORNAMENTI CONTINUI E UNA SUPERVISIONE PERIODICA ATTA A PROTEGGERLE DAL RISCHIO </a:t>
            </a:r>
            <a:r>
              <a:rPr lang="it-IT" sz="2000" dirty="0" err="1" smtClean="0">
                <a:latin typeface="Cambria" pitchFamily="18" charset="0"/>
              </a:rPr>
              <a:t>DI</a:t>
            </a:r>
            <a:r>
              <a:rPr lang="it-IT" sz="2000" dirty="0" smtClean="0">
                <a:latin typeface="Cambria" pitchFamily="18" charset="0"/>
              </a:rPr>
              <a:t> BURNOUT E </a:t>
            </a:r>
            <a:r>
              <a:rPr lang="it-IT" sz="2000" dirty="0" err="1" smtClean="0">
                <a:latin typeface="Cambria" pitchFamily="18" charset="0"/>
              </a:rPr>
              <a:t>DI</a:t>
            </a:r>
            <a:r>
              <a:rPr lang="it-IT" sz="2000" dirty="0" smtClean="0">
                <a:latin typeface="Cambria" pitchFamily="18" charset="0"/>
              </a:rPr>
              <a:t> TRAUMATIZZAZIONE SECONDARIA </a:t>
            </a:r>
          </a:p>
          <a:p>
            <a:r>
              <a:rPr lang="it-IT" sz="2000" dirty="0" smtClean="0">
                <a:latin typeface="Cambria" pitchFamily="18" charset="0"/>
              </a:rPr>
              <a:t>(16 H. obbligatorie all’anno di formazione – 16 h. obbligatorie all’anno di supervisione – Vedi requisiti minimi per i Centri antiviolenza – Ministero delle Pari Opportunità)</a:t>
            </a:r>
          </a:p>
          <a:p>
            <a:endParaRPr lang="it-IT" sz="2000" u="sng" dirty="0">
              <a:latin typeface="Cambria" pitchFamily="18" charset="0"/>
            </a:endParaRPr>
          </a:p>
          <a:p>
            <a:endParaRPr lang="it-IT" sz="2000" u="sng" dirty="0" smtClean="0">
              <a:latin typeface="Cambria" pitchFamily="18" charset="0"/>
            </a:endParaRPr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827584" y="764704"/>
            <a:ext cx="7848872" cy="5016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it-IT" sz="3200" dirty="0" smtClean="0">
              <a:latin typeface="Cambria" pitchFamily="18" charset="0"/>
            </a:endParaRPr>
          </a:p>
          <a:p>
            <a:pPr algn="ctr"/>
            <a:r>
              <a:rPr lang="it-IT" sz="3200" b="1" dirty="0" smtClean="0">
                <a:latin typeface="Cambria" pitchFamily="18" charset="0"/>
              </a:rPr>
              <a:t>FORMAZIONE – INFORMAZIONE</a:t>
            </a:r>
          </a:p>
          <a:p>
            <a:pPr algn="ctr"/>
            <a:endParaRPr lang="it-IT" sz="3200" dirty="0" smtClean="0">
              <a:latin typeface="Cambria" pitchFamily="18" charset="0"/>
            </a:endParaRPr>
          </a:p>
          <a:p>
            <a:pPr algn="ctr"/>
            <a:r>
              <a:rPr lang="it-IT" sz="3200" b="1" dirty="0" smtClean="0">
                <a:latin typeface="Cambria" pitchFamily="18" charset="0"/>
              </a:rPr>
              <a:t>PROGETTUALITA’</a:t>
            </a:r>
          </a:p>
          <a:p>
            <a:pPr algn="ctr"/>
            <a:endParaRPr lang="it-IT" sz="3200" b="1" dirty="0" smtClean="0">
              <a:latin typeface="Cambria" pitchFamily="18" charset="0"/>
            </a:endParaRPr>
          </a:p>
          <a:p>
            <a:pPr algn="ctr"/>
            <a:r>
              <a:rPr lang="it-IT" sz="3200" b="1" dirty="0" smtClean="0">
                <a:latin typeface="Cambria" pitchFamily="18" charset="0"/>
              </a:rPr>
              <a:t>CAMBIAMENTO</a:t>
            </a:r>
          </a:p>
          <a:p>
            <a:pPr algn="ctr"/>
            <a:endParaRPr lang="it-IT" sz="3200" b="1" dirty="0" smtClean="0">
              <a:latin typeface="Cambria" pitchFamily="18" charset="0"/>
            </a:endParaRPr>
          </a:p>
          <a:p>
            <a:pPr algn="ctr"/>
            <a:r>
              <a:rPr lang="it-IT" sz="3200" b="1" dirty="0" smtClean="0">
                <a:latin typeface="Cambria" pitchFamily="18" charset="0"/>
              </a:rPr>
              <a:t>INSIEME (LA RETE</a:t>
            </a:r>
            <a:r>
              <a:rPr lang="it-IT" sz="3200" b="1" smtClean="0">
                <a:latin typeface="Cambria" pitchFamily="18" charset="0"/>
              </a:rPr>
              <a:t>)</a:t>
            </a:r>
          </a:p>
          <a:p>
            <a:pPr algn="ctr"/>
            <a:endParaRPr lang="it-IT" sz="3200" b="1" smtClean="0">
              <a:latin typeface="Cambria" pitchFamily="18" charset="0"/>
            </a:endParaRPr>
          </a:p>
          <a:p>
            <a:pPr algn="ctr"/>
            <a:endParaRPr lang="it-IT" sz="3200" b="1" dirty="0" smtClean="0">
              <a:latin typeface="Cambria" pitchFamily="18" charset="0"/>
            </a:endParaRPr>
          </a:p>
          <a:p>
            <a:pPr algn="ctr"/>
            <a:endParaRPr lang="it-IT" sz="3200" b="1" dirty="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2049" name="Object 1"/>
          <p:cNvGraphicFramePr>
            <a:graphicFrameLocks noChangeAspect="1"/>
          </p:cNvGraphicFramePr>
          <p:nvPr/>
        </p:nvGraphicFramePr>
        <p:xfrm>
          <a:off x="971600" y="692696"/>
          <a:ext cx="7226300" cy="5408612"/>
        </p:xfrm>
        <a:graphic>
          <a:graphicData uri="http://schemas.openxmlformats.org/presentationml/2006/ole">
            <p:oleObj spid="_x0000_s2049" name="Diapositiva" r:id="rId3" imgW="4584700" imgH="34290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971600" y="1412776"/>
            <a:ext cx="74168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>
                <a:latin typeface="Cambria" pitchFamily="18" charset="0"/>
              </a:rPr>
              <a:t>I CENTRI ANTIVIOLENZA SONO</a:t>
            </a:r>
          </a:p>
          <a:p>
            <a:pPr algn="ctr"/>
            <a:endParaRPr lang="it-IT" sz="2800" b="1" dirty="0" smtClean="0">
              <a:latin typeface="Cambria" pitchFamily="18" charset="0"/>
            </a:endParaRPr>
          </a:p>
          <a:p>
            <a:pPr algn="ctr"/>
            <a:r>
              <a:rPr lang="it-IT" sz="2800" b="1" dirty="0" smtClean="0">
                <a:latin typeface="Cambria" pitchFamily="18" charset="0"/>
              </a:rPr>
              <a:t> ORGANIZZAZIONI  </a:t>
            </a:r>
            <a:r>
              <a:rPr lang="it-IT" sz="2800" b="1" dirty="0" err="1" smtClean="0">
                <a:latin typeface="Cambria" pitchFamily="18" charset="0"/>
              </a:rPr>
              <a:t>DI</a:t>
            </a:r>
            <a:r>
              <a:rPr lang="it-IT" sz="2800" b="1" dirty="0" smtClean="0">
                <a:latin typeface="Cambria" pitchFamily="18" charset="0"/>
              </a:rPr>
              <a:t> DONNE CHE</a:t>
            </a:r>
          </a:p>
          <a:p>
            <a:pPr algn="ctr"/>
            <a:endParaRPr lang="it-IT" sz="2800" b="1" dirty="0">
              <a:latin typeface="Cambria" pitchFamily="18" charset="0"/>
            </a:endParaRPr>
          </a:p>
          <a:p>
            <a:pPr algn="ctr"/>
            <a:r>
              <a:rPr lang="it-IT" sz="2800" b="1" dirty="0" smtClean="0">
                <a:latin typeface="Cambria" pitchFamily="18" charset="0"/>
              </a:rPr>
              <a:t> LAVORANO CON ALTRE DONNE PER </a:t>
            </a:r>
          </a:p>
          <a:p>
            <a:pPr algn="ctr"/>
            <a:endParaRPr lang="it-IT" sz="2800" b="1" dirty="0" smtClean="0">
              <a:latin typeface="Cambria" pitchFamily="18" charset="0"/>
            </a:endParaRPr>
          </a:p>
          <a:p>
            <a:pPr algn="ctr"/>
            <a:r>
              <a:rPr lang="it-IT" sz="2800" b="1" dirty="0" smtClean="0">
                <a:latin typeface="Cambria" pitchFamily="18" charset="0"/>
              </a:rPr>
              <a:t>LE</a:t>
            </a:r>
          </a:p>
          <a:p>
            <a:pPr algn="ctr"/>
            <a:endParaRPr lang="it-IT" sz="2800" b="1" dirty="0" smtClean="0">
              <a:latin typeface="Cambria" pitchFamily="18" charset="0"/>
            </a:endParaRPr>
          </a:p>
          <a:p>
            <a:pPr algn="ctr"/>
            <a:r>
              <a:rPr lang="it-IT" sz="2800" b="1" dirty="0" smtClean="0">
                <a:latin typeface="Cambria" pitchFamily="18" charset="0"/>
              </a:rPr>
              <a:t> DONNE</a:t>
            </a:r>
          </a:p>
          <a:p>
            <a:pPr algn="ctr"/>
            <a:endParaRPr lang="it-IT" sz="2800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2123728" y="4581128"/>
            <a:ext cx="511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latin typeface="Cambria" pitchFamily="18" charset="0"/>
              </a:rPr>
              <a:t>TRA DONNE NON OCCORRE MIMETIZZARSI</a:t>
            </a:r>
            <a:endParaRPr lang="it-IT" sz="2400" b="1" dirty="0">
              <a:latin typeface="Cambria" pitchFamily="18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115616" y="692696"/>
            <a:ext cx="72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>
                <a:latin typeface="Cambria" pitchFamily="18" charset="0"/>
              </a:rPr>
              <a:t>NELLA RELAZIONE </a:t>
            </a:r>
            <a:r>
              <a:rPr lang="it-IT" sz="2800" dirty="0" err="1" smtClean="0">
                <a:latin typeface="Cambria" pitchFamily="18" charset="0"/>
              </a:rPr>
              <a:t>DI</a:t>
            </a:r>
            <a:r>
              <a:rPr lang="it-IT" sz="2800" dirty="0" smtClean="0">
                <a:latin typeface="Cambria" pitchFamily="18" charset="0"/>
              </a:rPr>
              <a:t> GENERE LA DONNA ACCOLTA SPERIMENTA O RI SPERIMENTA UN SE’ POSITIVO, UNA NUOVA FIDUCIA CHE LA CONDURRA’ ALLA RICOSTRUZIONE DELLA PROPRIA ESISTENZA</a:t>
            </a:r>
            <a:endParaRPr lang="it-IT" sz="28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692696"/>
            <a:ext cx="7920880" cy="38472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>
                <a:latin typeface="Cambria" pitchFamily="18" charset="0"/>
              </a:rPr>
              <a:t>AUTODETERMINAZIONE</a:t>
            </a:r>
          </a:p>
          <a:p>
            <a:pPr algn="ctr"/>
            <a:r>
              <a:rPr lang="it-IT" sz="2800" dirty="0" smtClean="0">
                <a:latin typeface="Cambria" pitchFamily="18" charset="0"/>
              </a:rPr>
              <a:t>AUTOSTIMA</a:t>
            </a:r>
          </a:p>
          <a:p>
            <a:pPr algn="ctr"/>
            <a:r>
              <a:rPr lang="it-IT" sz="2800" dirty="0" smtClean="0">
                <a:latin typeface="Cambria" pitchFamily="18" charset="0"/>
              </a:rPr>
              <a:t>RIAPPROPRIARSI DELLA PROPRIA VITA E DELLE RISORSE</a:t>
            </a:r>
          </a:p>
          <a:p>
            <a:pPr algn="ctr"/>
            <a:r>
              <a:rPr lang="it-IT" sz="2800" dirty="0" smtClean="0">
                <a:latin typeface="Cambria" pitchFamily="18" charset="0"/>
              </a:rPr>
              <a:t>RENDERSI INDIPENDENTE DAL CONTROLLO DEL PARTNER</a:t>
            </a:r>
          </a:p>
          <a:p>
            <a:pPr algn="ctr"/>
            <a:endParaRPr lang="it-IT" sz="2800" dirty="0" smtClean="0">
              <a:latin typeface="Cambria" pitchFamily="18" charset="0"/>
            </a:endParaRPr>
          </a:p>
          <a:p>
            <a:pPr algn="ctr"/>
            <a:endParaRPr lang="it-IT" sz="2800" dirty="0" smtClean="0">
              <a:latin typeface="Cambria" pitchFamily="18" charset="0"/>
            </a:endParaRPr>
          </a:p>
          <a:p>
            <a:pPr algn="ctr"/>
            <a:r>
              <a:rPr lang="it-IT" sz="2000" dirty="0" smtClean="0">
                <a:latin typeface="Cambria" pitchFamily="18" charset="0"/>
              </a:rPr>
              <a:t> </a:t>
            </a:r>
            <a:endParaRPr lang="it-IT" sz="20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83568" y="692696"/>
            <a:ext cx="7920880" cy="526297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2800" dirty="0" smtClean="0">
                <a:latin typeface="Cambria" pitchFamily="18" charset="0"/>
              </a:rPr>
              <a:t>NON SOLO EMERGENZA!!!!</a:t>
            </a:r>
          </a:p>
          <a:p>
            <a:pPr algn="ctr"/>
            <a:endParaRPr lang="it-IT" sz="2800" dirty="0" smtClean="0">
              <a:latin typeface="Cambria" pitchFamily="18" charset="0"/>
            </a:endParaRPr>
          </a:p>
          <a:p>
            <a:pPr>
              <a:lnSpc>
                <a:spcPct val="200000"/>
              </a:lnSpc>
            </a:pPr>
            <a:r>
              <a:rPr lang="it-IT" sz="2000" dirty="0" smtClean="0">
                <a:latin typeface="Cambria" pitchFamily="18" charset="0"/>
              </a:rPr>
              <a:t>MA UN PROGETTO </a:t>
            </a:r>
            <a:r>
              <a:rPr lang="it-IT" sz="2000" dirty="0" err="1" smtClean="0">
                <a:latin typeface="Cambria" pitchFamily="18" charset="0"/>
              </a:rPr>
              <a:t>DI</a:t>
            </a:r>
            <a:r>
              <a:rPr lang="it-IT" sz="2000" dirty="0" smtClean="0">
                <a:latin typeface="Cambria" pitchFamily="18" charset="0"/>
              </a:rPr>
              <a:t> </a:t>
            </a:r>
            <a:r>
              <a:rPr lang="it-IT" sz="2000" b="1" dirty="0" smtClean="0">
                <a:latin typeface="Cambria" pitchFamily="18" charset="0"/>
              </a:rPr>
              <a:t>ACCOMPAGNAMENTO</a:t>
            </a:r>
            <a:r>
              <a:rPr lang="it-IT" sz="2000" dirty="0" smtClean="0">
                <a:latin typeface="Cambria" pitchFamily="18" charset="0"/>
              </a:rPr>
              <a:t> COMPETENTE CHE RACCHIUDE E RIFLETTE PREPARAZIONE, DISPONIBILITA’, ACCETTAZIONE,  COMPLICITA’, ESPERIENZA CHE PARTONO IN PRIMIS DAL SE’ DELL’OPERATRICE, DA un lungo PERCORSO PERSONALE.</a:t>
            </a:r>
          </a:p>
          <a:p>
            <a:pPr>
              <a:lnSpc>
                <a:spcPct val="200000"/>
              </a:lnSpc>
            </a:pPr>
            <a:endParaRPr lang="it-IT" sz="2000" dirty="0" smtClean="0">
              <a:latin typeface="Cambria" pitchFamily="18" charset="0"/>
            </a:endParaRPr>
          </a:p>
          <a:p>
            <a:pPr>
              <a:lnSpc>
                <a:spcPct val="200000"/>
              </a:lnSpc>
            </a:pPr>
            <a:endParaRPr lang="it-IT" sz="2000" dirty="0" smtClean="0">
              <a:latin typeface="Cambria" pitchFamily="18" charset="0"/>
            </a:endParaRPr>
          </a:p>
          <a:p>
            <a:pPr algn="ctr">
              <a:lnSpc>
                <a:spcPct val="200000"/>
              </a:lnSpc>
            </a:pPr>
            <a:r>
              <a:rPr lang="it-IT" sz="2000" dirty="0" smtClean="0">
                <a:latin typeface="Cambria" pitchFamily="18" charset="0"/>
              </a:rPr>
              <a:t>RI-FLETTERE PER RICOSTRUIRE </a:t>
            </a:r>
            <a:endParaRPr lang="it-IT" sz="2000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827584" y="1844824"/>
            <a:ext cx="7632848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Cambria" pitchFamily="18" charset="0"/>
              </a:rPr>
              <a:t>ALLE OPERATRICI VIENE CHIESTA  UNA PRESENZA </a:t>
            </a:r>
            <a:r>
              <a:rPr lang="it-IT" b="1" dirty="0" smtClean="0">
                <a:latin typeface="Cambria" pitchFamily="18" charset="0"/>
              </a:rPr>
              <a:t>VERA, AUTENTICA</a:t>
            </a:r>
          </a:p>
          <a:p>
            <a:endParaRPr lang="it-IT" dirty="0">
              <a:latin typeface="Cambria" pitchFamily="18" charset="0"/>
            </a:endParaRPr>
          </a:p>
          <a:p>
            <a:r>
              <a:rPr lang="it-IT" dirty="0" smtClean="0">
                <a:latin typeface="Cambria" pitchFamily="18" charset="0"/>
              </a:rPr>
              <a:t>CHE NON DISTORCE I MESSAGGI, CHE NON GIUDICA E NON CONDANNA,</a:t>
            </a:r>
          </a:p>
          <a:p>
            <a:endParaRPr lang="it-IT" dirty="0">
              <a:latin typeface="Cambria" pitchFamily="18" charset="0"/>
            </a:endParaRPr>
          </a:p>
          <a:p>
            <a:r>
              <a:rPr lang="it-IT" dirty="0" smtClean="0">
                <a:latin typeface="Cambria" pitchFamily="18" charset="0"/>
              </a:rPr>
              <a:t> MA RICONOSCE L’ALTRO E LA SUA STORIA  ACCETTANDO IL CONFRONTO</a:t>
            </a:r>
          </a:p>
          <a:p>
            <a:endParaRPr lang="it-IT" dirty="0">
              <a:latin typeface="Cambria" pitchFamily="18" charset="0"/>
            </a:endParaRPr>
          </a:p>
          <a:p>
            <a:endParaRPr lang="it-IT" dirty="0" smtClean="0">
              <a:latin typeface="Cambria" pitchFamily="18" charset="0"/>
            </a:endParaRPr>
          </a:p>
          <a:p>
            <a:endParaRPr lang="it-IT" dirty="0">
              <a:latin typeface="Cambria" pitchFamily="18" charset="0"/>
            </a:endParaRPr>
          </a:p>
          <a:p>
            <a:endParaRPr lang="it-IT" dirty="0" smtClean="0">
              <a:latin typeface="Cambria" pitchFamily="18" charset="0"/>
            </a:endParaRPr>
          </a:p>
          <a:p>
            <a:pPr algn="ctr"/>
            <a:r>
              <a:rPr lang="it-IT" dirty="0" smtClean="0">
                <a:latin typeface="Cambria" pitchFamily="18" charset="0"/>
              </a:rPr>
              <a:t>ASSENZA </a:t>
            </a:r>
            <a:r>
              <a:rPr lang="it-IT" dirty="0" err="1" smtClean="0">
                <a:latin typeface="Cambria" pitchFamily="18" charset="0"/>
              </a:rPr>
              <a:t>DI</a:t>
            </a:r>
            <a:r>
              <a:rPr lang="it-IT" dirty="0" smtClean="0">
                <a:latin typeface="Cambria" pitchFamily="18" charset="0"/>
              </a:rPr>
              <a:t> GIUDIZI </a:t>
            </a:r>
            <a:r>
              <a:rPr lang="it-IT" dirty="0" err="1" smtClean="0">
                <a:latin typeface="Cambria" pitchFamily="18" charset="0"/>
              </a:rPr>
              <a:t>DI</a:t>
            </a:r>
            <a:r>
              <a:rPr lang="it-IT" dirty="0" smtClean="0">
                <a:latin typeface="Cambria" pitchFamily="18" charset="0"/>
              </a:rPr>
              <a:t> VALORE</a:t>
            </a:r>
          </a:p>
          <a:p>
            <a:pPr algn="ctr"/>
            <a:endParaRPr lang="it-IT" dirty="0">
              <a:latin typeface="Cambria" pitchFamily="18" charset="0"/>
            </a:endParaRPr>
          </a:p>
          <a:p>
            <a:pPr algn="ctr"/>
            <a:r>
              <a:rPr lang="it-IT" dirty="0" smtClean="0">
                <a:latin typeface="Cambria" pitchFamily="18" charset="0"/>
              </a:rPr>
              <a:t>RINFORZARE SENZA FORZARE</a:t>
            </a:r>
            <a:endParaRPr lang="it-IT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611560" y="1844824"/>
            <a:ext cx="80648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Cambria" pitchFamily="18" charset="0"/>
              </a:rPr>
              <a:t>SOGGETTO ATTIVO</a:t>
            </a:r>
          </a:p>
          <a:p>
            <a:endParaRPr lang="it-IT" dirty="0">
              <a:latin typeface="Cambria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dirty="0" smtClean="0">
                <a:latin typeface="Cambria" pitchFamily="18" charset="0"/>
              </a:rPr>
              <a:t> LA DONNA CHE SI RIVOLGE AI CENTRI E’ SOGGETTO AGENTE, ATTRICE PRINCIPALE DEL SUO PERCORSO </a:t>
            </a:r>
            <a:r>
              <a:rPr lang="it-IT" dirty="0" err="1" smtClean="0">
                <a:latin typeface="Cambria" pitchFamily="18" charset="0"/>
              </a:rPr>
              <a:t>DI</a:t>
            </a:r>
            <a:r>
              <a:rPr lang="it-IT" dirty="0" smtClean="0">
                <a:latin typeface="Cambria" pitchFamily="18" charset="0"/>
              </a:rPr>
              <a:t> USCITA DALLA VIOLENZA.</a:t>
            </a:r>
          </a:p>
          <a:p>
            <a:pPr>
              <a:buFont typeface="Wingdings" pitchFamily="2" charset="2"/>
              <a:buChar char="§"/>
            </a:pPr>
            <a:endParaRPr lang="it-IT" dirty="0">
              <a:latin typeface="Cambria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dirty="0" smtClean="0">
                <a:latin typeface="Cambria" pitchFamily="18" charset="0"/>
              </a:rPr>
              <a:t>L’EQUIPE DEL CENTRO STRUTTURA </a:t>
            </a:r>
            <a:r>
              <a:rPr lang="it-IT" b="1" dirty="0" smtClean="0">
                <a:latin typeface="Cambria" pitchFamily="18" charset="0"/>
              </a:rPr>
              <a:t>CON LEI E NON PER LEI </a:t>
            </a:r>
            <a:r>
              <a:rPr lang="it-IT" dirty="0" smtClean="0">
                <a:latin typeface="Cambria" pitchFamily="18" charset="0"/>
              </a:rPr>
              <a:t>UN PROGETTO </a:t>
            </a:r>
            <a:r>
              <a:rPr lang="it-IT" dirty="0" err="1" smtClean="0">
                <a:latin typeface="Cambria" pitchFamily="18" charset="0"/>
              </a:rPr>
              <a:t>DI</a:t>
            </a:r>
            <a:r>
              <a:rPr lang="it-IT" dirty="0" smtClean="0">
                <a:latin typeface="Cambria" pitchFamily="18" charset="0"/>
              </a:rPr>
              <a:t> RIDIFINIZIONE, RIORGANIZZAZIONE DELLA PROPRIA VITA</a:t>
            </a:r>
          </a:p>
          <a:p>
            <a:pPr>
              <a:buFont typeface="Wingdings" pitchFamily="2" charset="2"/>
              <a:buChar char="§"/>
            </a:pPr>
            <a:endParaRPr lang="it-IT" b="1" dirty="0">
              <a:latin typeface="Cambria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it-IT" b="1" dirty="0" smtClean="0">
                <a:latin typeface="Cambria" pitchFamily="18" charset="0"/>
              </a:rPr>
              <a:t>MAI SI SOSTITUISCE A LEI</a:t>
            </a:r>
            <a:endParaRPr lang="it-IT" b="1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755576" y="2276872"/>
            <a:ext cx="770485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 smtClean="0"/>
          </a:p>
          <a:p>
            <a:endParaRPr lang="it-IT" dirty="0"/>
          </a:p>
          <a:p>
            <a:pPr algn="ctr"/>
            <a:r>
              <a:rPr lang="it-IT" b="1" dirty="0" smtClean="0">
                <a:latin typeface="Cambria" pitchFamily="18" charset="0"/>
              </a:rPr>
              <a:t>ASCOLTARE LE SUE PAURE</a:t>
            </a:r>
          </a:p>
          <a:p>
            <a:pPr algn="ctr"/>
            <a:endParaRPr lang="it-IT" b="1" dirty="0">
              <a:latin typeface="Cambria" pitchFamily="18" charset="0"/>
            </a:endParaRPr>
          </a:p>
          <a:p>
            <a:pPr algn="ctr"/>
            <a:r>
              <a:rPr lang="it-IT" dirty="0" smtClean="0">
                <a:latin typeface="Cambria" pitchFamily="18" charset="0"/>
              </a:rPr>
              <a:t>NON DIMENTICARE CHE BISOGNA CREDERE ALLA DONNA QUANDO</a:t>
            </a:r>
          </a:p>
          <a:p>
            <a:pPr algn="ctr"/>
            <a:endParaRPr lang="it-IT" dirty="0" smtClean="0">
              <a:latin typeface="Cambria" pitchFamily="18" charset="0"/>
            </a:endParaRPr>
          </a:p>
          <a:p>
            <a:pPr algn="ctr"/>
            <a:r>
              <a:rPr lang="it-IT" dirty="0" smtClean="0">
                <a:latin typeface="Cambria" pitchFamily="18" charset="0"/>
              </a:rPr>
              <a:t> ESPRIME </a:t>
            </a:r>
            <a:r>
              <a:rPr lang="it-IT" b="1" dirty="0" smtClean="0">
                <a:latin typeface="Cambria" pitchFamily="18" charset="0"/>
              </a:rPr>
              <a:t>IL  SUO </a:t>
            </a:r>
            <a:r>
              <a:rPr lang="it-IT" dirty="0" smtClean="0">
                <a:latin typeface="Cambria" pitchFamily="18" charset="0"/>
              </a:rPr>
              <a:t>BISOGNO </a:t>
            </a:r>
            <a:r>
              <a:rPr lang="it-IT" dirty="0" err="1" smtClean="0">
                <a:latin typeface="Cambria" pitchFamily="18" charset="0"/>
              </a:rPr>
              <a:t>DI</a:t>
            </a:r>
            <a:r>
              <a:rPr lang="it-IT" dirty="0" smtClean="0">
                <a:latin typeface="Cambria" pitchFamily="18" charset="0"/>
              </a:rPr>
              <a:t> SICUREZZA!</a:t>
            </a:r>
            <a:endParaRPr lang="it-IT" dirty="0">
              <a:latin typeface="Cambria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371</Words>
  <Application>Microsoft Office PowerPoint</Application>
  <PresentationFormat>Presentazione su schermo (4:3)</PresentationFormat>
  <Paragraphs>80</Paragraphs>
  <Slides>12</Slides>
  <Notes>0</Notes>
  <HiddenSlides>0</HiddenSlides>
  <MMClips>0</MMClips>
  <ScaleCrop>false</ScaleCrop>
  <HeadingPairs>
    <vt:vector size="6" baseType="variant">
      <vt:variant>
        <vt:lpstr>Modello struttura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4" baseType="lpstr">
      <vt:lpstr>Tema di Office</vt:lpstr>
      <vt:lpstr>Diapositiva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anna</dc:creator>
  <cp:lastModifiedBy>MacBook</cp:lastModifiedBy>
  <cp:revision>24</cp:revision>
  <dcterms:created xsi:type="dcterms:W3CDTF">2021-11-21T14:42:11Z</dcterms:created>
  <dcterms:modified xsi:type="dcterms:W3CDTF">2021-11-21T14:46:05Z</dcterms:modified>
</cp:coreProperties>
</file>